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sldIdLst>
    <p:sldId id="366" r:id="rId6"/>
    <p:sldId id="371" r:id="rId7"/>
    <p:sldId id="294" r:id="rId8"/>
    <p:sldId id="293" r:id="rId9"/>
    <p:sldId id="300" r:id="rId10"/>
    <p:sldId id="348" r:id="rId11"/>
    <p:sldId id="350" r:id="rId12"/>
    <p:sldId id="349" r:id="rId13"/>
    <p:sldId id="352" r:id="rId14"/>
    <p:sldId id="353" r:id="rId15"/>
    <p:sldId id="347" r:id="rId16"/>
    <p:sldId id="298" r:id="rId17"/>
    <p:sldId id="301" r:id="rId18"/>
    <p:sldId id="295" r:id="rId19"/>
    <p:sldId id="308" r:id="rId20"/>
    <p:sldId id="297" r:id="rId21"/>
    <p:sldId id="354" r:id="rId22"/>
    <p:sldId id="355" r:id="rId23"/>
    <p:sldId id="35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vin, Emily" initials="GE" lastIdx="64" clrIdx="0">
    <p:extLst>
      <p:ext uri="{19B8F6BF-5375-455C-9EA6-DF929625EA0E}">
        <p15:presenceInfo xmlns:p15="http://schemas.microsoft.com/office/powerpoint/2012/main" userId="S::eglavin@acr.org::5ac2b77c-6515-425a-a1eb-07a38b1fe363" providerId="AD"/>
      </p:ext>
    </p:extLst>
  </p:cmAuthor>
  <p:cmAuthor id="2" name="March, Andrew" initials="MA" lastIdx="37" clrIdx="1">
    <p:extLst>
      <p:ext uri="{19B8F6BF-5375-455C-9EA6-DF929625EA0E}">
        <p15:presenceInfo xmlns:p15="http://schemas.microsoft.com/office/powerpoint/2012/main" userId="S::amarch@acr.org::002d0599-513c-40e0-b78e-9cfc9c164e34" providerId="AD"/>
      </p:ext>
    </p:extLst>
  </p:cmAuthor>
  <p:cmAuthor id="3" name="Smith, Karen S" initials="SKS" lastIdx="3" clrIdx="2">
    <p:extLst>
      <p:ext uri="{19B8F6BF-5375-455C-9EA6-DF929625EA0E}">
        <p15:presenceInfo xmlns:p15="http://schemas.microsoft.com/office/powerpoint/2012/main" userId="S::Karen.Smith@ucsf.edu::fcd6a5fa-a205-46d1-b036-59f1e18f37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6031A-C3E4-4D08-9627-CA92A08AEBF1}" v="3" dt="2021-02-16T19:49:18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4EE94-46AE-40AF-BCA8-CB6CF07413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9689880-390A-4063-AFE3-B05A638F90CD}">
      <dgm:prSet phldrT="[Text]" custT="1"/>
      <dgm:spPr/>
      <dgm:t>
        <a:bodyPr/>
        <a:lstStyle/>
        <a:p>
          <a:r>
            <a:rPr lang="en-US" sz="1450" b="1" dirty="0"/>
            <a:t>Diagnostic testing/consultation</a:t>
          </a:r>
        </a:p>
      </dgm:t>
    </dgm:pt>
    <dgm:pt modelId="{90133073-9C8B-48EE-9F72-52C71958E3D2}" type="parTrans" cxnId="{9C9C38EE-F96C-42AE-AFA4-163AC603BF6A}">
      <dgm:prSet/>
      <dgm:spPr/>
      <dgm:t>
        <a:bodyPr/>
        <a:lstStyle/>
        <a:p>
          <a:endParaRPr lang="en-US" sz="1450" b="1"/>
        </a:p>
      </dgm:t>
    </dgm:pt>
    <dgm:pt modelId="{D5DF5DEE-F185-490B-A4AB-9294F786F519}" type="sibTrans" cxnId="{9C9C38EE-F96C-42AE-AFA4-163AC603BF6A}">
      <dgm:prSet/>
      <dgm:spPr/>
      <dgm:t>
        <a:bodyPr/>
        <a:lstStyle/>
        <a:p>
          <a:endParaRPr lang="en-US" sz="1450" b="1"/>
        </a:p>
      </dgm:t>
    </dgm:pt>
    <dgm:pt modelId="{24D9B991-A5F2-44A4-90C0-00C64A0D2605}">
      <dgm:prSet phldrT="[Text]" custT="1"/>
      <dgm:spPr/>
      <dgm:t>
        <a:bodyPr/>
        <a:lstStyle/>
        <a:p>
          <a:r>
            <a:rPr lang="en-US" sz="1450" b="1" dirty="0"/>
            <a:t>Additional imaging </a:t>
          </a:r>
        </a:p>
      </dgm:t>
    </dgm:pt>
    <dgm:pt modelId="{3A5DE791-7982-4314-9E72-27A299023F90}" type="parTrans" cxnId="{612DCD1D-DCC8-4968-BABC-F50CBB5F91FA}">
      <dgm:prSet/>
      <dgm:spPr/>
      <dgm:t>
        <a:bodyPr/>
        <a:lstStyle/>
        <a:p>
          <a:endParaRPr lang="en-US" sz="1450" b="1"/>
        </a:p>
      </dgm:t>
    </dgm:pt>
    <dgm:pt modelId="{FFB07100-FE8C-4E23-90CB-97972E65F1F0}" type="sibTrans" cxnId="{612DCD1D-DCC8-4968-BABC-F50CBB5F91FA}">
      <dgm:prSet/>
      <dgm:spPr/>
      <dgm:t>
        <a:bodyPr/>
        <a:lstStyle/>
        <a:p>
          <a:endParaRPr lang="en-US" sz="1450" b="1"/>
        </a:p>
      </dgm:t>
    </dgm:pt>
    <dgm:pt modelId="{ECFD517A-133F-451A-8FCB-8A666045964B}">
      <dgm:prSet phldrT="[Text]" custT="1"/>
      <dgm:spPr/>
      <dgm:t>
        <a:bodyPr/>
        <a:lstStyle/>
        <a:p>
          <a:r>
            <a:rPr lang="en-US" sz="1450" b="1" dirty="0"/>
            <a:t>Laboratory or genetic analysis</a:t>
          </a:r>
        </a:p>
      </dgm:t>
    </dgm:pt>
    <dgm:pt modelId="{C5C1D2DD-03FA-4FAF-A950-2AAD5E6CDB36}" type="parTrans" cxnId="{98F9D03C-69EC-48CE-9116-413A728B034B}">
      <dgm:prSet/>
      <dgm:spPr/>
      <dgm:t>
        <a:bodyPr/>
        <a:lstStyle/>
        <a:p>
          <a:endParaRPr lang="en-US" sz="1450" b="1"/>
        </a:p>
      </dgm:t>
    </dgm:pt>
    <dgm:pt modelId="{47367B83-E8F4-4FC9-80FE-5B05B3C04061}" type="sibTrans" cxnId="{98F9D03C-69EC-48CE-9116-413A728B034B}">
      <dgm:prSet/>
      <dgm:spPr/>
      <dgm:t>
        <a:bodyPr/>
        <a:lstStyle/>
        <a:p>
          <a:endParaRPr lang="en-US" sz="1450" b="1"/>
        </a:p>
      </dgm:t>
    </dgm:pt>
    <dgm:pt modelId="{4FCFD303-D7AB-41ED-8073-427ABCD7C213}">
      <dgm:prSet phldrT="[Text]" custT="1"/>
      <dgm:spPr/>
      <dgm:t>
        <a:bodyPr/>
        <a:lstStyle/>
        <a:p>
          <a:r>
            <a:rPr lang="en-US" sz="1450" b="1" dirty="0"/>
            <a:t>Referrals and counseling for non-pharmaceutical care</a:t>
          </a:r>
        </a:p>
      </dgm:t>
    </dgm:pt>
    <dgm:pt modelId="{5B1D48BC-45A7-4136-B1BA-2854C1177BED}" type="parTrans" cxnId="{1CAEF924-F8C2-4953-A0FB-FBD222695819}">
      <dgm:prSet/>
      <dgm:spPr/>
      <dgm:t>
        <a:bodyPr/>
        <a:lstStyle/>
        <a:p>
          <a:endParaRPr lang="en-US" sz="1450" b="1"/>
        </a:p>
      </dgm:t>
    </dgm:pt>
    <dgm:pt modelId="{B1518B02-0477-4424-A358-8B34AEBA1AAB}" type="sibTrans" cxnId="{1CAEF924-F8C2-4953-A0FB-FBD222695819}">
      <dgm:prSet/>
      <dgm:spPr/>
      <dgm:t>
        <a:bodyPr/>
        <a:lstStyle/>
        <a:p>
          <a:endParaRPr lang="en-US" sz="1450" b="1"/>
        </a:p>
      </dgm:t>
    </dgm:pt>
    <dgm:pt modelId="{D20B3442-8322-4F1A-96E5-1CC8111B5E49}">
      <dgm:prSet phldrT="[Text]" custT="1"/>
      <dgm:spPr/>
      <dgm:t>
        <a:bodyPr/>
        <a:lstStyle/>
        <a:p>
          <a:r>
            <a:rPr lang="en-US" sz="1450" b="1" dirty="0"/>
            <a:t>Pharmaceutical treatments</a:t>
          </a:r>
        </a:p>
      </dgm:t>
    </dgm:pt>
    <dgm:pt modelId="{6F9AA1B2-1072-4EF8-A208-C27C8817C637}" type="parTrans" cxnId="{3938733A-9A21-4395-AA69-8EA119D991E7}">
      <dgm:prSet/>
      <dgm:spPr/>
      <dgm:t>
        <a:bodyPr/>
        <a:lstStyle/>
        <a:p>
          <a:endParaRPr lang="en-US" sz="1450" b="1"/>
        </a:p>
      </dgm:t>
    </dgm:pt>
    <dgm:pt modelId="{CE8A6256-65F5-4953-86F7-7E07727DE304}" type="sibTrans" cxnId="{3938733A-9A21-4395-AA69-8EA119D991E7}">
      <dgm:prSet/>
      <dgm:spPr/>
      <dgm:t>
        <a:bodyPr/>
        <a:lstStyle/>
        <a:p>
          <a:endParaRPr lang="en-US" sz="1450" b="1"/>
        </a:p>
      </dgm:t>
    </dgm:pt>
    <dgm:pt modelId="{9B48776E-31E6-4202-BA38-E8516AABD476}">
      <dgm:prSet phldrT="[Text]" custT="1"/>
      <dgm:spPr/>
      <dgm:t>
        <a:bodyPr/>
        <a:lstStyle/>
        <a:p>
          <a:r>
            <a:rPr lang="en-US" sz="1450" b="1" dirty="0"/>
            <a:t>Adverse effects attributed to learning amyloid status</a:t>
          </a:r>
        </a:p>
      </dgm:t>
    </dgm:pt>
    <dgm:pt modelId="{F50F301E-B6E0-4AC0-AE40-B9B51AE462EB}" type="parTrans" cxnId="{B9C0C5F6-EC56-43E1-99A0-FD941FB97678}">
      <dgm:prSet/>
      <dgm:spPr/>
      <dgm:t>
        <a:bodyPr/>
        <a:lstStyle/>
        <a:p>
          <a:endParaRPr lang="en-US" sz="1450" b="1"/>
        </a:p>
      </dgm:t>
    </dgm:pt>
    <dgm:pt modelId="{1CA9F8B4-BBD6-4CF2-A2AD-C07D7B5C7B41}" type="sibTrans" cxnId="{B9C0C5F6-EC56-43E1-99A0-FD941FB97678}">
      <dgm:prSet/>
      <dgm:spPr/>
      <dgm:t>
        <a:bodyPr/>
        <a:lstStyle/>
        <a:p>
          <a:endParaRPr lang="en-US" sz="1450" b="1"/>
        </a:p>
      </dgm:t>
    </dgm:pt>
    <dgm:pt modelId="{F2249C60-56E7-4EF8-A512-30D7B363296B}">
      <dgm:prSet phldrT="[Text]" custT="1"/>
      <dgm:spPr/>
      <dgm:t>
        <a:bodyPr/>
        <a:lstStyle/>
        <a:p>
          <a:r>
            <a:rPr lang="en-US" sz="1450" b="1" dirty="0"/>
            <a:t>Emergency room visits/hospitalizations during 90-day interval</a:t>
          </a:r>
        </a:p>
      </dgm:t>
    </dgm:pt>
    <dgm:pt modelId="{E5F86F7C-93C5-465D-981C-484BBC2A0EF2}" type="parTrans" cxnId="{1480C8E0-3D47-4B07-B84B-FD9994A19A63}">
      <dgm:prSet/>
      <dgm:spPr/>
      <dgm:t>
        <a:bodyPr/>
        <a:lstStyle/>
        <a:p>
          <a:endParaRPr lang="en-US" sz="1450" b="1"/>
        </a:p>
      </dgm:t>
    </dgm:pt>
    <dgm:pt modelId="{B80ABF12-47C4-4503-B9F7-251495615F48}" type="sibTrans" cxnId="{1480C8E0-3D47-4B07-B84B-FD9994A19A63}">
      <dgm:prSet/>
      <dgm:spPr/>
      <dgm:t>
        <a:bodyPr/>
        <a:lstStyle/>
        <a:p>
          <a:endParaRPr lang="en-US" sz="1450" b="1"/>
        </a:p>
      </dgm:t>
    </dgm:pt>
    <dgm:pt modelId="{DC58980D-C364-42A1-A1AF-3DAF20344D94}" type="pres">
      <dgm:prSet presAssocID="{34A4EE94-46AE-40AF-BCA8-CB6CF074137B}" presName="Name0" presStyleCnt="0">
        <dgm:presLayoutVars>
          <dgm:chMax val="7"/>
          <dgm:chPref val="7"/>
          <dgm:dir/>
        </dgm:presLayoutVars>
      </dgm:prSet>
      <dgm:spPr/>
    </dgm:pt>
    <dgm:pt modelId="{AB86B821-DF86-43BD-A4B8-8DF5EBF0E968}" type="pres">
      <dgm:prSet presAssocID="{34A4EE94-46AE-40AF-BCA8-CB6CF074137B}" presName="Name1" presStyleCnt="0"/>
      <dgm:spPr/>
    </dgm:pt>
    <dgm:pt modelId="{EFB5E0FE-0F72-44D4-87E5-435B58D3262F}" type="pres">
      <dgm:prSet presAssocID="{34A4EE94-46AE-40AF-BCA8-CB6CF074137B}" presName="cycle" presStyleCnt="0"/>
      <dgm:spPr/>
    </dgm:pt>
    <dgm:pt modelId="{FB457851-1172-45E1-8C05-0B558BE97DBE}" type="pres">
      <dgm:prSet presAssocID="{34A4EE94-46AE-40AF-BCA8-CB6CF074137B}" presName="srcNode" presStyleLbl="node1" presStyleIdx="0" presStyleCnt="7"/>
      <dgm:spPr/>
    </dgm:pt>
    <dgm:pt modelId="{D8612D42-3DF3-4F05-A857-C2E18C201729}" type="pres">
      <dgm:prSet presAssocID="{34A4EE94-46AE-40AF-BCA8-CB6CF074137B}" presName="conn" presStyleLbl="parChTrans1D2" presStyleIdx="0" presStyleCnt="1"/>
      <dgm:spPr/>
    </dgm:pt>
    <dgm:pt modelId="{A00FED70-8977-4EC5-82FC-D5DE767B08BE}" type="pres">
      <dgm:prSet presAssocID="{34A4EE94-46AE-40AF-BCA8-CB6CF074137B}" presName="extraNode" presStyleLbl="node1" presStyleIdx="0" presStyleCnt="7"/>
      <dgm:spPr/>
    </dgm:pt>
    <dgm:pt modelId="{DBD63B89-101C-4269-BBFE-E3148392343D}" type="pres">
      <dgm:prSet presAssocID="{34A4EE94-46AE-40AF-BCA8-CB6CF074137B}" presName="dstNode" presStyleLbl="node1" presStyleIdx="0" presStyleCnt="7"/>
      <dgm:spPr/>
    </dgm:pt>
    <dgm:pt modelId="{5FDD6811-527D-40CD-B3E0-73ED915D9400}" type="pres">
      <dgm:prSet presAssocID="{69689880-390A-4063-AFE3-B05A638F90CD}" presName="text_1" presStyleLbl="node1" presStyleIdx="0" presStyleCnt="7">
        <dgm:presLayoutVars>
          <dgm:bulletEnabled val="1"/>
        </dgm:presLayoutVars>
      </dgm:prSet>
      <dgm:spPr/>
    </dgm:pt>
    <dgm:pt modelId="{422F29B9-DC75-4503-AC83-A5F52659A9B9}" type="pres">
      <dgm:prSet presAssocID="{69689880-390A-4063-AFE3-B05A638F90CD}" presName="accent_1" presStyleCnt="0"/>
      <dgm:spPr/>
    </dgm:pt>
    <dgm:pt modelId="{1D2708F6-6236-4A84-9288-77C443BCFF4A}" type="pres">
      <dgm:prSet presAssocID="{69689880-390A-4063-AFE3-B05A638F90CD}" presName="accentRepeatNode" presStyleLbl="solidFgAcc1" presStyleIdx="0" presStyleCnt="7"/>
      <dgm:spPr/>
    </dgm:pt>
    <dgm:pt modelId="{25BD589E-C416-4D43-8E33-606A0DD11689}" type="pres">
      <dgm:prSet presAssocID="{24D9B991-A5F2-44A4-90C0-00C64A0D2605}" presName="text_2" presStyleLbl="node1" presStyleIdx="1" presStyleCnt="7" custLinFactNeighborX="-172">
        <dgm:presLayoutVars>
          <dgm:bulletEnabled val="1"/>
        </dgm:presLayoutVars>
      </dgm:prSet>
      <dgm:spPr/>
    </dgm:pt>
    <dgm:pt modelId="{5EB40FBB-0902-47E8-9210-D2F62A313F57}" type="pres">
      <dgm:prSet presAssocID="{24D9B991-A5F2-44A4-90C0-00C64A0D2605}" presName="accent_2" presStyleCnt="0"/>
      <dgm:spPr/>
    </dgm:pt>
    <dgm:pt modelId="{26A90A16-50FF-4AAC-A72F-92350FC4F750}" type="pres">
      <dgm:prSet presAssocID="{24D9B991-A5F2-44A4-90C0-00C64A0D2605}" presName="accentRepeatNode" presStyleLbl="solidFgAcc1" presStyleIdx="1" presStyleCnt="7"/>
      <dgm:spPr/>
    </dgm:pt>
    <dgm:pt modelId="{3379A1A9-983E-4D45-A8B3-2C318E3A38FD}" type="pres">
      <dgm:prSet presAssocID="{ECFD517A-133F-451A-8FCB-8A666045964B}" presName="text_3" presStyleLbl="node1" presStyleIdx="2" presStyleCnt="7">
        <dgm:presLayoutVars>
          <dgm:bulletEnabled val="1"/>
        </dgm:presLayoutVars>
      </dgm:prSet>
      <dgm:spPr/>
    </dgm:pt>
    <dgm:pt modelId="{DCA9B616-8145-4AF1-891D-7A4855D676C9}" type="pres">
      <dgm:prSet presAssocID="{ECFD517A-133F-451A-8FCB-8A666045964B}" presName="accent_3" presStyleCnt="0"/>
      <dgm:spPr/>
    </dgm:pt>
    <dgm:pt modelId="{5E3823FF-4BDC-408F-908F-92908EF95097}" type="pres">
      <dgm:prSet presAssocID="{ECFD517A-133F-451A-8FCB-8A666045964B}" presName="accentRepeatNode" presStyleLbl="solidFgAcc1" presStyleIdx="2" presStyleCnt="7"/>
      <dgm:spPr/>
    </dgm:pt>
    <dgm:pt modelId="{CD0E95C6-6A6A-4C25-8E9E-5B380618C3BC}" type="pres">
      <dgm:prSet presAssocID="{4FCFD303-D7AB-41ED-8073-427ABCD7C213}" presName="text_4" presStyleLbl="node1" presStyleIdx="3" presStyleCnt="7">
        <dgm:presLayoutVars>
          <dgm:bulletEnabled val="1"/>
        </dgm:presLayoutVars>
      </dgm:prSet>
      <dgm:spPr/>
    </dgm:pt>
    <dgm:pt modelId="{F3C47829-C045-42AB-90E0-D5D404EC80E1}" type="pres">
      <dgm:prSet presAssocID="{4FCFD303-D7AB-41ED-8073-427ABCD7C213}" presName="accent_4" presStyleCnt="0"/>
      <dgm:spPr/>
    </dgm:pt>
    <dgm:pt modelId="{3012C387-91F2-44F3-A607-3EE7ED687BFA}" type="pres">
      <dgm:prSet presAssocID="{4FCFD303-D7AB-41ED-8073-427ABCD7C213}" presName="accentRepeatNode" presStyleLbl="solidFgAcc1" presStyleIdx="3" presStyleCnt="7"/>
      <dgm:spPr/>
    </dgm:pt>
    <dgm:pt modelId="{7AC01FEE-2DA6-473B-840A-4EB5451504F2}" type="pres">
      <dgm:prSet presAssocID="{D20B3442-8322-4F1A-96E5-1CC8111B5E49}" presName="text_5" presStyleLbl="node1" presStyleIdx="4" presStyleCnt="7">
        <dgm:presLayoutVars>
          <dgm:bulletEnabled val="1"/>
        </dgm:presLayoutVars>
      </dgm:prSet>
      <dgm:spPr/>
    </dgm:pt>
    <dgm:pt modelId="{AB304A95-8F9C-4FE3-882A-2247024384E0}" type="pres">
      <dgm:prSet presAssocID="{D20B3442-8322-4F1A-96E5-1CC8111B5E49}" presName="accent_5" presStyleCnt="0"/>
      <dgm:spPr/>
    </dgm:pt>
    <dgm:pt modelId="{706569CA-D698-45CE-B88B-DBC4551F05C2}" type="pres">
      <dgm:prSet presAssocID="{D20B3442-8322-4F1A-96E5-1CC8111B5E49}" presName="accentRepeatNode" presStyleLbl="solidFgAcc1" presStyleIdx="4" presStyleCnt="7"/>
      <dgm:spPr/>
    </dgm:pt>
    <dgm:pt modelId="{1EA2B826-504A-45FE-9B18-CB1FDD43D00A}" type="pres">
      <dgm:prSet presAssocID="{9B48776E-31E6-4202-BA38-E8516AABD476}" presName="text_6" presStyleLbl="node1" presStyleIdx="5" presStyleCnt="7">
        <dgm:presLayoutVars>
          <dgm:bulletEnabled val="1"/>
        </dgm:presLayoutVars>
      </dgm:prSet>
      <dgm:spPr/>
    </dgm:pt>
    <dgm:pt modelId="{F77F66EB-CE20-4F55-B213-5B5DC4C61AE4}" type="pres">
      <dgm:prSet presAssocID="{9B48776E-31E6-4202-BA38-E8516AABD476}" presName="accent_6" presStyleCnt="0"/>
      <dgm:spPr/>
    </dgm:pt>
    <dgm:pt modelId="{84EF87B2-665A-4BC1-BB1D-3D46E3EE2727}" type="pres">
      <dgm:prSet presAssocID="{9B48776E-31E6-4202-BA38-E8516AABD476}" presName="accentRepeatNode" presStyleLbl="solidFgAcc1" presStyleIdx="5" presStyleCnt="7"/>
      <dgm:spPr/>
    </dgm:pt>
    <dgm:pt modelId="{060576A0-59EC-41FE-BE63-F3593BAF0AF4}" type="pres">
      <dgm:prSet presAssocID="{F2249C60-56E7-4EF8-A512-30D7B363296B}" presName="text_7" presStyleLbl="node1" presStyleIdx="6" presStyleCnt="7">
        <dgm:presLayoutVars>
          <dgm:bulletEnabled val="1"/>
        </dgm:presLayoutVars>
      </dgm:prSet>
      <dgm:spPr/>
    </dgm:pt>
    <dgm:pt modelId="{CBE0098A-4EB3-4E73-8C75-2965AF17A018}" type="pres">
      <dgm:prSet presAssocID="{F2249C60-56E7-4EF8-A512-30D7B363296B}" presName="accent_7" presStyleCnt="0"/>
      <dgm:spPr/>
    </dgm:pt>
    <dgm:pt modelId="{8DFEE41F-52E8-448A-B764-F4639DB11910}" type="pres">
      <dgm:prSet presAssocID="{F2249C60-56E7-4EF8-A512-30D7B363296B}" presName="accentRepeatNode" presStyleLbl="solidFgAcc1" presStyleIdx="6" presStyleCnt="7"/>
      <dgm:spPr/>
    </dgm:pt>
  </dgm:ptLst>
  <dgm:cxnLst>
    <dgm:cxn modelId="{3C94C604-9B5B-466B-8606-CFEEEFF055D5}" type="presOf" srcId="{69689880-390A-4063-AFE3-B05A638F90CD}" destId="{5FDD6811-527D-40CD-B3E0-73ED915D9400}" srcOrd="0" destOrd="0" presId="urn:microsoft.com/office/officeart/2008/layout/VerticalCurvedList"/>
    <dgm:cxn modelId="{612DCD1D-DCC8-4968-BABC-F50CBB5F91FA}" srcId="{34A4EE94-46AE-40AF-BCA8-CB6CF074137B}" destId="{24D9B991-A5F2-44A4-90C0-00C64A0D2605}" srcOrd="1" destOrd="0" parTransId="{3A5DE791-7982-4314-9E72-27A299023F90}" sibTransId="{FFB07100-FE8C-4E23-90CB-97972E65F1F0}"/>
    <dgm:cxn modelId="{6FE79F1E-0E45-4220-B81E-0217717A9DFF}" type="presOf" srcId="{24D9B991-A5F2-44A4-90C0-00C64A0D2605}" destId="{25BD589E-C416-4D43-8E33-606A0DD11689}" srcOrd="0" destOrd="0" presId="urn:microsoft.com/office/officeart/2008/layout/VerticalCurvedList"/>
    <dgm:cxn modelId="{1CAEF924-F8C2-4953-A0FB-FBD222695819}" srcId="{34A4EE94-46AE-40AF-BCA8-CB6CF074137B}" destId="{4FCFD303-D7AB-41ED-8073-427ABCD7C213}" srcOrd="3" destOrd="0" parTransId="{5B1D48BC-45A7-4136-B1BA-2854C1177BED}" sibTransId="{B1518B02-0477-4424-A358-8B34AEBA1AAB}"/>
    <dgm:cxn modelId="{6CFF1525-638B-4A21-A727-1797CA47D9C8}" type="presOf" srcId="{D20B3442-8322-4F1A-96E5-1CC8111B5E49}" destId="{7AC01FEE-2DA6-473B-840A-4EB5451504F2}" srcOrd="0" destOrd="0" presId="urn:microsoft.com/office/officeart/2008/layout/VerticalCurvedList"/>
    <dgm:cxn modelId="{3938733A-9A21-4395-AA69-8EA119D991E7}" srcId="{34A4EE94-46AE-40AF-BCA8-CB6CF074137B}" destId="{D20B3442-8322-4F1A-96E5-1CC8111B5E49}" srcOrd="4" destOrd="0" parTransId="{6F9AA1B2-1072-4EF8-A208-C27C8817C637}" sibTransId="{CE8A6256-65F5-4953-86F7-7E07727DE304}"/>
    <dgm:cxn modelId="{98F9D03C-69EC-48CE-9116-413A728B034B}" srcId="{34A4EE94-46AE-40AF-BCA8-CB6CF074137B}" destId="{ECFD517A-133F-451A-8FCB-8A666045964B}" srcOrd="2" destOrd="0" parTransId="{C5C1D2DD-03FA-4FAF-A950-2AAD5E6CDB36}" sibTransId="{47367B83-E8F4-4FC9-80FE-5B05B3C04061}"/>
    <dgm:cxn modelId="{1A0E304F-B77F-4458-9250-DAC25B681244}" type="presOf" srcId="{4FCFD303-D7AB-41ED-8073-427ABCD7C213}" destId="{CD0E95C6-6A6A-4C25-8E9E-5B380618C3BC}" srcOrd="0" destOrd="0" presId="urn:microsoft.com/office/officeart/2008/layout/VerticalCurvedList"/>
    <dgm:cxn modelId="{415FF3B4-5F0F-4BED-B2A2-8DB0185AF7B8}" type="presOf" srcId="{9B48776E-31E6-4202-BA38-E8516AABD476}" destId="{1EA2B826-504A-45FE-9B18-CB1FDD43D00A}" srcOrd="0" destOrd="0" presId="urn:microsoft.com/office/officeart/2008/layout/VerticalCurvedList"/>
    <dgm:cxn modelId="{520AEABA-5DB0-411F-9E30-5B75CF986AAF}" type="presOf" srcId="{F2249C60-56E7-4EF8-A512-30D7B363296B}" destId="{060576A0-59EC-41FE-BE63-F3593BAF0AF4}" srcOrd="0" destOrd="0" presId="urn:microsoft.com/office/officeart/2008/layout/VerticalCurvedList"/>
    <dgm:cxn modelId="{41D7ECBC-482E-48D5-87D1-C35FCBE8493B}" type="presOf" srcId="{34A4EE94-46AE-40AF-BCA8-CB6CF074137B}" destId="{DC58980D-C364-42A1-A1AF-3DAF20344D94}" srcOrd="0" destOrd="0" presId="urn:microsoft.com/office/officeart/2008/layout/VerticalCurvedList"/>
    <dgm:cxn modelId="{F338D7CC-67A9-4577-A321-58D7EB66A55B}" type="presOf" srcId="{ECFD517A-133F-451A-8FCB-8A666045964B}" destId="{3379A1A9-983E-4D45-A8B3-2C318E3A38FD}" srcOrd="0" destOrd="0" presId="urn:microsoft.com/office/officeart/2008/layout/VerticalCurvedList"/>
    <dgm:cxn modelId="{332963DF-3CE9-4B88-8EFA-32C1F771A502}" type="presOf" srcId="{D5DF5DEE-F185-490B-A4AB-9294F786F519}" destId="{D8612D42-3DF3-4F05-A857-C2E18C201729}" srcOrd="0" destOrd="0" presId="urn:microsoft.com/office/officeart/2008/layout/VerticalCurvedList"/>
    <dgm:cxn modelId="{1480C8E0-3D47-4B07-B84B-FD9994A19A63}" srcId="{34A4EE94-46AE-40AF-BCA8-CB6CF074137B}" destId="{F2249C60-56E7-4EF8-A512-30D7B363296B}" srcOrd="6" destOrd="0" parTransId="{E5F86F7C-93C5-465D-981C-484BBC2A0EF2}" sibTransId="{B80ABF12-47C4-4503-B9F7-251495615F48}"/>
    <dgm:cxn modelId="{9C9C38EE-F96C-42AE-AFA4-163AC603BF6A}" srcId="{34A4EE94-46AE-40AF-BCA8-CB6CF074137B}" destId="{69689880-390A-4063-AFE3-B05A638F90CD}" srcOrd="0" destOrd="0" parTransId="{90133073-9C8B-48EE-9F72-52C71958E3D2}" sibTransId="{D5DF5DEE-F185-490B-A4AB-9294F786F519}"/>
    <dgm:cxn modelId="{B9C0C5F6-EC56-43E1-99A0-FD941FB97678}" srcId="{34A4EE94-46AE-40AF-BCA8-CB6CF074137B}" destId="{9B48776E-31E6-4202-BA38-E8516AABD476}" srcOrd="5" destOrd="0" parTransId="{F50F301E-B6E0-4AC0-AE40-B9B51AE462EB}" sibTransId="{1CA9F8B4-BBD6-4CF2-A2AD-C07D7B5C7B41}"/>
    <dgm:cxn modelId="{7682D696-08B9-4403-829E-4140DF3992C0}" type="presParOf" srcId="{DC58980D-C364-42A1-A1AF-3DAF20344D94}" destId="{AB86B821-DF86-43BD-A4B8-8DF5EBF0E968}" srcOrd="0" destOrd="0" presId="urn:microsoft.com/office/officeart/2008/layout/VerticalCurvedList"/>
    <dgm:cxn modelId="{6DB58705-15C1-45EC-AB7F-DA879205EBEA}" type="presParOf" srcId="{AB86B821-DF86-43BD-A4B8-8DF5EBF0E968}" destId="{EFB5E0FE-0F72-44D4-87E5-435B58D3262F}" srcOrd="0" destOrd="0" presId="urn:microsoft.com/office/officeart/2008/layout/VerticalCurvedList"/>
    <dgm:cxn modelId="{964C8E5D-B297-4498-819B-86739062EFCA}" type="presParOf" srcId="{EFB5E0FE-0F72-44D4-87E5-435B58D3262F}" destId="{FB457851-1172-45E1-8C05-0B558BE97DBE}" srcOrd="0" destOrd="0" presId="urn:microsoft.com/office/officeart/2008/layout/VerticalCurvedList"/>
    <dgm:cxn modelId="{864E6871-0893-4226-8C4C-F6310308F4F7}" type="presParOf" srcId="{EFB5E0FE-0F72-44D4-87E5-435B58D3262F}" destId="{D8612D42-3DF3-4F05-A857-C2E18C201729}" srcOrd="1" destOrd="0" presId="urn:microsoft.com/office/officeart/2008/layout/VerticalCurvedList"/>
    <dgm:cxn modelId="{004BD61B-A40E-4C7F-A539-5659AB260ED9}" type="presParOf" srcId="{EFB5E0FE-0F72-44D4-87E5-435B58D3262F}" destId="{A00FED70-8977-4EC5-82FC-D5DE767B08BE}" srcOrd="2" destOrd="0" presId="urn:microsoft.com/office/officeart/2008/layout/VerticalCurvedList"/>
    <dgm:cxn modelId="{EB1D685E-B52B-492A-9EEE-A4159E7BFD02}" type="presParOf" srcId="{EFB5E0FE-0F72-44D4-87E5-435B58D3262F}" destId="{DBD63B89-101C-4269-BBFE-E3148392343D}" srcOrd="3" destOrd="0" presId="urn:microsoft.com/office/officeart/2008/layout/VerticalCurvedList"/>
    <dgm:cxn modelId="{CC4239E1-C16D-411F-849F-C00E90851D75}" type="presParOf" srcId="{AB86B821-DF86-43BD-A4B8-8DF5EBF0E968}" destId="{5FDD6811-527D-40CD-B3E0-73ED915D9400}" srcOrd="1" destOrd="0" presId="urn:microsoft.com/office/officeart/2008/layout/VerticalCurvedList"/>
    <dgm:cxn modelId="{71121059-C999-47FA-A847-B6A1A419D4CF}" type="presParOf" srcId="{AB86B821-DF86-43BD-A4B8-8DF5EBF0E968}" destId="{422F29B9-DC75-4503-AC83-A5F52659A9B9}" srcOrd="2" destOrd="0" presId="urn:microsoft.com/office/officeart/2008/layout/VerticalCurvedList"/>
    <dgm:cxn modelId="{B4D81F50-6E2F-41E2-BB52-D5A3ABDD52E2}" type="presParOf" srcId="{422F29B9-DC75-4503-AC83-A5F52659A9B9}" destId="{1D2708F6-6236-4A84-9288-77C443BCFF4A}" srcOrd="0" destOrd="0" presId="urn:microsoft.com/office/officeart/2008/layout/VerticalCurvedList"/>
    <dgm:cxn modelId="{B11C19A3-3B0E-46ED-860C-87614A3161EF}" type="presParOf" srcId="{AB86B821-DF86-43BD-A4B8-8DF5EBF0E968}" destId="{25BD589E-C416-4D43-8E33-606A0DD11689}" srcOrd="3" destOrd="0" presId="urn:microsoft.com/office/officeart/2008/layout/VerticalCurvedList"/>
    <dgm:cxn modelId="{538DDCFD-19F8-4324-A899-80C71CEBD6F5}" type="presParOf" srcId="{AB86B821-DF86-43BD-A4B8-8DF5EBF0E968}" destId="{5EB40FBB-0902-47E8-9210-D2F62A313F57}" srcOrd="4" destOrd="0" presId="urn:microsoft.com/office/officeart/2008/layout/VerticalCurvedList"/>
    <dgm:cxn modelId="{3CD66EA8-77DD-402D-A035-93064B94C78B}" type="presParOf" srcId="{5EB40FBB-0902-47E8-9210-D2F62A313F57}" destId="{26A90A16-50FF-4AAC-A72F-92350FC4F750}" srcOrd="0" destOrd="0" presId="urn:microsoft.com/office/officeart/2008/layout/VerticalCurvedList"/>
    <dgm:cxn modelId="{E935E6F1-CCE5-4914-8F71-F0872002373D}" type="presParOf" srcId="{AB86B821-DF86-43BD-A4B8-8DF5EBF0E968}" destId="{3379A1A9-983E-4D45-A8B3-2C318E3A38FD}" srcOrd="5" destOrd="0" presId="urn:microsoft.com/office/officeart/2008/layout/VerticalCurvedList"/>
    <dgm:cxn modelId="{B70E949F-C08E-4650-BB81-9E5B945E78CD}" type="presParOf" srcId="{AB86B821-DF86-43BD-A4B8-8DF5EBF0E968}" destId="{DCA9B616-8145-4AF1-891D-7A4855D676C9}" srcOrd="6" destOrd="0" presId="urn:microsoft.com/office/officeart/2008/layout/VerticalCurvedList"/>
    <dgm:cxn modelId="{06E949B1-B318-4525-AE70-2FA37D122383}" type="presParOf" srcId="{DCA9B616-8145-4AF1-891D-7A4855D676C9}" destId="{5E3823FF-4BDC-408F-908F-92908EF95097}" srcOrd="0" destOrd="0" presId="urn:microsoft.com/office/officeart/2008/layout/VerticalCurvedList"/>
    <dgm:cxn modelId="{3E5E8C1F-A273-4008-94EF-22F79175B9A5}" type="presParOf" srcId="{AB86B821-DF86-43BD-A4B8-8DF5EBF0E968}" destId="{CD0E95C6-6A6A-4C25-8E9E-5B380618C3BC}" srcOrd="7" destOrd="0" presId="urn:microsoft.com/office/officeart/2008/layout/VerticalCurvedList"/>
    <dgm:cxn modelId="{FDDDDDCD-4B10-4C95-8233-BDF4FD17206C}" type="presParOf" srcId="{AB86B821-DF86-43BD-A4B8-8DF5EBF0E968}" destId="{F3C47829-C045-42AB-90E0-D5D404EC80E1}" srcOrd="8" destOrd="0" presId="urn:microsoft.com/office/officeart/2008/layout/VerticalCurvedList"/>
    <dgm:cxn modelId="{8D947327-C6B3-4011-943B-246FF555F1FB}" type="presParOf" srcId="{F3C47829-C045-42AB-90E0-D5D404EC80E1}" destId="{3012C387-91F2-44F3-A607-3EE7ED687BFA}" srcOrd="0" destOrd="0" presId="urn:microsoft.com/office/officeart/2008/layout/VerticalCurvedList"/>
    <dgm:cxn modelId="{8A5DCCF3-3898-4808-9553-719610B9A441}" type="presParOf" srcId="{AB86B821-DF86-43BD-A4B8-8DF5EBF0E968}" destId="{7AC01FEE-2DA6-473B-840A-4EB5451504F2}" srcOrd="9" destOrd="0" presId="urn:microsoft.com/office/officeart/2008/layout/VerticalCurvedList"/>
    <dgm:cxn modelId="{4BE5D376-EF05-410E-93FE-CB993DC7CF4C}" type="presParOf" srcId="{AB86B821-DF86-43BD-A4B8-8DF5EBF0E968}" destId="{AB304A95-8F9C-4FE3-882A-2247024384E0}" srcOrd="10" destOrd="0" presId="urn:microsoft.com/office/officeart/2008/layout/VerticalCurvedList"/>
    <dgm:cxn modelId="{E34B5A98-DCBA-4F7C-8ADA-7447CA11E88F}" type="presParOf" srcId="{AB304A95-8F9C-4FE3-882A-2247024384E0}" destId="{706569CA-D698-45CE-B88B-DBC4551F05C2}" srcOrd="0" destOrd="0" presId="urn:microsoft.com/office/officeart/2008/layout/VerticalCurvedList"/>
    <dgm:cxn modelId="{B3CA6350-3DA5-4702-849E-A21A3008F1A7}" type="presParOf" srcId="{AB86B821-DF86-43BD-A4B8-8DF5EBF0E968}" destId="{1EA2B826-504A-45FE-9B18-CB1FDD43D00A}" srcOrd="11" destOrd="0" presId="urn:microsoft.com/office/officeart/2008/layout/VerticalCurvedList"/>
    <dgm:cxn modelId="{3877460F-2080-443A-87E4-C86FFAA299FF}" type="presParOf" srcId="{AB86B821-DF86-43BD-A4B8-8DF5EBF0E968}" destId="{F77F66EB-CE20-4F55-B213-5B5DC4C61AE4}" srcOrd="12" destOrd="0" presId="urn:microsoft.com/office/officeart/2008/layout/VerticalCurvedList"/>
    <dgm:cxn modelId="{AED309D1-15FC-46CC-AE8E-BF7076305E0B}" type="presParOf" srcId="{F77F66EB-CE20-4F55-B213-5B5DC4C61AE4}" destId="{84EF87B2-665A-4BC1-BB1D-3D46E3EE2727}" srcOrd="0" destOrd="0" presId="urn:microsoft.com/office/officeart/2008/layout/VerticalCurvedList"/>
    <dgm:cxn modelId="{320EDF59-101A-4DF9-92B8-5322927762E7}" type="presParOf" srcId="{AB86B821-DF86-43BD-A4B8-8DF5EBF0E968}" destId="{060576A0-59EC-41FE-BE63-F3593BAF0AF4}" srcOrd="13" destOrd="0" presId="urn:microsoft.com/office/officeart/2008/layout/VerticalCurvedList"/>
    <dgm:cxn modelId="{383116F5-D8CF-451E-BFE8-2C017F2F6EA1}" type="presParOf" srcId="{AB86B821-DF86-43BD-A4B8-8DF5EBF0E968}" destId="{CBE0098A-4EB3-4E73-8C75-2965AF17A018}" srcOrd="14" destOrd="0" presId="urn:microsoft.com/office/officeart/2008/layout/VerticalCurvedList"/>
    <dgm:cxn modelId="{940CEA46-171D-4CE7-99FE-7CF5ED096EAE}" type="presParOf" srcId="{CBE0098A-4EB3-4E73-8C75-2965AF17A018}" destId="{8DFEE41F-52E8-448A-B764-F4639DB119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12D42-3DF3-4F05-A857-C2E18C201729}">
      <dsp:nvSpPr>
        <dsp:cNvPr id="0" name=""/>
        <dsp:cNvSpPr/>
      </dsp:nvSpPr>
      <dsp:spPr>
        <a:xfrm>
          <a:off x="-3805889" y="-584543"/>
          <a:ext cx="4536198" cy="4536198"/>
        </a:xfrm>
        <a:prstGeom prst="blockArc">
          <a:avLst>
            <a:gd name="adj1" fmla="val 18900000"/>
            <a:gd name="adj2" fmla="val 2700000"/>
            <a:gd name="adj3" fmla="val 47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D6811-527D-40CD-B3E0-73ED915D9400}">
      <dsp:nvSpPr>
        <dsp:cNvPr id="0" name=""/>
        <dsp:cNvSpPr/>
      </dsp:nvSpPr>
      <dsp:spPr>
        <a:xfrm>
          <a:off x="236973" y="153068"/>
          <a:ext cx="5155846" cy="30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890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/>
            <a:t>Diagnostic testing/consultation</a:t>
          </a:r>
        </a:p>
      </dsp:txBody>
      <dsp:txXfrm>
        <a:off x="236973" y="153068"/>
        <a:ext cx="5155846" cy="306003"/>
      </dsp:txXfrm>
    </dsp:sp>
    <dsp:sp modelId="{1D2708F6-6236-4A84-9288-77C443BCFF4A}">
      <dsp:nvSpPr>
        <dsp:cNvPr id="0" name=""/>
        <dsp:cNvSpPr/>
      </dsp:nvSpPr>
      <dsp:spPr>
        <a:xfrm>
          <a:off x="45721" y="114818"/>
          <a:ext cx="382503" cy="382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D589E-C416-4D43-8E33-606A0DD11689}">
      <dsp:nvSpPr>
        <dsp:cNvPr id="0" name=""/>
        <dsp:cNvSpPr/>
      </dsp:nvSpPr>
      <dsp:spPr>
        <a:xfrm>
          <a:off x="505695" y="612342"/>
          <a:ext cx="4878732" cy="30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890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/>
            <a:t>Additional imaging </a:t>
          </a:r>
        </a:p>
      </dsp:txBody>
      <dsp:txXfrm>
        <a:off x="505695" y="612342"/>
        <a:ext cx="4878732" cy="306003"/>
      </dsp:txXfrm>
    </dsp:sp>
    <dsp:sp modelId="{26A90A16-50FF-4AAC-A72F-92350FC4F750}">
      <dsp:nvSpPr>
        <dsp:cNvPr id="0" name=""/>
        <dsp:cNvSpPr/>
      </dsp:nvSpPr>
      <dsp:spPr>
        <a:xfrm>
          <a:off x="322835" y="574092"/>
          <a:ext cx="382503" cy="382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9A1A9-983E-4D45-A8B3-2C318E3A38FD}">
      <dsp:nvSpPr>
        <dsp:cNvPr id="0" name=""/>
        <dsp:cNvSpPr/>
      </dsp:nvSpPr>
      <dsp:spPr>
        <a:xfrm>
          <a:off x="665943" y="1071280"/>
          <a:ext cx="4726876" cy="30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890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/>
            <a:t>Laboratory or genetic analysis</a:t>
          </a:r>
        </a:p>
      </dsp:txBody>
      <dsp:txXfrm>
        <a:off x="665943" y="1071280"/>
        <a:ext cx="4726876" cy="306003"/>
      </dsp:txXfrm>
    </dsp:sp>
    <dsp:sp modelId="{5E3823FF-4BDC-408F-908F-92908EF95097}">
      <dsp:nvSpPr>
        <dsp:cNvPr id="0" name=""/>
        <dsp:cNvSpPr/>
      </dsp:nvSpPr>
      <dsp:spPr>
        <a:xfrm>
          <a:off x="474691" y="1033029"/>
          <a:ext cx="382503" cy="382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E95C6-6A6A-4C25-8E9E-5B380618C3BC}">
      <dsp:nvSpPr>
        <dsp:cNvPr id="0" name=""/>
        <dsp:cNvSpPr/>
      </dsp:nvSpPr>
      <dsp:spPr>
        <a:xfrm>
          <a:off x="714430" y="1530554"/>
          <a:ext cx="4678389" cy="30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890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/>
            <a:t>Referrals and counseling for non-pharmaceutical care</a:t>
          </a:r>
        </a:p>
      </dsp:txBody>
      <dsp:txXfrm>
        <a:off x="714430" y="1530554"/>
        <a:ext cx="4678389" cy="306003"/>
      </dsp:txXfrm>
    </dsp:sp>
    <dsp:sp modelId="{3012C387-91F2-44F3-A607-3EE7ED687BFA}">
      <dsp:nvSpPr>
        <dsp:cNvPr id="0" name=""/>
        <dsp:cNvSpPr/>
      </dsp:nvSpPr>
      <dsp:spPr>
        <a:xfrm>
          <a:off x="523178" y="1492304"/>
          <a:ext cx="382503" cy="382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01FEE-2DA6-473B-840A-4EB5451504F2}">
      <dsp:nvSpPr>
        <dsp:cNvPr id="0" name=""/>
        <dsp:cNvSpPr/>
      </dsp:nvSpPr>
      <dsp:spPr>
        <a:xfrm>
          <a:off x="665943" y="1989828"/>
          <a:ext cx="4726876" cy="30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890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/>
            <a:t>Pharmaceutical treatments</a:t>
          </a:r>
        </a:p>
      </dsp:txBody>
      <dsp:txXfrm>
        <a:off x="665943" y="1989828"/>
        <a:ext cx="4726876" cy="306003"/>
      </dsp:txXfrm>
    </dsp:sp>
    <dsp:sp modelId="{706569CA-D698-45CE-B88B-DBC4551F05C2}">
      <dsp:nvSpPr>
        <dsp:cNvPr id="0" name=""/>
        <dsp:cNvSpPr/>
      </dsp:nvSpPr>
      <dsp:spPr>
        <a:xfrm>
          <a:off x="474691" y="1951578"/>
          <a:ext cx="382503" cy="382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2B826-504A-45FE-9B18-CB1FDD43D00A}">
      <dsp:nvSpPr>
        <dsp:cNvPr id="0" name=""/>
        <dsp:cNvSpPr/>
      </dsp:nvSpPr>
      <dsp:spPr>
        <a:xfrm>
          <a:off x="514087" y="2448765"/>
          <a:ext cx="4878732" cy="30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890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/>
            <a:t>Adverse effects attributed to learning amyloid status</a:t>
          </a:r>
        </a:p>
      </dsp:txBody>
      <dsp:txXfrm>
        <a:off x="514087" y="2448765"/>
        <a:ext cx="4878732" cy="306003"/>
      </dsp:txXfrm>
    </dsp:sp>
    <dsp:sp modelId="{84EF87B2-665A-4BC1-BB1D-3D46E3EE2727}">
      <dsp:nvSpPr>
        <dsp:cNvPr id="0" name=""/>
        <dsp:cNvSpPr/>
      </dsp:nvSpPr>
      <dsp:spPr>
        <a:xfrm>
          <a:off x="322835" y="2410515"/>
          <a:ext cx="382503" cy="382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576A0-59EC-41FE-BE63-F3593BAF0AF4}">
      <dsp:nvSpPr>
        <dsp:cNvPr id="0" name=""/>
        <dsp:cNvSpPr/>
      </dsp:nvSpPr>
      <dsp:spPr>
        <a:xfrm>
          <a:off x="236973" y="2908039"/>
          <a:ext cx="5155846" cy="306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890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kern="1200" dirty="0"/>
            <a:t>Emergency room visits/hospitalizations during 90-day interval</a:t>
          </a:r>
        </a:p>
      </dsp:txBody>
      <dsp:txXfrm>
        <a:off x="236973" y="2908039"/>
        <a:ext cx="5155846" cy="306003"/>
      </dsp:txXfrm>
    </dsp:sp>
    <dsp:sp modelId="{8DFEE41F-52E8-448A-B764-F4639DB11910}">
      <dsp:nvSpPr>
        <dsp:cNvPr id="0" name=""/>
        <dsp:cNvSpPr/>
      </dsp:nvSpPr>
      <dsp:spPr>
        <a:xfrm>
          <a:off x="45721" y="2869789"/>
          <a:ext cx="382503" cy="382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0" y="2701490"/>
            <a:ext cx="8916698" cy="28956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9" t="70782" r="4858" b="17470"/>
          <a:stretch/>
        </p:blipFill>
        <p:spPr bwMode="auto">
          <a:xfrm>
            <a:off x="788698" y="5733143"/>
            <a:ext cx="1699489" cy="92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9686" y="285227"/>
            <a:ext cx="3692525" cy="208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D1CF1-4611-4C56-AA36-53C952D08F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84484" y="5448572"/>
            <a:ext cx="3912102" cy="1145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6ADFEA-0227-4378-806B-DD2FAF4C3CD4}"/>
              </a:ext>
            </a:extLst>
          </p:cNvPr>
          <p:cNvSpPr txBox="1"/>
          <p:nvPr userDrawn="1"/>
        </p:nvSpPr>
        <p:spPr>
          <a:xfrm>
            <a:off x="98323" y="167148"/>
            <a:ext cx="2521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Version 1, February 2021</a:t>
            </a:r>
          </a:p>
        </p:txBody>
      </p:sp>
    </p:spTree>
    <p:extLst>
      <p:ext uri="{BB962C8B-B14F-4D97-AF65-F5344CB8AC3E}">
        <p14:creationId xmlns:p14="http://schemas.microsoft.com/office/powerpoint/2010/main" val="274509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160000" cy="11430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33600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447800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33600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137" y="6110515"/>
            <a:ext cx="1525385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508000" y="6332990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356235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074" y="6110515"/>
            <a:ext cx="1485691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85409" y="6316095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187932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50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039" y="6110517"/>
            <a:ext cx="1525385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711200" y="6294323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320456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160000" cy="10668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031" y="6110517"/>
            <a:ext cx="1525385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609600" y="6301581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396099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1804"/>
            <a:ext cx="101600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11200" y="6294323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baseline="0" dirty="0">
                <a:solidFill>
                  <a:srgbClr val="62358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IDEAS-Study.org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5600" y="6145570"/>
            <a:ext cx="1524000" cy="6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1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160000" cy="10668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" y="6301581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baseline="0" dirty="0">
                <a:solidFill>
                  <a:srgbClr val="62358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IDEAS-Study.org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5468" y="6181420"/>
            <a:ext cx="1524132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160000" cy="11430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83148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68948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383148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068948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" y="6296045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baseline="0" dirty="0">
                <a:solidFill>
                  <a:srgbClr val="62358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IDEAS-Study.org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5468" y="6175884"/>
            <a:ext cx="1524132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3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600" y="6227678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baseline="0" dirty="0">
                <a:solidFill>
                  <a:srgbClr val="62358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IDEAS-Study.org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5468" y="5987357"/>
            <a:ext cx="1524132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0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9245600" cy="28956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7" name="Picture 3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40" y="353626"/>
            <a:ext cx="7373723" cy="238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9" t="70782" r="4858" b="17470"/>
          <a:stretch/>
        </p:blipFill>
        <p:spPr bwMode="auto">
          <a:xfrm>
            <a:off x="203202" y="5638803"/>
            <a:ext cx="2275959" cy="93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464418"/>
            <a:ext cx="4165600" cy="10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9245600" cy="28956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305802"/>
            <a:ext cx="3289300" cy="13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50000" r="46440" b="33490"/>
          <a:stretch/>
        </p:blipFill>
        <p:spPr bwMode="auto">
          <a:xfrm>
            <a:off x="7696200" y="5811868"/>
            <a:ext cx="3276600" cy="9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9" t="70782" r="4858" b="17470"/>
          <a:stretch/>
        </p:blipFill>
        <p:spPr bwMode="auto">
          <a:xfrm>
            <a:off x="304800" y="5811868"/>
            <a:ext cx="1777999" cy="90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84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50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097" y="6110515"/>
            <a:ext cx="1485691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711200" y="6294323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178995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160000" cy="10668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030" y="6110515"/>
            <a:ext cx="1525385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609600" y="6301581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411909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600200"/>
            <a:ext cx="10160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69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600200"/>
            <a:ext cx="10160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02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79" r:id="rId3"/>
    <p:sldLayoutId id="2147483680" r:id="rId4"/>
    <p:sldLayoutId id="2147483681" r:id="rId5"/>
    <p:sldLayoutId id="2147483682" r:id="rId6"/>
    <p:sldLayoutId id="2147483684" r:id="rId7"/>
    <p:sldLayoutId id="2147483685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newideas@acr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p.ideas-study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12824" y="2987240"/>
            <a:ext cx="9350375" cy="28956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solidFill>
                  <a:schemeClr val="tx1"/>
                </a:solidFill>
              </a:rPr>
              <a:t>Case Registration and Data Entry for Referring Dementia Practices</a:t>
            </a:r>
            <a:endParaRPr lang="en-US" sz="4400" i="1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2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FEEF3B-8963-4A75-B91F-B6C8CC740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897" y="1319689"/>
            <a:ext cx="6881605" cy="4419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FCB7B7-5304-4B10-9DCA-AAADE226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Registration Example: Incomplete Forms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6EF023-6B9D-4BEE-8BA6-14E6B6788E24}"/>
              </a:ext>
            </a:extLst>
          </p:cNvPr>
          <p:cNvSpPr/>
          <p:nvPr/>
        </p:nvSpPr>
        <p:spPr>
          <a:xfrm>
            <a:off x="3733799" y="3192701"/>
            <a:ext cx="1291590" cy="2571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82378D-91FC-498E-99B9-5EE7F2DE8A7B}"/>
              </a:ext>
            </a:extLst>
          </p:cNvPr>
          <p:cNvSpPr txBox="1"/>
          <p:nvPr/>
        </p:nvSpPr>
        <p:spPr>
          <a:xfrm>
            <a:off x="934348" y="2428518"/>
            <a:ext cx="21821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Incomplete forms will appear as a number behind the form in the in the portal form list.</a:t>
            </a:r>
          </a:p>
          <a:p>
            <a:endParaRPr lang="en-US" dirty="0"/>
          </a:p>
          <a:p>
            <a:r>
              <a:rPr lang="en-US" dirty="0"/>
              <a:t>In this example, there is 1 incomplete Case Registration Form for practice 6988. 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96B31B39-1E7B-4533-B4BC-624FCEB7FB02}"/>
              </a:ext>
            </a:extLst>
          </p:cNvPr>
          <p:cNvSpPr/>
          <p:nvPr/>
        </p:nvSpPr>
        <p:spPr>
          <a:xfrm>
            <a:off x="2990850" y="2724150"/>
            <a:ext cx="742949" cy="2209800"/>
          </a:xfrm>
          <a:prstGeom prst="leftBrace">
            <a:avLst>
              <a:gd name="adj1" fmla="val 0"/>
              <a:gd name="adj2" fmla="val 18966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75721-3C49-4B27-BE03-6DE2F56A5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5739289"/>
            <a:ext cx="1919736" cy="457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0B0F342-5DD9-41DC-8B8D-C02236ABAC45}"/>
              </a:ext>
            </a:extLst>
          </p:cNvPr>
          <p:cNvSpPr/>
          <p:nvPr/>
        </p:nvSpPr>
        <p:spPr>
          <a:xfrm>
            <a:off x="1095374" y="5720239"/>
            <a:ext cx="1590675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5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D3A26B-D9DB-4EF8-936B-8E3D2D76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Case Status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38B5EA-0116-4F8A-A8F9-86FCFCBCAC84}"/>
              </a:ext>
            </a:extLst>
          </p:cNvPr>
          <p:cNvSpPr txBox="1"/>
          <p:nvPr/>
        </p:nvSpPr>
        <p:spPr>
          <a:xfrm>
            <a:off x="2600325" y="5084255"/>
            <a:ext cx="7109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b="1" dirty="0">
                <a:solidFill>
                  <a:srgbClr val="00B050"/>
                </a:solidFill>
              </a:rPr>
              <a:t>green box </a:t>
            </a:r>
            <a:r>
              <a:rPr lang="en-US" sz="2000" dirty="0"/>
              <a:t>indicates the form has been completed.</a:t>
            </a:r>
          </a:p>
          <a:p>
            <a:r>
              <a:rPr lang="en-US" sz="2000" dirty="0"/>
              <a:t>A </a:t>
            </a:r>
            <a:r>
              <a:rPr lang="en-US" sz="2000" b="1" dirty="0">
                <a:solidFill>
                  <a:schemeClr val="bg2"/>
                </a:solidFill>
              </a:rPr>
              <a:t>blue box </a:t>
            </a:r>
            <a:r>
              <a:rPr lang="en-US" sz="2000" dirty="0"/>
              <a:t>indicates the form is available but has not been completed.  </a:t>
            </a:r>
          </a:p>
          <a:p>
            <a:r>
              <a:rPr lang="en-US" sz="2000" dirty="0"/>
              <a:t>A </a:t>
            </a:r>
            <a:r>
              <a:rPr lang="en-US" sz="2000" b="1" dirty="0"/>
              <a:t>white box </a:t>
            </a:r>
            <a:r>
              <a:rPr lang="en-US" sz="2000" dirty="0"/>
              <a:t>indicates that the form is not available yet. </a:t>
            </a:r>
            <a:endParaRPr lang="en-US" sz="2000" b="1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2400025-62C9-440D-8BE9-D4FF36871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488" y="3481975"/>
            <a:ext cx="9896749" cy="1018783"/>
          </a:xfr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966EB620-4174-410A-8129-7F70AD946B24}"/>
              </a:ext>
            </a:extLst>
          </p:cNvPr>
          <p:cNvSpPr/>
          <p:nvPr/>
        </p:nvSpPr>
        <p:spPr>
          <a:xfrm rot="5400000">
            <a:off x="5605789" y="1252864"/>
            <a:ext cx="737992" cy="7233779"/>
          </a:xfrm>
          <a:prstGeom prst="leftBrace">
            <a:avLst>
              <a:gd name="adj1" fmla="val 8333"/>
              <a:gd name="adj2" fmla="val 848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D43485-6241-4CB8-A9DF-539046E7BF62}"/>
              </a:ext>
            </a:extLst>
          </p:cNvPr>
          <p:cNvCxnSpPr>
            <a:cxnSpLocks/>
          </p:cNvCxnSpPr>
          <p:nvPr/>
        </p:nvCxnSpPr>
        <p:spPr>
          <a:xfrm>
            <a:off x="1276350" y="2867025"/>
            <a:ext cx="0" cy="614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D5EEC3-AFF3-4F28-8D25-255AAEBCF2FC}"/>
              </a:ext>
            </a:extLst>
          </p:cNvPr>
          <p:cNvSpPr txBox="1"/>
          <p:nvPr/>
        </p:nvSpPr>
        <p:spPr>
          <a:xfrm>
            <a:off x="1413752" y="2774728"/>
            <a:ext cx="502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5-digit study case identifier. </a:t>
            </a:r>
          </a:p>
          <a:p>
            <a:r>
              <a:rPr lang="en-US" dirty="0"/>
              <a:t>Click on this Case # to see patient form status.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3CB36D-F83C-41BA-843C-5565C08BE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575" y="674592"/>
            <a:ext cx="3181350" cy="2638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DE6DAC-CF57-45A9-ABBA-200543A060CE}"/>
              </a:ext>
            </a:extLst>
          </p:cNvPr>
          <p:cNvSpPr txBox="1"/>
          <p:nvPr/>
        </p:nvSpPr>
        <p:spPr>
          <a:xfrm>
            <a:off x="3270251" y="1451590"/>
            <a:ext cx="3308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View list of registered cases under “Data Collection.” Select “Case Registration.”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8CBAA0-FE6B-480D-8A92-A3758064B0D9}"/>
              </a:ext>
            </a:extLst>
          </p:cNvPr>
          <p:cNvSpPr/>
          <p:nvPr/>
        </p:nvSpPr>
        <p:spPr>
          <a:xfrm>
            <a:off x="7338059" y="1496699"/>
            <a:ext cx="1758315" cy="2588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A7D859-C273-43AC-9245-B3C8B5CE3398}"/>
              </a:ext>
            </a:extLst>
          </p:cNvPr>
          <p:cNvCxnSpPr>
            <a:cxnSpLocks/>
          </p:cNvCxnSpPr>
          <p:nvPr/>
        </p:nvCxnSpPr>
        <p:spPr>
          <a:xfrm>
            <a:off x="6438900" y="1626126"/>
            <a:ext cx="8286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175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ACC833-8F8B-4D7F-80E1-97BAD039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Socio-Demographic Form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17F07-D638-4575-A60D-49E05433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83" y="1572287"/>
            <a:ext cx="6353175" cy="8144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2C9A6C-B8E2-40D1-BF78-AAF6C5F34BD6}"/>
              </a:ext>
            </a:extLst>
          </p:cNvPr>
          <p:cNvSpPr/>
          <p:nvPr/>
        </p:nvSpPr>
        <p:spPr>
          <a:xfrm>
            <a:off x="2613515" y="2066900"/>
            <a:ext cx="1090569" cy="218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OPEN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D2369-394B-4F81-ABC6-1E748DCBF4A5}"/>
              </a:ext>
            </a:extLst>
          </p:cNvPr>
          <p:cNvSpPr txBox="1"/>
          <p:nvPr/>
        </p:nvSpPr>
        <p:spPr>
          <a:xfrm>
            <a:off x="7875262" y="1240838"/>
            <a:ext cx="3067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B050"/>
                </a:solidFill>
              </a:rPr>
              <a:t>green box </a:t>
            </a:r>
            <a:r>
              <a:rPr lang="en-US" dirty="0"/>
              <a:t>indicates the form has been completed and the case is registered. A </a:t>
            </a:r>
            <a:r>
              <a:rPr lang="en-US" b="1" dirty="0">
                <a:solidFill>
                  <a:schemeClr val="bg2"/>
                </a:solidFill>
              </a:rPr>
              <a:t>blue box </a:t>
            </a:r>
            <a:r>
              <a:rPr lang="en-US" dirty="0"/>
              <a:t>indicates the form is available but has not been completed.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50B142-6836-4B9D-97F7-46FBBC69ABD7}"/>
              </a:ext>
            </a:extLst>
          </p:cNvPr>
          <p:cNvCxnSpPr>
            <a:cxnSpLocks/>
          </p:cNvCxnSpPr>
          <p:nvPr/>
        </p:nvCxnSpPr>
        <p:spPr>
          <a:xfrm flipH="1">
            <a:off x="6990262" y="1691468"/>
            <a:ext cx="885000" cy="4844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F90D985-DAA9-4A41-ABE3-E9FC53556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541" y="2718166"/>
            <a:ext cx="5260586" cy="35089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830B12-06BA-480D-B102-BE07ABE118E9}"/>
              </a:ext>
            </a:extLst>
          </p:cNvPr>
          <p:cNvSpPr txBox="1"/>
          <p:nvPr/>
        </p:nvSpPr>
        <p:spPr>
          <a:xfrm>
            <a:off x="503057" y="2928927"/>
            <a:ext cx="43914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Socio-demographic form completed by authorized site staff during </a:t>
            </a:r>
            <a:r>
              <a:rPr lang="en-US" sz="2000" b="1" dirty="0"/>
              <a:t>interview </a:t>
            </a:r>
            <a:r>
              <a:rPr lang="en-US" sz="2000" dirty="0"/>
              <a:t>with participant. </a:t>
            </a:r>
          </a:p>
          <a:p>
            <a:endParaRPr lang="en-US" sz="2000" dirty="0"/>
          </a:p>
          <a:p>
            <a:r>
              <a:rPr lang="en-US" sz="2000" dirty="0"/>
              <a:t>All responses to Socio-Demographic form are </a:t>
            </a:r>
            <a:r>
              <a:rPr lang="en-US" sz="2000" b="1" dirty="0"/>
              <a:t>self-reported by the participant. </a:t>
            </a:r>
          </a:p>
          <a:p>
            <a:endParaRPr lang="en-US" sz="2000" dirty="0"/>
          </a:p>
          <a:p>
            <a:r>
              <a:rPr lang="en-US" sz="2000" dirty="0"/>
              <a:t>Must be submitted </a:t>
            </a:r>
            <a:r>
              <a:rPr lang="en-US" sz="2000" b="1" dirty="0"/>
              <a:t>within 7 days of registration date. </a:t>
            </a:r>
          </a:p>
        </p:txBody>
      </p:sp>
    </p:spTree>
    <p:extLst>
      <p:ext uri="{BB962C8B-B14F-4D97-AF65-F5344CB8AC3E}">
        <p14:creationId xmlns:p14="http://schemas.microsoft.com/office/powerpoint/2010/main" val="165959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DD32A2-B85D-4AF4-A017-9D036276C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289" y="1829192"/>
            <a:ext cx="7124700" cy="7334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E2C9C8-D985-414B-964F-08C4FA41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Pre-PET Case Report Form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8010D-B93C-4B7A-991E-3CB4B9C15FA4}"/>
              </a:ext>
            </a:extLst>
          </p:cNvPr>
          <p:cNvSpPr txBox="1"/>
          <p:nvPr/>
        </p:nvSpPr>
        <p:spPr>
          <a:xfrm>
            <a:off x="8123707" y="1523504"/>
            <a:ext cx="2996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bg2"/>
                </a:solidFill>
              </a:rPr>
              <a:t>blue box </a:t>
            </a:r>
            <a:r>
              <a:rPr lang="en-US" dirty="0"/>
              <a:t>indicates the Pre-PET Form is available but has not been completed. A </a:t>
            </a:r>
            <a:r>
              <a:rPr lang="en-US" b="1" dirty="0"/>
              <a:t>white box </a:t>
            </a:r>
            <a:r>
              <a:rPr lang="en-US" dirty="0"/>
              <a:t>indicates the Post-PET form is not available yet. </a:t>
            </a: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7AB199-6863-4E38-8F92-6D66C85BCE99}"/>
              </a:ext>
            </a:extLst>
          </p:cNvPr>
          <p:cNvCxnSpPr>
            <a:cxnSpLocks/>
          </p:cNvCxnSpPr>
          <p:nvPr/>
        </p:nvCxnSpPr>
        <p:spPr>
          <a:xfrm flipH="1">
            <a:off x="7238707" y="1711415"/>
            <a:ext cx="885000" cy="4844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50A543E-777E-43CE-A3BE-1389BB900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38" y="2885181"/>
            <a:ext cx="6166695" cy="32801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24B815-91DF-44B1-AFBA-6A7A3FEE4790}"/>
              </a:ext>
            </a:extLst>
          </p:cNvPr>
          <p:cNvCxnSpPr>
            <a:cxnSpLocks/>
          </p:cNvCxnSpPr>
          <p:nvPr/>
        </p:nvCxnSpPr>
        <p:spPr>
          <a:xfrm flipH="1">
            <a:off x="4519720" y="3520074"/>
            <a:ext cx="31007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DB510D-46C8-43F8-9DBB-47B83DF975F0}"/>
              </a:ext>
            </a:extLst>
          </p:cNvPr>
          <p:cNvSpPr txBox="1"/>
          <p:nvPr/>
        </p:nvSpPr>
        <p:spPr>
          <a:xfrm>
            <a:off x="7785220" y="3277830"/>
            <a:ext cx="3100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Pre-PET form must be completed by </a:t>
            </a:r>
            <a:r>
              <a:rPr lang="en-US" sz="2000" b="1" dirty="0"/>
              <a:t>the Dementia Specialist within 7 days after case registration.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3EB6F0-E327-4D87-9483-C46774CEADDB}"/>
              </a:ext>
            </a:extLst>
          </p:cNvPr>
          <p:cNvCxnSpPr>
            <a:cxnSpLocks/>
          </p:cNvCxnSpPr>
          <p:nvPr/>
        </p:nvCxnSpPr>
        <p:spPr>
          <a:xfrm flipH="1">
            <a:off x="6170869" y="5224437"/>
            <a:ext cx="14920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33671C-D0D7-4371-9A74-1E6F5CA72B7A}"/>
              </a:ext>
            </a:extLst>
          </p:cNvPr>
          <p:cNvSpPr txBox="1"/>
          <p:nvPr/>
        </p:nvSpPr>
        <p:spPr>
          <a:xfrm>
            <a:off x="7785220" y="4841899"/>
            <a:ext cx="3244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Describe your management plan as if amyloid PET Imaging </a:t>
            </a:r>
            <a:r>
              <a:rPr lang="en-US" sz="2000" b="1" dirty="0"/>
              <a:t>were </a:t>
            </a:r>
            <a:r>
              <a:rPr lang="en-US" sz="2000" b="1" u="sng" dirty="0"/>
              <a:t>not</a:t>
            </a:r>
            <a:r>
              <a:rPr lang="en-US" sz="2000" b="1" dirty="0"/>
              <a:t> available </a:t>
            </a:r>
            <a:r>
              <a:rPr lang="en-US" sz="2000" dirty="0"/>
              <a:t>to your patient. </a:t>
            </a:r>
          </a:p>
        </p:txBody>
      </p:sp>
    </p:spTree>
    <p:extLst>
      <p:ext uri="{BB962C8B-B14F-4D97-AF65-F5344CB8AC3E}">
        <p14:creationId xmlns:p14="http://schemas.microsoft.com/office/powerpoint/2010/main" val="231382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3C1AF1-994A-4475-9322-689BA1FC5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1804"/>
            <a:ext cx="9705174" cy="4419600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PET facility will receive an e-mail notification when the Pre-PET eCRF has been completed.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Amyloid PET Scan must be completed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within 60 Days </a:t>
            </a:r>
            <a:r>
              <a:rPr lang="en-US" sz="24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after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Pre-PET electronic Case Report Form Completion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468630" lvl="1" indent="-17145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data entry is required by the dementia practice at this study time point. 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F59B7C-2BA1-44AB-866A-A666C5A2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Visit 2: Amyloid PET Scan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372CBE-2D04-4727-BC97-EE6C5D0C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22" y="4957842"/>
            <a:ext cx="8404633" cy="9458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49D4B0-24BA-4300-BD40-27FC5F669C8F}"/>
              </a:ext>
            </a:extLst>
          </p:cNvPr>
          <p:cNvSpPr txBox="1"/>
          <p:nvPr/>
        </p:nvSpPr>
        <p:spPr>
          <a:xfrm>
            <a:off x="1391223" y="3603347"/>
            <a:ext cx="8596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Case: </a:t>
            </a:r>
            <a:r>
              <a:rPr lang="en-US" sz="2400" dirty="0"/>
              <a:t>Patient 50011 has been registered, a Socio-Demographic form has been completed and the Pre-PET form has been completed. Patient is awaiting scan. </a:t>
            </a:r>
          </a:p>
        </p:txBody>
      </p:sp>
    </p:spTree>
    <p:extLst>
      <p:ext uri="{BB962C8B-B14F-4D97-AF65-F5344CB8AC3E}">
        <p14:creationId xmlns:p14="http://schemas.microsoft.com/office/powerpoint/2010/main" val="2488752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E10E5-BE5B-4B27-B640-4A4F3AB6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Must be completed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90 ± 30 Days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after amyloid PET scan.</a:t>
            </a:r>
          </a:p>
          <a:p>
            <a:pPr indent="-342900">
              <a:lnSpc>
                <a:spcPct val="107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Document actual patient management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reflected by management changes that have been implemented into patient care. </a:t>
            </a:r>
          </a:p>
          <a:p>
            <a:pPr indent="-342900">
              <a:lnSpc>
                <a:spcPct val="1070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-342900">
              <a:lnSpc>
                <a:spcPct val="1070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80CEBB-A4E0-4CCC-8C5C-10968BDF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Visit 3: Post-PET Office Visit</a:t>
            </a:r>
            <a:endParaRPr lang="en-US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CB00A5-1BB5-4373-88CC-D13E2A3BD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971899"/>
              </p:ext>
            </p:extLst>
          </p:nvPr>
        </p:nvGraphicFramePr>
        <p:xfrm>
          <a:off x="1422400" y="3180945"/>
          <a:ext cx="8085717" cy="21164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94513">
                  <a:extLst>
                    <a:ext uri="{9D8B030D-6E8A-4147-A177-3AD203B41FA5}">
                      <a16:colId xmlns:a16="http://schemas.microsoft.com/office/drawing/2014/main" val="3852425771"/>
                    </a:ext>
                  </a:extLst>
                </a:gridCol>
                <a:gridCol w="2695602">
                  <a:extLst>
                    <a:ext uri="{9D8B030D-6E8A-4147-A177-3AD203B41FA5}">
                      <a16:colId xmlns:a16="http://schemas.microsoft.com/office/drawing/2014/main" val="630391029"/>
                    </a:ext>
                  </a:extLst>
                </a:gridCol>
                <a:gridCol w="2695602">
                  <a:extLst>
                    <a:ext uri="{9D8B030D-6E8A-4147-A177-3AD203B41FA5}">
                      <a16:colId xmlns:a16="http://schemas.microsoft.com/office/drawing/2014/main" val="2306264832"/>
                    </a:ext>
                  </a:extLst>
                </a:gridCol>
              </a:tblGrid>
              <a:tr h="2721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Form/Action Item: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Completed by: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Requirements: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493543"/>
                  </a:ext>
                </a:extLst>
              </a:tr>
              <a:tr h="928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90-day (from day of PET scan) clinical office follow-up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Referring Dementia Specialist*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May occur within a window of 60-120 days post-PET scan date.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 office visit (preferred)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6733929"/>
                  </a:ext>
                </a:extLst>
              </a:tr>
              <a:tr h="8122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Post-PET eCRF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Same Dementia Specialist who completed Pre-PET eCRF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Due within 30 days after 90-day visit.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9800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FA609D0-D10B-44DF-A8E7-E8D5E031AC98}"/>
              </a:ext>
            </a:extLst>
          </p:cNvPr>
          <p:cNvSpPr txBox="1"/>
          <p:nvPr/>
        </p:nvSpPr>
        <p:spPr>
          <a:xfrm>
            <a:off x="1422400" y="5372833"/>
            <a:ext cx="757898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no circumstances </a:t>
            </a: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dementia specialist permitted to delegate the post-PET contact (in person visit or telephone) to other staff or to another physician. 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34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6BC39E-C87E-4396-BDC7-1320EFAD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Post-PET Form Example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B0AC4-EE0E-4B0D-AFBE-B240FEA71B03}"/>
              </a:ext>
            </a:extLst>
          </p:cNvPr>
          <p:cNvSpPr txBox="1"/>
          <p:nvPr/>
        </p:nvSpPr>
        <p:spPr>
          <a:xfrm>
            <a:off x="609600" y="1302764"/>
            <a:ext cx="9046128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referring Dementia Expert will document: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B2A9D-E86B-4532-893F-E2062C75629B}"/>
              </a:ext>
            </a:extLst>
          </p:cNvPr>
          <p:cNvSpPr txBox="1"/>
          <p:nvPr/>
        </p:nvSpPr>
        <p:spPr>
          <a:xfrm>
            <a:off x="986672" y="2524777"/>
            <a:ext cx="609460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33333"/>
                </a:solidFill>
                <a:effectLst/>
              </a:rPr>
              <a:t>Follow-up Visit Status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Differential Diagnosis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Management Plan</a:t>
            </a:r>
          </a:p>
          <a:p>
            <a:endParaRPr lang="en-US" sz="32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DCDEE0E-1074-4293-BC29-8F9AFBDFF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003349"/>
              </p:ext>
            </p:extLst>
          </p:nvPr>
        </p:nvGraphicFramePr>
        <p:xfrm>
          <a:off x="5132664" y="1777036"/>
          <a:ext cx="5437000" cy="336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EC09D80-7C87-4A6F-A8B5-60F7A6A4714A}"/>
              </a:ext>
            </a:extLst>
          </p:cNvPr>
          <p:cNvSpPr txBox="1"/>
          <p:nvPr/>
        </p:nvSpPr>
        <p:spPr>
          <a:xfrm>
            <a:off x="8060243" y="5144148"/>
            <a:ext cx="3071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bg2"/>
                </a:solidFill>
              </a:rPr>
              <a:t>blue box </a:t>
            </a:r>
            <a:r>
              <a:rPr lang="en-US" dirty="0"/>
              <a:t>indicates that the Post-PET form is available but has not been completed.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46DC8F9-9875-4336-B079-756B88CA41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799" y="5324367"/>
            <a:ext cx="6798812" cy="42834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B4DE06-D33D-4714-BA5D-1201478FE71A}"/>
              </a:ext>
            </a:extLst>
          </p:cNvPr>
          <p:cNvCxnSpPr>
            <a:cxnSpLocks/>
          </p:cNvCxnSpPr>
          <p:nvPr/>
        </p:nvCxnSpPr>
        <p:spPr>
          <a:xfrm flipH="1">
            <a:off x="7520572" y="5351968"/>
            <a:ext cx="539671" cy="149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62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75593-E9D2-4DF8-8B00-0954E67EA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797" y="2544626"/>
            <a:ext cx="4711337" cy="37181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7F9757-465F-4005-886A-5A1A6A3E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Change Re	quest Form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4F5A0F-C566-4F87-A54F-0384DDAF1312}"/>
              </a:ext>
            </a:extLst>
          </p:cNvPr>
          <p:cNvSpPr/>
          <p:nvPr/>
        </p:nvSpPr>
        <p:spPr>
          <a:xfrm>
            <a:off x="1010590" y="5705722"/>
            <a:ext cx="1262743" cy="3159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138AA9-0406-4C48-9BA0-D9D79E5FC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171" y="2953220"/>
            <a:ext cx="3492137" cy="3630142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FDFF1FA7-AF91-4933-B6D6-3089A46A470D}"/>
              </a:ext>
            </a:extLst>
          </p:cNvPr>
          <p:cNvSpPr txBox="1">
            <a:spLocks/>
          </p:cNvSpPr>
          <p:nvPr/>
        </p:nvSpPr>
        <p:spPr>
          <a:xfrm>
            <a:off x="609600" y="1401626"/>
            <a:ext cx="10160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/>
            <a:r>
              <a:rPr lang="en-US" sz="2000" dirty="0"/>
              <a:t>Click on the Case # of interest. </a:t>
            </a:r>
          </a:p>
          <a:p>
            <a:pPr indent="-342900"/>
            <a:r>
              <a:rPr lang="en-US" sz="2000" dirty="0"/>
              <a:t>Select the completed form you have a data change request for.</a:t>
            </a:r>
          </a:p>
          <a:p>
            <a:pPr indent="-342900"/>
            <a:r>
              <a:rPr lang="en-US" sz="2000" dirty="0"/>
              <a:t>Detail your requested data changes in the comment box. </a:t>
            </a:r>
          </a:p>
          <a:p>
            <a:pPr indent="-342900"/>
            <a:r>
              <a:rPr lang="en-US" sz="2000" dirty="0"/>
              <a:t>Click “Send.”  An email will be sent to ACR New IDEAS staff for review.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364EE3-3A08-4D61-9602-F2940F2CB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537" y="1382350"/>
            <a:ext cx="1943100" cy="3600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10B69C-A694-4ED6-8B67-3A546D23E710}"/>
              </a:ext>
            </a:extLst>
          </p:cNvPr>
          <p:cNvSpPr txBox="1"/>
          <p:nvPr/>
        </p:nvSpPr>
        <p:spPr>
          <a:xfrm>
            <a:off x="9100345" y="4982800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All requests by clicking </a:t>
            </a:r>
            <a:r>
              <a:rPr lang="en-US" b="1" dirty="0"/>
              <a:t>“My Requests” </a:t>
            </a:r>
          </a:p>
        </p:txBody>
      </p:sp>
    </p:spTree>
    <p:extLst>
      <p:ext uri="{BB962C8B-B14F-4D97-AF65-F5344CB8AC3E}">
        <p14:creationId xmlns:p14="http://schemas.microsoft.com/office/powerpoint/2010/main" val="141745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962B8E-A65E-4004-8DA9-7E424027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1804"/>
            <a:ext cx="10541695" cy="1425396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/>
              <a:t>Protocol Violations can be viewed via the “Protocol Violations” tab.</a:t>
            </a:r>
          </a:p>
          <a:p>
            <a:r>
              <a:rPr lang="en-US" sz="2700" dirty="0"/>
              <a:t>Protocol Violations are initiated by the New IDEAS Study Team and must be acknowledged by Dementia Practice. </a:t>
            </a:r>
          </a:p>
          <a:p>
            <a:pPr marL="114300" indent="0">
              <a:buNone/>
            </a:pPr>
            <a:r>
              <a:rPr lang="en-US" sz="16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82051F-B9DF-4155-B877-A990B520B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Protocol Violation Form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9922C2-3F4C-4A68-A1CE-BC8014766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05" y="2714805"/>
            <a:ext cx="8949447" cy="33452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363B14-3A4D-46FB-8B5C-CA43F0026A2C}"/>
              </a:ext>
            </a:extLst>
          </p:cNvPr>
          <p:cNvSpPr/>
          <p:nvPr/>
        </p:nvSpPr>
        <p:spPr>
          <a:xfrm>
            <a:off x="1213173" y="5050120"/>
            <a:ext cx="1558835" cy="4180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68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B0BE93-F127-46DE-BA0E-F58965D71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37" r="6906" b="24978"/>
          <a:stretch/>
        </p:blipFill>
        <p:spPr>
          <a:xfrm>
            <a:off x="3162301" y="3629024"/>
            <a:ext cx="7129252" cy="255825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805E7EF-C7CE-42B1-8E1A-12A5D01B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Comments Section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233BF-259C-42B6-BADC-A4E6A90FFF0C}"/>
              </a:ext>
            </a:extLst>
          </p:cNvPr>
          <p:cNvSpPr/>
          <p:nvPr/>
        </p:nvSpPr>
        <p:spPr>
          <a:xfrm>
            <a:off x="7480934" y="4055723"/>
            <a:ext cx="1758315" cy="4464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354F12-D66D-4567-A5B0-FD2F8D483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79" y="4703319"/>
            <a:ext cx="730250" cy="8425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87C29F-04D5-4854-85BE-2B55FEF9EE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70" r="5623"/>
          <a:stretch/>
        </p:blipFill>
        <p:spPr>
          <a:xfrm>
            <a:off x="885825" y="3429000"/>
            <a:ext cx="1346200" cy="26289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27F883-B28C-4514-897B-82621ACBBDF1}"/>
              </a:ext>
            </a:extLst>
          </p:cNvPr>
          <p:cNvSpPr/>
          <p:nvPr/>
        </p:nvSpPr>
        <p:spPr>
          <a:xfrm>
            <a:off x="679769" y="4576183"/>
            <a:ext cx="1434782" cy="314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CA3BDE-325E-4678-BAF7-28B1112BB423}"/>
              </a:ext>
            </a:extLst>
          </p:cNvPr>
          <p:cNvSpPr/>
          <p:nvPr/>
        </p:nvSpPr>
        <p:spPr>
          <a:xfrm>
            <a:off x="2444909" y="5142049"/>
            <a:ext cx="717391" cy="314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86D268-CC2F-4EB6-A838-1449948F29AA}"/>
              </a:ext>
            </a:extLst>
          </p:cNvPr>
          <p:cNvSpPr txBox="1">
            <a:spLocks/>
          </p:cNvSpPr>
          <p:nvPr/>
        </p:nvSpPr>
        <p:spPr>
          <a:xfrm>
            <a:off x="609600" y="1401626"/>
            <a:ext cx="10160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Communication about patient cases should only be communicated through the New IDEAS portal, </a:t>
            </a:r>
            <a:r>
              <a:rPr lang="en-US" sz="2400" b="1" u="sng" dirty="0"/>
              <a:t>never</a:t>
            </a:r>
            <a:r>
              <a:rPr lang="en-US" sz="2400" b="1" dirty="0"/>
              <a:t> by email.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Select “Case Registration”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Click on the Case # of interest.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Select “Comments” tab.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Write patient comment and submit by selecting “Comment for everyone.”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7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1BAE5D-9DE6-43E8-BD5D-A6911D5B6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985395"/>
              </p:ext>
            </p:extLst>
          </p:nvPr>
        </p:nvGraphicFramePr>
        <p:xfrm>
          <a:off x="933957" y="2472813"/>
          <a:ext cx="10160000" cy="3865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245">
                  <a:extLst>
                    <a:ext uri="{9D8B030D-6E8A-4147-A177-3AD203B41FA5}">
                      <a16:colId xmlns:a16="http://schemas.microsoft.com/office/drawing/2014/main" val="311804411"/>
                    </a:ext>
                  </a:extLst>
                </a:gridCol>
                <a:gridCol w="2384152">
                  <a:extLst>
                    <a:ext uri="{9D8B030D-6E8A-4147-A177-3AD203B41FA5}">
                      <a16:colId xmlns:a16="http://schemas.microsoft.com/office/drawing/2014/main" val="2892606469"/>
                    </a:ext>
                  </a:extLst>
                </a:gridCol>
                <a:gridCol w="2321013">
                  <a:extLst>
                    <a:ext uri="{9D8B030D-6E8A-4147-A177-3AD203B41FA5}">
                      <a16:colId xmlns:a16="http://schemas.microsoft.com/office/drawing/2014/main" val="941587337"/>
                    </a:ext>
                  </a:extLst>
                </a:gridCol>
                <a:gridCol w="1976590">
                  <a:extLst>
                    <a:ext uri="{9D8B030D-6E8A-4147-A177-3AD203B41FA5}">
                      <a16:colId xmlns:a16="http://schemas.microsoft.com/office/drawing/2014/main" val="2957894016"/>
                    </a:ext>
                  </a:extLst>
                </a:gridCol>
              </a:tblGrid>
              <a:tr h="45124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Practice Administrator*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dirty="0"/>
                        <a:t>Dementia Specialist*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Practice Finance User*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Practice Registrar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59588"/>
                  </a:ext>
                </a:extLst>
              </a:tr>
              <a:tr h="3087882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en-US" sz="1800" b="1" dirty="0">
                          <a:latin typeface="+mn-lt"/>
                        </a:rPr>
                        <a:t>- </a:t>
                      </a:r>
                      <a:r>
                        <a:rPr lang="en-US" sz="1600" b="1" dirty="0">
                          <a:latin typeface="+mn-lt"/>
                        </a:rPr>
                        <a:t>Automatically assigned to the person who initially submits the pre-registration form. 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lang="en-US" sz="800" b="1" dirty="0">
                        <a:latin typeface="+mn-lt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- Has complete </a:t>
                      </a:r>
                      <a:r>
                        <a:rPr lang="en-US" sz="1600" b="1" i="0" dirty="0">
                          <a:solidFill>
                            <a:srgbClr val="363636"/>
                          </a:solidFill>
                          <a:effectLst/>
                          <a:latin typeface="+mn-lt"/>
                        </a:rPr>
                        <a:t>administrative functionality in the New IDEAS portal.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lang="en-US" sz="800" b="1" i="0" dirty="0">
                        <a:solidFill>
                          <a:srgbClr val="363636"/>
                        </a:solidFill>
                        <a:effectLst/>
                        <a:latin typeface="+mn-lt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- Responsible for administrative duties associated with site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registration and adding practice staff profile accounts. 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lang="en-US" sz="800" b="1" dirty="0">
                        <a:latin typeface="+mn-lt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sz="1600" b="1" dirty="0">
                          <a:latin typeface="+mn-lt"/>
                        </a:rPr>
                        <a:t>- Has view access to all case report forms and edit/submission access to all forms </a:t>
                      </a:r>
                      <a:r>
                        <a:rPr lang="en-US" sz="1600" b="1" i="1" dirty="0">
                          <a:latin typeface="+mn-lt"/>
                        </a:rPr>
                        <a:t>except</a:t>
                      </a:r>
                      <a:r>
                        <a:rPr lang="en-US" sz="1600" b="1" dirty="0">
                          <a:latin typeface="+mn-lt"/>
                        </a:rPr>
                        <a:t> pre- and post-PET form.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latin typeface="+mn-lt"/>
                        </a:rPr>
                        <a:t>- Has view, edit and submission access to all case report forms.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800" b="1" dirty="0"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latin typeface="+mn-lt"/>
                        </a:rPr>
                        <a:t>- Only user role that has edit and submission access to pre- and post-PET forms.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Only user role that has access to the practice’s finance portal”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Responsible for submission of banking information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Does not have any access to patient case report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en-US" sz="900" b="1" dirty="0">
                          <a:latin typeface="+mn-lt"/>
                        </a:rPr>
                        <a:t>- </a:t>
                      </a:r>
                      <a:r>
                        <a:rPr lang="en-US" sz="1800" b="1" dirty="0">
                          <a:latin typeface="+mn-lt"/>
                        </a:rPr>
                        <a:t>Has view access to all case report forms and edit/submission access to all forms </a:t>
                      </a:r>
                      <a:r>
                        <a:rPr lang="en-US" sz="1800" b="1" i="1" dirty="0">
                          <a:latin typeface="+mn-lt"/>
                        </a:rPr>
                        <a:t>except</a:t>
                      </a:r>
                      <a:r>
                        <a:rPr lang="en-US" sz="1800" b="1" dirty="0">
                          <a:latin typeface="+mn-lt"/>
                        </a:rPr>
                        <a:t> pre- and post-PET form. </a:t>
                      </a:r>
                    </a:p>
                    <a:p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71849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2CC65F7-C045-488C-9815-572C2178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User Role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AF383-54EF-4270-9CE0-E77438ACC989}"/>
              </a:ext>
            </a:extLst>
          </p:cNvPr>
          <p:cNvSpPr txBox="1"/>
          <p:nvPr/>
        </p:nvSpPr>
        <p:spPr>
          <a:xfrm>
            <a:off x="140716" y="1329813"/>
            <a:ext cx="106288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dirty="0"/>
              <a:t>A user may have multiple roles in the study portal. </a:t>
            </a:r>
          </a:p>
          <a:p>
            <a:pPr lvl="1"/>
            <a:r>
              <a:rPr lang="en-US" sz="2100" dirty="0"/>
              <a:t>	*All practices </a:t>
            </a:r>
            <a:r>
              <a:rPr lang="en-US" sz="2100" u="sng" dirty="0"/>
              <a:t>must have </a:t>
            </a:r>
            <a:r>
              <a:rPr lang="en-US" sz="2100" dirty="0"/>
              <a:t>an assigned Practice Administrator, Dementia Specialist and a	Practice Finance User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99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12825" y="2790825"/>
            <a:ext cx="8916698" cy="30920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New IDEAS Operations Team</a:t>
            </a:r>
            <a:endParaRPr lang="en-US" sz="3000" b="1" i="1" dirty="0">
              <a:solidFill>
                <a:schemeClr val="tx1"/>
              </a:solidFill>
            </a:endParaRPr>
          </a:p>
          <a:p>
            <a:pPr algn="ctr"/>
            <a:r>
              <a:rPr lang="en-US" sz="4800" b="1" baseline="30000" dirty="0">
                <a:solidFill>
                  <a:schemeClr val="tx1"/>
                </a:solidFill>
              </a:rPr>
              <a:t>ACR Center for Research and Innovation</a:t>
            </a:r>
          </a:p>
          <a:p>
            <a:pPr algn="ctr"/>
            <a:r>
              <a:rPr lang="en-US" sz="4800" baseline="30000" dirty="0">
                <a:solidFill>
                  <a:schemeClr val="tx1"/>
                </a:solidFill>
                <a:hlinkClick r:id="rId2"/>
              </a:rPr>
              <a:t>newideas@acr.org</a:t>
            </a:r>
            <a:endParaRPr lang="en-US" sz="4800" baseline="30000" dirty="0">
              <a:solidFill>
                <a:schemeClr val="tx1"/>
              </a:solidFill>
            </a:endParaRPr>
          </a:p>
          <a:p>
            <a:pPr algn="ctr"/>
            <a:r>
              <a:rPr lang="en-US" sz="4800" baseline="30000" dirty="0">
                <a:solidFill>
                  <a:schemeClr val="tx1"/>
                </a:solidFill>
              </a:rPr>
              <a:t>215-574-3150 ext. 4156</a:t>
            </a:r>
          </a:p>
        </p:txBody>
      </p:sp>
    </p:spTree>
    <p:extLst>
      <p:ext uri="{BB962C8B-B14F-4D97-AF65-F5344CB8AC3E}">
        <p14:creationId xmlns:p14="http://schemas.microsoft.com/office/powerpoint/2010/main" val="4939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463572-3E91-45F8-95E6-CE0DE769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Visit 1: Clinical Assessment—Pre-PET Visit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E07D70D-2FF4-4E13-86B4-ED29A3BF0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734516"/>
              </p:ext>
            </p:extLst>
          </p:nvPr>
        </p:nvGraphicFramePr>
        <p:xfrm>
          <a:off x="831273" y="1529680"/>
          <a:ext cx="9638607" cy="43651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38998">
                  <a:extLst>
                    <a:ext uri="{9D8B030D-6E8A-4147-A177-3AD203B41FA5}">
                      <a16:colId xmlns:a16="http://schemas.microsoft.com/office/drawing/2014/main" val="1431049158"/>
                    </a:ext>
                  </a:extLst>
                </a:gridCol>
                <a:gridCol w="2855247">
                  <a:extLst>
                    <a:ext uri="{9D8B030D-6E8A-4147-A177-3AD203B41FA5}">
                      <a16:colId xmlns:a16="http://schemas.microsoft.com/office/drawing/2014/main" val="2080100577"/>
                    </a:ext>
                  </a:extLst>
                </a:gridCol>
                <a:gridCol w="3644362">
                  <a:extLst>
                    <a:ext uri="{9D8B030D-6E8A-4147-A177-3AD203B41FA5}">
                      <a16:colId xmlns:a16="http://schemas.microsoft.com/office/drawing/2014/main" val="1079836168"/>
                    </a:ext>
                  </a:extLst>
                </a:gridCol>
              </a:tblGrid>
              <a:tr h="4662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Form/Assessment: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Must be completed by: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Requirements: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57335"/>
                  </a:ext>
                </a:extLst>
              </a:tr>
              <a:tr h="6679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Case Registration Form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effectLst/>
                        </a:rPr>
                        <a:t>Administrator, Registrar OR Dementia Specialist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2200" b="1" dirty="0">
                          <a:effectLst/>
                        </a:rPr>
                        <a:t>Must be completed </a:t>
                      </a:r>
                      <a:r>
                        <a:rPr lang="en-US" sz="2200" b="1" u="sng" dirty="0">
                          <a:effectLst/>
                        </a:rPr>
                        <a:t>after</a:t>
                      </a:r>
                      <a:r>
                        <a:rPr lang="en-US" sz="2200" b="1" dirty="0">
                          <a:effectLst/>
                        </a:rPr>
                        <a:t> patient consent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extLst>
                  <a:ext uri="{0D108BD9-81ED-4DB2-BD59-A6C34878D82A}">
                    <a16:rowId xmlns:a16="http://schemas.microsoft.com/office/drawing/2014/main" val="1257164744"/>
                  </a:ext>
                </a:extLst>
              </a:tr>
              <a:tr h="13510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Socio-demographic electronic Case Report Form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Administrator, Registrar OR Dementia Specialist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2200" b="1" dirty="0">
                          <a:effectLst/>
                        </a:rPr>
                        <a:t>Must be completed </a:t>
                      </a:r>
                      <a:r>
                        <a:rPr lang="en-US" sz="2200" b="1" u="sng" dirty="0">
                          <a:effectLst/>
                        </a:rPr>
                        <a:t>within 7 days </a:t>
                      </a:r>
                      <a:r>
                        <a:rPr lang="en-US" sz="2200" b="1" dirty="0">
                          <a:effectLst/>
                        </a:rPr>
                        <a:t>of case registration AND collected via patient self-reporting interview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 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extLst>
                  <a:ext uri="{0D108BD9-81ED-4DB2-BD59-A6C34878D82A}">
                    <a16:rowId xmlns:a16="http://schemas.microsoft.com/office/drawing/2014/main" val="2504145049"/>
                  </a:ext>
                </a:extLst>
              </a:tr>
              <a:tr h="8587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Pre-PET electronic Case Report Form (Clinical Assessment)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Dementia Specialist </a:t>
                      </a:r>
                      <a:r>
                        <a:rPr lang="en-US" sz="2200" b="1" u="sng" dirty="0">
                          <a:effectLst/>
                        </a:rPr>
                        <a:t>ONLY</a:t>
                      </a:r>
                      <a:endParaRPr lang="en-US" sz="22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2200" b="1" dirty="0">
                          <a:effectLst/>
                        </a:rPr>
                        <a:t>Must be completed </a:t>
                      </a:r>
                      <a:r>
                        <a:rPr lang="en-US" sz="2200" b="1" u="sng" dirty="0">
                          <a:effectLst/>
                        </a:rPr>
                        <a:t>within 7 days</a:t>
                      </a:r>
                      <a:r>
                        <a:rPr lang="en-US" sz="2200" b="1" dirty="0">
                          <a:effectLst/>
                        </a:rPr>
                        <a:t> of case registration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00" marR="63200" marT="0" marB="0" anchor="ctr"/>
                </a:tc>
                <a:extLst>
                  <a:ext uri="{0D108BD9-81ED-4DB2-BD59-A6C34878D82A}">
                    <a16:rowId xmlns:a16="http://schemas.microsoft.com/office/drawing/2014/main" val="8431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92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33E0FC-2C0C-4598-A1C0-7969D0DD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571804"/>
            <a:ext cx="5807978" cy="44196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2400" b="1" dirty="0"/>
              <a:t>Completed by the referring dementia specialist (or an authorized designee who has obtained the registrar role enabling access to the database)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200" dirty="0"/>
              <a:t>Login to New IDEAS Portal, </a:t>
            </a:r>
            <a:r>
              <a:rPr lang="en-US" sz="2200" dirty="0">
                <a:hlinkClick r:id="rId2"/>
              </a:rPr>
              <a:t>https://app.ideas-study.org/</a:t>
            </a:r>
            <a:r>
              <a:rPr lang="en-US" sz="2200" dirty="0"/>
              <a:t>.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200" dirty="0"/>
              <a:t>Under “Data Collection” select “Register New Case”.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200" dirty="0"/>
              <a:t>Complete Cohort Identification and Eligibility Confirmation. Review and Click “Confirm.”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200" dirty="0"/>
              <a:t>A unique 5-digit study case number for that patient will be issued.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200" dirty="0"/>
              <a:t>A confirmation e-mail will be sent to the dementia specialist practice and the PET facility.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DCDE94-5F1F-42FD-AAA5-ED97D174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Visit 1: Case Registration Online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72CDA4-A10B-4977-9484-FB5018A0B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595" y="2255746"/>
            <a:ext cx="4415555" cy="2346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69A9FD-789C-4B42-B5F8-0F28D7170E75}"/>
              </a:ext>
            </a:extLst>
          </p:cNvPr>
          <p:cNvSpPr/>
          <p:nvPr/>
        </p:nvSpPr>
        <p:spPr>
          <a:xfrm>
            <a:off x="8138160" y="2255746"/>
            <a:ext cx="1682496" cy="8538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1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617A48-53AC-4047-A36D-85B273A3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Case Registration Example: Cohort Identification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EBCF3C-E230-4784-BE08-003216C62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96"/>
          <a:stretch/>
        </p:blipFill>
        <p:spPr>
          <a:xfrm>
            <a:off x="1023803" y="1530962"/>
            <a:ext cx="5284508" cy="4160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7495F2-6B98-407D-8F3A-C4319B18340C}"/>
              </a:ext>
            </a:extLst>
          </p:cNvPr>
          <p:cNvSpPr txBox="1"/>
          <p:nvPr/>
        </p:nvSpPr>
        <p:spPr>
          <a:xfrm>
            <a:off x="6926463" y="3429000"/>
            <a:ext cx="3843137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en-US" sz="2100" dirty="0"/>
          </a:p>
          <a:p>
            <a:pPr marL="114300" indent="0">
              <a:buNone/>
            </a:pPr>
            <a:r>
              <a:rPr lang="en-US" sz="2000" b="1" dirty="0"/>
              <a:t>The participant’s self-identification of their race </a:t>
            </a:r>
            <a:r>
              <a:rPr lang="en-US" sz="2000" dirty="0"/>
              <a:t>will be collected as part of the registration process to verify availability within defined cohorts</a:t>
            </a:r>
            <a:r>
              <a:rPr lang="en-US" dirty="0"/>
              <a:t>. 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7E1CD0C0-D179-457F-9F45-851688DB86C0}"/>
              </a:ext>
            </a:extLst>
          </p:cNvPr>
          <p:cNvSpPr/>
          <p:nvPr/>
        </p:nvSpPr>
        <p:spPr>
          <a:xfrm rot="10800000">
            <a:off x="6245498" y="3846538"/>
            <a:ext cx="497501" cy="1427082"/>
          </a:xfrm>
          <a:prstGeom prst="leftBrac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46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A3B63C-0CBE-4A5F-A7A2-B1A7BAB3F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1731146"/>
            <a:ext cx="6836451" cy="4419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9B36D1-A0A1-41A8-A390-18E422FE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Case Registration Example: Eligibility Confirmation 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4186B806-762A-484E-92D6-E58EFCB7316E}"/>
              </a:ext>
            </a:extLst>
          </p:cNvPr>
          <p:cNvSpPr/>
          <p:nvPr/>
        </p:nvSpPr>
        <p:spPr>
          <a:xfrm rot="10800000">
            <a:off x="7420989" y="1800323"/>
            <a:ext cx="354924" cy="4350423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40ECD-23E4-494D-8739-F2A13979E3D5}"/>
              </a:ext>
            </a:extLst>
          </p:cNvPr>
          <p:cNvSpPr txBox="1"/>
          <p:nvPr/>
        </p:nvSpPr>
        <p:spPr>
          <a:xfrm>
            <a:off x="7705948" y="3429000"/>
            <a:ext cx="34462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dirty="0"/>
              <a:t>Inclusion and Exclusion criteria must be confirmed by the referring dementia specialist and/or the participant’s medical records </a:t>
            </a:r>
            <a:r>
              <a:rPr lang="en-US" b="1" dirty="0"/>
              <a:t>prior to registration. </a:t>
            </a:r>
            <a:endParaRPr lang="en-US" sz="16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A841312-49E6-46BE-864F-8B9ECC442A3F}"/>
              </a:ext>
            </a:extLst>
          </p:cNvPr>
          <p:cNvSpPr/>
          <p:nvPr/>
        </p:nvSpPr>
        <p:spPr>
          <a:xfrm>
            <a:off x="7800975" y="5373013"/>
            <a:ext cx="2783799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1A23E5F5-A190-4D1C-9670-2CF7A6D37771}"/>
              </a:ext>
            </a:extLst>
          </p:cNvPr>
          <p:cNvSpPr/>
          <p:nvPr/>
        </p:nvSpPr>
        <p:spPr>
          <a:xfrm>
            <a:off x="260688" y="5750044"/>
            <a:ext cx="354925" cy="3127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9EF938-A49C-464C-8498-16CFAF298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12" y="3712527"/>
            <a:ext cx="8715375" cy="18383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C3E219-D85A-4BAE-8BAA-C6E17FD9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Case Registration Example: Consent Confirmation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A1DE1-2D01-496C-8C3C-F74E4D78A33D}"/>
              </a:ext>
            </a:extLst>
          </p:cNvPr>
          <p:cNvSpPr txBox="1"/>
          <p:nvPr/>
        </p:nvSpPr>
        <p:spPr>
          <a:xfrm>
            <a:off x="1127460" y="1740724"/>
            <a:ext cx="10407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patient consent form must be completed </a:t>
            </a:r>
            <a:r>
              <a:rPr lang="en-US" sz="2800" b="1" dirty="0"/>
              <a:t>BEFORE</a:t>
            </a:r>
            <a:r>
              <a:rPr lang="en-US" sz="2800" dirty="0"/>
              <a:t> case registration is completed.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fully executed informed consent form (pdf only) must be uploaded to complete the Case Registration Form.  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F50416BC-CB5D-45EC-A46F-DC2F7CCE83F4}"/>
              </a:ext>
            </a:extLst>
          </p:cNvPr>
          <p:cNvSpPr/>
          <p:nvPr/>
        </p:nvSpPr>
        <p:spPr>
          <a:xfrm>
            <a:off x="976987" y="3807619"/>
            <a:ext cx="354925" cy="3127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6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E9D5C5-3396-4857-835E-05C11C645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417"/>
          <a:stretch/>
        </p:blipFill>
        <p:spPr>
          <a:xfrm>
            <a:off x="782243" y="2884608"/>
            <a:ext cx="9662311" cy="323996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1A088E-6522-45A7-A5BF-FC99C81B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Case Registration Example: Optional Component Verification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C81D1-F24A-4A22-A374-791E00D1DD1C}"/>
              </a:ext>
            </a:extLst>
          </p:cNvPr>
          <p:cNvSpPr txBox="1"/>
          <p:nvPr/>
        </p:nvSpPr>
        <p:spPr>
          <a:xfrm>
            <a:off x="961032" y="1930501"/>
            <a:ext cx="9304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Indicate if the patient has consented to the following </a:t>
            </a:r>
            <a:r>
              <a:rPr lang="en-US" sz="2800" b="1" dirty="0"/>
              <a:t>optional </a:t>
            </a:r>
            <a:r>
              <a:rPr lang="en-US" sz="2800" dirty="0"/>
              <a:t>New IDEAS study components</a:t>
            </a:r>
            <a:r>
              <a:rPr lang="en-US" sz="2000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19AFB-2921-4158-B828-056B74B4FCC8}"/>
              </a:ext>
            </a:extLst>
          </p:cNvPr>
          <p:cNvSpPr txBox="1"/>
          <p:nvPr/>
        </p:nvSpPr>
        <p:spPr>
          <a:xfrm>
            <a:off x="6096000" y="5476875"/>
            <a:ext cx="2695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“</a:t>
            </a:r>
            <a:r>
              <a:rPr lang="en-US" b="1" dirty="0"/>
              <a:t>Confirm</a:t>
            </a:r>
            <a:r>
              <a:rPr lang="en-US" dirty="0"/>
              <a:t>” to finish case registration for patient.</a:t>
            </a:r>
          </a:p>
        </p:txBody>
      </p:sp>
    </p:spTree>
    <p:extLst>
      <p:ext uri="{BB962C8B-B14F-4D97-AF65-F5344CB8AC3E}">
        <p14:creationId xmlns:p14="http://schemas.microsoft.com/office/powerpoint/2010/main" val="425232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5A481-DDF5-4F7A-9638-25E3FFDD6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4844"/>
            <a:ext cx="10160000" cy="44196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After a patient is registered AND is eligible to participate</a:t>
            </a:r>
            <a:r>
              <a:rPr lang="en-US" sz="2400" dirty="0"/>
              <a:t>, the Dementia Specialist or Practice Administrator will be prompted to enter the following information: </a:t>
            </a:r>
          </a:p>
          <a:p>
            <a:pPr lvl="1"/>
            <a:r>
              <a:rPr lang="en-US" sz="2400" dirty="0"/>
              <a:t>Patient Information (Name, Address, Phone Number, Email, SSN, Medicare ID) </a:t>
            </a:r>
          </a:p>
          <a:p>
            <a:pPr lvl="1"/>
            <a:r>
              <a:rPr lang="en-US" sz="2400" dirty="0"/>
              <a:t>Upload the fully executed Patient Consent Form (PDF format only , Max File Size 10Mb) </a:t>
            </a:r>
          </a:p>
          <a:p>
            <a:pPr lvl="1"/>
            <a:r>
              <a:rPr lang="en-US" sz="2400" dirty="0"/>
              <a:t>PET Facility where Amyloid PET has been scheduled </a:t>
            </a:r>
          </a:p>
          <a:p>
            <a:pPr lvl="1"/>
            <a:r>
              <a:rPr lang="en-US" sz="2400" dirty="0"/>
              <a:t>Person responsible for data on form.</a:t>
            </a:r>
          </a:p>
          <a:p>
            <a:r>
              <a:rPr lang="en-US" sz="2600" dirty="0"/>
              <a:t>Form must be submitted prior to completion of the sociodemographic form and pre-PET assessment. 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D5F910-E65B-493C-88D8-78742AC3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Case Registration Example: Finish</a:t>
            </a:r>
            <a:r>
              <a:rPr lang="en-US" b="1" dirty="0"/>
              <a:t> Case Registration for Eligible Patients</a:t>
            </a:r>
          </a:p>
        </p:txBody>
      </p:sp>
    </p:spTree>
    <p:extLst>
      <p:ext uri="{BB962C8B-B14F-4D97-AF65-F5344CB8AC3E}">
        <p14:creationId xmlns:p14="http://schemas.microsoft.com/office/powerpoint/2010/main" val="2876257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 IDEAS_Slide Master">
  <a:themeElements>
    <a:clrScheme name="Custom 20">
      <a:dk1>
        <a:srgbClr val="2F2B20"/>
      </a:dk1>
      <a:lt1>
        <a:srgbClr val="FFFFFF"/>
      </a:lt1>
      <a:dk2>
        <a:srgbClr val="00487E"/>
      </a:dk2>
      <a:lt2>
        <a:srgbClr val="0070C0"/>
      </a:lt2>
      <a:accent1>
        <a:srgbClr val="00487E"/>
      </a:accent1>
      <a:accent2>
        <a:srgbClr val="7F7F7F"/>
      </a:accent2>
      <a:accent3>
        <a:srgbClr val="00487E"/>
      </a:accent3>
      <a:accent4>
        <a:srgbClr val="58257F"/>
      </a:accent4>
      <a:accent5>
        <a:srgbClr val="7F7F7F"/>
      </a:accent5>
      <a:accent6>
        <a:srgbClr val="58257F"/>
      </a:accent6>
      <a:hlink>
        <a:srgbClr val="00487E"/>
      </a:hlink>
      <a:folHlink>
        <a:srgbClr val="58257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DEAS_Slide Master">
  <a:themeElements>
    <a:clrScheme name="Custom 20">
      <a:dk1>
        <a:srgbClr val="2F2B20"/>
      </a:dk1>
      <a:lt1>
        <a:srgbClr val="FFFFFF"/>
      </a:lt1>
      <a:dk2>
        <a:srgbClr val="00487E"/>
      </a:dk2>
      <a:lt2>
        <a:srgbClr val="0070C0"/>
      </a:lt2>
      <a:accent1>
        <a:srgbClr val="00487E"/>
      </a:accent1>
      <a:accent2>
        <a:srgbClr val="7F7F7F"/>
      </a:accent2>
      <a:accent3>
        <a:srgbClr val="00487E"/>
      </a:accent3>
      <a:accent4>
        <a:srgbClr val="58257F"/>
      </a:accent4>
      <a:accent5>
        <a:srgbClr val="7F7F7F"/>
      </a:accent5>
      <a:accent6>
        <a:srgbClr val="58257F"/>
      </a:accent6>
      <a:hlink>
        <a:srgbClr val="00487E"/>
      </a:hlink>
      <a:folHlink>
        <a:srgbClr val="58257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24CBC496E2224CA15AC5936AD665B4" ma:contentTypeVersion="4" ma:contentTypeDescription="Create a new document." ma:contentTypeScope="" ma:versionID="16c6cf3ec68d2035724c568bc17f0bc5">
  <xsd:schema xmlns:xsd="http://www.w3.org/2001/XMLSchema" xmlns:xs="http://www.w3.org/2001/XMLSchema" xmlns:p="http://schemas.microsoft.com/office/2006/metadata/properties" xmlns:ns2="9b86340d-cf8b-4787-ac11-eaee4b6173d2" targetNamespace="http://schemas.microsoft.com/office/2006/metadata/properties" ma:root="true" ma:fieldsID="f6ce29d3c9e395d65099f73c32ef75ee" ns2:_="">
    <xsd:import namespace="9b86340d-cf8b-4787-ac11-eaee4b6173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6340d-cf8b-4787-ac11-eaee4b6173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BE2D83-F927-4588-AE94-4EBDB08F7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86340d-cf8b-4787-ac11-eaee4b617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59398F-E226-450E-AE03-1CCF32427325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b86340d-cf8b-4787-ac11-eaee4b6173d2"/>
  </ds:schemaRefs>
</ds:datastoreItem>
</file>

<file path=customXml/itemProps3.xml><?xml version="1.0" encoding="utf-8"?>
<ds:datastoreItem xmlns:ds="http://schemas.openxmlformats.org/officeDocument/2006/customXml" ds:itemID="{0DDE0F28-D5FE-4B26-AAF7-0467C27890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17945</TotalTime>
  <Words>1289</Words>
  <Application>Microsoft Office PowerPoint</Application>
  <PresentationFormat>Widescreen</PresentationFormat>
  <Paragraphs>139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New IDEAS_Slide Master</vt:lpstr>
      <vt:lpstr>IDEAS_Slide Master</vt:lpstr>
      <vt:lpstr>PowerPoint Presentation</vt:lpstr>
      <vt:lpstr>User Role Information</vt:lpstr>
      <vt:lpstr>Visit 1: Clinical Assessment—Pre-PET Visit</vt:lpstr>
      <vt:lpstr>Visit 1: Case Registration Online </vt:lpstr>
      <vt:lpstr>Case Registration Example: Cohort Identification</vt:lpstr>
      <vt:lpstr>Case Registration Example: Eligibility Confirmation </vt:lpstr>
      <vt:lpstr>Case Registration Example: Consent Confirmation</vt:lpstr>
      <vt:lpstr>Case Registration Example: Optional Component Verification</vt:lpstr>
      <vt:lpstr>Case Registration Example: Finish Case Registration for Eligible Patients</vt:lpstr>
      <vt:lpstr>Case Registration Example: Incomplete Forms</vt:lpstr>
      <vt:lpstr>Case Status Overview</vt:lpstr>
      <vt:lpstr>Socio-Demographic Form Example</vt:lpstr>
      <vt:lpstr>Pre-PET Case Report Form Example</vt:lpstr>
      <vt:lpstr>Visit 2: Amyloid PET Scan</vt:lpstr>
      <vt:lpstr>Visit 3: Post-PET Office Visit</vt:lpstr>
      <vt:lpstr>Post-PET Form Example</vt:lpstr>
      <vt:lpstr>Data Change Re quest Form</vt:lpstr>
      <vt:lpstr>Protocol Violation Form</vt:lpstr>
      <vt:lpstr>Case Comments Section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DiGati, Rebecca</dc:creator>
  <cp:lastModifiedBy>Glavin, Emily</cp:lastModifiedBy>
  <cp:revision>183</cp:revision>
  <dcterms:created xsi:type="dcterms:W3CDTF">2021-01-07T15:07:46Z</dcterms:created>
  <dcterms:modified xsi:type="dcterms:W3CDTF">2021-02-16T19:50:42Z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0x010100B224CBC496E2224CA15AC5936AD665B4</vt:lpwstr>
  </property>
</Properties>
</file>