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sldIdLst>
    <p:sldId id="260" r:id="rId6"/>
    <p:sldId id="286" r:id="rId7"/>
    <p:sldId id="364" r:id="rId8"/>
    <p:sldId id="372" r:id="rId9"/>
    <p:sldId id="338" r:id="rId10"/>
    <p:sldId id="360" r:id="rId11"/>
    <p:sldId id="361" r:id="rId12"/>
    <p:sldId id="326" r:id="rId13"/>
    <p:sldId id="333" r:id="rId14"/>
    <p:sldId id="330" r:id="rId15"/>
    <p:sldId id="331" r:id="rId16"/>
    <p:sldId id="345" r:id="rId17"/>
    <p:sldId id="346" r:id="rId18"/>
    <p:sldId id="357" r:id="rId19"/>
    <p:sldId id="325" r:id="rId20"/>
    <p:sldId id="341" r:id="rId21"/>
    <p:sldId id="340" r:id="rId22"/>
    <p:sldId id="344" r:id="rId23"/>
    <p:sldId id="369" r:id="rId24"/>
    <p:sldId id="370"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vin, Emily" initials="GE" lastIdx="60" clrIdx="0">
    <p:extLst>
      <p:ext uri="{19B8F6BF-5375-455C-9EA6-DF929625EA0E}">
        <p15:presenceInfo xmlns:p15="http://schemas.microsoft.com/office/powerpoint/2012/main" userId="S::eglavin@acr.org::5ac2b77c-6515-425a-a1eb-07a38b1fe363" providerId="AD"/>
      </p:ext>
    </p:extLst>
  </p:cmAuthor>
  <p:cmAuthor id="2" name="March, Andrew" initials="MA" lastIdx="32" clrIdx="1">
    <p:extLst>
      <p:ext uri="{19B8F6BF-5375-455C-9EA6-DF929625EA0E}">
        <p15:presenceInfo xmlns:p15="http://schemas.microsoft.com/office/powerpoint/2012/main" userId="S::amarch@acr.org::002d0599-513c-40e0-b78e-9cfc9c164e34" providerId="AD"/>
      </p:ext>
    </p:extLst>
  </p:cmAuthor>
  <p:cmAuthor id="3" name="Smith, Karen S" initials="SKS" lastIdx="11" clrIdx="2">
    <p:extLst>
      <p:ext uri="{19B8F6BF-5375-455C-9EA6-DF929625EA0E}">
        <p15:presenceInfo xmlns:p15="http://schemas.microsoft.com/office/powerpoint/2012/main" userId="S::Karen.Smith@ucsf.edu::fcd6a5fa-a205-46d1-b036-59f1e18f37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46D27-06F3-4F4B-9635-B60045A463C8}" v="2" dt="2021-02-16T20:02:35.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9" autoAdjust="0"/>
    <p:restoredTop sz="94660"/>
  </p:normalViewPr>
  <p:slideViewPr>
    <p:cSldViewPr snapToGrid="0">
      <p:cViewPr varScale="1">
        <p:scale>
          <a:sx n="96" d="100"/>
          <a:sy n="96" d="100"/>
        </p:scale>
        <p:origin x="102" y="486"/>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EFD3B-B03C-48B8-8FA0-CFAD5BADE56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60A7C1C-4241-45A6-BAE0-C8C5D14618FB}">
      <dgm:prSet phldrT="[Text]" custT="1"/>
      <dgm:spPr/>
      <dgm:t>
        <a:bodyPr/>
        <a:lstStyle/>
        <a:p>
          <a:r>
            <a:rPr lang="en-US" sz="2400"/>
            <a:t>I do not have an </a:t>
          </a:r>
        </a:p>
        <a:p>
          <a:r>
            <a:rPr lang="en-US" sz="2400"/>
            <a:t>ACR ID</a:t>
          </a:r>
          <a:endParaRPr lang="en-US" sz="2400" baseline="0" dirty="0"/>
        </a:p>
      </dgm:t>
    </dgm:pt>
    <dgm:pt modelId="{CE55D65E-D041-47A7-850A-15A72C5FAD8A}" type="parTrans" cxnId="{2B919D33-648F-48E6-8D11-CBFE9749A7A6}">
      <dgm:prSet/>
      <dgm:spPr/>
      <dgm:t>
        <a:bodyPr/>
        <a:lstStyle/>
        <a:p>
          <a:endParaRPr lang="en-US" sz="1050"/>
        </a:p>
      </dgm:t>
    </dgm:pt>
    <dgm:pt modelId="{6157AA3C-BB72-4A82-A393-BBD4DA23409C}" type="sibTrans" cxnId="{2B919D33-648F-48E6-8D11-CBFE9749A7A6}">
      <dgm:prSet/>
      <dgm:spPr/>
      <dgm:t>
        <a:bodyPr/>
        <a:lstStyle/>
        <a:p>
          <a:endParaRPr lang="en-US" sz="1050"/>
        </a:p>
      </dgm:t>
    </dgm:pt>
    <dgm:pt modelId="{3C5C1399-59E8-4CC5-BC8B-E717488DABE8}">
      <dgm:prSet phldrT="[Text]" custT="1"/>
      <dgm:spPr/>
      <dgm:t>
        <a:bodyPr/>
        <a:lstStyle/>
        <a:p>
          <a:r>
            <a:rPr lang="en-US" sz="2400" dirty="0"/>
            <a:t>I already registered</a:t>
          </a:r>
        </a:p>
        <a:p>
          <a:r>
            <a:rPr lang="en-US" sz="2400" dirty="0"/>
            <a:t> for New IDEAS</a:t>
          </a:r>
        </a:p>
      </dgm:t>
    </dgm:pt>
    <dgm:pt modelId="{D375D55D-BDBD-4577-81A5-22664222DE28}" type="parTrans" cxnId="{D6C588E5-6C4B-49DF-A5E3-9F90347F5FA5}">
      <dgm:prSet/>
      <dgm:spPr/>
      <dgm:t>
        <a:bodyPr/>
        <a:lstStyle/>
        <a:p>
          <a:endParaRPr lang="en-US"/>
        </a:p>
      </dgm:t>
    </dgm:pt>
    <dgm:pt modelId="{CFD5F0FE-6B0D-4509-8EC7-AA9CA05F8432}" type="sibTrans" cxnId="{D6C588E5-6C4B-49DF-A5E3-9F90347F5FA5}">
      <dgm:prSet/>
      <dgm:spPr/>
      <dgm:t>
        <a:bodyPr/>
        <a:lstStyle/>
        <a:p>
          <a:endParaRPr lang="en-US"/>
        </a:p>
      </dgm:t>
    </dgm:pt>
    <dgm:pt modelId="{C1AF5AAE-2E38-4E99-96E6-6D3971A771B9}" type="pres">
      <dgm:prSet presAssocID="{FDCEFD3B-B03C-48B8-8FA0-CFAD5BADE56D}" presName="Name0" presStyleCnt="0">
        <dgm:presLayoutVars>
          <dgm:dir/>
          <dgm:animLvl val="lvl"/>
          <dgm:resizeHandles val="exact"/>
        </dgm:presLayoutVars>
      </dgm:prSet>
      <dgm:spPr/>
    </dgm:pt>
    <dgm:pt modelId="{C9135705-E4CC-4618-9FE6-189FEA81B607}" type="pres">
      <dgm:prSet presAssocID="{660A7C1C-4241-45A6-BAE0-C8C5D14618FB}" presName="composite" presStyleCnt="0"/>
      <dgm:spPr/>
    </dgm:pt>
    <dgm:pt modelId="{C0C05AA3-36C4-4DD3-8BF8-65E12282DE9A}" type="pres">
      <dgm:prSet presAssocID="{660A7C1C-4241-45A6-BAE0-C8C5D14618FB}" presName="parTx" presStyleLbl="alignNode1" presStyleIdx="0" presStyleCnt="2">
        <dgm:presLayoutVars>
          <dgm:chMax val="0"/>
          <dgm:chPref val="0"/>
          <dgm:bulletEnabled val="1"/>
        </dgm:presLayoutVars>
      </dgm:prSet>
      <dgm:spPr/>
    </dgm:pt>
    <dgm:pt modelId="{B081E1D2-8B3D-4D0C-8786-F1C745EDCCBC}" type="pres">
      <dgm:prSet presAssocID="{660A7C1C-4241-45A6-BAE0-C8C5D14618FB}" presName="desTx" presStyleLbl="alignAccFollowNode1" presStyleIdx="0" presStyleCnt="2">
        <dgm:presLayoutVars>
          <dgm:bulletEnabled val="1"/>
        </dgm:presLayoutVars>
      </dgm:prSet>
      <dgm:spPr/>
    </dgm:pt>
    <dgm:pt modelId="{DB900122-F7CB-4630-B57D-F64CD998813D}" type="pres">
      <dgm:prSet presAssocID="{6157AA3C-BB72-4A82-A393-BBD4DA23409C}" presName="space" presStyleCnt="0"/>
      <dgm:spPr/>
    </dgm:pt>
    <dgm:pt modelId="{C5454880-EC6F-40F2-8D7C-85CDC154E419}" type="pres">
      <dgm:prSet presAssocID="{3C5C1399-59E8-4CC5-BC8B-E717488DABE8}" presName="composite" presStyleCnt="0"/>
      <dgm:spPr/>
    </dgm:pt>
    <dgm:pt modelId="{99E19AEE-6AED-488A-A59D-E1CDB4D363DD}" type="pres">
      <dgm:prSet presAssocID="{3C5C1399-59E8-4CC5-BC8B-E717488DABE8}" presName="parTx" presStyleLbl="alignNode1" presStyleIdx="1" presStyleCnt="2">
        <dgm:presLayoutVars>
          <dgm:chMax val="0"/>
          <dgm:chPref val="0"/>
          <dgm:bulletEnabled val="1"/>
        </dgm:presLayoutVars>
      </dgm:prSet>
      <dgm:spPr/>
    </dgm:pt>
    <dgm:pt modelId="{0967CDF6-BDE4-41D1-B580-1C32B0B82283}" type="pres">
      <dgm:prSet presAssocID="{3C5C1399-59E8-4CC5-BC8B-E717488DABE8}" presName="desTx" presStyleLbl="alignAccFollowNode1" presStyleIdx="1" presStyleCnt="2">
        <dgm:presLayoutVars>
          <dgm:bulletEnabled val="1"/>
        </dgm:presLayoutVars>
      </dgm:prSet>
      <dgm:spPr/>
    </dgm:pt>
  </dgm:ptLst>
  <dgm:cxnLst>
    <dgm:cxn modelId="{2B919D33-648F-48E6-8D11-CBFE9749A7A6}" srcId="{FDCEFD3B-B03C-48B8-8FA0-CFAD5BADE56D}" destId="{660A7C1C-4241-45A6-BAE0-C8C5D14618FB}" srcOrd="0" destOrd="0" parTransId="{CE55D65E-D041-47A7-850A-15A72C5FAD8A}" sibTransId="{6157AA3C-BB72-4A82-A393-BBD4DA23409C}"/>
    <dgm:cxn modelId="{1D55B137-3647-4619-B7E8-7F8064D7898F}" type="presOf" srcId="{3C5C1399-59E8-4CC5-BC8B-E717488DABE8}" destId="{99E19AEE-6AED-488A-A59D-E1CDB4D363DD}" srcOrd="0" destOrd="0" presId="urn:microsoft.com/office/officeart/2005/8/layout/hList1"/>
    <dgm:cxn modelId="{C4AC0273-CE19-4E05-AA0A-8370C826FD4A}" type="presOf" srcId="{FDCEFD3B-B03C-48B8-8FA0-CFAD5BADE56D}" destId="{C1AF5AAE-2E38-4E99-96E6-6D3971A771B9}" srcOrd="0" destOrd="0" presId="urn:microsoft.com/office/officeart/2005/8/layout/hList1"/>
    <dgm:cxn modelId="{D6C588E5-6C4B-49DF-A5E3-9F90347F5FA5}" srcId="{FDCEFD3B-B03C-48B8-8FA0-CFAD5BADE56D}" destId="{3C5C1399-59E8-4CC5-BC8B-E717488DABE8}" srcOrd="1" destOrd="0" parTransId="{D375D55D-BDBD-4577-81A5-22664222DE28}" sibTransId="{CFD5F0FE-6B0D-4509-8EC7-AA9CA05F8432}"/>
    <dgm:cxn modelId="{6C20D8FF-3685-4C82-B57B-CC18E9A541C9}" type="presOf" srcId="{660A7C1C-4241-45A6-BAE0-C8C5D14618FB}" destId="{C0C05AA3-36C4-4DD3-8BF8-65E12282DE9A}" srcOrd="0" destOrd="0" presId="urn:microsoft.com/office/officeart/2005/8/layout/hList1"/>
    <dgm:cxn modelId="{66FDE680-0409-4559-B8EA-1220446CBE55}" type="presParOf" srcId="{C1AF5AAE-2E38-4E99-96E6-6D3971A771B9}" destId="{C9135705-E4CC-4618-9FE6-189FEA81B607}" srcOrd="0" destOrd="0" presId="urn:microsoft.com/office/officeart/2005/8/layout/hList1"/>
    <dgm:cxn modelId="{6EEC3C3D-D97A-4603-9CF7-F6C0B7EFCDFB}" type="presParOf" srcId="{C9135705-E4CC-4618-9FE6-189FEA81B607}" destId="{C0C05AA3-36C4-4DD3-8BF8-65E12282DE9A}" srcOrd="0" destOrd="0" presId="urn:microsoft.com/office/officeart/2005/8/layout/hList1"/>
    <dgm:cxn modelId="{A3B85125-C41A-479C-9849-EBFD9C899DEF}" type="presParOf" srcId="{C9135705-E4CC-4618-9FE6-189FEA81B607}" destId="{B081E1D2-8B3D-4D0C-8786-F1C745EDCCBC}" srcOrd="1" destOrd="0" presId="urn:microsoft.com/office/officeart/2005/8/layout/hList1"/>
    <dgm:cxn modelId="{CA27787F-B412-42EF-9041-2EC260B28288}" type="presParOf" srcId="{C1AF5AAE-2E38-4E99-96E6-6D3971A771B9}" destId="{DB900122-F7CB-4630-B57D-F64CD998813D}" srcOrd="1" destOrd="0" presId="urn:microsoft.com/office/officeart/2005/8/layout/hList1"/>
    <dgm:cxn modelId="{18655429-2DB3-4DC5-9B40-5ED09CB0A747}" type="presParOf" srcId="{C1AF5AAE-2E38-4E99-96E6-6D3971A771B9}" destId="{C5454880-EC6F-40F2-8D7C-85CDC154E419}" srcOrd="2" destOrd="0" presId="urn:microsoft.com/office/officeart/2005/8/layout/hList1"/>
    <dgm:cxn modelId="{FAA99523-E398-4D06-B038-C3718EA8ED9F}" type="presParOf" srcId="{C5454880-EC6F-40F2-8D7C-85CDC154E419}" destId="{99E19AEE-6AED-488A-A59D-E1CDB4D363DD}" srcOrd="0" destOrd="0" presId="urn:microsoft.com/office/officeart/2005/8/layout/hList1"/>
    <dgm:cxn modelId="{835FA5A4-1744-4CF9-92E9-4D50B6BF279E}" type="presParOf" srcId="{C5454880-EC6F-40F2-8D7C-85CDC154E419}" destId="{0967CDF6-BDE4-41D1-B580-1C32B0B8228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2565A0-1DD5-44DC-8ADE-D0B65E85933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61E4B075-FE3A-440B-8934-B364044E0D3E}">
      <dgm:prSet phldrT="[Text]" custT="1"/>
      <dgm:spPr/>
      <dgm:t>
        <a:bodyPr/>
        <a:lstStyle/>
        <a:p>
          <a:r>
            <a:rPr lang="en-US" sz="2000" dirty="0"/>
            <a:t>Specialist 1</a:t>
          </a:r>
        </a:p>
      </dgm:t>
    </dgm:pt>
    <dgm:pt modelId="{D3C18353-1CE5-4D5D-81DB-71C341AC03FC}" type="parTrans" cxnId="{B90BC9A5-D508-4F28-90AB-47BB3360158E}">
      <dgm:prSet/>
      <dgm:spPr/>
      <dgm:t>
        <a:bodyPr/>
        <a:lstStyle/>
        <a:p>
          <a:endParaRPr lang="en-US" sz="2400"/>
        </a:p>
      </dgm:t>
    </dgm:pt>
    <dgm:pt modelId="{F8F15F47-1CC9-4DEF-A7FD-6714ED46EF8D}" type="sibTrans" cxnId="{B90BC9A5-D508-4F28-90AB-47BB3360158E}">
      <dgm:prSet/>
      <dgm:spPr/>
      <dgm:t>
        <a:bodyPr/>
        <a:lstStyle/>
        <a:p>
          <a:endParaRPr lang="en-US" sz="2400"/>
        </a:p>
      </dgm:t>
    </dgm:pt>
    <dgm:pt modelId="{62B059B7-1B29-4089-A01D-DDA8121E9E59}">
      <dgm:prSet phldrT="[Text]" custT="1"/>
      <dgm:spPr/>
      <dgm:t>
        <a:bodyPr/>
        <a:lstStyle/>
        <a:p>
          <a:r>
            <a:rPr lang="en-US" sz="2000" dirty="0"/>
            <a:t>Specialist 2</a:t>
          </a:r>
        </a:p>
      </dgm:t>
    </dgm:pt>
    <dgm:pt modelId="{E127A314-CCD6-45FE-AE74-B7C3F4B4AEE3}" type="parTrans" cxnId="{001AA86A-CB1E-42BA-A7D5-728CD4F7F10B}">
      <dgm:prSet/>
      <dgm:spPr/>
      <dgm:t>
        <a:bodyPr/>
        <a:lstStyle/>
        <a:p>
          <a:endParaRPr lang="en-US" sz="2400"/>
        </a:p>
      </dgm:t>
    </dgm:pt>
    <dgm:pt modelId="{AC673A2E-1A93-4676-AA99-8EAD863677C7}" type="sibTrans" cxnId="{001AA86A-CB1E-42BA-A7D5-728CD4F7F10B}">
      <dgm:prSet/>
      <dgm:spPr/>
      <dgm:t>
        <a:bodyPr/>
        <a:lstStyle/>
        <a:p>
          <a:endParaRPr lang="en-US" sz="2400"/>
        </a:p>
      </dgm:t>
    </dgm:pt>
    <dgm:pt modelId="{0547AE91-802C-4BFC-93E7-785F3FD5BCE7}">
      <dgm:prSet phldrT="[Text]" custT="1"/>
      <dgm:spPr/>
      <dgm:t>
        <a:bodyPr/>
        <a:lstStyle/>
        <a:p>
          <a:r>
            <a:rPr lang="en-US" sz="1300" dirty="0"/>
            <a:t>May not have activated ACR ID. </a:t>
          </a:r>
        </a:p>
      </dgm:t>
    </dgm:pt>
    <dgm:pt modelId="{7C357CB2-6D97-416F-85D9-4502B27A4E3D}" type="parTrans" cxnId="{6AA5ED4F-BEB0-4E90-B408-2212E0433360}">
      <dgm:prSet/>
      <dgm:spPr/>
      <dgm:t>
        <a:bodyPr/>
        <a:lstStyle/>
        <a:p>
          <a:endParaRPr lang="en-US" sz="2400"/>
        </a:p>
      </dgm:t>
    </dgm:pt>
    <dgm:pt modelId="{23ABB489-38F8-4AB3-8239-CACAF9A0DF59}" type="sibTrans" cxnId="{6AA5ED4F-BEB0-4E90-B408-2212E0433360}">
      <dgm:prSet/>
      <dgm:spPr/>
      <dgm:t>
        <a:bodyPr/>
        <a:lstStyle/>
        <a:p>
          <a:endParaRPr lang="en-US" sz="2400"/>
        </a:p>
      </dgm:t>
    </dgm:pt>
    <dgm:pt modelId="{E7B8690A-99D9-46F4-9B4F-45F4390AD57C}">
      <dgm:prSet phldrT="[Text]" custT="1"/>
      <dgm:spPr/>
      <dgm:t>
        <a:bodyPr/>
        <a:lstStyle/>
        <a:p>
          <a:r>
            <a:rPr lang="en-US" sz="1400" dirty="0"/>
            <a:t>Uploaded human subject protection training.</a:t>
          </a:r>
        </a:p>
      </dgm:t>
    </dgm:pt>
    <dgm:pt modelId="{89E7B415-9648-405E-8B22-AD4B8BC27982}" type="sibTrans" cxnId="{A7A1C1AD-2EC7-49D4-8980-6A560E0FE270}">
      <dgm:prSet/>
      <dgm:spPr/>
      <dgm:t>
        <a:bodyPr/>
        <a:lstStyle/>
        <a:p>
          <a:endParaRPr lang="en-US" sz="2400"/>
        </a:p>
      </dgm:t>
    </dgm:pt>
    <dgm:pt modelId="{F7BA4DB1-C5A0-46BE-9884-BCB803C251B6}" type="parTrans" cxnId="{A7A1C1AD-2EC7-49D4-8980-6A560E0FE270}">
      <dgm:prSet/>
      <dgm:spPr/>
      <dgm:t>
        <a:bodyPr/>
        <a:lstStyle/>
        <a:p>
          <a:endParaRPr lang="en-US" sz="2400"/>
        </a:p>
      </dgm:t>
    </dgm:pt>
    <dgm:pt modelId="{47529FA1-6D89-4F94-A898-E047ED7C8E93}">
      <dgm:prSet phldrT="[Text]" custT="1"/>
      <dgm:spPr/>
      <dgm:t>
        <a:bodyPr/>
        <a:lstStyle/>
        <a:p>
          <a:r>
            <a:rPr lang="en-US" sz="1400" dirty="0"/>
            <a:t>Approved by study team.</a:t>
          </a:r>
        </a:p>
      </dgm:t>
    </dgm:pt>
    <dgm:pt modelId="{8B2BDF18-7F42-41FF-AD55-69DF67428E16}" type="sibTrans" cxnId="{22BE66E8-3FDC-4C56-80EF-ABA526A05FB4}">
      <dgm:prSet/>
      <dgm:spPr/>
      <dgm:t>
        <a:bodyPr/>
        <a:lstStyle/>
        <a:p>
          <a:endParaRPr lang="en-US" sz="2400"/>
        </a:p>
      </dgm:t>
    </dgm:pt>
    <dgm:pt modelId="{CCFD1B0D-89E6-4239-86DB-477401CF41D4}" type="parTrans" cxnId="{22BE66E8-3FDC-4C56-80EF-ABA526A05FB4}">
      <dgm:prSet/>
      <dgm:spPr/>
      <dgm:t>
        <a:bodyPr/>
        <a:lstStyle/>
        <a:p>
          <a:endParaRPr lang="en-US" sz="2400"/>
        </a:p>
      </dgm:t>
    </dgm:pt>
    <dgm:pt modelId="{6DDFE24F-B35A-471B-B852-9BBB25CC1559}">
      <dgm:prSet phldrT="[Text]" custT="1"/>
      <dgm:spPr/>
      <dgm:t>
        <a:bodyPr/>
        <a:lstStyle/>
        <a:p>
          <a:r>
            <a:rPr lang="en-US" sz="1300" dirty="0"/>
            <a:t>May not have added human subject protection training </a:t>
          </a:r>
        </a:p>
      </dgm:t>
    </dgm:pt>
    <dgm:pt modelId="{6F095677-9350-4B51-B99C-D8ED8C512506}" type="parTrans" cxnId="{380903FD-F62D-46A9-B736-FD1B03D0FC60}">
      <dgm:prSet/>
      <dgm:spPr/>
      <dgm:t>
        <a:bodyPr/>
        <a:lstStyle/>
        <a:p>
          <a:endParaRPr lang="en-US" sz="2400"/>
        </a:p>
      </dgm:t>
    </dgm:pt>
    <dgm:pt modelId="{D8452CD0-7053-4D0E-B663-F3BABCED0BBD}" type="sibTrans" cxnId="{380903FD-F62D-46A9-B736-FD1B03D0FC60}">
      <dgm:prSet/>
      <dgm:spPr/>
      <dgm:t>
        <a:bodyPr/>
        <a:lstStyle/>
        <a:p>
          <a:endParaRPr lang="en-US" sz="2400"/>
        </a:p>
      </dgm:t>
    </dgm:pt>
    <dgm:pt modelId="{C06E26E8-01E6-424D-9523-04C1DB28FBC5}">
      <dgm:prSet phldrT="[Text]" custT="1"/>
      <dgm:spPr/>
      <dgm:t>
        <a:bodyPr/>
        <a:lstStyle/>
        <a:p>
          <a:r>
            <a:rPr lang="en-US" sz="1300" dirty="0"/>
            <a:t>Has not been approved.</a:t>
          </a:r>
        </a:p>
      </dgm:t>
    </dgm:pt>
    <dgm:pt modelId="{AA5E43FB-FFD8-40EB-A46B-AB3F68DD100D}" type="parTrans" cxnId="{FDF01E0F-45C5-42E2-89C5-855E39CA6427}">
      <dgm:prSet/>
      <dgm:spPr/>
      <dgm:t>
        <a:bodyPr/>
        <a:lstStyle/>
        <a:p>
          <a:endParaRPr lang="en-US" sz="2400"/>
        </a:p>
      </dgm:t>
    </dgm:pt>
    <dgm:pt modelId="{F9AE0E45-CD4B-4BEF-836D-F76E5F8228CA}" type="sibTrans" cxnId="{FDF01E0F-45C5-42E2-89C5-855E39CA6427}">
      <dgm:prSet/>
      <dgm:spPr/>
      <dgm:t>
        <a:bodyPr/>
        <a:lstStyle/>
        <a:p>
          <a:endParaRPr lang="en-US" sz="2400"/>
        </a:p>
      </dgm:t>
    </dgm:pt>
    <dgm:pt modelId="{1AB4B3CD-DAA4-4A34-8B55-8F348ED96765}">
      <dgm:prSet phldrT="[Text]" custT="1"/>
      <dgm:spPr/>
      <dgm:t>
        <a:bodyPr/>
        <a:lstStyle/>
        <a:p>
          <a:r>
            <a:rPr lang="en-US" sz="1400" dirty="0"/>
            <a:t>Status is “Approved” </a:t>
          </a:r>
        </a:p>
      </dgm:t>
    </dgm:pt>
    <dgm:pt modelId="{D78A014C-9F58-464A-854C-B1D006C73CEB}" type="parTrans" cxnId="{21D211FC-C6FF-422A-8E5B-B78A5A2BCDE4}">
      <dgm:prSet/>
      <dgm:spPr/>
      <dgm:t>
        <a:bodyPr/>
        <a:lstStyle/>
        <a:p>
          <a:endParaRPr lang="en-US"/>
        </a:p>
      </dgm:t>
    </dgm:pt>
    <dgm:pt modelId="{E88ED8A8-724B-4DF4-93CE-A2FB051EFCF6}" type="sibTrans" cxnId="{21D211FC-C6FF-422A-8E5B-B78A5A2BCDE4}">
      <dgm:prSet/>
      <dgm:spPr/>
      <dgm:t>
        <a:bodyPr/>
        <a:lstStyle/>
        <a:p>
          <a:endParaRPr lang="en-US"/>
        </a:p>
      </dgm:t>
    </dgm:pt>
    <dgm:pt modelId="{E40FD2DA-C8BA-4959-B44D-4B62408BF91F}">
      <dgm:prSet phldrT="[Text]" custT="1"/>
      <dgm:spPr/>
      <dgm:t>
        <a:bodyPr/>
        <a:lstStyle/>
        <a:p>
          <a:r>
            <a:rPr lang="en-US" sz="1300" dirty="0"/>
            <a:t>Status is “Incomplete”</a:t>
          </a:r>
        </a:p>
      </dgm:t>
    </dgm:pt>
    <dgm:pt modelId="{8F4476F7-2BCE-443A-8DCE-9C38D760DB42}" type="parTrans" cxnId="{E5085B9E-276A-479E-ABED-F32DD182E066}">
      <dgm:prSet/>
      <dgm:spPr/>
      <dgm:t>
        <a:bodyPr/>
        <a:lstStyle/>
        <a:p>
          <a:endParaRPr lang="en-US"/>
        </a:p>
      </dgm:t>
    </dgm:pt>
    <dgm:pt modelId="{D935B783-088E-4A7C-814C-2A6B4F05532D}" type="sibTrans" cxnId="{E5085B9E-276A-479E-ABED-F32DD182E066}">
      <dgm:prSet/>
      <dgm:spPr/>
      <dgm:t>
        <a:bodyPr/>
        <a:lstStyle/>
        <a:p>
          <a:endParaRPr lang="en-US"/>
        </a:p>
      </dgm:t>
    </dgm:pt>
    <dgm:pt modelId="{EF4414A2-CD87-4160-B448-657852FA2368}">
      <dgm:prSet phldrT="[Text]" custT="1"/>
      <dgm:spPr/>
      <dgm:t>
        <a:bodyPr/>
        <a:lstStyle/>
        <a:p>
          <a:r>
            <a:rPr lang="en-US" sz="1300" dirty="0"/>
            <a:t>May not have submitted physician profile</a:t>
          </a:r>
        </a:p>
      </dgm:t>
    </dgm:pt>
    <dgm:pt modelId="{98C26048-F644-453C-80FB-4F1D2098B6FE}" type="parTrans" cxnId="{7A6702D3-0601-463B-BBEB-04FEFEEA7359}">
      <dgm:prSet/>
      <dgm:spPr/>
      <dgm:t>
        <a:bodyPr/>
        <a:lstStyle/>
        <a:p>
          <a:endParaRPr lang="en-US"/>
        </a:p>
      </dgm:t>
    </dgm:pt>
    <dgm:pt modelId="{8173A095-31E2-434A-938D-02D2C88C049F}" type="sibTrans" cxnId="{7A6702D3-0601-463B-BBEB-04FEFEEA7359}">
      <dgm:prSet/>
      <dgm:spPr/>
      <dgm:t>
        <a:bodyPr/>
        <a:lstStyle/>
        <a:p>
          <a:endParaRPr lang="en-US"/>
        </a:p>
      </dgm:t>
    </dgm:pt>
    <dgm:pt modelId="{EF11A838-DF04-4217-A302-25AC91BABDBD}" type="pres">
      <dgm:prSet presAssocID="{E72565A0-1DD5-44DC-8ADE-D0B65E85933D}" presName="diagram" presStyleCnt="0">
        <dgm:presLayoutVars>
          <dgm:dir/>
          <dgm:animLvl val="lvl"/>
          <dgm:resizeHandles val="exact"/>
        </dgm:presLayoutVars>
      </dgm:prSet>
      <dgm:spPr/>
    </dgm:pt>
    <dgm:pt modelId="{0F5FC75E-D772-4153-8B86-D79AAF1E46B4}" type="pres">
      <dgm:prSet presAssocID="{61E4B075-FE3A-440B-8934-B364044E0D3E}" presName="compNode" presStyleCnt="0"/>
      <dgm:spPr/>
    </dgm:pt>
    <dgm:pt modelId="{195611A4-4F39-4C8C-9207-5AA8FE915292}" type="pres">
      <dgm:prSet presAssocID="{61E4B075-FE3A-440B-8934-B364044E0D3E}" presName="childRect" presStyleLbl="bgAcc1" presStyleIdx="0" presStyleCnt="2">
        <dgm:presLayoutVars>
          <dgm:bulletEnabled val="1"/>
        </dgm:presLayoutVars>
      </dgm:prSet>
      <dgm:spPr/>
    </dgm:pt>
    <dgm:pt modelId="{66AE6D0E-540C-4A22-9654-18464627AF52}" type="pres">
      <dgm:prSet presAssocID="{61E4B075-FE3A-440B-8934-B364044E0D3E}" presName="parentText" presStyleLbl="node1" presStyleIdx="0" presStyleCnt="0">
        <dgm:presLayoutVars>
          <dgm:chMax val="0"/>
          <dgm:bulletEnabled val="1"/>
        </dgm:presLayoutVars>
      </dgm:prSet>
      <dgm:spPr/>
    </dgm:pt>
    <dgm:pt modelId="{383B4847-7BC8-46B8-B387-09B4FED3D2C3}" type="pres">
      <dgm:prSet presAssocID="{61E4B075-FE3A-440B-8934-B364044E0D3E}" presName="parentRect" presStyleLbl="alignNode1" presStyleIdx="0" presStyleCnt="2"/>
      <dgm:spPr/>
    </dgm:pt>
    <dgm:pt modelId="{75D812B2-3EC2-46D0-BD5C-77267782FBBF}" type="pres">
      <dgm:prSet presAssocID="{61E4B075-FE3A-440B-8934-B364044E0D3E}"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099AF57-F757-42CA-8A4A-DC8118CE62DB}" type="pres">
      <dgm:prSet presAssocID="{F8F15F47-1CC9-4DEF-A7FD-6714ED46EF8D}" presName="sibTrans" presStyleLbl="sibTrans2D1" presStyleIdx="0" presStyleCnt="0"/>
      <dgm:spPr/>
    </dgm:pt>
    <dgm:pt modelId="{D993C705-2318-42CA-90C9-FECDCEC08269}" type="pres">
      <dgm:prSet presAssocID="{62B059B7-1B29-4089-A01D-DDA8121E9E59}" presName="compNode" presStyleCnt="0"/>
      <dgm:spPr/>
    </dgm:pt>
    <dgm:pt modelId="{03D82E7B-E96B-4E4B-9460-9F7C9340B402}" type="pres">
      <dgm:prSet presAssocID="{62B059B7-1B29-4089-A01D-DDA8121E9E59}" presName="childRect" presStyleLbl="bgAcc1" presStyleIdx="1" presStyleCnt="2" custScaleX="117136">
        <dgm:presLayoutVars>
          <dgm:bulletEnabled val="1"/>
        </dgm:presLayoutVars>
      </dgm:prSet>
      <dgm:spPr/>
    </dgm:pt>
    <dgm:pt modelId="{A0BAC5B5-4721-426A-A35A-92DFD4BD5003}" type="pres">
      <dgm:prSet presAssocID="{62B059B7-1B29-4089-A01D-DDA8121E9E59}" presName="parentText" presStyleLbl="node1" presStyleIdx="0" presStyleCnt="0">
        <dgm:presLayoutVars>
          <dgm:chMax val="0"/>
          <dgm:bulletEnabled val="1"/>
        </dgm:presLayoutVars>
      </dgm:prSet>
      <dgm:spPr/>
    </dgm:pt>
    <dgm:pt modelId="{4CDED57C-A162-4CA3-9230-B931D4E7BF26}" type="pres">
      <dgm:prSet presAssocID="{62B059B7-1B29-4089-A01D-DDA8121E9E59}" presName="parentRect" presStyleLbl="alignNode1" presStyleIdx="1" presStyleCnt="2" custScaleX="118198"/>
      <dgm:spPr/>
    </dgm:pt>
    <dgm:pt modelId="{605D0893-518B-4AA1-B94D-A95B5DBC4E38}" type="pres">
      <dgm:prSet presAssocID="{62B059B7-1B29-4089-A01D-DDA8121E9E59}" presName="adorn" presStyleLbl="fgAccFollow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umbs Down with solid fill"/>
        </a:ext>
      </dgm:extLst>
    </dgm:pt>
  </dgm:ptLst>
  <dgm:cxnLst>
    <dgm:cxn modelId="{FDF01E0F-45C5-42E2-89C5-855E39CA6427}" srcId="{62B059B7-1B29-4089-A01D-DDA8121E9E59}" destId="{C06E26E8-01E6-424D-9523-04C1DB28FBC5}" srcOrd="3" destOrd="0" parTransId="{AA5E43FB-FFD8-40EB-A46B-AB3F68DD100D}" sibTransId="{F9AE0E45-CD4B-4BEF-836D-F76E5F8228CA}"/>
    <dgm:cxn modelId="{4C581421-AE70-43B8-B787-C357C741B31E}" type="presOf" srcId="{47529FA1-6D89-4F94-A898-E047ED7C8E93}" destId="{195611A4-4F39-4C8C-9207-5AA8FE915292}" srcOrd="0" destOrd="1" presId="urn:microsoft.com/office/officeart/2005/8/layout/bList2"/>
    <dgm:cxn modelId="{45328729-61BE-462B-9555-9DCE3D9C046C}" type="presOf" srcId="{EF4414A2-CD87-4160-B448-657852FA2368}" destId="{03D82E7B-E96B-4E4B-9460-9F7C9340B402}" srcOrd="0" destOrd="2" presId="urn:microsoft.com/office/officeart/2005/8/layout/bList2"/>
    <dgm:cxn modelId="{DA6A093D-62EE-424C-B407-D353C79C1224}" type="presOf" srcId="{61E4B075-FE3A-440B-8934-B364044E0D3E}" destId="{383B4847-7BC8-46B8-B387-09B4FED3D2C3}" srcOrd="1" destOrd="0" presId="urn:microsoft.com/office/officeart/2005/8/layout/bList2"/>
    <dgm:cxn modelId="{11573166-1A30-422A-B54F-D3CDF18FC350}" type="presOf" srcId="{62B059B7-1B29-4089-A01D-DDA8121E9E59}" destId="{4CDED57C-A162-4CA3-9230-B931D4E7BF26}" srcOrd="1" destOrd="0" presId="urn:microsoft.com/office/officeart/2005/8/layout/bList2"/>
    <dgm:cxn modelId="{322DBA46-F26A-460F-ADDB-4B79613CB759}" type="presOf" srcId="{E7B8690A-99D9-46F4-9B4F-45F4390AD57C}" destId="{195611A4-4F39-4C8C-9207-5AA8FE915292}" srcOrd="0" destOrd="0" presId="urn:microsoft.com/office/officeart/2005/8/layout/bList2"/>
    <dgm:cxn modelId="{1D181268-31B7-4F62-9C54-82433F930793}" type="presOf" srcId="{6DDFE24F-B35A-471B-B852-9BBB25CC1559}" destId="{03D82E7B-E96B-4E4B-9460-9F7C9340B402}" srcOrd="0" destOrd="1" presId="urn:microsoft.com/office/officeart/2005/8/layout/bList2"/>
    <dgm:cxn modelId="{9DB65A48-E4FF-44D7-937F-DF2A58DE48AF}" type="presOf" srcId="{C06E26E8-01E6-424D-9523-04C1DB28FBC5}" destId="{03D82E7B-E96B-4E4B-9460-9F7C9340B402}" srcOrd="0" destOrd="3" presId="urn:microsoft.com/office/officeart/2005/8/layout/bList2"/>
    <dgm:cxn modelId="{001AA86A-CB1E-42BA-A7D5-728CD4F7F10B}" srcId="{E72565A0-1DD5-44DC-8ADE-D0B65E85933D}" destId="{62B059B7-1B29-4089-A01D-DDA8121E9E59}" srcOrd="1" destOrd="0" parTransId="{E127A314-CCD6-45FE-AE74-B7C3F4B4AEE3}" sibTransId="{AC673A2E-1A93-4676-AA99-8EAD863677C7}"/>
    <dgm:cxn modelId="{6AA5ED4F-BEB0-4E90-B408-2212E0433360}" srcId="{62B059B7-1B29-4089-A01D-DDA8121E9E59}" destId="{0547AE91-802C-4BFC-93E7-785F3FD5BCE7}" srcOrd="0" destOrd="0" parTransId="{7C357CB2-6D97-416F-85D9-4502B27A4E3D}" sibTransId="{23ABB489-38F8-4AB3-8239-CACAF9A0DF59}"/>
    <dgm:cxn modelId="{C1C86370-726E-4947-8611-1E6E332F4941}" type="presOf" srcId="{1AB4B3CD-DAA4-4A34-8B55-8F348ED96765}" destId="{195611A4-4F39-4C8C-9207-5AA8FE915292}" srcOrd="0" destOrd="2" presId="urn:microsoft.com/office/officeart/2005/8/layout/bList2"/>
    <dgm:cxn modelId="{4F09817F-E619-4414-A266-46416DF4C6D1}" type="presOf" srcId="{E40FD2DA-C8BA-4959-B44D-4B62408BF91F}" destId="{03D82E7B-E96B-4E4B-9460-9F7C9340B402}" srcOrd="0" destOrd="4" presId="urn:microsoft.com/office/officeart/2005/8/layout/bList2"/>
    <dgm:cxn modelId="{BF0C2B92-552E-4702-9591-B681E8045A0D}" type="presOf" srcId="{F8F15F47-1CC9-4DEF-A7FD-6714ED46EF8D}" destId="{1099AF57-F757-42CA-8A4A-DC8118CE62DB}" srcOrd="0" destOrd="0" presId="urn:microsoft.com/office/officeart/2005/8/layout/bList2"/>
    <dgm:cxn modelId="{E5085B9E-276A-479E-ABED-F32DD182E066}" srcId="{62B059B7-1B29-4089-A01D-DDA8121E9E59}" destId="{E40FD2DA-C8BA-4959-B44D-4B62408BF91F}" srcOrd="4" destOrd="0" parTransId="{8F4476F7-2BCE-443A-8DCE-9C38D760DB42}" sibTransId="{D935B783-088E-4A7C-814C-2A6B4F05532D}"/>
    <dgm:cxn modelId="{B90BC9A5-D508-4F28-90AB-47BB3360158E}" srcId="{E72565A0-1DD5-44DC-8ADE-D0B65E85933D}" destId="{61E4B075-FE3A-440B-8934-B364044E0D3E}" srcOrd="0" destOrd="0" parTransId="{D3C18353-1CE5-4D5D-81DB-71C341AC03FC}" sibTransId="{F8F15F47-1CC9-4DEF-A7FD-6714ED46EF8D}"/>
    <dgm:cxn modelId="{A7A1C1AD-2EC7-49D4-8980-6A560E0FE270}" srcId="{61E4B075-FE3A-440B-8934-B364044E0D3E}" destId="{E7B8690A-99D9-46F4-9B4F-45F4390AD57C}" srcOrd="0" destOrd="0" parTransId="{F7BA4DB1-C5A0-46BE-9884-BCB803C251B6}" sibTransId="{89E7B415-9648-405E-8B22-AD4B8BC27982}"/>
    <dgm:cxn modelId="{672B46BA-7795-4341-86F8-BAF09B98419E}" type="presOf" srcId="{62B059B7-1B29-4089-A01D-DDA8121E9E59}" destId="{A0BAC5B5-4721-426A-A35A-92DFD4BD5003}" srcOrd="0" destOrd="0" presId="urn:microsoft.com/office/officeart/2005/8/layout/bList2"/>
    <dgm:cxn modelId="{7A6702D3-0601-463B-BBEB-04FEFEEA7359}" srcId="{62B059B7-1B29-4089-A01D-DDA8121E9E59}" destId="{EF4414A2-CD87-4160-B448-657852FA2368}" srcOrd="2" destOrd="0" parTransId="{98C26048-F644-453C-80FB-4F1D2098B6FE}" sibTransId="{8173A095-31E2-434A-938D-02D2C88C049F}"/>
    <dgm:cxn modelId="{60BD85D6-D6F9-4125-80E6-31BAB55E047D}" type="presOf" srcId="{61E4B075-FE3A-440B-8934-B364044E0D3E}" destId="{66AE6D0E-540C-4A22-9654-18464627AF52}" srcOrd="0" destOrd="0" presId="urn:microsoft.com/office/officeart/2005/8/layout/bList2"/>
    <dgm:cxn modelId="{22BE66E8-3FDC-4C56-80EF-ABA526A05FB4}" srcId="{61E4B075-FE3A-440B-8934-B364044E0D3E}" destId="{47529FA1-6D89-4F94-A898-E047ED7C8E93}" srcOrd="1" destOrd="0" parTransId="{CCFD1B0D-89E6-4239-86DB-477401CF41D4}" sibTransId="{8B2BDF18-7F42-41FF-AD55-69DF67428E16}"/>
    <dgm:cxn modelId="{21D211FC-C6FF-422A-8E5B-B78A5A2BCDE4}" srcId="{61E4B075-FE3A-440B-8934-B364044E0D3E}" destId="{1AB4B3CD-DAA4-4A34-8B55-8F348ED96765}" srcOrd="2" destOrd="0" parTransId="{D78A014C-9F58-464A-854C-B1D006C73CEB}" sibTransId="{E88ED8A8-724B-4DF4-93CE-A2FB051EFCF6}"/>
    <dgm:cxn modelId="{380903FD-F62D-46A9-B736-FD1B03D0FC60}" srcId="{62B059B7-1B29-4089-A01D-DDA8121E9E59}" destId="{6DDFE24F-B35A-471B-B852-9BBB25CC1559}" srcOrd="1" destOrd="0" parTransId="{6F095677-9350-4B51-B99C-D8ED8C512506}" sibTransId="{D8452CD0-7053-4D0E-B663-F3BABCED0BBD}"/>
    <dgm:cxn modelId="{B36722FD-0460-43AB-B820-F1AABCD3F254}" type="presOf" srcId="{0547AE91-802C-4BFC-93E7-785F3FD5BCE7}" destId="{03D82E7B-E96B-4E4B-9460-9F7C9340B402}" srcOrd="0" destOrd="0" presId="urn:microsoft.com/office/officeart/2005/8/layout/bList2"/>
    <dgm:cxn modelId="{97B031FE-26B3-40DA-ACD2-366068A7426A}" type="presOf" srcId="{E72565A0-1DD5-44DC-8ADE-D0B65E85933D}" destId="{EF11A838-DF04-4217-A302-25AC91BABDBD}" srcOrd="0" destOrd="0" presId="urn:microsoft.com/office/officeart/2005/8/layout/bList2"/>
    <dgm:cxn modelId="{5601D84F-20D9-4A27-99AC-4884127809D2}" type="presParOf" srcId="{EF11A838-DF04-4217-A302-25AC91BABDBD}" destId="{0F5FC75E-D772-4153-8B86-D79AAF1E46B4}" srcOrd="0" destOrd="0" presId="urn:microsoft.com/office/officeart/2005/8/layout/bList2"/>
    <dgm:cxn modelId="{73154633-B5EC-4826-91B3-045C52021D52}" type="presParOf" srcId="{0F5FC75E-D772-4153-8B86-D79AAF1E46B4}" destId="{195611A4-4F39-4C8C-9207-5AA8FE915292}" srcOrd="0" destOrd="0" presId="urn:microsoft.com/office/officeart/2005/8/layout/bList2"/>
    <dgm:cxn modelId="{BAC96A22-881E-4CF5-A7DE-E3A53F313D0A}" type="presParOf" srcId="{0F5FC75E-D772-4153-8B86-D79AAF1E46B4}" destId="{66AE6D0E-540C-4A22-9654-18464627AF52}" srcOrd="1" destOrd="0" presId="urn:microsoft.com/office/officeart/2005/8/layout/bList2"/>
    <dgm:cxn modelId="{1E54223B-E162-4ED7-BA8C-BC94E4A5625A}" type="presParOf" srcId="{0F5FC75E-D772-4153-8B86-D79AAF1E46B4}" destId="{383B4847-7BC8-46B8-B387-09B4FED3D2C3}" srcOrd="2" destOrd="0" presId="urn:microsoft.com/office/officeart/2005/8/layout/bList2"/>
    <dgm:cxn modelId="{58920665-FACD-42FC-BECB-DABB2798CFCC}" type="presParOf" srcId="{0F5FC75E-D772-4153-8B86-D79AAF1E46B4}" destId="{75D812B2-3EC2-46D0-BD5C-77267782FBBF}" srcOrd="3" destOrd="0" presId="urn:microsoft.com/office/officeart/2005/8/layout/bList2"/>
    <dgm:cxn modelId="{6E38A467-EA00-439C-8A27-1C64D60612A1}" type="presParOf" srcId="{EF11A838-DF04-4217-A302-25AC91BABDBD}" destId="{1099AF57-F757-42CA-8A4A-DC8118CE62DB}" srcOrd="1" destOrd="0" presId="urn:microsoft.com/office/officeart/2005/8/layout/bList2"/>
    <dgm:cxn modelId="{42D32D1E-2BA5-4D61-B914-57AC44C64314}" type="presParOf" srcId="{EF11A838-DF04-4217-A302-25AC91BABDBD}" destId="{D993C705-2318-42CA-90C9-FECDCEC08269}" srcOrd="2" destOrd="0" presId="urn:microsoft.com/office/officeart/2005/8/layout/bList2"/>
    <dgm:cxn modelId="{8E0D05AE-78F8-4B56-8EEF-AC2AB09A7797}" type="presParOf" srcId="{D993C705-2318-42CA-90C9-FECDCEC08269}" destId="{03D82E7B-E96B-4E4B-9460-9F7C9340B402}" srcOrd="0" destOrd="0" presId="urn:microsoft.com/office/officeart/2005/8/layout/bList2"/>
    <dgm:cxn modelId="{4901D5FB-19E1-4004-8D80-60D7CFF1C2E6}" type="presParOf" srcId="{D993C705-2318-42CA-90C9-FECDCEC08269}" destId="{A0BAC5B5-4721-426A-A35A-92DFD4BD5003}" srcOrd="1" destOrd="0" presId="urn:microsoft.com/office/officeart/2005/8/layout/bList2"/>
    <dgm:cxn modelId="{6A9066BE-E805-4BA7-8457-B8BBE93285B4}" type="presParOf" srcId="{D993C705-2318-42CA-90C9-FECDCEC08269}" destId="{4CDED57C-A162-4CA3-9230-B931D4E7BF26}" srcOrd="2" destOrd="0" presId="urn:microsoft.com/office/officeart/2005/8/layout/bList2"/>
    <dgm:cxn modelId="{448BA60D-2A2A-42F0-BE5D-D95B103A7875}" type="presParOf" srcId="{D993C705-2318-42CA-90C9-FECDCEC08269}" destId="{605D0893-518B-4AA1-B94D-A95B5DBC4E3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05AA3-36C4-4DD3-8BF8-65E12282DE9A}">
      <dsp:nvSpPr>
        <dsp:cNvPr id="0" name=""/>
        <dsp:cNvSpPr/>
      </dsp:nvSpPr>
      <dsp:spPr>
        <a:xfrm>
          <a:off x="48" y="121277"/>
          <a:ext cx="4649697" cy="18598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I do not have an </a:t>
          </a:r>
        </a:p>
        <a:p>
          <a:pPr marL="0" lvl="0" indent="0" algn="ctr" defTabSz="1066800">
            <a:lnSpc>
              <a:spcPct val="90000"/>
            </a:lnSpc>
            <a:spcBef>
              <a:spcPct val="0"/>
            </a:spcBef>
            <a:spcAft>
              <a:spcPct val="35000"/>
            </a:spcAft>
            <a:buNone/>
          </a:pPr>
          <a:r>
            <a:rPr lang="en-US" sz="2400" kern="1200"/>
            <a:t>ACR ID</a:t>
          </a:r>
          <a:endParaRPr lang="en-US" sz="2400" kern="1200" baseline="0" dirty="0"/>
        </a:p>
      </dsp:txBody>
      <dsp:txXfrm>
        <a:off x="48" y="121277"/>
        <a:ext cx="4649697" cy="1859879"/>
      </dsp:txXfrm>
    </dsp:sp>
    <dsp:sp modelId="{B081E1D2-8B3D-4D0C-8786-F1C745EDCCBC}">
      <dsp:nvSpPr>
        <dsp:cNvPr id="0" name=""/>
        <dsp:cNvSpPr/>
      </dsp:nvSpPr>
      <dsp:spPr>
        <a:xfrm>
          <a:off x="48" y="1981156"/>
          <a:ext cx="4649697"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E19AEE-6AED-488A-A59D-E1CDB4D363DD}">
      <dsp:nvSpPr>
        <dsp:cNvPr id="0" name=""/>
        <dsp:cNvSpPr/>
      </dsp:nvSpPr>
      <dsp:spPr>
        <a:xfrm>
          <a:off x="5300703" y="121277"/>
          <a:ext cx="4649697" cy="18598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I already registered</a:t>
          </a:r>
        </a:p>
        <a:p>
          <a:pPr marL="0" lvl="0" indent="0" algn="ctr" defTabSz="1066800">
            <a:lnSpc>
              <a:spcPct val="90000"/>
            </a:lnSpc>
            <a:spcBef>
              <a:spcPct val="0"/>
            </a:spcBef>
            <a:spcAft>
              <a:spcPct val="35000"/>
            </a:spcAft>
            <a:buNone/>
          </a:pPr>
          <a:r>
            <a:rPr lang="en-US" sz="2400" kern="1200" dirty="0"/>
            <a:t> for New IDEAS</a:t>
          </a:r>
        </a:p>
      </dsp:txBody>
      <dsp:txXfrm>
        <a:off x="5300703" y="121277"/>
        <a:ext cx="4649697" cy="1859879"/>
      </dsp:txXfrm>
    </dsp:sp>
    <dsp:sp modelId="{0967CDF6-BDE4-41D1-B580-1C32B0B82283}">
      <dsp:nvSpPr>
        <dsp:cNvPr id="0" name=""/>
        <dsp:cNvSpPr/>
      </dsp:nvSpPr>
      <dsp:spPr>
        <a:xfrm>
          <a:off x="5300703" y="1981156"/>
          <a:ext cx="4649697"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611A4-4F39-4C8C-9207-5AA8FE915292}">
      <dsp:nvSpPr>
        <dsp:cNvPr id="0" name=""/>
        <dsp:cNvSpPr/>
      </dsp:nvSpPr>
      <dsp:spPr>
        <a:xfrm>
          <a:off x="2773" y="43846"/>
          <a:ext cx="2012828" cy="150253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Uploaded human subject protection training.</a:t>
          </a:r>
        </a:p>
        <a:p>
          <a:pPr marL="114300" lvl="1" indent="-114300" algn="l" defTabSz="622300">
            <a:lnSpc>
              <a:spcPct val="90000"/>
            </a:lnSpc>
            <a:spcBef>
              <a:spcPct val="0"/>
            </a:spcBef>
            <a:spcAft>
              <a:spcPct val="15000"/>
            </a:spcAft>
            <a:buChar char="•"/>
          </a:pPr>
          <a:r>
            <a:rPr lang="en-US" sz="1400" kern="1200" dirty="0"/>
            <a:t>Approved by study team.</a:t>
          </a:r>
        </a:p>
        <a:p>
          <a:pPr marL="114300" lvl="1" indent="-114300" algn="l" defTabSz="622300">
            <a:lnSpc>
              <a:spcPct val="90000"/>
            </a:lnSpc>
            <a:spcBef>
              <a:spcPct val="0"/>
            </a:spcBef>
            <a:spcAft>
              <a:spcPct val="15000"/>
            </a:spcAft>
            <a:buChar char="•"/>
          </a:pPr>
          <a:r>
            <a:rPr lang="en-US" sz="1400" kern="1200" dirty="0"/>
            <a:t>Status is “Approved” </a:t>
          </a:r>
        </a:p>
      </dsp:txBody>
      <dsp:txXfrm>
        <a:off x="37979" y="79052"/>
        <a:ext cx="1942416" cy="1467327"/>
      </dsp:txXfrm>
    </dsp:sp>
    <dsp:sp modelId="{383B4847-7BC8-46B8-B387-09B4FED3D2C3}">
      <dsp:nvSpPr>
        <dsp:cNvPr id="0" name=""/>
        <dsp:cNvSpPr/>
      </dsp:nvSpPr>
      <dsp:spPr>
        <a:xfrm>
          <a:off x="2773" y="1546380"/>
          <a:ext cx="2012828" cy="6460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t>Specialist 1</a:t>
          </a:r>
        </a:p>
      </dsp:txBody>
      <dsp:txXfrm>
        <a:off x="2773" y="1546380"/>
        <a:ext cx="1417484" cy="646089"/>
      </dsp:txXfrm>
    </dsp:sp>
    <dsp:sp modelId="{75D812B2-3EC2-46D0-BD5C-77267782FBBF}">
      <dsp:nvSpPr>
        <dsp:cNvPr id="0" name=""/>
        <dsp:cNvSpPr/>
      </dsp:nvSpPr>
      <dsp:spPr>
        <a:xfrm>
          <a:off x="1477197" y="1649006"/>
          <a:ext cx="704489" cy="70448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82E7B-E96B-4E4B-9460-9F7C9340B402}">
      <dsp:nvSpPr>
        <dsp:cNvPr id="0" name=""/>
        <dsp:cNvSpPr/>
      </dsp:nvSpPr>
      <dsp:spPr>
        <a:xfrm>
          <a:off x="2366908" y="43846"/>
          <a:ext cx="2357746" cy="150253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May not have activated ACR ID. </a:t>
          </a:r>
        </a:p>
        <a:p>
          <a:pPr marL="114300" lvl="1" indent="-114300" algn="l" defTabSz="577850">
            <a:lnSpc>
              <a:spcPct val="90000"/>
            </a:lnSpc>
            <a:spcBef>
              <a:spcPct val="0"/>
            </a:spcBef>
            <a:spcAft>
              <a:spcPct val="15000"/>
            </a:spcAft>
            <a:buChar char="•"/>
          </a:pPr>
          <a:r>
            <a:rPr lang="en-US" sz="1300" kern="1200" dirty="0"/>
            <a:t>May not have added human subject protection training </a:t>
          </a:r>
        </a:p>
        <a:p>
          <a:pPr marL="114300" lvl="1" indent="-114300" algn="l" defTabSz="577850">
            <a:lnSpc>
              <a:spcPct val="90000"/>
            </a:lnSpc>
            <a:spcBef>
              <a:spcPct val="0"/>
            </a:spcBef>
            <a:spcAft>
              <a:spcPct val="15000"/>
            </a:spcAft>
            <a:buChar char="•"/>
          </a:pPr>
          <a:r>
            <a:rPr lang="en-US" sz="1300" kern="1200" dirty="0"/>
            <a:t>May not have submitted physician profile</a:t>
          </a:r>
        </a:p>
        <a:p>
          <a:pPr marL="114300" lvl="1" indent="-114300" algn="l" defTabSz="577850">
            <a:lnSpc>
              <a:spcPct val="90000"/>
            </a:lnSpc>
            <a:spcBef>
              <a:spcPct val="0"/>
            </a:spcBef>
            <a:spcAft>
              <a:spcPct val="15000"/>
            </a:spcAft>
            <a:buChar char="•"/>
          </a:pPr>
          <a:r>
            <a:rPr lang="en-US" sz="1300" kern="1200" dirty="0"/>
            <a:t>Has not been approved.</a:t>
          </a:r>
        </a:p>
        <a:p>
          <a:pPr marL="114300" lvl="1" indent="-114300" algn="l" defTabSz="577850">
            <a:lnSpc>
              <a:spcPct val="90000"/>
            </a:lnSpc>
            <a:spcBef>
              <a:spcPct val="0"/>
            </a:spcBef>
            <a:spcAft>
              <a:spcPct val="15000"/>
            </a:spcAft>
            <a:buChar char="•"/>
          </a:pPr>
          <a:r>
            <a:rPr lang="en-US" sz="1300" kern="1200" dirty="0"/>
            <a:t>Status is “Incomplete”</a:t>
          </a:r>
        </a:p>
      </dsp:txBody>
      <dsp:txXfrm>
        <a:off x="2402114" y="79052"/>
        <a:ext cx="2287334" cy="1467327"/>
      </dsp:txXfrm>
    </dsp:sp>
    <dsp:sp modelId="{4CDED57C-A162-4CA3-9230-B931D4E7BF26}">
      <dsp:nvSpPr>
        <dsp:cNvPr id="0" name=""/>
        <dsp:cNvSpPr/>
      </dsp:nvSpPr>
      <dsp:spPr>
        <a:xfrm>
          <a:off x="2356220" y="1546380"/>
          <a:ext cx="2379123" cy="6460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t>Specialist 2</a:t>
          </a:r>
        </a:p>
      </dsp:txBody>
      <dsp:txXfrm>
        <a:off x="2356220" y="1546380"/>
        <a:ext cx="1675438" cy="646089"/>
      </dsp:txXfrm>
    </dsp:sp>
    <dsp:sp modelId="{605D0893-518B-4AA1-B94D-A95B5DBC4E38}">
      <dsp:nvSpPr>
        <dsp:cNvPr id="0" name=""/>
        <dsp:cNvSpPr/>
      </dsp:nvSpPr>
      <dsp:spPr>
        <a:xfrm>
          <a:off x="4013792" y="1649006"/>
          <a:ext cx="704489" cy="70448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7600" y="2701490"/>
            <a:ext cx="8916698" cy="28956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8069" t="70782" r="4858" b="17470"/>
          <a:stretch/>
        </p:blipFill>
        <p:spPr bwMode="auto">
          <a:xfrm>
            <a:off x="788698" y="5733143"/>
            <a:ext cx="1699489" cy="92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3"/>
          <a:stretch>
            <a:fillRect/>
          </a:stretch>
        </p:blipFill>
        <p:spPr>
          <a:xfrm>
            <a:off x="3729686" y="285227"/>
            <a:ext cx="3692525" cy="2083900"/>
          </a:xfrm>
          <a:prstGeom prst="rect">
            <a:avLst/>
          </a:prstGeom>
        </p:spPr>
      </p:pic>
      <p:pic>
        <p:nvPicPr>
          <p:cNvPr id="6" name="Picture 5">
            <a:extLst>
              <a:ext uri="{FF2B5EF4-FFF2-40B4-BE49-F238E27FC236}">
                <a16:creationId xmlns:a16="http://schemas.microsoft.com/office/drawing/2014/main" id="{B11E689B-92BE-4E40-8B49-FEA878B56372}"/>
              </a:ext>
            </a:extLst>
          </p:cNvPr>
          <p:cNvPicPr>
            <a:picLocks noChangeAspect="1"/>
          </p:cNvPicPr>
          <p:nvPr userDrawn="1"/>
        </p:nvPicPr>
        <p:blipFill>
          <a:blip r:embed="rId4"/>
          <a:stretch>
            <a:fillRect/>
          </a:stretch>
        </p:blipFill>
        <p:spPr>
          <a:xfrm>
            <a:off x="7084484" y="5448572"/>
            <a:ext cx="3912102" cy="1145253"/>
          </a:xfrm>
          <a:prstGeom prst="rect">
            <a:avLst/>
          </a:prstGeom>
        </p:spPr>
      </p:pic>
      <p:sp>
        <p:nvSpPr>
          <p:cNvPr id="7" name="TextBox 6">
            <a:extLst>
              <a:ext uri="{FF2B5EF4-FFF2-40B4-BE49-F238E27FC236}">
                <a16:creationId xmlns:a16="http://schemas.microsoft.com/office/drawing/2014/main" id="{7AE0ED95-B9FF-48B1-8D91-C8B81DD9DFAD}"/>
              </a:ext>
            </a:extLst>
          </p:cNvPr>
          <p:cNvSpPr txBox="1"/>
          <p:nvPr userDrawn="1"/>
        </p:nvSpPr>
        <p:spPr>
          <a:xfrm>
            <a:off x="281304" y="285227"/>
            <a:ext cx="2521781" cy="369332"/>
          </a:xfrm>
          <a:prstGeom prst="rect">
            <a:avLst/>
          </a:prstGeom>
          <a:noFill/>
        </p:spPr>
        <p:txBody>
          <a:bodyPr wrap="none" rtlCol="0">
            <a:spAutoFit/>
          </a:bodyPr>
          <a:lstStyle/>
          <a:p>
            <a:r>
              <a:rPr lang="en-US" dirty="0"/>
              <a:t>Version 1, February 2021</a:t>
            </a:r>
          </a:p>
        </p:txBody>
      </p:sp>
    </p:spTree>
    <p:extLst>
      <p:ext uri="{BB962C8B-B14F-4D97-AF65-F5344CB8AC3E}">
        <p14:creationId xmlns:p14="http://schemas.microsoft.com/office/powerpoint/2010/main" val="274509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160000" cy="1143000"/>
          </a:xfrm>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00" y="1447800"/>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33600"/>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447800"/>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33600"/>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137" y="6110515"/>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508000" y="6332990"/>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356235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6"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32074" y="6110515"/>
            <a:ext cx="1485691" cy="6567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585409" y="6316095"/>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187932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205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2039" y="6110517"/>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11200" y="6294323"/>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3204566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228600"/>
            <a:ext cx="10160000" cy="1066800"/>
          </a:xfrm>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1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07031" y="6110517"/>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09600" y="6301581"/>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396099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71804"/>
            <a:ext cx="101600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9" name="TextBox 8"/>
          <p:cNvSpPr txBox="1"/>
          <p:nvPr userDrawn="1"/>
        </p:nvSpPr>
        <p:spPr>
          <a:xfrm>
            <a:off x="711200" y="6294323"/>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4" name="Picture 3"/>
          <p:cNvPicPr>
            <a:picLocks noChangeAspect="1"/>
          </p:cNvPicPr>
          <p:nvPr userDrawn="1"/>
        </p:nvPicPr>
        <p:blipFill>
          <a:blip r:embed="rId2"/>
          <a:stretch>
            <a:fillRect/>
          </a:stretch>
        </p:blipFill>
        <p:spPr>
          <a:xfrm>
            <a:off x="9245600" y="6145570"/>
            <a:ext cx="1524000" cy="606582"/>
          </a:xfrm>
          <a:prstGeom prst="rect">
            <a:avLst/>
          </a:prstGeom>
        </p:spPr>
      </p:pic>
    </p:spTree>
    <p:extLst>
      <p:ext uri="{BB962C8B-B14F-4D97-AF65-F5344CB8AC3E}">
        <p14:creationId xmlns:p14="http://schemas.microsoft.com/office/powerpoint/2010/main" val="354141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228600"/>
            <a:ext cx="10160000" cy="1066800"/>
          </a:xfrm>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11" name="TextBox 10"/>
          <p:cNvSpPr txBox="1"/>
          <p:nvPr userDrawn="1"/>
        </p:nvSpPr>
        <p:spPr>
          <a:xfrm>
            <a:off x="609600" y="6301581"/>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5" name="Picture 4"/>
          <p:cNvPicPr>
            <a:picLocks noChangeAspect="1"/>
          </p:cNvPicPr>
          <p:nvPr userDrawn="1"/>
        </p:nvPicPr>
        <p:blipFill>
          <a:blip r:embed="rId2"/>
          <a:stretch>
            <a:fillRect/>
          </a:stretch>
        </p:blipFill>
        <p:spPr>
          <a:xfrm>
            <a:off x="9245468" y="6181420"/>
            <a:ext cx="1524132" cy="609653"/>
          </a:xfrm>
          <a:prstGeom prst="rect">
            <a:avLst/>
          </a:prstGeom>
        </p:spPr>
      </p:pic>
    </p:spTree>
    <p:extLst>
      <p:ext uri="{BB962C8B-B14F-4D97-AF65-F5344CB8AC3E}">
        <p14:creationId xmlns:p14="http://schemas.microsoft.com/office/powerpoint/2010/main" val="348349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160000" cy="1143000"/>
          </a:xfrm>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00" y="1383148"/>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948"/>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383148"/>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92800" y="2068948"/>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609600" y="6296045"/>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8" name="Picture 7"/>
          <p:cNvPicPr>
            <a:picLocks noChangeAspect="1"/>
          </p:cNvPicPr>
          <p:nvPr userDrawn="1"/>
        </p:nvPicPr>
        <p:blipFill>
          <a:blip r:embed="rId2"/>
          <a:stretch>
            <a:fillRect/>
          </a:stretch>
        </p:blipFill>
        <p:spPr>
          <a:xfrm>
            <a:off x="9245468" y="6175884"/>
            <a:ext cx="1524132" cy="609653"/>
          </a:xfrm>
          <a:prstGeom prst="rect">
            <a:avLst/>
          </a:prstGeom>
        </p:spPr>
      </p:pic>
    </p:spTree>
    <p:extLst>
      <p:ext uri="{BB962C8B-B14F-4D97-AF65-F5344CB8AC3E}">
        <p14:creationId xmlns:p14="http://schemas.microsoft.com/office/powerpoint/2010/main" val="29448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7" name="TextBox 6"/>
          <p:cNvSpPr txBox="1"/>
          <p:nvPr userDrawn="1"/>
        </p:nvSpPr>
        <p:spPr>
          <a:xfrm>
            <a:off x="609600" y="6227678"/>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4" name="Picture 3"/>
          <p:cNvPicPr>
            <a:picLocks noChangeAspect="1"/>
          </p:cNvPicPr>
          <p:nvPr userDrawn="1"/>
        </p:nvPicPr>
        <p:blipFill>
          <a:blip r:embed="rId2"/>
          <a:stretch>
            <a:fillRect/>
          </a:stretch>
        </p:blipFill>
        <p:spPr>
          <a:xfrm>
            <a:off x="9245468" y="5987357"/>
            <a:ext cx="1524132" cy="609653"/>
          </a:xfrm>
          <a:prstGeom prst="rect">
            <a:avLst/>
          </a:prstGeom>
        </p:spPr>
      </p:pic>
    </p:spTree>
    <p:extLst>
      <p:ext uri="{BB962C8B-B14F-4D97-AF65-F5344CB8AC3E}">
        <p14:creationId xmlns:p14="http://schemas.microsoft.com/office/powerpoint/2010/main" val="85880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286000"/>
            <a:ext cx="9245600" cy="28956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7" name="Picture 3"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6040" y="353626"/>
            <a:ext cx="7373723" cy="2389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8069" t="70782" r="4858" b="17470"/>
          <a:stretch/>
        </p:blipFill>
        <p:spPr bwMode="auto">
          <a:xfrm>
            <a:off x="203202" y="5638803"/>
            <a:ext cx="2275959" cy="93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5600" y="5464418"/>
            <a:ext cx="4165600" cy="1051582"/>
          </a:xfrm>
          <a:prstGeom prst="rect">
            <a:avLst/>
          </a:prstGeom>
        </p:spPr>
      </p:pic>
    </p:spTree>
    <p:extLst>
      <p:ext uri="{BB962C8B-B14F-4D97-AF65-F5344CB8AC3E}">
        <p14:creationId xmlns:p14="http://schemas.microsoft.com/office/powerpoint/2010/main" val="304636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286000"/>
            <a:ext cx="9245600" cy="28956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7" name="Picture 3"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92550" y="305802"/>
            <a:ext cx="3289300" cy="13499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285" t="50000" r="46440" b="33490"/>
          <a:stretch/>
        </p:blipFill>
        <p:spPr bwMode="auto">
          <a:xfrm>
            <a:off x="7696200" y="5811868"/>
            <a:ext cx="3276600" cy="92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78069" t="70782" r="4858" b="17470"/>
          <a:stretch/>
        </p:blipFill>
        <p:spPr bwMode="auto">
          <a:xfrm>
            <a:off x="304800" y="5811868"/>
            <a:ext cx="1777999" cy="90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84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205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02097" y="6110515"/>
            <a:ext cx="1485691" cy="656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11200" y="6294323"/>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178995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228600"/>
            <a:ext cx="10160000" cy="1066800"/>
          </a:xfrm>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1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07030" y="6110515"/>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09600" y="6301581"/>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4119097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1200" y="1600200"/>
            <a:ext cx="101600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56999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1200" y="1600200"/>
            <a:ext cx="101600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67026298"/>
      </p:ext>
    </p:extLst>
  </p:cSld>
  <p:clrMap bg1="lt1" tx1="dk1" bg2="lt2" tx2="dk2" accent1="accent1" accent2="accent2" accent3="accent3" accent4="accent4" accent5="accent5" accent6="accent6" hlink="hlink" folHlink="folHlink"/>
  <p:sldLayoutIdLst>
    <p:sldLayoutId id="2147483683" r:id="rId1"/>
    <p:sldLayoutId id="2147483687" r:id="rId2"/>
    <p:sldLayoutId id="2147483679" r:id="rId3"/>
    <p:sldLayoutId id="2147483680" r:id="rId4"/>
    <p:sldLayoutId id="2147483681" r:id="rId5"/>
    <p:sldLayoutId id="2147483682" r:id="rId6"/>
    <p:sldLayoutId id="2147483684" r:id="rId7"/>
    <p:sldLayoutId id="2147483685" r:id="rId8"/>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deas-study.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pp.ideas-study.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bout.citiprogram.org/en/series/human-subjects-research-hs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ideas-study.or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newideas@acr.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app.ideas-study.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pp.ideas-study.or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12824" y="2987240"/>
            <a:ext cx="9350375" cy="2895600"/>
          </a:xfrm>
        </p:spPr>
        <p:txBody>
          <a:bodyPr>
            <a:normAutofit/>
          </a:bodyPr>
          <a:lstStyle/>
          <a:p>
            <a:pPr algn="ctr"/>
            <a:r>
              <a:rPr lang="en-US" sz="4400" b="1" i="1" dirty="0">
                <a:solidFill>
                  <a:schemeClr val="tx1"/>
                </a:solidFill>
              </a:rPr>
              <a:t>Practice and Staff Registration for Referring Dementia Practices</a:t>
            </a:r>
            <a:endParaRPr lang="en-US" sz="4400" i="1" baseline="30000" dirty="0">
              <a:solidFill>
                <a:schemeClr val="tx1"/>
              </a:solidFill>
            </a:endParaRPr>
          </a:p>
        </p:txBody>
      </p:sp>
    </p:spTree>
    <p:extLst>
      <p:ext uri="{BB962C8B-B14F-4D97-AF65-F5344CB8AC3E}">
        <p14:creationId xmlns:p14="http://schemas.microsoft.com/office/powerpoint/2010/main" val="76877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5E844C-4D9D-47CE-80A8-494E4A8B2F37}"/>
              </a:ext>
            </a:extLst>
          </p:cNvPr>
          <p:cNvPicPr>
            <a:picLocks noGrp="1" noChangeAspect="1"/>
          </p:cNvPicPr>
          <p:nvPr>
            <p:ph idx="1"/>
          </p:nvPr>
        </p:nvPicPr>
        <p:blipFill>
          <a:blip r:embed="rId2"/>
          <a:stretch>
            <a:fillRect/>
          </a:stretch>
        </p:blipFill>
        <p:spPr>
          <a:xfrm>
            <a:off x="1146175" y="1557891"/>
            <a:ext cx="9086850" cy="4152900"/>
          </a:xfrm>
        </p:spPr>
      </p:pic>
      <p:sp>
        <p:nvSpPr>
          <p:cNvPr id="3" name="Title 2">
            <a:extLst>
              <a:ext uri="{FF2B5EF4-FFF2-40B4-BE49-F238E27FC236}">
                <a16:creationId xmlns:a16="http://schemas.microsoft.com/office/drawing/2014/main" id="{69C1FF7F-BDBE-4D6D-8708-4904CCC689C8}"/>
              </a:ext>
            </a:extLst>
          </p:cNvPr>
          <p:cNvSpPr>
            <a:spLocks noGrp="1"/>
          </p:cNvSpPr>
          <p:nvPr>
            <p:ph type="title"/>
          </p:nvPr>
        </p:nvSpPr>
        <p:spPr/>
        <p:txBody>
          <a:bodyPr/>
          <a:lstStyle/>
          <a:p>
            <a:r>
              <a:rPr lang="en-US" b="1" dirty="0"/>
              <a:t>Registration Form Example</a:t>
            </a:r>
          </a:p>
        </p:txBody>
      </p:sp>
      <p:sp>
        <p:nvSpPr>
          <p:cNvPr id="6" name="Rectangle 5">
            <a:extLst>
              <a:ext uri="{FF2B5EF4-FFF2-40B4-BE49-F238E27FC236}">
                <a16:creationId xmlns:a16="http://schemas.microsoft.com/office/drawing/2014/main" id="{F0B3870A-F60E-48F0-BDB3-98EAB749664A}"/>
              </a:ext>
            </a:extLst>
          </p:cNvPr>
          <p:cNvSpPr/>
          <p:nvPr/>
        </p:nvSpPr>
        <p:spPr>
          <a:xfrm>
            <a:off x="1308683" y="5009557"/>
            <a:ext cx="4622334" cy="715424"/>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D5A057F1-56A4-4B06-9466-1A71EAEA01FF}"/>
              </a:ext>
            </a:extLst>
          </p:cNvPr>
          <p:cNvSpPr txBox="1"/>
          <p:nvPr/>
        </p:nvSpPr>
        <p:spPr>
          <a:xfrm>
            <a:off x="4085203" y="5794324"/>
            <a:ext cx="4622334" cy="830997"/>
          </a:xfrm>
          <a:prstGeom prst="rect">
            <a:avLst/>
          </a:prstGeom>
          <a:noFill/>
        </p:spPr>
        <p:txBody>
          <a:bodyPr wrap="square" rtlCol="0">
            <a:spAutoFit/>
          </a:bodyPr>
          <a:lstStyle/>
          <a:p>
            <a:r>
              <a:rPr lang="en-US" sz="2400" b="1" dirty="0"/>
              <a:t>This is your 4-digit practice ID that is linked to your registration.</a:t>
            </a:r>
          </a:p>
        </p:txBody>
      </p:sp>
    </p:spTree>
    <p:extLst>
      <p:ext uri="{BB962C8B-B14F-4D97-AF65-F5344CB8AC3E}">
        <p14:creationId xmlns:p14="http://schemas.microsoft.com/office/powerpoint/2010/main" val="29042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9FEFCD-CC57-4BEB-AA8A-50F8C6B8EB6C}"/>
              </a:ext>
            </a:extLst>
          </p:cNvPr>
          <p:cNvPicPr>
            <a:picLocks noGrp="1" noChangeAspect="1"/>
          </p:cNvPicPr>
          <p:nvPr>
            <p:ph idx="1"/>
          </p:nvPr>
        </p:nvPicPr>
        <p:blipFill rotWithShape="1">
          <a:blip r:embed="rId2"/>
          <a:srcRect b="10511"/>
          <a:stretch/>
        </p:blipFill>
        <p:spPr>
          <a:xfrm>
            <a:off x="670783" y="2941812"/>
            <a:ext cx="5063741" cy="3249263"/>
          </a:xfrm>
        </p:spPr>
      </p:pic>
      <p:sp>
        <p:nvSpPr>
          <p:cNvPr id="3" name="Title 2">
            <a:extLst>
              <a:ext uri="{FF2B5EF4-FFF2-40B4-BE49-F238E27FC236}">
                <a16:creationId xmlns:a16="http://schemas.microsoft.com/office/drawing/2014/main" id="{FF0BCF96-3935-4183-A487-E5A5013F5910}"/>
              </a:ext>
            </a:extLst>
          </p:cNvPr>
          <p:cNvSpPr>
            <a:spLocks noGrp="1"/>
          </p:cNvSpPr>
          <p:nvPr>
            <p:ph type="title"/>
          </p:nvPr>
        </p:nvSpPr>
        <p:spPr/>
        <p:txBody>
          <a:bodyPr/>
          <a:lstStyle/>
          <a:p>
            <a:r>
              <a:rPr lang="en-US" b="1" dirty="0"/>
              <a:t>Add Physicians and Practice Staff</a:t>
            </a:r>
          </a:p>
        </p:txBody>
      </p:sp>
      <p:sp>
        <p:nvSpPr>
          <p:cNvPr id="8" name="TextBox 7">
            <a:extLst>
              <a:ext uri="{FF2B5EF4-FFF2-40B4-BE49-F238E27FC236}">
                <a16:creationId xmlns:a16="http://schemas.microsoft.com/office/drawing/2014/main" id="{523756CB-6C45-4BDB-96B5-58F93EEE03A9}"/>
              </a:ext>
            </a:extLst>
          </p:cNvPr>
          <p:cNvSpPr txBox="1"/>
          <p:nvPr/>
        </p:nvSpPr>
        <p:spPr>
          <a:xfrm>
            <a:off x="670783" y="1209461"/>
            <a:ext cx="10216130" cy="1862048"/>
          </a:xfrm>
          <a:prstGeom prst="rect">
            <a:avLst/>
          </a:prstGeom>
          <a:noFill/>
        </p:spPr>
        <p:txBody>
          <a:bodyPr wrap="square" rtlCol="0">
            <a:spAutoFit/>
          </a:bodyPr>
          <a:lstStyle/>
          <a:p>
            <a:r>
              <a:rPr lang="en-US" sz="2300" b="1" dirty="0"/>
              <a:t>Step 1. </a:t>
            </a:r>
            <a:r>
              <a:rPr lang="en-US" sz="2300" dirty="0"/>
              <a:t>Select the type of user you want to add (e.g. Dementia Specialist, Registrar)</a:t>
            </a:r>
          </a:p>
          <a:p>
            <a:r>
              <a:rPr lang="en-US" sz="2300" b="1" dirty="0"/>
              <a:t>Step 2. </a:t>
            </a:r>
            <a:r>
              <a:rPr lang="en-US" sz="2300" dirty="0"/>
              <a:t>Enter personal information for the new user.</a:t>
            </a:r>
          </a:p>
          <a:p>
            <a:r>
              <a:rPr lang="en-US" sz="2300" b="1" dirty="0"/>
              <a:t>Step 3. </a:t>
            </a:r>
            <a:r>
              <a:rPr lang="en-US" sz="2300" dirty="0"/>
              <a:t>An automated email will be sent to the email address entered for that user. </a:t>
            </a:r>
          </a:p>
          <a:p>
            <a:r>
              <a:rPr lang="en-US" sz="2300" b="1" dirty="0"/>
              <a:t>Step 4. </a:t>
            </a:r>
            <a:r>
              <a:rPr lang="en-US" sz="2300" dirty="0"/>
              <a:t>Instruct your team member to click on the link they receive in their email to activate their account (Note: Check SPAM folders). </a:t>
            </a:r>
          </a:p>
        </p:txBody>
      </p:sp>
      <p:pic>
        <p:nvPicPr>
          <p:cNvPr id="10" name="Picture 9">
            <a:extLst>
              <a:ext uri="{FF2B5EF4-FFF2-40B4-BE49-F238E27FC236}">
                <a16:creationId xmlns:a16="http://schemas.microsoft.com/office/drawing/2014/main" id="{84E66D0A-B6EA-4E29-AD1B-744146C3A2A1}"/>
              </a:ext>
            </a:extLst>
          </p:cNvPr>
          <p:cNvPicPr>
            <a:picLocks noChangeAspect="1"/>
          </p:cNvPicPr>
          <p:nvPr/>
        </p:nvPicPr>
        <p:blipFill rotWithShape="1">
          <a:blip r:embed="rId3"/>
          <a:srcRect t="1187" r="28162" b="-1187"/>
          <a:stretch/>
        </p:blipFill>
        <p:spPr>
          <a:xfrm>
            <a:off x="5717665" y="3348867"/>
            <a:ext cx="5527920" cy="2842208"/>
          </a:xfrm>
          <a:prstGeom prst="rect">
            <a:avLst/>
          </a:prstGeom>
        </p:spPr>
      </p:pic>
      <p:sp>
        <p:nvSpPr>
          <p:cNvPr id="11" name="Rectangle 10">
            <a:extLst>
              <a:ext uri="{FF2B5EF4-FFF2-40B4-BE49-F238E27FC236}">
                <a16:creationId xmlns:a16="http://schemas.microsoft.com/office/drawing/2014/main" id="{C2588B11-25EE-4A28-96BB-EC3E2046EC64}"/>
              </a:ext>
            </a:extLst>
          </p:cNvPr>
          <p:cNvSpPr/>
          <p:nvPr/>
        </p:nvSpPr>
        <p:spPr>
          <a:xfrm>
            <a:off x="2534583" y="3807197"/>
            <a:ext cx="1191511" cy="402715"/>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93CE04A1-E3C2-46C1-BBF3-546F9D2A159C}"/>
              </a:ext>
            </a:extLst>
          </p:cNvPr>
          <p:cNvSpPr/>
          <p:nvPr/>
        </p:nvSpPr>
        <p:spPr>
          <a:xfrm>
            <a:off x="6600391" y="5444455"/>
            <a:ext cx="4431132" cy="74662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6171952-1733-4EC7-9D4D-F65A16ABFFAC}"/>
              </a:ext>
            </a:extLst>
          </p:cNvPr>
          <p:cNvCxnSpPr>
            <a:cxnSpLocks/>
          </p:cNvCxnSpPr>
          <p:nvPr/>
        </p:nvCxnSpPr>
        <p:spPr>
          <a:xfrm flipV="1">
            <a:off x="3726094" y="3627528"/>
            <a:ext cx="2188145" cy="28869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TextBox 16">
            <a:extLst>
              <a:ext uri="{FF2B5EF4-FFF2-40B4-BE49-F238E27FC236}">
                <a16:creationId xmlns:a16="http://schemas.microsoft.com/office/drawing/2014/main" id="{3F3AAED6-BDE7-4458-82EC-1C63D4982C5C}"/>
              </a:ext>
            </a:extLst>
          </p:cNvPr>
          <p:cNvSpPr txBox="1"/>
          <p:nvPr/>
        </p:nvSpPr>
        <p:spPr>
          <a:xfrm>
            <a:off x="7810500" y="5457825"/>
            <a:ext cx="3015230" cy="307777"/>
          </a:xfrm>
          <a:prstGeom prst="rect">
            <a:avLst/>
          </a:prstGeom>
          <a:noFill/>
        </p:spPr>
        <p:txBody>
          <a:bodyPr wrap="square" rtlCol="0">
            <a:spAutoFit/>
          </a:bodyPr>
          <a:lstStyle/>
          <a:p>
            <a:r>
              <a:rPr lang="en-US" sz="1400" b="1" dirty="0"/>
              <a:t>Unique email address for every user </a:t>
            </a:r>
          </a:p>
        </p:txBody>
      </p:sp>
    </p:spTree>
    <p:extLst>
      <p:ext uri="{BB962C8B-B14F-4D97-AF65-F5344CB8AC3E}">
        <p14:creationId xmlns:p14="http://schemas.microsoft.com/office/powerpoint/2010/main" val="50153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EAA8F1-6449-4D3F-8071-9668A1DAAE97}"/>
              </a:ext>
            </a:extLst>
          </p:cNvPr>
          <p:cNvSpPr>
            <a:spLocks noGrp="1"/>
          </p:cNvSpPr>
          <p:nvPr>
            <p:ph idx="1"/>
          </p:nvPr>
        </p:nvSpPr>
        <p:spPr>
          <a:xfrm>
            <a:off x="609600" y="1750147"/>
            <a:ext cx="10160000" cy="4648887"/>
          </a:xfrm>
        </p:spPr>
        <p:txBody>
          <a:bodyPr>
            <a:normAutofit fontScale="92500" lnSpcReduction="10000"/>
          </a:bodyPr>
          <a:lstStyle/>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Arial" panose="020B0604020202020204" pitchFamily="34" charset="0"/>
              </a:rPr>
              <a:t>Practice Name:  </a:t>
            </a:r>
            <a:r>
              <a:rPr lang="en-US" sz="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&lt;practice name&gt;</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Arial" panose="020B0604020202020204" pitchFamily="34" charset="0"/>
              </a:rPr>
              <a:t>Practice ID#:  </a:t>
            </a:r>
            <a:r>
              <a:rPr lang="en-US" sz="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&lt;practice ID&gt;</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Arial" panose="020B0604020202020204" pitchFamily="34" charset="0"/>
              </a:rPr>
              <a:t>________________________________________</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AU" sz="1200" dirty="0">
                <a:effectLst/>
                <a:latin typeface="Calibri" panose="020F0502020204030204" pitchFamily="34" charset="0"/>
                <a:ea typeface="Calibri" panose="020F0502020204030204" pitchFamily="34" charset="0"/>
                <a:cs typeface="Arial" panose="020B0604020202020204" pitchFamily="34" charset="0"/>
              </a:rPr>
              <a:t>Your </a:t>
            </a:r>
            <a:r>
              <a:rPr lang="en-US" sz="1200" dirty="0">
                <a:effectLst/>
                <a:latin typeface="Calibri" panose="020F0502020204030204" pitchFamily="34" charset="0"/>
                <a:ea typeface="Calibri" panose="020F0502020204030204" pitchFamily="34" charset="0"/>
              </a:rPr>
              <a:t>Site Administrator has registered you as a Dementia Specialist for the New IDEAS Study</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The New IDEAS (Imaging Dementia—Evidence for Amyloid Scanning) Study is managed by the American College of Radiology and thus requires an ACR ID (username) to access the recently upgraded database.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Please read the following instructions before clicking on the study link below.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 </a:t>
            </a:r>
          </a:p>
          <a:p>
            <a:pPr marL="0" indent="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rPr>
              <a:t>All users, including users with existing ACR IDs, need to sign up for a new ACR account to access the New IDEAS portal. Existing IDs do not work for the New IDEAS study. Click on “</a:t>
            </a:r>
            <a:r>
              <a:rPr lang="en-AU" sz="1200" dirty="0">
                <a:effectLst/>
                <a:latin typeface="Calibri" panose="020F0502020204030204" pitchFamily="34" charset="0"/>
                <a:ea typeface="Calibri" panose="020F0502020204030204" pitchFamily="34" charset="0"/>
              </a:rPr>
              <a:t>Sign up</a:t>
            </a:r>
            <a:r>
              <a:rPr lang="en-US" sz="1200" dirty="0">
                <a:effectLst/>
                <a:latin typeface="Calibri" panose="020F0502020204030204" pitchFamily="34" charset="0"/>
                <a:ea typeface="Calibri" panose="020F0502020204030204" pitchFamily="34" charset="0"/>
              </a:rPr>
              <a:t>”, then fill out the necessary information. Upon submission, you will be sent another automatic email to ‘verify’ your ACR ID. Do so by clicking the link in that email and login to the New IDEAS portal. To access the study portal at any time, navigate to the </a:t>
            </a:r>
            <a:r>
              <a:rPr lang="en-US" sz="1200" u="sng" dirty="0">
                <a:solidFill>
                  <a:srgbClr val="0000FF"/>
                </a:solidFill>
                <a:effectLst/>
                <a:latin typeface="Calibri" panose="020F0502020204030204" pitchFamily="34" charset="0"/>
                <a:ea typeface="Calibri" panose="020F0502020204030204" pitchFamily="34" charset="0"/>
                <a:hlinkClick r:id="rId2"/>
              </a:rPr>
              <a:t>study website</a:t>
            </a:r>
            <a:r>
              <a:rPr lang="en-US" sz="1200" dirty="0">
                <a:effectLst/>
                <a:latin typeface="Calibri" panose="020F0502020204030204" pitchFamily="34" charset="0"/>
                <a:ea typeface="Calibri" panose="020F0502020204030204" pitchFamily="34" charset="0"/>
              </a:rPr>
              <a:t> and click “Login” in the top right-hand corner.</a:t>
            </a:r>
          </a:p>
          <a:p>
            <a:pPr marL="0" indent="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rPr>
              <a:t>Once logged in you should see your name in the top right corner. </a:t>
            </a:r>
            <a:r>
              <a:rPr lang="en-US" sz="1200" b="1" dirty="0">
                <a:effectLst/>
                <a:latin typeface="Calibri" panose="020F0502020204030204" pitchFamily="34" charset="0"/>
                <a:ea typeface="Calibri" panose="020F0502020204030204" pitchFamily="34" charset="0"/>
              </a:rPr>
              <a:t>Do not re-register your practice</a:t>
            </a:r>
            <a:r>
              <a:rPr lang="en-US" sz="1200" dirty="0">
                <a:effectLst/>
                <a:latin typeface="Calibri" panose="020F0502020204030204" pitchFamily="34" charset="0"/>
                <a:ea typeface="Calibri" panose="020F0502020204030204" pitchFamily="34" charset="0"/>
              </a:rPr>
              <a:t>. This has already been done. Instead, click on your name then click ‘physician profile’. You will also be prompted to confirm your Board and Subspecialty certification, answer a few questions about your practice and upload a Human Subject Protection Course Completion Certificate. Click submit and wait to be approved by the ACR. </a:t>
            </a:r>
          </a:p>
          <a:p>
            <a:pPr marL="0" indent="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rPr>
              <a:t>To access your site’s registration page, click ‘Practice Management’ along the top.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Note: the link </a:t>
            </a:r>
            <a:r>
              <a:rPr lang="en-AU" sz="1200" dirty="0">
                <a:effectLst/>
                <a:latin typeface="Calibri" panose="020F0502020204030204" pitchFamily="34" charset="0"/>
                <a:ea typeface="Calibri" panose="020F0502020204030204" pitchFamily="34" charset="0"/>
              </a:rPr>
              <a:t>below </a:t>
            </a:r>
            <a:r>
              <a:rPr lang="en-US" sz="1200" dirty="0">
                <a:effectLst/>
                <a:latin typeface="Calibri" panose="020F0502020204030204" pitchFamily="34" charset="0"/>
                <a:ea typeface="Calibri" panose="020F0502020204030204" pitchFamily="34" charset="0"/>
              </a:rPr>
              <a:t>must be used in order to connect your account to the correct site. This link expires after 10 days. Once expired, your site administrator will have to re-issue the link from their account.</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To log in to New IDEAS please access the following secure New IDEAS link and complete the steps outlined above: </a:t>
            </a:r>
            <a:r>
              <a:rPr lang="en-AU" sz="1200" dirty="0">
                <a:solidFill>
                  <a:srgbClr val="FF0000"/>
                </a:solidFill>
                <a:effectLst/>
                <a:latin typeface="Calibri" panose="020F0502020204030204" pitchFamily="34" charset="0"/>
                <a:ea typeface="Calibri" panose="020F0502020204030204" pitchFamily="34" charset="0"/>
              </a:rPr>
              <a:t>&lt;</a:t>
            </a:r>
            <a:r>
              <a:rPr lang="en-US" sz="1200" dirty="0">
                <a:solidFill>
                  <a:srgbClr val="FF0000"/>
                </a:solidFill>
                <a:effectLst/>
                <a:latin typeface="Calibri" panose="020F0502020204030204" pitchFamily="34" charset="0"/>
                <a:ea typeface="Calibri" panose="020F0502020204030204" pitchFamily="34" charset="0"/>
              </a:rPr>
              <a:t>secure link</a:t>
            </a:r>
            <a:r>
              <a:rPr lang="en-AU" sz="1200" dirty="0">
                <a:solidFill>
                  <a:srgbClr val="FF0000"/>
                </a:solidFill>
                <a:effectLst/>
                <a:latin typeface="Calibri" panose="020F0502020204030204" pitchFamily="34" charset="0"/>
                <a:ea typeface="Calibri" panose="020F0502020204030204" pitchFamily="34" charset="0"/>
              </a:rPr>
              <a:t>&gt;</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rPr>
              <a:t>We look forward to working with your site on the New IDEAS Study!</a:t>
            </a: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Arial" panose="020B0604020202020204" pitchFamily="34" charset="0"/>
              </a:rPr>
              <a:t>Best Regards,</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Arial" panose="020B0604020202020204" pitchFamily="34" charset="0"/>
              </a:rPr>
              <a:t>The New IDEAS-Study Team</a:t>
            </a:r>
            <a:endParaRPr lang="en-US" sz="1200" dirty="0">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F99C17A3-F574-4D33-8A6C-FE68ADC2A06F}"/>
              </a:ext>
            </a:extLst>
          </p:cNvPr>
          <p:cNvSpPr>
            <a:spLocks noGrp="1"/>
          </p:cNvSpPr>
          <p:nvPr>
            <p:ph type="title"/>
          </p:nvPr>
        </p:nvSpPr>
        <p:spPr/>
        <p:txBody>
          <a:bodyPr/>
          <a:lstStyle/>
          <a:p>
            <a:r>
              <a:rPr lang="en-US" b="1" dirty="0"/>
              <a:t>Automated Email Example</a:t>
            </a:r>
          </a:p>
        </p:txBody>
      </p:sp>
      <p:sp>
        <p:nvSpPr>
          <p:cNvPr id="4" name="TextBox 3">
            <a:extLst>
              <a:ext uri="{FF2B5EF4-FFF2-40B4-BE49-F238E27FC236}">
                <a16:creationId xmlns:a16="http://schemas.microsoft.com/office/drawing/2014/main" id="{5999290B-F476-4A94-9F65-AF9090BC386C}"/>
              </a:ext>
            </a:extLst>
          </p:cNvPr>
          <p:cNvSpPr txBox="1"/>
          <p:nvPr/>
        </p:nvSpPr>
        <p:spPr>
          <a:xfrm>
            <a:off x="609600" y="1380815"/>
            <a:ext cx="10160000" cy="923330"/>
          </a:xfrm>
          <a:prstGeom prst="rect">
            <a:avLst/>
          </a:prstGeom>
          <a:noFill/>
        </p:spPr>
        <p:txBody>
          <a:bodyPr wrap="square" rtlCol="0">
            <a:spAutoFit/>
          </a:bodyPr>
          <a:lstStyle/>
          <a:p>
            <a:pPr marL="0" marR="0">
              <a:spcBef>
                <a:spcPts val="0"/>
              </a:spcBef>
              <a:spcAft>
                <a:spcPts val="0"/>
              </a:spcAft>
            </a:pPr>
            <a:r>
              <a:rPr lang="en-US" b="1" dirty="0"/>
              <a:t>Subject Line: </a:t>
            </a:r>
            <a:r>
              <a:rPr lang="en-US" sz="1800" b="1" dirty="0">
                <a:effectLst/>
                <a:latin typeface="Calibri" panose="020F0502020204030204" pitchFamily="34" charset="0"/>
                <a:ea typeface="Calibri" panose="020F0502020204030204" pitchFamily="34" charset="0"/>
                <a:cs typeface="Arial" panose="020B0604020202020204" pitchFamily="34" charset="0"/>
              </a:rPr>
              <a:t>New IDEAS-Study Dementia Specialist Registration Confirmation </a:t>
            </a:r>
            <a:endParaRPr lang="en-US" sz="1800" b="1"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 </a:t>
            </a:r>
            <a:endParaRPr lang="en-US" sz="1800" b="1" dirty="0">
              <a:effectLst/>
              <a:latin typeface="Calibri" panose="020F0502020204030204" pitchFamily="34" charset="0"/>
              <a:ea typeface="Calibri" panose="020F0502020204030204" pitchFamily="34" charset="0"/>
            </a:endParaRPr>
          </a:p>
          <a:p>
            <a:r>
              <a:rPr lang="en-US" b="1" dirty="0"/>
              <a:t> </a:t>
            </a:r>
          </a:p>
        </p:txBody>
      </p:sp>
    </p:spTree>
    <p:extLst>
      <p:ext uri="{BB962C8B-B14F-4D97-AF65-F5344CB8AC3E}">
        <p14:creationId xmlns:p14="http://schemas.microsoft.com/office/powerpoint/2010/main" val="130244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253B9E-8A7F-4E77-A201-948CACD40CBC}"/>
              </a:ext>
            </a:extLst>
          </p:cNvPr>
          <p:cNvSpPr>
            <a:spLocks noGrp="1"/>
          </p:cNvSpPr>
          <p:nvPr>
            <p:ph idx="1"/>
          </p:nvPr>
        </p:nvSpPr>
        <p:spPr>
          <a:xfrm>
            <a:off x="609599" y="1571804"/>
            <a:ext cx="10640291" cy="4419600"/>
          </a:xfrm>
        </p:spPr>
        <p:txBody>
          <a:bodyPr>
            <a:normAutofit fontScale="25000" lnSpcReduction="20000"/>
          </a:bodyPr>
          <a:lstStyle/>
          <a:p>
            <a:pPr marL="114300" indent="0">
              <a:buNone/>
            </a:pPr>
            <a:r>
              <a:rPr lang="en-US" sz="9600" b="1" dirty="0"/>
              <a:t>Every Dementia Specialist added to the portal will need to: </a:t>
            </a:r>
          </a:p>
          <a:p>
            <a:pPr marL="868680" lvl="1" indent="-457200">
              <a:buFont typeface="+mj-lt"/>
              <a:buAutoNum type="arabicPeriod"/>
            </a:pPr>
            <a:r>
              <a:rPr lang="en-US" sz="8000" dirty="0"/>
              <a:t>Click on the login link in the automatically generated email from the New IDEAS portal. </a:t>
            </a:r>
          </a:p>
          <a:p>
            <a:pPr marL="868680" lvl="1" indent="-457200">
              <a:buFont typeface="+mj-lt"/>
              <a:buAutoNum type="arabicPeriod"/>
            </a:pPr>
            <a:r>
              <a:rPr lang="en-US" sz="8000" dirty="0"/>
              <a:t>Create a </a:t>
            </a:r>
            <a:r>
              <a:rPr lang="en-US" sz="8000" b="1" dirty="0"/>
              <a:t>new</a:t>
            </a:r>
            <a:r>
              <a:rPr lang="en-US" sz="8000" dirty="0"/>
              <a:t> ACR ID with a unique email address and set up two-factor authentication.</a:t>
            </a:r>
          </a:p>
          <a:p>
            <a:pPr marL="868680" lvl="1" indent="-457200">
              <a:buFont typeface="+mj-lt"/>
              <a:buAutoNum type="arabicPeriod"/>
            </a:pPr>
            <a:r>
              <a:rPr lang="en-US" sz="8000" dirty="0"/>
              <a:t>Exit the ACR website and then login to the New IDEAS portal at </a:t>
            </a:r>
            <a:r>
              <a:rPr lang="en-US" sz="8000" dirty="0">
                <a:hlinkClick r:id="rId2">
                  <a:extLst>
                    <a:ext uri="{A12FA001-AC4F-418D-AE19-62706E023703}">
                      <ahyp:hlinkClr xmlns:ahyp="http://schemas.microsoft.com/office/drawing/2018/hyperlinkcolor" val="tx"/>
                    </a:ext>
                  </a:extLst>
                </a:hlinkClick>
              </a:rPr>
              <a:t>https://app.ideas-study.org/</a:t>
            </a:r>
            <a:r>
              <a:rPr lang="en-US" sz="8000" dirty="0"/>
              <a:t> </a:t>
            </a:r>
          </a:p>
          <a:p>
            <a:pPr marL="868680" lvl="1" indent="-457200">
              <a:buFont typeface="+mj-lt"/>
              <a:buAutoNum type="arabicPeriod"/>
            </a:pPr>
            <a:r>
              <a:rPr lang="en-US" sz="8000" dirty="0"/>
              <a:t>Use the site selection drop-down menu to select your site. </a:t>
            </a:r>
          </a:p>
          <a:p>
            <a:pPr marL="868680" lvl="1" indent="-457200">
              <a:buFont typeface="+mj-lt"/>
              <a:buAutoNum type="arabicPeriod"/>
            </a:pPr>
            <a:r>
              <a:rPr lang="en-US" sz="8000" dirty="0"/>
              <a:t>Click on their name in the top right-hand corner and select “Physician Profile”</a:t>
            </a:r>
          </a:p>
          <a:p>
            <a:pPr marL="868680" lvl="1" indent="-457200">
              <a:buFont typeface="+mj-lt"/>
              <a:buAutoNum type="arabicPeriod"/>
            </a:pPr>
            <a:r>
              <a:rPr lang="en-US" sz="8000" dirty="0"/>
              <a:t>Complete the following sections: </a:t>
            </a:r>
          </a:p>
          <a:p>
            <a:pPr lvl="3">
              <a:buFont typeface="Wingdings" panose="05000000000000000000" pitchFamily="2" charset="2"/>
              <a:buChar char="ü"/>
            </a:pPr>
            <a:r>
              <a:rPr lang="en-US" sz="7800" dirty="0"/>
              <a:t>Personal information</a:t>
            </a:r>
          </a:p>
          <a:p>
            <a:pPr lvl="3">
              <a:buFont typeface="Wingdings" panose="05000000000000000000" pitchFamily="2" charset="2"/>
              <a:buChar char="ü"/>
            </a:pPr>
            <a:r>
              <a:rPr lang="en-US" sz="7800" dirty="0"/>
              <a:t>Upload Human Subject Protection Course Completion Certificate</a:t>
            </a:r>
          </a:p>
          <a:p>
            <a:pPr lvl="3">
              <a:buFont typeface="Wingdings" panose="05000000000000000000" pitchFamily="2" charset="2"/>
              <a:buChar char="ü"/>
            </a:pPr>
            <a:r>
              <a:rPr lang="en-US" sz="7800" dirty="0"/>
              <a:t>Principal Investigator designation</a:t>
            </a:r>
          </a:p>
          <a:p>
            <a:pPr lvl="3">
              <a:buFont typeface="Wingdings" panose="05000000000000000000" pitchFamily="2" charset="2"/>
              <a:buChar char="ü"/>
            </a:pPr>
            <a:r>
              <a:rPr lang="en-US" sz="7800" dirty="0"/>
              <a:t>Board and Subspecialty Certification(s)</a:t>
            </a:r>
          </a:p>
          <a:p>
            <a:pPr lvl="3">
              <a:buFont typeface="Wingdings" panose="05000000000000000000" pitchFamily="2" charset="2"/>
              <a:buChar char="ü"/>
            </a:pPr>
            <a:r>
              <a:rPr lang="en-US" sz="7800" dirty="0"/>
              <a:t>Patient Contact Time questions</a:t>
            </a:r>
          </a:p>
          <a:p>
            <a:pPr marL="868680" lvl="1" indent="-457200">
              <a:buFont typeface="+mj-lt"/>
              <a:buAutoNum type="arabicPeriod"/>
            </a:pPr>
            <a:r>
              <a:rPr lang="en-US" sz="8000" dirty="0"/>
              <a:t>Review responses and Click “Submit.” </a:t>
            </a:r>
          </a:p>
          <a:p>
            <a:pPr marL="868680" lvl="1" indent="-457200">
              <a:buFont typeface="+mj-lt"/>
              <a:buAutoNum type="arabicPeriod"/>
            </a:pPr>
            <a:r>
              <a:rPr lang="en-US" sz="8000" dirty="0"/>
              <a:t>A member of the New IDEAS Team will review and approve the Dementia Specialist. </a:t>
            </a:r>
          </a:p>
          <a:p>
            <a:endParaRPr lang="en-US" dirty="0"/>
          </a:p>
        </p:txBody>
      </p:sp>
      <p:sp>
        <p:nvSpPr>
          <p:cNvPr id="3" name="Title 2">
            <a:extLst>
              <a:ext uri="{FF2B5EF4-FFF2-40B4-BE49-F238E27FC236}">
                <a16:creationId xmlns:a16="http://schemas.microsoft.com/office/drawing/2014/main" id="{DF4901EA-81CA-4434-842E-2BF299335716}"/>
              </a:ext>
            </a:extLst>
          </p:cNvPr>
          <p:cNvSpPr>
            <a:spLocks noGrp="1"/>
          </p:cNvSpPr>
          <p:nvPr>
            <p:ph type="title"/>
          </p:nvPr>
        </p:nvSpPr>
        <p:spPr/>
        <p:txBody>
          <a:bodyPr/>
          <a:lstStyle/>
          <a:p>
            <a:r>
              <a:rPr lang="en-US" b="1" dirty="0"/>
              <a:t>Complete the Physician Profile</a:t>
            </a:r>
          </a:p>
        </p:txBody>
      </p:sp>
    </p:spTree>
    <p:extLst>
      <p:ext uri="{BB962C8B-B14F-4D97-AF65-F5344CB8AC3E}">
        <p14:creationId xmlns:p14="http://schemas.microsoft.com/office/powerpoint/2010/main" val="73688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CA0B5-48BA-4FC6-B707-51EB36F20332}"/>
              </a:ext>
            </a:extLst>
          </p:cNvPr>
          <p:cNvSpPr>
            <a:spLocks noGrp="1"/>
          </p:cNvSpPr>
          <p:nvPr>
            <p:ph type="title"/>
          </p:nvPr>
        </p:nvSpPr>
        <p:spPr/>
        <p:txBody>
          <a:bodyPr/>
          <a:lstStyle/>
          <a:p>
            <a:r>
              <a:rPr lang="en-US" b="1" dirty="0"/>
              <a:t>Complete Physician Profile Example</a:t>
            </a:r>
          </a:p>
        </p:txBody>
      </p:sp>
      <p:pic>
        <p:nvPicPr>
          <p:cNvPr id="5" name="Picture 4">
            <a:extLst>
              <a:ext uri="{FF2B5EF4-FFF2-40B4-BE49-F238E27FC236}">
                <a16:creationId xmlns:a16="http://schemas.microsoft.com/office/drawing/2014/main" id="{C48893A4-C631-46E0-8C2E-136666E4FBBD}"/>
              </a:ext>
            </a:extLst>
          </p:cNvPr>
          <p:cNvPicPr>
            <a:picLocks noChangeAspect="1"/>
          </p:cNvPicPr>
          <p:nvPr/>
        </p:nvPicPr>
        <p:blipFill>
          <a:blip r:embed="rId2"/>
          <a:stretch>
            <a:fillRect/>
          </a:stretch>
        </p:blipFill>
        <p:spPr>
          <a:xfrm>
            <a:off x="534353" y="1578297"/>
            <a:ext cx="6763430" cy="1753276"/>
          </a:xfrm>
          <a:prstGeom prst="rect">
            <a:avLst/>
          </a:prstGeom>
        </p:spPr>
      </p:pic>
      <p:sp>
        <p:nvSpPr>
          <p:cNvPr id="6" name="Rectangle 5">
            <a:extLst>
              <a:ext uri="{FF2B5EF4-FFF2-40B4-BE49-F238E27FC236}">
                <a16:creationId xmlns:a16="http://schemas.microsoft.com/office/drawing/2014/main" id="{1EDEDDD7-E378-4386-AD88-08A859AA024F}"/>
              </a:ext>
            </a:extLst>
          </p:cNvPr>
          <p:cNvSpPr/>
          <p:nvPr/>
        </p:nvSpPr>
        <p:spPr>
          <a:xfrm>
            <a:off x="4222951" y="2081625"/>
            <a:ext cx="2543609" cy="1249948"/>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B8302976-2FAC-4A94-9F9D-9A454AF38154}"/>
              </a:ext>
            </a:extLst>
          </p:cNvPr>
          <p:cNvPicPr>
            <a:picLocks noChangeAspect="1"/>
          </p:cNvPicPr>
          <p:nvPr/>
        </p:nvPicPr>
        <p:blipFill>
          <a:blip r:embed="rId3"/>
          <a:stretch>
            <a:fillRect/>
          </a:stretch>
        </p:blipFill>
        <p:spPr>
          <a:xfrm>
            <a:off x="534353" y="3916508"/>
            <a:ext cx="6922961" cy="1911026"/>
          </a:xfrm>
          <a:prstGeom prst="rect">
            <a:avLst/>
          </a:prstGeom>
        </p:spPr>
      </p:pic>
      <p:sp>
        <p:nvSpPr>
          <p:cNvPr id="9" name="Rectangle 8">
            <a:extLst>
              <a:ext uri="{FF2B5EF4-FFF2-40B4-BE49-F238E27FC236}">
                <a16:creationId xmlns:a16="http://schemas.microsoft.com/office/drawing/2014/main" id="{7EF7E836-E28B-45B0-9184-E4AD597B8DEA}"/>
              </a:ext>
            </a:extLst>
          </p:cNvPr>
          <p:cNvSpPr/>
          <p:nvPr/>
        </p:nvSpPr>
        <p:spPr>
          <a:xfrm>
            <a:off x="6185509" y="4432663"/>
            <a:ext cx="1271805" cy="209006"/>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BB08441C-97A1-40B6-AF95-8C2E37D3A45A}"/>
              </a:ext>
            </a:extLst>
          </p:cNvPr>
          <p:cNvSpPr txBox="1"/>
          <p:nvPr/>
        </p:nvSpPr>
        <p:spPr>
          <a:xfrm>
            <a:off x="6867226" y="2103515"/>
            <a:ext cx="3587932" cy="1477328"/>
          </a:xfrm>
          <a:prstGeom prst="rect">
            <a:avLst/>
          </a:prstGeom>
          <a:noFill/>
        </p:spPr>
        <p:txBody>
          <a:bodyPr wrap="square" rtlCol="0">
            <a:spAutoFit/>
          </a:bodyPr>
          <a:lstStyle/>
          <a:p>
            <a:r>
              <a:rPr lang="en-US" dirty="0"/>
              <a:t>For Physician’s working with </a:t>
            </a:r>
            <a:r>
              <a:rPr lang="en-US" b="1" dirty="0"/>
              <a:t>more than one </a:t>
            </a:r>
            <a:r>
              <a:rPr lang="en-US" dirty="0"/>
              <a:t>practice: </a:t>
            </a:r>
          </a:p>
          <a:p>
            <a:pPr marL="285750" indent="-285750">
              <a:buFont typeface="Arial" panose="020B0604020202020204" pitchFamily="34" charset="0"/>
              <a:buChar char="•"/>
            </a:pPr>
            <a:r>
              <a:rPr lang="en-US" dirty="0"/>
              <a:t>Select the site (practice name) that you are affiliated with. </a:t>
            </a:r>
          </a:p>
          <a:p>
            <a:endParaRPr lang="en-US" dirty="0"/>
          </a:p>
        </p:txBody>
      </p:sp>
      <p:sp>
        <p:nvSpPr>
          <p:cNvPr id="11" name="TextBox 10">
            <a:extLst>
              <a:ext uri="{FF2B5EF4-FFF2-40B4-BE49-F238E27FC236}">
                <a16:creationId xmlns:a16="http://schemas.microsoft.com/office/drawing/2014/main" id="{2E15CD9E-1302-47FF-8CDE-48058C2ADDE6}"/>
              </a:ext>
            </a:extLst>
          </p:cNvPr>
          <p:cNvSpPr txBox="1"/>
          <p:nvPr/>
        </p:nvSpPr>
        <p:spPr>
          <a:xfrm>
            <a:off x="7594392" y="3897111"/>
            <a:ext cx="3587932" cy="923330"/>
          </a:xfrm>
          <a:prstGeom prst="rect">
            <a:avLst/>
          </a:prstGeom>
          <a:noFill/>
        </p:spPr>
        <p:txBody>
          <a:bodyPr wrap="square" rtlCol="0">
            <a:spAutoFit/>
          </a:bodyPr>
          <a:lstStyle/>
          <a:p>
            <a:r>
              <a:rPr lang="en-US" dirty="0"/>
              <a:t>Use the drop down menu under “Dementia Specialist” (your name) to select “</a:t>
            </a:r>
            <a:r>
              <a:rPr lang="en-US" b="1" dirty="0"/>
              <a:t>Physician Profile</a:t>
            </a:r>
            <a:r>
              <a:rPr lang="en-US" dirty="0"/>
              <a:t>” </a:t>
            </a:r>
          </a:p>
        </p:txBody>
      </p:sp>
    </p:spTree>
    <p:extLst>
      <p:ext uri="{BB962C8B-B14F-4D97-AF65-F5344CB8AC3E}">
        <p14:creationId xmlns:p14="http://schemas.microsoft.com/office/powerpoint/2010/main" val="267396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49E08-5112-47C8-909E-A6C5B49D6E76}"/>
              </a:ext>
            </a:extLst>
          </p:cNvPr>
          <p:cNvSpPr>
            <a:spLocks noGrp="1"/>
          </p:cNvSpPr>
          <p:nvPr>
            <p:ph idx="1"/>
          </p:nvPr>
        </p:nvSpPr>
        <p:spPr>
          <a:xfrm>
            <a:off x="609600" y="1571804"/>
            <a:ext cx="9834694" cy="4419600"/>
          </a:xfrm>
        </p:spPr>
        <p:txBody>
          <a:bodyPr>
            <a:normAutofit/>
          </a:bodyPr>
          <a:lstStyle/>
          <a:p>
            <a:pPr marL="114300" indent="0">
              <a:buNone/>
            </a:pPr>
            <a:r>
              <a:rPr lang="en-US" sz="2800" b="1" dirty="0"/>
              <a:t>All Dementia Experts are required to complete the CITI Training “Human Subject Research- Basic” </a:t>
            </a:r>
          </a:p>
          <a:p>
            <a:pPr lvl="1"/>
            <a:r>
              <a:rPr lang="en-US" sz="2100" b="0" i="0" u="sng" dirty="0">
                <a:solidFill>
                  <a:srgbClr val="23527C"/>
                </a:solidFill>
                <a:effectLst/>
                <a:hlinkClick r:id="rId2"/>
              </a:rPr>
              <a:t>https://about.citiprogram.org/en/series/human-subjects-research-hsr/</a:t>
            </a:r>
            <a:endParaRPr lang="en-US" sz="2100" b="0" i="0" u="sng" dirty="0">
              <a:solidFill>
                <a:srgbClr val="23527C"/>
              </a:solidFill>
              <a:effectLst/>
            </a:endParaRPr>
          </a:p>
          <a:p>
            <a:pPr lvl="1"/>
            <a:r>
              <a:rPr lang="en-US" sz="2100" dirty="0"/>
              <a:t>Upload Course Certificate to Physician Profile</a:t>
            </a:r>
            <a:endParaRPr lang="en-US" sz="2100" b="0" i="0" dirty="0">
              <a:effectLst/>
            </a:endParaRPr>
          </a:p>
        </p:txBody>
      </p:sp>
      <p:sp>
        <p:nvSpPr>
          <p:cNvPr id="3" name="Title 2">
            <a:extLst>
              <a:ext uri="{FF2B5EF4-FFF2-40B4-BE49-F238E27FC236}">
                <a16:creationId xmlns:a16="http://schemas.microsoft.com/office/drawing/2014/main" id="{5C4A55A4-1587-4062-A502-A5E9F3C0B711}"/>
              </a:ext>
            </a:extLst>
          </p:cNvPr>
          <p:cNvSpPr>
            <a:spLocks noGrp="1"/>
          </p:cNvSpPr>
          <p:nvPr>
            <p:ph type="title"/>
          </p:nvPr>
        </p:nvSpPr>
        <p:spPr/>
        <p:txBody>
          <a:bodyPr/>
          <a:lstStyle/>
          <a:p>
            <a:r>
              <a:rPr lang="en-US" sz="4400" b="1" dirty="0"/>
              <a:t> Upload Human Subject Protection Training</a:t>
            </a:r>
            <a:endParaRPr lang="en-US" sz="4400" dirty="0"/>
          </a:p>
        </p:txBody>
      </p:sp>
      <p:pic>
        <p:nvPicPr>
          <p:cNvPr id="5" name="Picture 4">
            <a:extLst>
              <a:ext uri="{FF2B5EF4-FFF2-40B4-BE49-F238E27FC236}">
                <a16:creationId xmlns:a16="http://schemas.microsoft.com/office/drawing/2014/main" id="{21AA5525-DD47-4746-8C48-30CCE1A1EA2D}"/>
              </a:ext>
            </a:extLst>
          </p:cNvPr>
          <p:cNvPicPr>
            <a:picLocks noChangeAspect="1"/>
          </p:cNvPicPr>
          <p:nvPr/>
        </p:nvPicPr>
        <p:blipFill>
          <a:blip r:embed="rId3"/>
          <a:stretch>
            <a:fillRect/>
          </a:stretch>
        </p:blipFill>
        <p:spPr>
          <a:xfrm>
            <a:off x="725333" y="3429000"/>
            <a:ext cx="9928533" cy="2048745"/>
          </a:xfrm>
          <a:prstGeom prst="rect">
            <a:avLst/>
          </a:prstGeom>
        </p:spPr>
      </p:pic>
    </p:spTree>
    <p:extLst>
      <p:ext uri="{BB962C8B-B14F-4D97-AF65-F5344CB8AC3E}">
        <p14:creationId xmlns:p14="http://schemas.microsoft.com/office/powerpoint/2010/main" val="68830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46C4D0-1D5F-43A9-A0C9-23C7F0FF26B4}"/>
              </a:ext>
            </a:extLst>
          </p:cNvPr>
          <p:cNvPicPr>
            <a:picLocks noGrp="1" noChangeAspect="1"/>
          </p:cNvPicPr>
          <p:nvPr>
            <p:ph idx="1"/>
          </p:nvPr>
        </p:nvPicPr>
        <p:blipFill rotWithShape="1">
          <a:blip r:embed="rId2"/>
          <a:srcRect t="12836"/>
          <a:stretch/>
        </p:blipFill>
        <p:spPr>
          <a:xfrm>
            <a:off x="507440" y="1623507"/>
            <a:ext cx="9550399" cy="3046728"/>
          </a:xfrm>
        </p:spPr>
      </p:pic>
      <p:sp>
        <p:nvSpPr>
          <p:cNvPr id="3" name="Title 2">
            <a:extLst>
              <a:ext uri="{FF2B5EF4-FFF2-40B4-BE49-F238E27FC236}">
                <a16:creationId xmlns:a16="http://schemas.microsoft.com/office/drawing/2014/main" id="{FB7D21D2-9AE1-4AEE-A286-D8A43FF230EB}"/>
              </a:ext>
            </a:extLst>
          </p:cNvPr>
          <p:cNvSpPr>
            <a:spLocks noGrp="1"/>
          </p:cNvSpPr>
          <p:nvPr>
            <p:ph type="title"/>
          </p:nvPr>
        </p:nvSpPr>
        <p:spPr/>
        <p:txBody>
          <a:bodyPr/>
          <a:lstStyle/>
          <a:p>
            <a:r>
              <a:rPr lang="en-US" b="1" dirty="0"/>
              <a:t>Check Physician Status</a:t>
            </a:r>
          </a:p>
        </p:txBody>
      </p:sp>
      <p:sp>
        <p:nvSpPr>
          <p:cNvPr id="6" name="Rectangle 5">
            <a:extLst>
              <a:ext uri="{FF2B5EF4-FFF2-40B4-BE49-F238E27FC236}">
                <a16:creationId xmlns:a16="http://schemas.microsoft.com/office/drawing/2014/main" id="{FF62F893-694F-4684-BF88-86146E17F4E8}"/>
              </a:ext>
            </a:extLst>
          </p:cNvPr>
          <p:cNvSpPr/>
          <p:nvPr/>
        </p:nvSpPr>
        <p:spPr>
          <a:xfrm>
            <a:off x="3504766" y="3324225"/>
            <a:ext cx="800534" cy="1019705"/>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6" name="Diagram 15">
            <a:extLst>
              <a:ext uri="{FF2B5EF4-FFF2-40B4-BE49-F238E27FC236}">
                <a16:creationId xmlns:a16="http://schemas.microsoft.com/office/drawing/2014/main" id="{E5F0E59C-3759-49FF-8234-FCE0DB792703}"/>
              </a:ext>
            </a:extLst>
          </p:cNvPr>
          <p:cNvGraphicFramePr/>
          <p:nvPr>
            <p:extLst>
              <p:ext uri="{D42A27DB-BD31-4B8C-83A1-F6EECF244321}">
                <p14:modId xmlns:p14="http://schemas.microsoft.com/office/powerpoint/2010/main" val="2768288454"/>
              </p:ext>
            </p:extLst>
          </p:nvPr>
        </p:nvGraphicFramePr>
        <p:xfrm>
          <a:off x="4305299" y="4332641"/>
          <a:ext cx="4738117" cy="239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Arrow: Bent-Up 17">
            <a:extLst>
              <a:ext uri="{FF2B5EF4-FFF2-40B4-BE49-F238E27FC236}">
                <a16:creationId xmlns:a16="http://schemas.microsoft.com/office/drawing/2014/main" id="{A36A7254-A9E0-4E84-9AF7-B2C691B317A7}"/>
              </a:ext>
            </a:extLst>
          </p:cNvPr>
          <p:cNvSpPr/>
          <p:nvPr/>
        </p:nvSpPr>
        <p:spPr>
          <a:xfrm rot="5400000">
            <a:off x="3585812" y="4690631"/>
            <a:ext cx="1019705" cy="3812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6457D0-6FC2-4DC3-97C0-305CEAAD7A3F}"/>
              </a:ext>
            </a:extLst>
          </p:cNvPr>
          <p:cNvSpPr/>
          <p:nvPr/>
        </p:nvSpPr>
        <p:spPr>
          <a:xfrm>
            <a:off x="4425275" y="3764243"/>
            <a:ext cx="1972020" cy="4654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24AAAE5-2C0D-4510-963F-0705505BB294}"/>
              </a:ext>
            </a:extLst>
          </p:cNvPr>
          <p:cNvSpPr txBox="1"/>
          <p:nvPr/>
        </p:nvSpPr>
        <p:spPr>
          <a:xfrm>
            <a:off x="4629085" y="3974598"/>
            <a:ext cx="1302601" cy="369332"/>
          </a:xfrm>
          <a:prstGeom prst="rect">
            <a:avLst/>
          </a:prstGeom>
          <a:noFill/>
        </p:spPr>
        <p:txBody>
          <a:bodyPr wrap="none" rtlCol="0">
            <a:spAutoFit/>
          </a:bodyPr>
          <a:lstStyle/>
          <a:p>
            <a:r>
              <a:rPr lang="en-US" b="1" dirty="0"/>
              <a:t>Specialist 2 </a:t>
            </a:r>
          </a:p>
        </p:txBody>
      </p:sp>
      <p:sp>
        <p:nvSpPr>
          <p:cNvPr id="11" name="TextBox 10">
            <a:extLst>
              <a:ext uri="{FF2B5EF4-FFF2-40B4-BE49-F238E27FC236}">
                <a16:creationId xmlns:a16="http://schemas.microsoft.com/office/drawing/2014/main" id="{B7ACE160-7F85-43BA-9F6B-DD55A40F6618}"/>
              </a:ext>
            </a:extLst>
          </p:cNvPr>
          <p:cNvSpPr txBox="1"/>
          <p:nvPr/>
        </p:nvSpPr>
        <p:spPr>
          <a:xfrm>
            <a:off x="4629084" y="3673466"/>
            <a:ext cx="1302601" cy="369332"/>
          </a:xfrm>
          <a:prstGeom prst="rect">
            <a:avLst/>
          </a:prstGeom>
          <a:noFill/>
        </p:spPr>
        <p:txBody>
          <a:bodyPr wrap="none" rtlCol="0">
            <a:spAutoFit/>
          </a:bodyPr>
          <a:lstStyle/>
          <a:p>
            <a:r>
              <a:rPr lang="en-US" b="1" dirty="0"/>
              <a:t>Specialist 1 </a:t>
            </a:r>
          </a:p>
        </p:txBody>
      </p:sp>
    </p:spTree>
    <p:extLst>
      <p:ext uri="{BB962C8B-B14F-4D97-AF65-F5344CB8AC3E}">
        <p14:creationId xmlns:p14="http://schemas.microsoft.com/office/powerpoint/2010/main" val="2337690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F4AA5-5DB8-485D-BCD7-91F6F59051E7}"/>
              </a:ext>
            </a:extLst>
          </p:cNvPr>
          <p:cNvSpPr>
            <a:spLocks noGrp="1"/>
          </p:cNvSpPr>
          <p:nvPr>
            <p:ph type="title"/>
          </p:nvPr>
        </p:nvSpPr>
        <p:spPr/>
        <p:txBody>
          <a:bodyPr/>
          <a:lstStyle/>
          <a:p>
            <a:r>
              <a:rPr lang="en-US" b="1" dirty="0">
                <a:solidFill>
                  <a:schemeClr val="bg2">
                    <a:lumMod val="75000"/>
                  </a:schemeClr>
                </a:solidFill>
              </a:rPr>
              <a:t>Practice Activation</a:t>
            </a:r>
            <a:r>
              <a:rPr lang="en-US" b="1" dirty="0"/>
              <a:t> Requirements</a:t>
            </a:r>
          </a:p>
        </p:txBody>
      </p:sp>
      <p:pic>
        <p:nvPicPr>
          <p:cNvPr id="5" name="Picture 4">
            <a:extLst>
              <a:ext uri="{FF2B5EF4-FFF2-40B4-BE49-F238E27FC236}">
                <a16:creationId xmlns:a16="http://schemas.microsoft.com/office/drawing/2014/main" id="{C43B54C5-18FA-46C6-9DFC-1B87BB62EEE2}"/>
              </a:ext>
            </a:extLst>
          </p:cNvPr>
          <p:cNvPicPr>
            <a:picLocks noChangeAspect="1"/>
          </p:cNvPicPr>
          <p:nvPr/>
        </p:nvPicPr>
        <p:blipFill>
          <a:blip r:embed="rId2"/>
          <a:stretch>
            <a:fillRect/>
          </a:stretch>
        </p:blipFill>
        <p:spPr>
          <a:xfrm>
            <a:off x="5419725" y="1379538"/>
            <a:ext cx="5262562" cy="4773021"/>
          </a:xfrm>
          <a:prstGeom prst="rect">
            <a:avLst/>
          </a:prstGeom>
        </p:spPr>
      </p:pic>
      <p:sp>
        <p:nvSpPr>
          <p:cNvPr id="6" name="Rectangle 5">
            <a:extLst>
              <a:ext uri="{FF2B5EF4-FFF2-40B4-BE49-F238E27FC236}">
                <a16:creationId xmlns:a16="http://schemas.microsoft.com/office/drawing/2014/main" id="{5BE444AB-893E-4E18-99E3-71D7578B06C4}"/>
              </a:ext>
            </a:extLst>
          </p:cNvPr>
          <p:cNvSpPr/>
          <p:nvPr/>
        </p:nvSpPr>
        <p:spPr>
          <a:xfrm>
            <a:off x="5689600" y="1863055"/>
            <a:ext cx="4431132" cy="128972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0150BC3-2CC6-419A-B568-CFC1F17A21F2}"/>
              </a:ext>
            </a:extLst>
          </p:cNvPr>
          <p:cNvSpPr txBox="1"/>
          <p:nvPr/>
        </p:nvSpPr>
        <p:spPr>
          <a:xfrm>
            <a:off x="785813" y="1417638"/>
            <a:ext cx="4457700" cy="4093428"/>
          </a:xfrm>
          <a:prstGeom prst="rect">
            <a:avLst/>
          </a:prstGeom>
          <a:noFill/>
        </p:spPr>
        <p:txBody>
          <a:bodyPr wrap="square" rtlCol="0">
            <a:spAutoFit/>
          </a:bodyPr>
          <a:lstStyle/>
          <a:p>
            <a:r>
              <a:rPr lang="en-US" sz="2200" b="1" dirty="0"/>
              <a:t>The New IDEAS Operations Team at ACR will officially activate your site when you complete the following tasks: </a:t>
            </a:r>
          </a:p>
          <a:p>
            <a:pPr marL="285750" indent="-285750">
              <a:buFont typeface="Wingdings" panose="05000000000000000000" pitchFamily="2" charset="2"/>
              <a:buChar char="ü"/>
            </a:pPr>
            <a:r>
              <a:rPr lang="en-US" sz="2200" dirty="0"/>
              <a:t>Complete the New IDEAS Referring Physician Site Agreement</a:t>
            </a:r>
          </a:p>
          <a:p>
            <a:pPr marL="285750" indent="-285750">
              <a:buFont typeface="Wingdings" panose="05000000000000000000" pitchFamily="2" charset="2"/>
              <a:buChar char="ü"/>
            </a:pPr>
            <a:r>
              <a:rPr lang="en-US" sz="2200" dirty="0"/>
              <a:t>Upload appropriate documents that have received IRB approval</a:t>
            </a:r>
          </a:p>
          <a:p>
            <a:pPr marL="285750" indent="-285750">
              <a:buFont typeface="Wingdings" panose="05000000000000000000" pitchFamily="2" charset="2"/>
              <a:buChar char="ü"/>
            </a:pPr>
            <a:r>
              <a:rPr lang="en-US" sz="2200" dirty="0"/>
              <a:t>Referring physicians are approved by the New IDEAS Operations Team </a:t>
            </a:r>
          </a:p>
          <a:p>
            <a:endParaRPr lang="en-US" dirty="0"/>
          </a:p>
        </p:txBody>
      </p:sp>
    </p:spTree>
    <p:extLst>
      <p:ext uri="{BB962C8B-B14F-4D97-AF65-F5344CB8AC3E}">
        <p14:creationId xmlns:p14="http://schemas.microsoft.com/office/powerpoint/2010/main" val="137618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657F6F-0085-424A-8045-D31FA30B68CC}"/>
              </a:ext>
            </a:extLst>
          </p:cNvPr>
          <p:cNvSpPr>
            <a:spLocks noGrp="1"/>
          </p:cNvSpPr>
          <p:nvPr>
            <p:ph idx="1"/>
          </p:nvPr>
        </p:nvSpPr>
        <p:spPr/>
        <p:txBody>
          <a:bodyPr/>
          <a:lstStyle/>
          <a:p>
            <a:pPr marL="114300" indent="0">
              <a:buNone/>
            </a:pPr>
            <a:r>
              <a:rPr lang="en-US" sz="3600" dirty="0"/>
              <a:t>Your practice is only active for recruitment and enrollment </a:t>
            </a:r>
            <a:r>
              <a:rPr lang="en-US" sz="3600" b="1" dirty="0"/>
              <a:t>AFTER</a:t>
            </a:r>
            <a:r>
              <a:rPr lang="en-US" sz="3600" dirty="0"/>
              <a:t> you receive approval from the New IDEAS Study Team. </a:t>
            </a:r>
          </a:p>
          <a:p>
            <a:r>
              <a:rPr lang="en-US" sz="2800" dirty="0"/>
              <a:t>Your practice administrator will receive an email notification when an ACR New IDEAS study staff member has activated your </a:t>
            </a:r>
            <a:r>
              <a:rPr lang="en-US" sz="2800" strike="sngStrike" dirty="0"/>
              <a:t>site </a:t>
            </a:r>
            <a:r>
              <a:rPr lang="en-US" sz="2800" dirty="0"/>
              <a:t>practice. </a:t>
            </a:r>
            <a:endParaRPr lang="en-US" sz="3600" dirty="0"/>
          </a:p>
          <a:p>
            <a:pPr marL="114300" indent="0">
              <a:buNone/>
            </a:pPr>
            <a:endParaRPr lang="en-US" sz="3600" dirty="0"/>
          </a:p>
          <a:p>
            <a:pPr marL="114300" indent="0">
              <a:buNone/>
            </a:pPr>
            <a:endParaRPr lang="en-US" dirty="0"/>
          </a:p>
        </p:txBody>
      </p:sp>
      <p:sp>
        <p:nvSpPr>
          <p:cNvPr id="3" name="Title 2">
            <a:extLst>
              <a:ext uri="{FF2B5EF4-FFF2-40B4-BE49-F238E27FC236}">
                <a16:creationId xmlns:a16="http://schemas.microsoft.com/office/drawing/2014/main" id="{447573DD-FE63-45C4-B158-AFCF7281C4E3}"/>
              </a:ext>
            </a:extLst>
          </p:cNvPr>
          <p:cNvSpPr>
            <a:spLocks noGrp="1"/>
          </p:cNvSpPr>
          <p:nvPr>
            <p:ph type="title"/>
          </p:nvPr>
        </p:nvSpPr>
        <p:spPr/>
        <p:txBody>
          <a:bodyPr/>
          <a:lstStyle/>
          <a:p>
            <a:r>
              <a:rPr lang="en-US" b="1" dirty="0"/>
              <a:t>Protocol Reminder for Practice Activation</a:t>
            </a:r>
          </a:p>
        </p:txBody>
      </p:sp>
    </p:spTree>
    <p:extLst>
      <p:ext uri="{BB962C8B-B14F-4D97-AF65-F5344CB8AC3E}">
        <p14:creationId xmlns:p14="http://schemas.microsoft.com/office/powerpoint/2010/main" val="389106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F9C95-186A-4658-BCAB-D0AB42C1D8FC}"/>
              </a:ext>
            </a:extLst>
          </p:cNvPr>
          <p:cNvSpPr>
            <a:spLocks noGrp="1"/>
          </p:cNvSpPr>
          <p:nvPr>
            <p:ph idx="1"/>
          </p:nvPr>
        </p:nvSpPr>
        <p:spPr/>
        <p:txBody>
          <a:bodyPr/>
          <a:lstStyle/>
          <a:p>
            <a:r>
              <a:rPr lang="en-US" dirty="0"/>
              <a:t>After logging in to the New IDEAS portal, Finance Users should select the “</a:t>
            </a:r>
            <a:r>
              <a:rPr lang="en-US" b="1" dirty="0"/>
              <a:t>Financial Information</a:t>
            </a:r>
            <a:r>
              <a:rPr lang="en-US" dirty="0"/>
              <a:t>” Tab, and select “</a:t>
            </a:r>
            <a:r>
              <a:rPr lang="en-US" b="1" dirty="0"/>
              <a:t>Bank and Tax information</a:t>
            </a:r>
            <a:r>
              <a:rPr lang="en-US" dirty="0"/>
              <a:t>”</a:t>
            </a:r>
          </a:p>
          <a:p>
            <a:r>
              <a:rPr lang="en-US" dirty="0"/>
              <a:t>Bank and Tax Information Overview:</a:t>
            </a:r>
          </a:p>
          <a:p>
            <a:pPr lvl="1"/>
            <a:r>
              <a:rPr lang="en-US" dirty="0"/>
              <a:t>Bank Detail </a:t>
            </a:r>
          </a:p>
          <a:p>
            <a:pPr lvl="1"/>
            <a:r>
              <a:rPr lang="en-US" dirty="0"/>
              <a:t>W9 Request for Taxpayer Identification Number and Certification </a:t>
            </a:r>
          </a:p>
          <a:p>
            <a:pPr lvl="1"/>
            <a:r>
              <a:rPr lang="en-US" dirty="0"/>
              <a:t>Part 1 Taxpayer Identification Number </a:t>
            </a:r>
          </a:p>
          <a:p>
            <a:pPr lvl="1"/>
            <a:r>
              <a:rPr lang="en-US" dirty="0"/>
              <a:t>Part 2 Certification </a:t>
            </a:r>
          </a:p>
          <a:p>
            <a:pPr lvl="1"/>
            <a:r>
              <a:rPr lang="en-US" dirty="0"/>
              <a:t>Name of Institutional Official </a:t>
            </a:r>
          </a:p>
          <a:p>
            <a:pPr lvl="1"/>
            <a:r>
              <a:rPr lang="en-US" dirty="0"/>
              <a:t>Name of Person Submitting Form </a:t>
            </a:r>
          </a:p>
          <a:p>
            <a:pPr lvl="1"/>
            <a:endParaRPr lang="en-US" dirty="0"/>
          </a:p>
          <a:p>
            <a:endParaRPr lang="en-US" dirty="0"/>
          </a:p>
        </p:txBody>
      </p:sp>
      <p:sp>
        <p:nvSpPr>
          <p:cNvPr id="3" name="Title 2">
            <a:extLst>
              <a:ext uri="{FF2B5EF4-FFF2-40B4-BE49-F238E27FC236}">
                <a16:creationId xmlns:a16="http://schemas.microsoft.com/office/drawing/2014/main" id="{DC3B7DC3-32A8-4BA4-9CF4-F5613169F02F}"/>
              </a:ext>
            </a:extLst>
          </p:cNvPr>
          <p:cNvSpPr>
            <a:spLocks noGrp="1"/>
          </p:cNvSpPr>
          <p:nvPr>
            <p:ph type="title"/>
          </p:nvPr>
        </p:nvSpPr>
        <p:spPr/>
        <p:txBody>
          <a:bodyPr/>
          <a:lstStyle/>
          <a:p>
            <a:r>
              <a:rPr lang="en-US" b="1" dirty="0"/>
              <a:t>Finance Portal: Add Financial Information</a:t>
            </a:r>
          </a:p>
        </p:txBody>
      </p:sp>
      <p:pic>
        <p:nvPicPr>
          <p:cNvPr id="5" name="Picture 4">
            <a:extLst>
              <a:ext uri="{FF2B5EF4-FFF2-40B4-BE49-F238E27FC236}">
                <a16:creationId xmlns:a16="http://schemas.microsoft.com/office/drawing/2014/main" id="{E9D4AAFA-B7F8-4630-AA04-BB46FB73C93D}"/>
              </a:ext>
            </a:extLst>
          </p:cNvPr>
          <p:cNvPicPr>
            <a:picLocks noChangeAspect="1"/>
          </p:cNvPicPr>
          <p:nvPr/>
        </p:nvPicPr>
        <p:blipFill>
          <a:blip r:embed="rId2"/>
          <a:stretch>
            <a:fillRect/>
          </a:stretch>
        </p:blipFill>
        <p:spPr>
          <a:xfrm>
            <a:off x="175590" y="5154774"/>
            <a:ext cx="10888870" cy="836630"/>
          </a:xfrm>
          <a:prstGeom prst="rect">
            <a:avLst/>
          </a:prstGeom>
        </p:spPr>
      </p:pic>
      <p:sp>
        <p:nvSpPr>
          <p:cNvPr id="6" name="Rectangle 5">
            <a:extLst>
              <a:ext uri="{FF2B5EF4-FFF2-40B4-BE49-F238E27FC236}">
                <a16:creationId xmlns:a16="http://schemas.microsoft.com/office/drawing/2014/main" id="{EC44657D-734E-4894-9A95-BC8195709BA4}"/>
              </a:ext>
            </a:extLst>
          </p:cNvPr>
          <p:cNvSpPr/>
          <p:nvPr/>
        </p:nvSpPr>
        <p:spPr>
          <a:xfrm>
            <a:off x="2150759" y="5154774"/>
            <a:ext cx="1964041" cy="83663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238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2230D-4C5B-4A37-9F65-FBC9D69ADDA1}"/>
              </a:ext>
            </a:extLst>
          </p:cNvPr>
          <p:cNvPicPr>
            <a:picLocks noChangeAspect="1"/>
          </p:cNvPicPr>
          <p:nvPr/>
        </p:nvPicPr>
        <p:blipFill rotWithShape="1">
          <a:blip r:embed="rId2"/>
          <a:srcRect b="30922"/>
          <a:stretch/>
        </p:blipFill>
        <p:spPr>
          <a:xfrm>
            <a:off x="1078997" y="4381834"/>
            <a:ext cx="8922254" cy="1390495"/>
          </a:xfrm>
          <a:prstGeom prst="rect">
            <a:avLst/>
          </a:prstGeom>
        </p:spPr>
      </p:pic>
      <p:sp>
        <p:nvSpPr>
          <p:cNvPr id="2" name="Content Placeholder 1">
            <a:extLst>
              <a:ext uri="{FF2B5EF4-FFF2-40B4-BE49-F238E27FC236}">
                <a16:creationId xmlns:a16="http://schemas.microsoft.com/office/drawing/2014/main" id="{C40B6D9C-5BF6-4A19-A9FC-F228837D0D6C}"/>
              </a:ext>
            </a:extLst>
          </p:cNvPr>
          <p:cNvSpPr>
            <a:spLocks noGrp="1"/>
          </p:cNvSpPr>
          <p:nvPr>
            <p:ph idx="1"/>
          </p:nvPr>
        </p:nvSpPr>
        <p:spPr/>
        <p:txBody>
          <a:bodyPr>
            <a:normAutofit/>
          </a:bodyPr>
          <a:lstStyle/>
          <a:p>
            <a:pPr marL="114300" indent="0">
              <a:buNone/>
            </a:pPr>
            <a:r>
              <a:rPr lang="en-US" sz="2400" dirty="0"/>
              <a:t>Processed via a secure, role-based online application with a two-factor authentication system (Okta)</a:t>
            </a:r>
          </a:p>
          <a:p>
            <a:pPr lvl="1"/>
            <a:r>
              <a:rPr lang="en-US" sz="2400" b="1" dirty="0"/>
              <a:t>Each user is required to have his/her own username/password and current e-mail address </a:t>
            </a:r>
            <a:r>
              <a:rPr lang="en-US" sz="2400" dirty="0"/>
              <a:t>for access and receipt of notifications/alerts. </a:t>
            </a:r>
          </a:p>
          <a:p>
            <a:pPr lvl="1"/>
            <a:r>
              <a:rPr lang="en-US" sz="2400" b="1" dirty="0"/>
              <a:t>Passwords must be changed every 90 days. </a:t>
            </a:r>
          </a:p>
          <a:p>
            <a:pPr lvl="1"/>
            <a:r>
              <a:rPr lang="en-US" sz="2400" b="1" dirty="0"/>
              <a:t>Physicians must complete their </a:t>
            </a:r>
            <a:r>
              <a:rPr lang="en-US" sz="2400" b="1" u="sng" dirty="0"/>
              <a:t>own</a:t>
            </a:r>
            <a:r>
              <a:rPr lang="en-US" sz="2400" b="1" dirty="0"/>
              <a:t> data entry</a:t>
            </a:r>
          </a:p>
        </p:txBody>
      </p:sp>
      <p:sp>
        <p:nvSpPr>
          <p:cNvPr id="3" name="Title 2">
            <a:extLst>
              <a:ext uri="{FF2B5EF4-FFF2-40B4-BE49-F238E27FC236}">
                <a16:creationId xmlns:a16="http://schemas.microsoft.com/office/drawing/2014/main" id="{2B76EC19-D9C0-40DA-BE14-B1D56EFB6AD0}"/>
              </a:ext>
            </a:extLst>
          </p:cNvPr>
          <p:cNvSpPr>
            <a:spLocks noGrp="1"/>
          </p:cNvSpPr>
          <p:nvPr>
            <p:ph type="title"/>
          </p:nvPr>
        </p:nvSpPr>
        <p:spPr/>
        <p:txBody>
          <a:bodyPr/>
          <a:lstStyle/>
          <a:p>
            <a:r>
              <a:rPr lang="en-US" sz="4400" b="1" dirty="0"/>
              <a:t>Important Portal Information </a:t>
            </a:r>
          </a:p>
        </p:txBody>
      </p:sp>
      <p:sp>
        <p:nvSpPr>
          <p:cNvPr id="9" name="TextBox 8">
            <a:extLst>
              <a:ext uri="{FF2B5EF4-FFF2-40B4-BE49-F238E27FC236}">
                <a16:creationId xmlns:a16="http://schemas.microsoft.com/office/drawing/2014/main" id="{C332D09F-36F2-4117-BF73-58C725C5A9FA}"/>
              </a:ext>
            </a:extLst>
          </p:cNvPr>
          <p:cNvSpPr txBox="1"/>
          <p:nvPr/>
        </p:nvSpPr>
        <p:spPr>
          <a:xfrm>
            <a:off x="8191879" y="693927"/>
            <a:ext cx="6096000" cy="369332"/>
          </a:xfrm>
          <a:prstGeom prst="rect">
            <a:avLst/>
          </a:prstGeom>
          <a:noFill/>
        </p:spPr>
        <p:txBody>
          <a:bodyPr wrap="square">
            <a:spAutoFit/>
          </a:bodyPr>
          <a:lstStyle/>
          <a:p>
            <a:r>
              <a:rPr lang="en-US" dirty="0">
                <a:hlinkClick r:id="rId3"/>
              </a:rPr>
              <a:t>https://app.ideas-study.org/</a:t>
            </a:r>
            <a:r>
              <a:rPr lang="en-US" dirty="0"/>
              <a:t> </a:t>
            </a:r>
          </a:p>
        </p:txBody>
      </p:sp>
      <p:sp>
        <p:nvSpPr>
          <p:cNvPr id="10" name="TextBox 9">
            <a:extLst>
              <a:ext uri="{FF2B5EF4-FFF2-40B4-BE49-F238E27FC236}">
                <a16:creationId xmlns:a16="http://schemas.microsoft.com/office/drawing/2014/main" id="{A70B2CFD-E523-4DA5-A434-1D9DCBE113C8}"/>
              </a:ext>
            </a:extLst>
          </p:cNvPr>
          <p:cNvSpPr txBox="1"/>
          <p:nvPr/>
        </p:nvSpPr>
        <p:spPr>
          <a:xfrm>
            <a:off x="9018257" y="307390"/>
            <a:ext cx="1965987" cy="461665"/>
          </a:xfrm>
          <a:prstGeom prst="rect">
            <a:avLst/>
          </a:prstGeom>
          <a:noFill/>
        </p:spPr>
        <p:txBody>
          <a:bodyPr wrap="none" rtlCol="0">
            <a:spAutoFit/>
          </a:bodyPr>
          <a:lstStyle/>
          <a:p>
            <a:r>
              <a:rPr lang="en-US" sz="2400" b="1" dirty="0"/>
              <a:t>Link to portal:</a:t>
            </a:r>
          </a:p>
        </p:txBody>
      </p:sp>
      <p:sp>
        <p:nvSpPr>
          <p:cNvPr id="12" name="Rectangle 11">
            <a:extLst>
              <a:ext uri="{FF2B5EF4-FFF2-40B4-BE49-F238E27FC236}">
                <a16:creationId xmlns:a16="http://schemas.microsoft.com/office/drawing/2014/main" id="{06D91504-3423-4384-974B-EB0C4825EC6F}"/>
              </a:ext>
            </a:extLst>
          </p:cNvPr>
          <p:cNvSpPr/>
          <p:nvPr/>
        </p:nvSpPr>
        <p:spPr>
          <a:xfrm>
            <a:off x="8595360" y="4314826"/>
            <a:ext cx="1301115" cy="571499"/>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6157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5C51C-CA1D-4BF6-9795-05FB09575EB0}"/>
              </a:ext>
            </a:extLst>
          </p:cNvPr>
          <p:cNvSpPr>
            <a:spLocks noGrp="1"/>
          </p:cNvSpPr>
          <p:nvPr>
            <p:ph type="title"/>
          </p:nvPr>
        </p:nvSpPr>
        <p:spPr/>
        <p:txBody>
          <a:bodyPr/>
          <a:lstStyle/>
          <a:p>
            <a:r>
              <a:rPr lang="en-US" b="1" dirty="0"/>
              <a:t>Finance Portal: View Practice Payments</a:t>
            </a:r>
          </a:p>
        </p:txBody>
      </p:sp>
      <p:sp>
        <p:nvSpPr>
          <p:cNvPr id="6" name="Content Placeholder 1">
            <a:extLst>
              <a:ext uri="{FF2B5EF4-FFF2-40B4-BE49-F238E27FC236}">
                <a16:creationId xmlns:a16="http://schemas.microsoft.com/office/drawing/2014/main" id="{C0293194-96A9-47C8-AB7E-A9C2552404D4}"/>
              </a:ext>
            </a:extLst>
          </p:cNvPr>
          <p:cNvSpPr txBox="1">
            <a:spLocks/>
          </p:cNvSpPr>
          <p:nvPr/>
        </p:nvSpPr>
        <p:spPr>
          <a:xfrm>
            <a:off x="609600" y="1401626"/>
            <a:ext cx="10160000" cy="4419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a:t>Practice Finance Users can access practice payments at any time via the “</a:t>
            </a:r>
            <a:r>
              <a:rPr lang="en-US" sz="2400" b="1" dirty="0"/>
              <a:t>Practice Payments</a:t>
            </a:r>
            <a:r>
              <a:rPr lang="en-US" sz="2400" dirty="0"/>
              <a:t>” Tab. </a:t>
            </a:r>
          </a:p>
          <a:p>
            <a:r>
              <a:rPr lang="en-US" sz="2400" dirty="0"/>
              <a:t>Select “</a:t>
            </a:r>
            <a:r>
              <a:rPr lang="en-US" sz="2400" b="1" dirty="0"/>
              <a:t>Payment Report</a:t>
            </a:r>
            <a:r>
              <a:rPr lang="en-US" sz="2400" dirty="0"/>
              <a:t>” to view list of payments by case number or download a pdf or excel report of payments. </a:t>
            </a:r>
            <a:br>
              <a:rPr lang="en-US" dirty="0"/>
            </a:br>
            <a:r>
              <a:rPr lang="en-US" dirty="0"/>
              <a:t> </a:t>
            </a:r>
          </a:p>
        </p:txBody>
      </p:sp>
      <p:pic>
        <p:nvPicPr>
          <p:cNvPr id="10" name="Picture 9">
            <a:extLst>
              <a:ext uri="{FF2B5EF4-FFF2-40B4-BE49-F238E27FC236}">
                <a16:creationId xmlns:a16="http://schemas.microsoft.com/office/drawing/2014/main" id="{50B1CFFA-B732-49A4-B115-246E5C42F3C0}"/>
              </a:ext>
            </a:extLst>
          </p:cNvPr>
          <p:cNvPicPr>
            <a:picLocks noChangeAspect="1"/>
          </p:cNvPicPr>
          <p:nvPr/>
        </p:nvPicPr>
        <p:blipFill>
          <a:blip r:embed="rId2"/>
          <a:stretch>
            <a:fillRect/>
          </a:stretch>
        </p:blipFill>
        <p:spPr>
          <a:xfrm>
            <a:off x="909667" y="4300009"/>
            <a:ext cx="6662064" cy="2001675"/>
          </a:xfrm>
          <a:prstGeom prst="rect">
            <a:avLst/>
          </a:prstGeom>
        </p:spPr>
      </p:pic>
      <p:pic>
        <p:nvPicPr>
          <p:cNvPr id="14" name="Picture 13">
            <a:extLst>
              <a:ext uri="{FF2B5EF4-FFF2-40B4-BE49-F238E27FC236}">
                <a16:creationId xmlns:a16="http://schemas.microsoft.com/office/drawing/2014/main" id="{D8BE411F-7E31-45A7-B7F5-504E6836B808}"/>
              </a:ext>
            </a:extLst>
          </p:cNvPr>
          <p:cNvPicPr>
            <a:picLocks noChangeAspect="1"/>
          </p:cNvPicPr>
          <p:nvPr/>
        </p:nvPicPr>
        <p:blipFill>
          <a:blip r:embed="rId3"/>
          <a:stretch>
            <a:fillRect/>
          </a:stretch>
        </p:blipFill>
        <p:spPr>
          <a:xfrm>
            <a:off x="609600" y="3279410"/>
            <a:ext cx="10248775" cy="1020599"/>
          </a:xfrm>
          <a:prstGeom prst="rect">
            <a:avLst/>
          </a:prstGeom>
        </p:spPr>
      </p:pic>
      <p:sp>
        <p:nvSpPr>
          <p:cNvPr id="15" name="Rectangle 14">
            <a:extLst>
              <a:ext uri="{FF2B5EF4-FFF2-40B4-BE49-F238E27FC236}">
                <a16:creationId xmlns:a16="http://schemas.microsoft.com/office/drawing/2014/main" id="{78DE2A28-DE51-44D5-BC21-9DCF1C8B7648}"/>
              </a:ext>
            </a:extLst>
          </p:cNvPr>
          <p:cNvSpPr/>
          <p:nvPr/>
        </p:nvSpPr>
        <p:spPr>
          <a:xfrm>
            <a:off x="4094804" y="3279410"/>
            <a:ext cx="1590379" cy="865207"/>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91CF7DAB-AE03-4387-9B34-BEDE912B8516}"/>
              </a:ext>
            </a:extLst>
          </p:cNvPr>
          <p:cNvSpPr/>
          <p:nvPr/>
        </p:nvSpPr>
        <p:spPr>
          <a:xfrm>
            <a:off x="6987092" y="5320608"/>
            <a:ext cx="717391" cy="314325"/>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EA1A4014-B657-4ABA-8D17-1A75001B9618}"/>
              </a:ext>
            </a:extLst>
          </p:cNvPr>
          <p:cNvSpPr txBox="1"/>
          <p:nvPr/>
        </p:nvSpPr>
        <p:spPr>
          <a:xfrm>
            <a:off x="8001000" y="4820478"/>
            <a:ext cx="2857375" cy="923330"/>
          </a:xfrm>
          <a:prstGeom prst="rect">
            <a:avLst/>
          </a:prstGeom>
          <a:noFill/>
        </p:spPr>
        <p:txBody>
          <a:bodyPr wrap="square" rtlCol="0">
            <a:spAutoFit/>
          </a:bodyPr>
          <a:lstStyle/>
          <a:p>
            <a:r>
              <a:rPr lang="en-US" b="1" dirty="0"/>
              <a:t>Click on the icon to download Payment Report (PDF or Excel)</a:t>
            </a:r>
          </a:p>
        </p:txBody>
      </p:sp>
    </p:spTree>
    <p:extLst>
      <p:ext uri="{BB962C8B-B14F-4D97-AF65-F5344CB8AC3E}">
        <p14:creationId xmlns:p14="http://schemas.microsoft.com/office/powerpoint/2010/main" val="2668105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12825" y="2790825"/>
            <a:ext cx="8916698" cy="3092015"/>
          </a:xfrm>
        </p:spPr>
        <p:txBody>
          <a:bodyPr>
            <a:normAutofit/>
          </a:bodyPr>
          <a:lstStyle/>
          <a:p>
            <a:pPr algn="ctr"/>
            <a:r>
              <a:rPr lang="en-US" sz="4800" b="1" dirty="0">
                <a:solidFill>
                  <a:schemeClr val="tx1"/>
                </a:solidFill>
              </a:rPr>
              <a:t>New IDEAS Operations Team</a:t>
            </a:r>
            <a:endParaRPr lang="en-US" sz="3000" b="1" i="1" dirty="0">
              <a:solidFill>
                <a:schemeClr val="tx1"/>
              </a:solidFill>
            </a:endParaRPr>
          </a:p>
          <a:p>
            <a:pPr algn="ctr"/>
            <a:r>
              <a:rPr lang="en-US" sz="4800" b="1" baseline="30000" dirty="0">
                <a:solidFill>
                  <a:schemeClr val="tx1"/>
                </a:solidFill>
              </a:rPr>
              <a:t>ACR Center for Research and Innovation</a:t>
            </a:r>
          </a:p>
          <a:p>
            <a:pPr algn="ctr"/>
            <a:r>
              <a:rPr lang="en-US" sz="4800" baseline="30000" dirty="0">
                <a:solidFill>
                  <a:schemeClr val="tx1"/>
                </a:solidFill>
                <a:hlinkClick r:id="rId2"/>
              </a:rPr>
              <a:t>newideas@acr.org</a:t>
            </a:r>
            <a:endParaRPr lang="en-US" sz="4800" baseline="30000" dirty="0">
              <a:solidFill>
                <a:schemeClr val="tx1"/>
              </a:solidFill>
            </a:endParaRPr>
          </a:p>
          <a:p>
            <a:pPr algn="ctr"/>
            <a:r>
              <a:rPr lang="en-US" sz="4800" baseline="30000" dirty="0">
                <a:solidFill>
                  <a:schemeClr val="tx1"/>
                </a:solidFill>
              </a:rPr>
              <a:t>215-574-3150 ext. 4156</a:t>
            </a:r>
          </a:p>
        </p:txBody>
      </p:sp>
    </p:spTree>
    <p:extLst>
      <p:ext uri="{BB962C8B-B14F-4D97-AF65-F5344CB8AC3E}">
        <p14:creationId xmlns:p14="http://schemas.microsoft.com/office/powerpoint/2010/main" val="4939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ED236-CB0B-447F-82FD-45281684184A}"/>
              </a:ext>
            </a:extLst>
          </p:cNvPr>
          <p:cNvSpPr>
            <a:spLocks noGrp="1"/>
          </p:cNvSpPr>
          <p:nvPr>
            <p:ph idx="1"/>
          </p:nvPr>
        </p:nvSpPr>
        <p:spPr/>
        <p:txBody>
          <a:bodyPr/>
          <a:lstStyle/>
          <a:p>
            <a:pPr indent="-342900"/>
            <a:r>
              <a:rPr lang="en-US" sz="3200" dirty="0"/>
              <a:t>Registration should only be completed if your practice was invited to the New IDEAS study by ACR staff.</a:t>
            </a:r>
            <a:endParaRPr lang="en-US" sz="3400" dirty="0"/>
          </a:p>
          <a:p>
            <a:pPr marL="342900" indent="-342900">
              <a:buFont typeface="Arial" panose="020B0604020202020204" pitchFamily="34" charset="0"/>
              <a:buChar char="•"/>
            </a:pPr>
            <a:r>
              <a:rPr lang="en-US" sz="3200" dirty="0"/>
              <a:t>Practice registration is </a:t>
            </a:r>
            <a:r>
              <a:rPr lang="en-US" sz="3200" b="1" dirty="0"/>
              <a:t>one time event </a:t>
            </a:r>
            <a:r>
              <a:rPr lang="en-US" sz="3200" dirty="0"/>
              <a:t>to </a:t>
            </a:r>
            <a:r>
              <a:rPr lang="en-US" sz="3200" b="1" dirty="0"/>
              <a:t>be completed by the practice administrator </a:t>
            </a:r>
            <a:r>
              <a:rPr lang="en-US" sz="3200" dirty="0"/>
              <a:t>(overall access).</a:t>
            </a:r>
          </a:p>
          <a:p>
            <a:pPr indent="-342900"/>
            <a:r>
              <a:rPr lang="en-US" sz="3200" b="1" dirty="0"/>
              <a:t>Each user is required to have his/her own username/password and current e-mail address </a:t>
            </a:r>
            <a:r>
              <a:rPr lang="en-US" sz="3200" dirty="0"/>
              <a:t>for access and receipt of notifications/alerts. </a:t>
            </a:r>
          </a:p>
          <a:p>
            <a:pPr marL="0" indent="0">
              <a:buNone/>
            </a:pPr>
            <a:endParaRPr lang="en-US" sz="3200" dirty="0"/>
          </a:p>
          <a:p>
            <a:endParaRPr lang="en-US" b="1" dirty="0"/>
          </a:p>
        </p:txBody>
      </p:sp>
      <p:sp>
        <p:nvSpPr>
          <p:cNvPr id="3" name="Title 2">
            <a:extLst>
              <a:ext uri="{FF2B5EF4-FFF2-40B4-BE49-F238E27FC236}">
                <a16:creationId xmlns:a16="http://schemas.microsoft.com/office/drawing/2014/main" id="{0EDAF308-3255-4C3C-9EEE-A6477580257D}"/>
              </a:ext>
            </a:extLst>
          </p:cNvPr>
          <p:cNvSpPr>
            <a:spLocks noGrp="1"/>
          </p:cNvSpPr>
          <p:nvPr>
            <p:ph type="title"/>
          </p:nvPr>
        </p:nvSpPr>
        <p:spPr/>
        <p:txBody>
          <a:bodyPr/>
          <a:lstStyle/>
          <a:p>
            <a:r>
              <a:rPr lang="en-US" b="1" dirty="0"/>
              <a:t>Registration Overview </a:t>
            </a:r>
          </a:p>
        </p:txBody>
      </p:sp>
    </p:spTree>
    <p:extLst>
      <p:ext uri="{BB962C8B-B14F-4D97-AF65-F5344CB8AC3E}">
        <p14:creationId xmlns:p14="http://schemas.microsoft.com/office/powerpoint/2010/main" val="322023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07403-3322-48B1-9C11-F571E6DEA263}"/>
              </a:ext>
            </a:extLst>
          </p:cNvPr>
          <p:cNvSpPr>
            <a:spLocks noGrp="1"/>
          </p:cNvSpPr>
          <p:nvPr>
            <p:ph type="title"/>
          </p:nvPr>
        </p:nvSpPr>
        <p:spPr/>
        <p:txBody>
          <a:bodyPr/>
          <a:lstStyle/>
          <a:p>
            <a:r>
              <a:rPr lang="en-US" b="1" dirty="0"/>
              <a:t>User Role Information</a:t>
            </a:r>
          </a:p>
        </p:txBody>
      </p:sp>
      <p:graphicFrame>
        <p:nvGraphicFramePr>
          <p:cNvPr id="4" name="Table 4">
            <a:extLst>
              <a:ext uri="{FF2B5EF4-FFF2-40B4-BE49-F238E27FC236}">
                <a16:creationId xmlns:a16="http://schemas.microsoft.com/office/drawing/2014/main" id="{777CB73F-27A5-42D4-B8C8-9A85078957E0}"/>
              </a:ext>
            </a:extLst>
          </p:cNvPr>
          <p:cNvGraphicFramePr>
            <a:graphicFrameLocks/>
          </p:cNvGraphicFramePr>
          <p:nvPr>
            <p:extLst>
              <p:ext uri="{D42A27DB-BD31-4B8C-83A1-F6EECF244321}">
                <p14:modId xmlns:p14="http://schemas.microsoft.com/office/powerpoint/2010/main" val="45257881"/>
              </p:ext>
            </p:extLst>
          </p:nvPr>
        </p:nvGraphicFramePr>
        <p:xfrm>
          <a:off x="609600" y="2357325"/>
          <a:ext cx="10275250" cy="3664070"/>
        </p:xfrm>
        <a:graphic>
          <a:graphicData uri="http://schemas.openxmlformats.org/drawingml/2006/table">
            <a:tbl>
              <a:tblPr firstRow="1" bandRow="1">
                <a:tableStyleId>{5940675A-B579-460E-94D1-54222C63F5DA}</a:tableStyleId>
              </a:tblPr>
              <a:tblGrid>
                <a:gridCol w="3565625">
                  <a:extLst>
                    <a:ext uri="{9D8B030D-6E8A-4147-A177-3AD203B41FA5}">
                      <a16:colId xmlns:a16="http://schemas.microsoft.com/office/drawing/2014/main" val="311804411"/>
                    </a:ext>
                  </a:extLst>
                </a:gridCol>
                <a:gridCol w="2334691">
                  <a:extLst>
                    <a:ext uri="{9D8B030D-6E8A-4147-A177-3AD203B41FA5}">
                      <a16:colId xmlns:a16="http://schemas.microsoft.com/office/drawing/2014/main" val="2892606469"/>
                    </a:ext>
                  </a:extLst>
                </a:gridCol>
                <a:gridCol w="2418822">
                  <a:extLst>
                    <a:ext uri="{9D8B030D-6E8A-4147-A177-3AD203B41FA5}">
                      <a16:colId xmlns:a16="http://schemas.microsoft.com/office/drawing/2014/main" val="941587337"/>
                    </a:ext>
                  </a:extLst>
                </a:gridCol>
                <a:gridCol w="1956112">
                  <a:extLst>
                    <a:ext uri="{9D8B030D-6E8A-4147-A177-3AD203B41FA5}">
                      <a16:colId xmlns:a16="http://schemas.microsoft.com/office/drawing/2014/main" val="2957894016"/>
                    </a:ext>
                  </a:extLst>
                </a:gridCol>
              </a:tblGrid>
              <a:tr h="421144">
                <a:tc>
                  <a:txBody>
                    <a:bodyPr/>
                    <a:lstStyle/>
                    <a:p>
                      <a:pPr algn="ctr"/>
                      <a:r>
                        <a:rPr lang="en-US" sz="1800" b="1" dirty="0"/>
                        <a:t>Practice Administrator*</a:t>
                      </a:r>
                    </a:p>
                  </a:txBody>
                  <a:tcPr anchor="ctr">
                    <a:solidFill>
                      <a:schemeClr val="accent5">
                        <a:lumMod val="40000"/>
                        <a:lumOff val="60000"/>
                      </a:schemeClr>
                    </a:solidFill>
                  </a:tcPr>
                </a:tc>
                <a:tc>
                  <a:txBody>
                    <a:bodyPr/>
                    <a:lstStyle/>
                    <a:p>
                      <a:pPr marL="0" indent="0" algn="ctr">
                        <a:buFont typeface="Arial" panose="020B0604020202020204" pitchFamily="34" charset="0"/>
                        <a:buNone/>
                      </a:pPr>
                      <a:r>
                        <a:rPr lang="en-US" sz="1800" b="1" dirty="0"/>
                        <a:t>Dementia Specialist*</a:t>
                      </a:r>
                    </a:p>
                  </a:txBody>
                  <a:tcPr anchor="ctr">
                    <a:solidFill>
                      <a:schemeClr val="accent5">
                        <a:lumMod val="40000"/>
                        <a:lumOff val="60000"/>
                      </a:schemeClr>
                    </a:solidFill>
                  </a:tcPr>
                </a:tc>
                <a:tc>
                  <a:txBody>
                    <a:bodyPr/>
                    <a:lstStyle/>
                    <a:p>
                      <a:pPr algn="ctr"/>
                      <a:r>
                        <a:rPr lang="en-US" sz="1800" b="1" dirty="0"/>
                        <a:t>Practice Finance User*</a:t>
                      </a:r>
                    </a:p>
                  </a:txBody>
                  <a:tcPr anchor="ctr">
                    <a:solidFill>
                      <a:schemeClr val="accent5">
                        <a:lumMod val="40000"/>
                        <a:lumOff val="60000"/>
                      </a:schemeClr>
                    </a:solidFill>
                  </a:tcPr>
                </a:tc>
                <a:tc>
                  <a:txBody>
                    <a:bodyPr/>
                    <a:lstStyle/>
                    <a:p>
                      <a:pPr algn="ctr"/>
                      <a:r>
                        <a:rPr lang="en-US" sz="1800" b="1" dirty="0"/>
                        <a:t>Practice Registrar</a:t>
                      </a:r>
                    </a:p>
                  </a:txBody>
                  <a:tcPr anchor="ctr">
                    <a:solidFill>
                      <a:schemeClr val="accent5">
                        <a:lumMod val="40000"/>
                        <a:lumOff val="60000"/>
                      </a:schemeClr>
                    </a:solidFill>
                  </a:tcPr>
                </a:tc>
                <a:extLst>
                  <a:ext uri="{0D108BD9-81ED-4DB2-BD59-A6C34878D82A}">
                    <a16:rowId xmlns:a16="http://schemas.microsoft.com/office/drawing/2014/main" val="478059588"/>
                  </a:ext>
                </a:extLst>
              </a:tr>
              <a:tr h="3242926">
                <a:tc>
                  <a:txBody>
                    <a:bodyPr/>
                    <a:lstStyle/>
                    <a:p>
                      <a:pPr marL="0" lvl="0" indent="0">
                        <a:buFontTx/>
                        <a:buNone/>
                      </a:pPr>
                      <a:r>
                        <a:rPr lang="en-US" sz="1800" b="1" dirty="0">
                          <a:solidFill>
                            <a:schemeClr val="accent6">
                              <a:lumMod val="75000"/>
                            </a:schemeClr>
                          </a:solidFill>
                          <a:latin typeface="+mn-lt"/>
                        </a:rPr>
                        <a:t>- </a:t>
                      </a:r>
                      <a:r>
                        <a:rPr lang="en-US" sz="1600" b="1" dirty="0">
                          <a:solidFill>
                            <a:schemeClr val="tx1"/>
                          </a:solidFill>
                          <a:latin typeface="+mn-lt"/>
                        </a:rPr>
                        <a:t>Automatically assigned to the person who initially submits the pre-registration form. </a:t>
                      </a:r>
                    </a:p>
                    <a:p>
                      <a:pPr marL="0" lvl="0" indent="0">
                        <a:buFontTx/>
                        <a:buNone/>
                      </a:pPr>
                      <a:endParaRPr lang="en-US" sz="800" b="1" dirty="0">
                        <a:latin typeface="+mn-lt"/>
                      </a:endParaRPr>
                    </a:p>
                    <a:p>
                      <a:pPr marL="0" lvl="0" indent="0">
                        <a:buFontTx/>
                        <a:buNone/>
                      </a:pPr>
                      <a:r>
                        <a:rPr lang="en-US" sz="1600" b="1" dirty="0">
                          <a:latin typeface="+mn-lt"/>
                        </a:rPr>
                        <a:t>- Has complete </a:t>
                      </a:r>
                      <a:r>
                        <a:rPr lang="en-US" sz="1600" b="1" i="0" dirty="0">
                          <a:solidFill>
                            <a:srgbClr val="363636"/>
                          </a:solidFill>
                          <a:effectLst/>
                          <a:latin typeface="+mn-lt"/>
                        </a:rPr>
                        <a:t>administrative functionality in the New IDEAS portal.</a:t>
                      </a:r>
                    </a:p>
                    <a:p>
                      <a:pPr marL="0" lvl="0" indent="0">
                        <a:buFontTx/>
                        <a:buNone/>
                      </a:pPr>
                      <a:endParaRPr lang="en-US" sz="800" b="1" i="0" dirty="0">
                        <a:solidFill>
                          <a:srgbClr val="363636"/>
                        </a:solidFill>
                        <a:effectLst/>
                        <a:latin typeface="+mn-lt"/>
                      </a:endParaRPr>
                    </a:p>
                    <a:p>
                      <a:pPr marL="0" lvl="0" indent="0">
                        <a:buFontTx/>
                        <a:buNone/>
                      </a:pPr>
                      <a:r>
                        <a:rPr lang="en-US" sz="1600" b="1" dirty="0">
                          <a:latin typeface="+mn-lt"/>
                        </a:rPr>
                        <a:t>- Responsible for administrative duties associated with </a:t>
                      </a:r>
                      <a:r>
                        <a:rPr lang="en-US" sz="1600" b="1" dirty="0">
                          <a:solidFill>
                            <a:schemeClr val="tx1"/>
                          </a:solidFill>
                          <a:latin typeface="+mn-lt"/>
                        </a:rPr>
                        <a:t>practice registration and adding site staff profile accounts </a:t>
                      </a:r>
                    </a:p>
                    <a:p>
                      <a:pPr marL="0" lvl="0" indent="0">
                        <a:buFontTx/>
                        <a:buNone/>
                      </a:pPr>
                      <a:endParaRPr lang="en-US" sz="800" b="1" dirty="0">
                        <a:latin typeface="+mn-lt"/>
                      </a:endParaRPr>
                    </a:p>
                    <a:p>
                      <a:pPr marL="0" lvl="0" indent="0">
                        <a:buFontTx/>
                        <a:buNone/>
                      </a:pPr>
                      <a:r>
                        <a:rPr lang="en-US" sz="1600" b="1" dirty="0">
                          <a:latin typeface="+mn-lt"/>
                        </a:rPr>
                        <a:t>- Has view access to all case report forms and edit/submission access to all forms </a:t>
                      </a:r>
                      <a:r>
                        <a:rPr lang="en-US" sz="1600" b="1" i="1" dirty="0">
                          <a:latin typeface="+mn-lt"/>
                        </a:rPr>
                        <a:t>except</a:t>
                      </a:r>
                      <a:r>
                        <a:rPr lang="en-US" sz="1600" b="1" dirty="0">
                          <a:latin typeface="+mn-lt"/>
                        </a:rPr>
                        <a:t> pre- and post-PET form. </a:t>
                      </a:r>
                    </a:p>
                  </a:txBody>
                  <a:tcPr/>
                </a:tc>
                <a:tc>
                  <a:txBody>
                    <a:bodyPr/>
                    <a:lstStyle/>
                    <a:p>
                      <a:pPr marL="0" indent="0">
                        <a:buFont typeface="Arial" panose="020B0604020202020204" pitchFamily="34" charset="0"/>
                        <a:buNone/>
                      </a:pPr>
                      <a:r>
                        <a:rPr lang="en-US" sz="1800" b="1" dirty="0">
                          <a:latin typeface="+mn-lt"/>
                        </a:rPr>
                        <a:t>- Has view, edit and submission access to all case report forms. </a:t>
                      </a:r>
                    </a:p>
                    <a:p>
                      <a:pPr marL="0" indent="0">
                        <a:buFont typeface="Arial" panose="020B0604020202020204" pitchFamily="34" charset="0"/>
                        <a:buNone/>
                      </a:pPr>
                      <a:endParaRPr lang="en-US" sz="800" b="1" dirty="0">
                        <a:latin typeface="+mn-lt"/>
                      </a:endParaRPr>
                    </a:p>
                    <a:p>
                      <a:pPr marL="0" indent="0">
                        <a:buFont typeface="Arial" panose="020B0604020202020204" pitchFamily="34" charset="0"/>
                        <a:buNone/>
                      </a:pPr>
                      <a:r>
                        <a:rPr lang="en-US" sz="1800" b="1" dirty="0">
                          <a:latin typeface="+mn-lt"/>
                        </a:rPr>
                        <a:t>- Only user role that has edit and submission access to pre- and post-PET forms. </a:t>
                      </a:r>
                    </a:p>
                    <a:p>
                      <a:pPr marL="0" indent="0">
                        <a:buFont typeface="Arial" panose="020B0604020202020204" pitchFamily="34" charset="0"/>
                        <a:buNone/>
                      </a:pPr>
                      <a:endParaRPr lang="en-US" sz="1800" b="1" dirty="0">
                        <a:latin typeface="+mn-lt"/>
                      </a:endParaRPr>
                    </a:p>
                  </a:txBody>
                  <a:tcPr/>
                </a:tc>
                <a:tc>
                  <a:txBody>
                    <a:bodyPr/>
                    <a:lstStyle/>
                    <a:p>
                      <a:pPr marL="0" indent="0">
                        <a:buFontTx/>
                        <a:buNone/>
                      </a:pPr>
                      <a:r>
                        <a:rPr lang="en-US" sz="1800" b="1" kern="1200" dirty="0">
                          <a:solidFill>
                            <a:schemeClr val="tx1"/>
                          </a:solidFill>
                          <a:effectLst/>
                          <a:latin typeface="+mn-lt"/>
                          <a:ea typeface="+mn-ea"/>
                          <a:cs typeface="+mn-cs"/>
                        </a:rPr>
                        <a:t>- Only user role that has access to the practice’s finance portal”</a:t>
                      </a:r>
                    </a:p>
                    <a:p>
                      <a:pPr marL="0" indent="0">
                        <a:buFontTx/>
                        <a:buNone/>
                      </a:pPr>
                      <a:endParaRPr lang="en-US" sz="800" b="1" kern="1200" dirty="0">
                        <a:solidFill>
                          <a:schemeClr val="tx1"/>
                        </a:solidFill>
                        <a:effectLst/>
                        <a:latin typeface="+mn-lt"/>
                        <a:ea typeface="+mn-ea"/>
                        <a:cs typeface="+mn-cs"/>
                      </a:endParaRPr>
                    </a:p>
                    <a:p>
                      <a:pPr marL="0" indent="0">
                        <a:buFontTx/>
                        <a:buNone/>
                      </a:pPr>
                      <a:r>
                        <a:rPr lang="en-US" sz="1800" b="1" kern="1200" dirty="0">
                          <a:solidFill>
                            <a:schemeClr val="tx1"/>
                          </a:solidFill>
                          <a:effectLst/>
                          <a:latin typeface="+mn-lt"/>
                          <a:ea typeface="+mn-ea"/>
                          <a:cs typeface="+mn-cs"/>
                        </a:rPr>
                        <a:t>- Responsible for submission of banking information</a:t>
                      </a:r>
                    </a:p>
                    <a:p>
                      <a:pPr marL="0" indent="0">
                        <a:buFontTx/>
                        <a:buNone/>
                      </a:pPr>
                      <a:endParaRPr lang="en-US" sz="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Does not have any access to patient case report forms</a:t>
                      </a:r>
                    </a:p>
                  </a:txBody>
                  <a:tcPr/>
                </a:tc>
                <a:tc>
                  <a:txBody>
                    <a:bodyPr/>
                    <a:lstStyle/>
                    <a:p>
                      <a:pPr marL="0" lvl="0" indent="0">
                        <a:buFontTx/>
                        <a:buNone/>
                      </a:pPr>
                      <a:r>
                        <a:rPr lang="en-US" sz="900" b="1" dirty="0">
                          <a:latin typeface="+mn-lt"/>
                        </a:rPr>
                        <a:t>- </a:t>
                      </a:r>
                      <a:r>
                        <a:rPr lang="en-US" sz="1800" b="1" dirty="0">
                          <a:latin typeface="+mn-lt"/>
                        </a:rPr>
                        <a:t>Has view access to all case report forms and edit/submission access to all forms </a:t>
                      </a:r>
                      <a:r>
                        <a:rPr lang="en-US" sz="1800" b="1" i="1" dirty="0">
                          <a:latin typeface="+mn-lt"/>
                        </a:rPr>
                        <a:t>except</a:t>
                      </a:r>
                      <a:r>
                        <a:rPr lang="en-US" sz="1800" b="1" dirty="0">
                          <a:latin typeface="+mn-lt"/>
                        </a:rPr>
                        <a:t> pre- and post-PET form. </a:t>
                      </a:r>
                    </a:p>
                    <a:p>
                      <a:endParaRPr lang="en-US" sz="1800" b="1" kern="1200" dirty="0">
                        <a:solidFill>
                          <a:schemeClr val="tx1"/>
                        </a:solidFill>
                        <a:effectLst/>
                        <a:latin typeface="+mn-lt"/>
                        <a:ea typeface="+mn-ea"/>
                        <a:cs typeface="+mn-cs"/>
                      </a:endParaRPr>
                    </a:p>
                  </a:txBody>
                  <a:tcPr/>
                </a:tc>
                <a:extLst>
                  <a:ext uri="{0D108BD9-81ED-4DB2-BD59-A6C34878D82A}">
                    <a16:rowId xmlns:a16="http://schemas.microsoft.com/office/drawing/2014/main" val="3365718490"/>
                  </a:ext>
                </a:extLst>
              </a:tr>
            </a:tbl>
          </a:graphicData>
        </a:graphic>
      </p:graphicFrame>
      <p:sp>
        <p:nvSpPr>
          <p:cNvPr id="5" name="TextBox 4">
            <a:extLst>
              <a:ext uri="{FF2B5EF4-FFF2-40B4-BE49-F238E27FC236}">
                <a16:creationId xmlns:a16="http://schemas.microsoft.com/office/drawing/2014/main" id="{1D153737-1E34-4AB5-A04F-37934044DEF5}"/>
              </a:ext>
            </a:extLst>
          </p:cNvPr>
          <p:cNvSpPr txBox="1"/>
          <p:nvPr/>
        </p:nvSpPr>
        <p:spPr>
          <a:xfrm>
            <a:off x="140716" y="1329813"/>
            <a:ext cx="10628884" cy="1338828"/>
          </a:xfrm>
          <a:prstGeom prst="rect">
            <a:avLst/>
          </a:prstGeom>
          <a:noFill/>
        </p:spPr>
        <p:txBody>
          <a:bodyPr wrap="square" rtlCol="0">
            <a:spAutoFit/>
          </a:bodyPr>
          <a:lstStyle/>
          <a:p>
            <a:pPr marL="742950" lvl="1" indent="-285750">
              <a:buFont typeface="Arial" panose="020B0604020202020204" pitchFamily="34" charset="0"/>
              <a:buChar char="•"/>
            </a:pPr>
            <a:r>
              <a:rPr lang="en-US" sz="2100" dirty="0"/>
              <a:t>A user may have multiple roles in the study portal. </a:t>
            </a:r>
          </a:p>
          <a:p>
            <a:pPr lvl="1"/>
            <a:r>
              <a:rPr lang="en-US" sz="2100" dirty="0"/>
              <a:t>	*All practices </a:t>
            </a:r>
            <a:r>
              <a:rPr lang="en-US" sz="2100" u="sng" dirty="0"/>
              <a:t>must have </a:t>
            </a:r>
            <a:r>
              <a:rPr lang="en-US" sz="2100" dirty="0"/>
              <a:t>an assigned Practice Administrator, Dementia Specialist and a	Practice Finance User</a:t>
            </a:r>
          </a:p>
          <a:p>
            <a:endParaRPr lang="en-US" dirty="0"/>
          </a:p>
        </p:txBody>
      </p:sp>
    </p:spTree>
    <p:extLst>
      <p:ext uri="{BB962C8B-B14F-4D97-AF65-F5344CB8AC3E}">
        <p14:creationId xmlns:p14="http://schemas.microsoft.com/office/powerpoint/2010/main" val="214614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35A1AF-8D92-4E48-953E-A359B22A62AD}"/>
              </a:ext>
            </a:extLst>
          </p:cNvPr>
          <p:cNvSpPr>
            <a:spLocks noGrp="1"/>
          </p:cNvSpPr>
          <p:nvPr>
            <p:ph type="title"/>
          </p:nvPr>
        </p:nvSpPr>
        <p:spPr/>
        <p:txBody>
          <a:bodyPr/>
          <a:lstStyle/>
          <a:p>
            <a:r>
              <a:rPr lang="en-US" b="1" dirty="0"/>
              <a:t>Practice Registration Tutorial</a:t>
            </a:r>
          </a:p>
        </p:txBody>
      </p:sp>
      <p:graphicFrame>
        <p:nvGraphicFramePr>
          <p:cNvPr id="5" name="Diagram 4">
            <a:extLst>
              <a:ext uri="{FF2B5EF4-FFF2-40B4-BE49-F238E27FC236}">
                <a16:creationId xmlns:a16="http://schemas.microsoft.com/office/drawing/2014/main" id="{11565F43-2181-41CC-9E5F-D20FC878FE05}"/>
              </a:ext>
            </a:extLst>
          </p:cNvPr>
          <p:cNvGraphicFramePr/>
          <p:nvPr>
            <p:extLst>
              <p:ext uri="{D42A27DB-BD31-4B8C-83A1-F6EECF244321}">
                <p14:modId xmlns:p14="http://schemas.microsoft.com/office/powerpoint/2010/main" val="1545786565"/>
              </p:ext>
            </p:extLst>
          </p:nvPr>
        </p:nvGraphicFramePr>
        <p:xfrm>
          <a:off x="774700" y="1119717"/>
          <a:ext cx="9950450" cy="4957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8520C672-C836-43E3-8964-04F8F674A451}"/>
              </a:ext>
            </a:extLst>
          </p:cNvPr>
          <p:cNvPicPr>
            <a:picLocks noChangeAspect="1"/>
          </p:cNvPicPr>
          <p:nvPr/>
        </p:nvPicPr>
        <p:blipFill rotWithShape="1">
          <a:blip r:embed="rId7"/>
          <a:srcRect l="18542" t="12245" r="19375" b="12245"/>
          <a:stretch/>
        </p:blipFill>
        <p:spPr>
          <a:xfrm>
            <a:off x="1784986" y="3207809"/>
            <a:ext cx="2613545" cy="1526116"/>
          </a:xfrm>
          <a:prstGeom prst="rect">
            <a:avLst/>
          </a:prstGeom>
        </p:spPr>
      </p:pic>
      <p:pic>
        <p:nvPicPr>
          <p:cNvPr id="10" name="Picture 9">
            <a:extLst>
              <a:ext uri="{FF2B5EF4-FFF2-40B4-BE49-F238E27FC236}">
                <a16:creationId xmlns:a16="http://schemas.microsoft.com/office/drawing/2014/main" id="{A18F8157-36F3-4C20-8B0E-882581340D55}"/>
              </a:ext>
            </a:extLst>
          </p:cNvPr>
          <p:cNvPicPr>
            <a:picLocks noChangeAspect="1"/>
          </p:cNvPicPr>
          <p:nvPr/>
        </p:nvPicPr>
        <p:blipFill>
          <a:blip r:embed="rId8"/>
          <a:stretch>
            <a:fillRect/>
          </a:stretch>
        </p:blipFill>
        <p:spPr>
          <a:xfrm>
            <a:off x="6530337" y="3367087"/>
            <a:ext cx="3891915" cy="2162175"/>
          </a:xfrm>
          <a:prstGeom prst="rect">
            <a:avLst/>
          </a:prstGeom>
        </p:spPr>
      </p:pic>
      <p:sp>
        <p:nvSpPr>
          <p:cNvPr id="11" name="TextBox 10">
            <a:extLst>
              <a:ext uri="{FF2B5EF4-FFF2-40B4-BE49-F238E27FC236}">
                <a16:creationId xmlns:a16="http://schemas.microsoft.com/office/drawing/2014/main" id="{E5463CD3-F783-4E99-A866-0C142DEC6CCF}"/>
              </a:ext>
            </a:extLst>
          </p:cNvPr>
          <p:cNvSpPr txBox="1"/>
          <p:nvPr/>
        </p:nvSpPr>
        <p:spPr>
          <a:xfrm>
            <a:off x="1466850" y="4866829"/>
            <a:ext cx="3876678" cy="1077218"/>
          </a:xfrm>
          <a:prstGeom prst="rect">
            <a:avLst/>
          </a:prstGeom>
          <a:noFill/>
        </p:spPr>
        <p:txBody>
          <a:bodyPr wrap="square" rtlCol="0">
            <a:spAutoFit/>
          </a:bodyPr>
          <a:lstStyle/>
          <a:p>
            <a:pPr marL="171450" indent="-171450">
              <a:buFont typeface="Arial" panose="020B0604020202020204" pitchFamily="34" charset="0"/>
              <a:buChar char="•"/>
            </a:pPr>
            <a:r>
              <a:rPr lang="en-US" sz="1600" dirty="0"/>
              <a:t>Create your ACR ID profile. </a:t>
            </a:r>
          </a:p>
          <a:p>
            <a:pPr marL="171450" indent="-171450">
              <a:buFont typeface="Arial" panose="020B0604020202020204" pitchFamily="34" charset="0"/>
              <a:buChar char="•"/>
            </a:pPr>
            <a:r>
              <a:rPr lang="en-US" sz="1600" dirty="0"/>
              <a:t>You will receive an email link. </a:t>
            </a:r>
          </a:p>
          <a:p>
            <a:pPr marL="171450" indent="-171450">
              <a:buFont typeface="Arial" panose="020B0604020202020204" pitchFamily="34" charset="0"/>
              <a:buChar char="•"/>
            </a:pPr>
            <a:r>
              <a:rPr lang="en-US" sz="1600" dirty="0"/>
              <a:t>Follow slides Administrator Login Instructions</a:t>
            </a:r>
          </a:p>
        </p:txBody>
      </p:sp>
      <p:sp>
        <p:nvSpPr>
          <p:cNvPr id="8" name="TextBox 7">
            <a:extLst>
              <a:ext uri="{FF2B5EF4-FFF2-40B4-BE49-F238E27FC236}">
                <a16:creationId xmlns:a16="http://schemas.microsoft.com/office/drawing/2014/main" id="{13CBA001-539F-4EEE-AC7C-1EF2697C44D9}"/>
              </a:ext>
            </a:extLst>
          </p:cNvPr>
          <p:cNvSpPr txBox="1"/>
          <p:nvPr/>
        </p:nvSpPr>
        <p:spPr>
          <a:xfrm>
            <a:off x="8191879" y="693927"/>
            <a:ext cx="6096000" cy="369332"/>
          </a:xfrm>
          <a:prstGeom prst="rect">
            <a:avLst/>
          </a:prstGeom>
          <a:noFill/>
        </p:spPr>
        <p:txBody>
          <a:bodyPr wrap="square">
            <a:spAutoFit/>
          </a:bodyPr>
          <a:lstStyle/>
          <a:p>
            <a:r>
              <a:rPr lang="en-US" dirty="0">
                <a:hlinkClick r:id="rId9"/>
              </a:rPr>
              <a:t>https://app.ideas-study.org/</a:t>
            </a:r>
            <a:r>
              <a:rPr lang="en-US" dirty="0"/>
              <a:t> </a:t>
            </a:r>
          </a:p>
        </p:txBody>
      </p:sp>
      <p:sp>
        <p:nvSpPr>
          <p:cNvPr id="12" name="TextBox 11">
            <a:extLst>
              <a:ext uri="{FF2B5EF4-FFF2-40B4-BE49-F238E27FC236}">
                <a16:creationId xmlns:a16="http://schemas.microsoft.com/office/drawing/2014/main" id="{E10775EA-EA7A-44DE-B539-E9CE88E93194}"/>
              </a:ext>
            </a:extLst>
          </p:cNvPr>
          <p:cNvSpPr txBox="1"/>
          <p:nvPr/>
        </p:nvSpPr>
        <p:spPr>
          <a:xfrm>
            <a:off x="9018257" y="307390"/>
            <a:ext cx="1965987" cy="461665"/>
          </a:xfrm>
          <a:prstGeom prst="rect">
            <a:avLst/>
          </a:prstGeom>
          <a:noFill/>
        </p:spPr>
        <p:txBody>
          <a:bodyPr wrap="none" rtlCol="0">
            <a:spAutoFit/>
          </a:bodyPr>
          <a:lstStyle/>
          <a:p>
            <a:r>
              <a:rPr lang="en-US" sz="2400" b="1" dirty="0"/>
              <a:t>Link to portal:</a:t>
            </a:r>
          </a:p>
        </p:txBody>
      </p:sp>
    </p:spTree>
    <p:extLst>
      <p:ext uri="{BB962C8B-B14F-4D97-AF65-F5344CB8AC3E}">
        <p14:creationId xmlns:p14="http://schemas.microsoft.com/office/powerpoint/2010/main" val="52188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BB85DC-62A1-4776-83AF-FF60036A5802}"/>
              </a:ext>
            </a:extLst>
          </p:cNvPr>
          <p:cNvPicPr>
            <a:picLocks noGrp="1" noChangeAspect="1"/>
          </p:cNvPicPr>
          <p:nvPr>
            <p:ph idx="1"/>
          </p:nvPr>
        </p:nvPicPr>
        <p:blipFill rotWithShape="1">
          <a:blip r:embed="rId2"/>
          <a:srcRect t="6631"/>
          <a:stretch/>
        </p:blipFill>
        <p:spPr>
          <a:xfrm>
            <a:off x="435864" y="1709928"/>
            <a:ext cx="4319016" cy="4522331"/>
          </a:xfrm>
        </p:spPr>
      </p:pic>
      <p:sp>
        <p:nvSpPr>
          <p:cNvPr id="3" name="Title 2">
            <a:extLst>
              <a:ext uri="{FF2B5EF4-FFF2-40B4-BE49-F238E27FC236}">
                <a16:creationId xmlns:a16="http://schemas.microsoft.com/office/drawing/2014/main" id="{A31D317A-576B-4469-A620-671463288A2C}"/>
              </a:ext>
            </a:extLst>
          </p:cNvPr>
          <p:cNvSpPr>
            <a:spLocks noGrp="1"/>
          </p:cNvSpPr>
          <p:nvPr>
            <p:ph type="title"/>
          </p:nvPr>
        </p:nvSpPr>
        <p:spPr/>
        <p:txBody>
          <a:bodyPr/>
          <a:lstStyle/>
          <a:p>
            <a:r>
              <a:rPr lang="en-US" b="1" dirty="0"/>
              <a:t>Administrator Login Instructions</a:t>
            </a:r>
          </a:p>
        </p:txBody>
      </p:sp>
      <p:sp>
        <p:nvSpPr>
          <p:cNvPr id="7" name="TextBox 6">
            <a:extLst>
              <a:ext uri="{FF2B5EF4-FFF2-40B4-BE49-F238E27FC236}">
                <a16:creationId xmlns:a16="http://schemas.microsoft.com/office/drawing/2014/main" id="{67A8521F-0107-4A8F-9821-A53F0F130B13}"/>
              </a:ext>
            </a:extLst>
          </p:cNvPr>
          <p:cNvSpPr txBox="1"/>
          <p:nvPr/>
        </p:nvSpPr>
        <p:spPr>
          <a:xfrm>
            <a:off x="4234309" y="1618488"/>
            <a:ext cx="6405626" cy="4401205"/>
          </a:xfrm>
          <a:prstGeom prst="rect">
            <a:avLst/>
          </a:prstGeom>
          <a:noFill/>
        </p:spPr>
        <p:txBody>
          <a:bodyPr wrap="square">
            <a:spAutoFit/>
          </a:bodyPr>
          <a:lstStyle/>
          <a:p>
            <a:pPr marL="457200" indent="-457200">
              <a:buFont typeface="+mj-lt"/>
              <a:buAutoNum type="arabicPeriod"/>
            </a:pPr>
            <a:r>
              <a:rPr lang="en-US" sz="2000" dirty="0"/>
              <a:t>Create your account and click “Register.”</a:t>
            </a:r>
          </a:p>
          <a:p>
            <a:pPr marL="457200" indent="-457200">
              <a:buFont typeface="+mj-lt"/>
              <a:buAutoNum type="arabicPeriod"/>
            </a:pPr>
            <a:r>
              <a:rPr lang="en-US" sz="2000" dirty="0"/>
              <a:t>Locate the ‘Welcome to ACR ID’ email in the email inbox you used to register and follow the one-time link to activate your account. Simply clicking on this link will activate your account (Note: check spam folder). </a:t>
            </a:r>
          </a:p>
          <a:p>
            <a:pPr marL="457200" indent="-457200">
              <a:buFont typeface="+mj-lt"/>
              <a:buAutoNum type="arabicPeriod"/>
            </a:pPr>
            <a:r>
              <a:rPr lang="en-US" sz="2000" dirty="0"/>
              <a:t>Return to the application’s </a:t>
            </a:r>
            <a:r>
              <a:rPr lang="en-US" sz="2000" dirty="0">
                <a:hlinkClick r:id="rId3"/>
              </a:rPr>
              <a:t>home page</a:t>
            </a:r>
            <a:r>
              <a:rPr lang="en-US" sz="2000" dirty="0"/>
              <a:t>, and click “Login with your ACR ID” (purple Login button).</a:t>
            </a:r>
          </a:p>
          <a:p>
            <a:pPr marL="457200" indent="-457200">
              <a:buFont typeface="+mj-lt"/>
              <a:buAutoNum type="arabicPeriod"/>
            </a:pPr>
            <a:r>
              <a:rPr lang="en-US" sz="2000" dirty="0"/>
              <a:t>Type in your username (email address used to create ACR ID). </a:t>
            </a:r>
          </a:p>
          <a:p>
            <a:pPr marL="457200" indent="-457200">
              <a:buFont typeface="+mj-lt"/>
              <a:buAutoNum type="arabicPeriod"/>
            </a:pPr>
            <a:r>
              <a:rPr lang="en-US" sz="2000" dirty="0"/>
              <a:t>Set up Okta (two-factor authentication).</a:t>
            </a:r>
          </a:p>
          <a:p>
            <a:pPr marL="457200" indent="-457200">
              <a:buFont typeface="+mj-lt"/>
              <a:buAutoNum type="arabicPeriod"/>
            </a:pPr>
            <a:r>
              <a:rPr lang="en-US" sz="2000" dirty="0"/>
              <a:t>Return to the login portal and login with username and two-factor authentication.</a:t>
            </a:r>
          </a:p>
          <a:p>
            <a:r>
              <a:rPr lang="en-US" sz="2000" dirty="0"/>
              <a:t>Note: You will have to utilize a ‘multifactor authentication’ mechanism to log in each time. This is for security purposes</a:t>
            </a:r>
            <a:r>
              <a:rPr lang="en-US" sz="1600" dirty="0"/>
              <a:t>.</a:t>
            </a:r>
          </a:p>
        </p:txBody>
      </p:sp>
    </p:spTree>
    <p:extLst>
      <p:ext uri="{BB962C8B-B14F-4D97-AF65-F5344CB8AC3E}">
        <p14:creationId xmlns:p14="http://schemas.microsoft.com/office/powerpoint/2010/main" val="274625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7F6008-34A3-4C8D-A4AF-9F39C595E682}"/>
              </a:ext>
            </a:extLst>
          </p:cNvPr>
          <p:cNvSpPr>
            <a:spLocks noGrp="1"/>
          </p:cNvSpPr>
          <p:nvPr>
            <p:ph type="title"/>
          </p:nvPr>
        </p:nvSpPr>
        <p:spPr/>
        <p:txBody>
          <a:bodyPr/>
          <a:lstStyle/>
          <a:p>
            <a:r>
              <a:rPr lang="en-US" b="1" dirty="0"/>
              <a:t>Administrator Login Instructions, continued</a:t>
            </a:r>
          </a:p>
        </p:txBody>
      </p:sp>
      <p:pic>
        <p:nvPicPr>
          <p:cNvPr id="11" name="Content Placeholder 10">
            <a:extLst>
              <a:ext uri="{FF2B5EF4-FFF2-40B4-BE49-F238E27FC236}">
                <a16:creationId xmlns:a16="http://schemas.microsoft.com/office/drawing/2014/main" id="{9A04E02B-FD33-4FED-906F-65EFBA2C697A}"/>
              </a:ext>
            </a:extLst>
          </p:cNvPr>
          <p:cNvPicPr>
            <a:picLocks noGrp="1" noChangeAspect="1"/>
          </p:cNvPicPr>
          <p:nvPr>
            <p:ph idx="1"/>
          </p:nvPr>
        </p:nvPicPr>
        <p:blipFill>
          <a:blip r:embed="rId2"/>
          <a:stretch>
            <a:fillRect/>
          </a:stretch>
        </p:blipFill>
        <p:spPr>
          <a:xfrm>
            <a:off x="2803467" y="1571625"/>
            <a:ext cx="5772265" cy="4419600"/>
          </a:xfrm>
        </p:spPr>
      </p:pic>
      <p:sp>
        <p:nvSpPr>
          <p:cNvPr id="12" name="TextBox 11">
            <a:extLst>
              <a:ext uri="{FF2B5EF4-FFF2-40B4-BE49-F238E27FC236}">
                <a16:creationId xmlns:a16="http://schemas.microsoft.com/office/drawing/2014/main" id="{5051B883-7007-4219-8279-E1DC466A243D}"/>
              </a:ext>
            </a:extLst>
          </p:cNvPr>
          <p:cNvSpPr txBox="1"/>
          <p:nvPr/>
        </p:nvSpPr>
        <p:spPr>
          <a:xfrm>
            <a:off x="877824" y="4937760"/>
            <a:ext cx="1790555" cy="369332"/>
          </a:xfrm>
          <a:prstGeom prst="rect">
            <a:avLst/>
          </a:prstGeom>
          <a:noFill/>
        </p:spPr>
        <p:txBody>
          <a:bodyPr wrap="none" rtlCol="0">
            <a:spAutoFit/>
          </a:bodyPr>
          <a:lstStyle/>
          <a:p>
            <a:r>
              <a:rPr lang="en-US" b="1" dirty="0"/>
              <a:t>Select “Register”</a:t>
            </a:r>
          </a:p>
        </p:txBody>
      </p:sp>
    </p:spTree>
    <p:extLst>
      <p:ext uri="{BB962C8B-B14F-4D97-AF65-F5344CB8AC3E}">
        <p14:creationId xmlns:p14="http://schemas.microsoft.com/office/powerpoint/2010/main" val="324098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B2D6DA-578B-4035-ADA3-0AEBD3AFFC5C}"/>
              </a:ext>
            </a:extLst>
          </p:cNvPr>
          <p:cNvSpPr>
            <a:spLocks noGrp="1"/>
          </p:cNvSpPr>
          <p:nvPr>
            <p:ph type="title"/>
          </p:nvPr>
        </p:nvSpPr>
        <p:spPr/>
        <p:txBody>
          <a:bodyPr/>
          <a:lstStyle/>
          <a:p>
            <a:r>
              <a:rPr lang="en-US" b="1" dirty="0"/>
              <a:t>Pre-Registration Form</a:t>
            </a:r>
          </a:p>
        </p:txBody>
      </p:sp>
      <p:pic>
        <p:nvPicPr>
          <p:cNvPr id="13" name="Picture 12">
            <a:extLst>
              <a:ext uri="{FF2B5EF4-FFF2-40B4-BE49-F238E27FC236}">
                <a16:creationId xmlns:a16="http://schemas.microsoft.com/office/drawing/2014/main" id="{6725C08D-27FE-4289-9B95-64A2AA1DDF39}"/>
              </a:ext>
            </a:extLst>
          </p:cNvPr>
          <p:cNvPicPr>
            <a:picLocks noChangeAspect="1"/>
          </p:cNvPicPr>
          <p:nvPr/>
        </p:nvPicPr>
        <p:blipFill>
          <a:blip r:embed="rId2"/>
          <a:stretch>
            <a:fillRect/>
          </a:stretch>
        </p:blipFill>
        <p:spPr>
          <a:xfrm>
            <a:off x="3219042" y="1299063"/>
            <a:ext cx="7139032" cy="5002350"/>
          </a:xfrm>
          <a:prstGeom prst="rect">
            <a:avLst/>
          </a:prstGeom>
        </p:spPr>
      </p:pic>
      <p:sp>
        <p:nvSpPr>
          <p:cNvPr id="14" name="TextBox 13">
            <a:extLst>
              <a:ext uri="{FF2B5EF4-FFF2-40B4-BE49-F238E27FC236}">
                <a16:creationId xmlns:a16="http://schemas.microsoft.com/office/drawing/2014/main" id="{8F5FDB2F-4BF1-4155-9ACC-982E0FE069CB}"/>
              </a:ext>
            </a:extLst>
          </p:cNvPr>
          <p:cNvSpPr txBox="1"/>
          <p:nvPr/>
        </p:nvSpPr>
        <p:spPr>
          <a:xfrm>
            <a:off x="1488219" y="4146263"/>
            <a:ext cx="2231472" cy="923330"/>
          </a:xfrm>
          <a:prstGeom prst="rect">
            <a:avLst/>
          </a:prstGeom>
          <a:noFill/>
        </p:spPr>
        <p:txBody>
          <a:bodyPr wrap="square" rtlCol="0">
            <a:spAutoFit/>
          </a:bodyPr>
          <a:lstStyle/>
          <a:p>
            <a:r>
              <a:rPr lang="en-US" b="1" dirty="0"/>
              <a:t>Enter the full name of your Dementia Practice.</a:t>
            </a:r>
          </a:p>
        </p:txBody>
      </p:sp>
      <p:sp>
        <p:nvSpPr>
          <p:cNvPr id="17" name="TextBox 16">
            <a:extLst>
              <a:ext uri="{FF2B5EF4-FFF2-40B4-BE49-F238E27FC236}">
                <a16:creationId xmlns:a16="http://schemas.microsoft.com/office/drawing/2014/main" id="{645694AB-D0DC-4575-B432-DAB770108361}"/>
              </a:ext>
            </a:extLst>
          </p:cNvPr>
          <p:cNvSpPr txBox="1"/>
          <p:nvPr/>
        </p:nvSpPr>
        <p:spPr>
          <a:xfrm>
            <a:off x="646736" y="2603817"/>
            <a:ext cx="3261219" cy="1384995"/>
          </a:xfrm>
          <a:prstGeom prst="rect">
            <a:avLst/>
          </a:prstGeom>
          <a:noFill/>
        </p:spPr>
        <p:txBody>
          <a:bodyPr wrap="square">
            <a:spAutoFit/>
          </a:bodyPr>
          <a:lstStyle/>
          <a:p>
            <a:r>
              <a:rPr lang="en-US" sz="2800" b="1" dirty="0">
                <a:solidFill>
                  <a:srgbClr val="333333"/>
                </a:solidFill>
              </a:rPr>
              <a:t>Fill out the Pre-Registration Form and click “Next.” </a:t>
            </a:r>
            <a:endParaRPr lang="en-US" sz="2800" b="1" dirty="0"/>
          </a:p>
        </p:txBody>
      </p:sp>
      <p:sp>
        <p:nvSpPr>
          <p:cNvPr id="18" name="Rectangle 17">
            <a:extLst>
              <a:ext uri="{FF2B5EF4-FFF2-40B4-BE49-F238E27FC236}">
                <a16:creationId xmlns:a16="http://schemas.microsoft.com/office/drawing/2014/main" id="{58E6EAEB-2EC5-4B1A-B6E1-3664B95F235E}"/>
              </a:ext>
            </a:extLst>
          </p:cNvPr>
          <p:cNvSpPr/>
          <p:nvPr/>
        </p:nvSpPr>
        <p:spPr>
          <a:xfrm>
            <a:off x="1408524" y="4146263"/>
            <a:ext cx="2105404" cy="92333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F9AE7578-DC3E-4FF7-9823-2346B83309B9}"/>
              </a:ext>
            </a:extLst>
          </p:cNvPr>
          <p:cNvCxnSpPr>
            <a:cxnSpLocks/>
          </p:cNvCxnSpPr>
          <p:nvPr/>
        </p:nvCxnSpPr>
        <p:spPr>
          <a:xfrm>
            <a:off x="3707933" y="4461164"/>
            <a:ext cx="72552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0526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876811-9D74-49A1-A97E-00AD6AE64217}"/>
              </a:ext>
            </a:extLst>
          </p:cNvPr>
          <p:cNvSpPr>
            <a:spLocks noGrp="1"/>
          </p:cNvSpPr>
          <p:nvPr>
            <p:ph idx="1"/>
          </p:nvPr>
        </p:nvSpPr>
        <p:spPr/>
        <p:txBody>
          <a:bodyPr>
            <a:normAutofit lnSpcReduction="10000"/>
          </a:bodyPr>
          <a:lstStyle/>
          <a:p>
            <a:pPr algn="l"/>
            <a:r>
              <a:rPr lang="en-US" sz="2400" b="1" i="0" dirty="0">
                <a:solidFill>
                  <a:srgbClr val="333333"/>
                </a:solidFill>
                <a:effectLst/>
                <a:latin typeface="Helvetica Neue"/>
              </a:rPr>
              <a:t>Your </a:t>
            </a:r>
            <a:r>
              <a:rPr lang="en-US" sz="2400" b="1" i="0" dirty="0">
                <a:effectLst/>
                <a:latin typeface="Helvetica Neue"/>
              </a:rPr>
              <a:t>practice will </a:t>
            </a:r>
            <a:r>
              <a:rPr lang="en-US" sz="2400" b="1" i="0" dirty="0">
                <a:solidFill>
                  <a:srgbClr val="333333"/>
                </a:solidFill>
                <a:effectLst/>
                <a:latin typeface="Helvetica Neue"/>
              </a:rPr>
              <a:t>need to provide the following information </a:t>
            </a:r>
            <a:r>
              <a:rPr lang="en-US" sz="2400" b="1" i="0" u="sng" dirty="0">
                <a:solidFill>
                  <a:srgbClr val="333333"/>
                </a:solidFill>
                <a:effectLst/>
                <a:latin typeface="Helvetica Neue"/>
              </a:rPr>
              <a:t>for each </a:t>
            </a:r>
            <a:r>
              <a:rPr lang="en-US" sz="2400" b="1" i="0" dirty="0">
                <a:solidFill>
                  <a:srgbClr val="333333"/>
                </a:solidFill>
                <a:effectLst/>
                <a:latin typeface="Helvetica Neue"/>
              </a:rPr>
              <a:t>participating Dementia Specialist (referring physician): </a:t>
            </a:r>
          </a:p>
          <a:p>
            <a:pPr lvl="1"/>
            <a:r>
              <a:rPr lang="en-US" sz="2400" b="0" i="0" dirty="0">
                <a:solidFill>
                  <a:srgbClr val="333333"/>
                </a:solidFill>
                <a:effectLst/>
                <a:latin typeface="Helvetica Neue"/>
              </a:rPr>
              <a:t>Name, National Provider Identifier (NPI) number, and Board and Subspecialty Certification. In addition, you will need the full mailing address and phone number for each PET facility to which you plan to refer study subjects.</a:t>
            </a:r>
          </a:p>
          <a:p>
            <a:pPr algn="l"/>
            <a:r>
              <a:rPr lang="en-US" sz="2400" b="1" i="0" dirty="0">
                <a:solidFill>
                  <a:srgbClr val="333333"/>
                </a:solidFill>
                <a:effectLst/>
                <a:latin typeface="Helvetica Neue"/>
              </a:rPr>
              <a:t>Once registered, you will be able to return to the Registration Form and upload the following documents (pdf format only)</a:t>
            </a:r>
          </a:p>
          <a:p>
            <a:pPr lvl="1">
              <a:buFont typeface="Wingdings" panose="05000000000000000000" pitchFamily="2" charset="2"/>
              <a:buChar char="ü"/>
            </a:pPr>
            <a:r>
              <a:rPr lang="en-US" sz="2400" b="0" i="0" dirty="0">
                <a:solidFill>
                  <a:srgbClr val="333333"/>
                </a:solidFill>
                <a:effectLst/>
                <a:latin typeface="Helvetica Neue"/>
              </a:rPr>
              <a:t>Initial IRB approval letter</a:t>
            </a:r>
            <a:endParaRPr lang="en-US" sz="2400" b="0" i="0" dirty="0">
              <a:effectLst/>
              <a:latin typeface="Helvetica Neue"/>
            </a:endParaRPr>
          </a:p>
          <a:p>
            <a:pPr lvl="1">
              <a:buFont typeface="Wingdings" panose="05000000000000000000" pitchFamily="2" charset="2"/>
              <a:buChar char="ü"/>
            </a:pPr>
            <a:r>
              <a:rPr lang="en-US" sz="2400" b="0" i="0" dirty="0">
                <a:effectLst/>
                <a:latin typeface="Helvetica Neue"/>
              </a:rPr>
              <a:t>Sample patient informed consent to be used at your practice.</a:t>
            </a:r>
          </a:p>
          <a:p>
            <a:pPr lvl="1">
              <a:buFont typeface="Wingdings" panose="05000000000000000000" pitchFamily="2" charset="2"/>
              <a:buChar char="ü"/>
            </a:pPr>
            <a:r>
              <a:rPr lang="en-US" sz="2400" dirty="0">
                <a:solidFill>
                  <a:srgbClr val="333333"/>
                </a:solidFill>
                <a:latin typeface="Helvetica Neue"/>
              </a:rPr>
              <a:t>Human Subject Protection Certification for Dementia Specialists. </a:t>
            </a:r>
            <a:endParaRPr lang="en-US" sz="2400" b="0" i="0" dirty="0">
              <a:solidFill>
                <a:srgbClr val="333333"/>
              </a:solidFill>
              <a:effectLst/>
              <a:latin typeface="Helvetica Neue"/>
            </a:endParaRPr>
          </a:p>
        </p:txBody>
      </p:sp>
      <p:sp>
        <p:nvSpPr>
          <p:cNvPr id="3" name="Title 2">
            <a:extLst>
              <a:ext uri="{FF2B5EF4-FFF2-40B4-BE49-F238E27FC236}">
                <a16:creationId xmlns:a16="http://schemas.microsoft.com/office/drawing/2014/main" id="{D3270B78-FAA6-4DEC-A05E-98F8AD876573}"/>
              </a:ext>
            </a:extLst>
          </p:cNvPr>
          <p:cNvSpPr>
            <a:spLocks noGrp="1"/>
          </p:cNvSpPr>
          <p:nvPr>
            <p:ph type="title"/>
          </p:nvPr>
        </p:nvSpPr>
        <p:spPr/>
        <p:txBody>
          <a:bodyPr/>
          <a:lstStyle/>
          <a:p>
            <a:r>
              <a:rPr lang="en-US" b="1" dirty="0"/>
              <a:t>Registration Form Overview</a:t>
            </a:r>
          </a:p>
        </p:txBody>
      </p:sp>
    </p:spTree>
    <p:extLst>
      <p:ext uri="{BB962C8B-B14F-4D97-AF65-F5344CB8AC3E}">
        <p14:creationId xmlns:p14="http://schemas.microsoft.com/office/powerpoint/2010/main" val="319163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 IDEAS_Slide Master">
  <a:themeElements>
    <a:clrScheme name="Custom 20">
      <a:dk1>
        <a:srgbClr val="2F2B20"/>
      </a:dk1>
      <a:lt1>
        <a:srgbClr val="FFFFFF"/>
      </a:lt1>
      <a:dk2>
        <a:srgbClr val="00487E"/>
      </a:dk2>
      <a:lt2>
        <a:srgbClr val="0070C0"/>
      </a:lt2>
      <a:accent1>
        <a:srgbClr val="00487E"/>
      </a:accent1>
      <a:accent2>
        <a:srgbClr val="7F7F7F"/>
      </a:accent2>
      <a:accent3>
        <a:srgbClr val="00487E"/>
      </a:accent3>
      <a:accent4>
        <a:srgbClr val="58257F"/>
      </a:accent4>
      <a:accent5>
        <a:srgbClr val="7F7F7F"/>
      </a:accent5>
      <a:accent6>
        <a:srgbClr val="58257F"/>
      </a:accent6>
      <a:hlink>
        <a:srgbClr val="00487E"/>
      </a:hlink>
      <a:folHlink>
        <a:srgbClr val="5825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IDEAS_Slide Master">
  <a:themeElements>
    <a:clrScheme name="Custom 20">
      <a:dk1>
        <a:srgbClr val="2F2B20"/>
      </a:dk1>
      <a:lt1>
        <a:srgbClr val="FFFFFF"/>
      </a:lt1>
      <a:dk2>
        <a:srgbClr val="00487E"/>
      </a:dk2>
      <a:lt2>
        <a:srgbClr val="0070C0"/>
      </a:lt2>
      <a:accent1>
        <a:srgbClr val="00487E"/>
      </a:accent1>
      <a:accent2>
        <a:srgbClr val="7F7F7F"/>
      </a:accent2>
      <a:accent3>
        <a:srgbClr val="00487E"/>
      </a:accent3>
      <a:accent4>
        <a:srgbClr val="58257F"/>
      </a:accent4>
      <a:accent5>
        <a:srgbClr val="7F7F7F"/>
      </a:accent5>
      <a:accent6>
        <a:srgbClr val="58257F"/>
      </a:accent6>
      <a:hlink>
        <a:srgbClr val="00487E"/>
      </a:hlink>
      <a:folHlink>
        <a:srgbClr val="5825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24CBC496E2224CA15AC5936AD665B4" ma:contentTypeVersion="4" ma:contentTypeDescription="Create a new document." ma:contentTypeScope="" ma:versionID="16c6cf3ec68d2035724c568bc17f0bc5">
  <xsd:schema xmlns:xsd="http://www.w3.org/2001/XMLSchema" xmlns:xs="http://www.w3.org/2001/XMLSchema" xmlns:p="http://schemas.microsoft.com/office/2006/metadata/properties" xmlns:ns2="9b86340d-cf8b-4787-ac11-eaee4b6173d2" targetNamespace="http://schemas.microsoft.com/office/2006/metadata/properties" ma:root="true" ma:fieldsID="f6ce29d3c9e395d65099f73c32ef75ee" ns2:_="">
    <xsd:import namespace="9b86340d-cf8b-4787-ac11-eaee4b6173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6340d-cf8b-4787-ac11-eaee4b6173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9398F-E226-450E-AE03-1CCF324273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BE2D83-F927-4588-AE94-4EBDB08F7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6340d-cf8b-4787-ac11-eaee4b617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DE0F28-D5FE-4B26-AAF7-0467C27890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16513</TotalTime>
  <Words>1686</Words>
  <Application>Microsoft Office PowerPoint</Application>
  <PresentationFormat>Widescreen</PresentationFormat>
  <Paragraphs>158</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Helvetica Neue</vt:lpstr>
      <vt:lpstr>Wingdings</vt:lpstr>
      <vt:lpstr>New IDEAS_Slide Master</vt:lpstr>
      <vt:lpstr>IDEAS_Slide Master</vt:lpstr>
      <vt:lpstr>PowerPoint Presentation</vt:lpstr>
      <vt:lpstr>Important Portal Information </vt:lpstr>
      <vt:lpstr>Registration Overview </vt:lpstr>
      <vt:lpstr>User Role Information</vt:lpstr>
      <vt:lpstr>Practice Registration Tutorial</vt:lpstr>
      <vt:lpstr>Administrator Login Instructions</vt:lpstr>
      <vt:lpstr>Administrator Login Instructions, continued</vt:lpstr>
      <vt:lpstr>Pre-Registration Form</vt:lpstr>
      <vt:lpstr>Registration Form Overview</vt:lpstr>
      <vt:lpstr>Registration Form Example</vt:lpstr>
      <vt:lpstr>Add Physicians and Practice Staff</vt:lpstr>
      <vt:lpstr>Automated Email Example</vt:lpstr>
      <vt:lpstr>Complete the Physician Profile</vt:lpstr>
      <vt:lpstr>Complete Physician Profile Example</vt:lpstr>
      <vt:lpstr> Upload Human Subject Protection Training</vt:lpstr>
      <vt:lpstr>Check Physician Status</vt:lpstr>
      <vt:lpstr>Practice Activation Requirements</vt:lpstr>
      <vt:lpstr>Protocol Reminder for Practice Activation</vt:lpstr>
      <vt:lpstr>Finance Portal: Add Financial Information</vt:lpstr>
      <vt:lpstr>Finance Portal: View Practice Payments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DiGati, Rebecca</dc:creator>
  <cp:lastModifiedBy>Glavin, Emily</cp:lastModifiedBy>
  <cp:revision>182</cp:revision>
  <dcterms:created xsi:type="dcterms:W3CDTF">2021-01-07T15:07:46Z</dcterms:created>
  <dcterms:modified xsi:type="dcterms:W3CDTF">2021-02-17T16:20:31Z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0x010100B224CBC496E2224CA15AC5936AD665B4</vt:lpwstr>
  </property>
</Properties>
</file>