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60" r:id="rId3"/>
    <p:sldId id="276" r:id="rId4"/>
    <p:sldId id="287" r:id="rId5"/>
    <p:sldId id="280" r:id="rId6"/>
    <p:sldId id="277" r:id="rId7"/>
    <p:sldId id="262" r:id="rId8"/>
    <p:sldId id="263" r:id="rId9"/>
    <p:sldId id="288" r:id="rId10"/>
    <p:sldId id="264" r:id="rId11"/>
    <p:sldId id="278" r:id="rId12"/>
    <p:sldId id="265" r:id="rId13"/>
    <p:sldId id="266" r:id="rId14"/>
    <p:sldId id="268" r:id="rId15"/>
    <p:sldId id="270" r:id="rId16"/>
    <p:sldId id="281" r:id="rId17"/>
    <p:sldId id="271" r:id="rId18"/>
    <p:sldId id="274" r:id="rId19"/>
    <p:sldId id="275" r:id="rId20"/>
    <p:sldId id="282"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lon, Grace" initials="DG" lastIdx="13" clrIdx="0">
    <p:extLst>
      <p:ext uri="{19B8F6BF-5375-455C-9EA6-DF929625EA0E}">
        <p15:presenceInfo xmlns:p15="http://schemas.microsoft.com/office/powerpoint/2012/main" userId="S::gdillon@acr.org::bd8184ca-86ee-4ceb-8a1d-083cab3610b6" providerId="AD"/>
      </p:ext>
    </p:extLst>
  </p:cmAuthor>
  <p:cmAuthor id="2" name="Glavin, Emily" initials="GE" lastIdx="22" clrIdx="1">
    <p:extLst>
      <p:ext uri="{19B8F6BF-5375-455C-9EA6-DF929625EA0E}">
        <p15:presenceInfo xmlns:p15="http://schemas.microsoft.com/office/powerpoint/2012/main" userId="S::eglavin@acr.org::5ac2b77c-6515-425a-a1eb-07a38b1fe363" providerId="AD"/>
      </p:ext>
    </p:extLst>
  </p:cmAuthor>
  <p:cmAuthor id="3" name="March, Andrew" initials="MA" lastIdx="8" clrIdx="2">
    <p:extLst>
      <p:ext uri="{19B8F6BF-5375-455C-9EA6-DF929625EA0E}">
        <p15:presenceInfo xmlns:p15="http://schemas.microsoft.com/office/powerpoint/2012/main" userId="S::amarch@acr.org::002d0599-513c-40e0-b78e-9cfc9c164e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5" autoAdjust="0"/>
    <p:restoredTop sz="94660"/>
  </p:normalViewPr>
  <p:slideViewPr>
    <p:cSldViewPr snapToGrid="0">
      <p:cViewPr varScale="1">
        <p:scale>
          <a:sx n="115" d="100"/>
          <a:sy n="115"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vin, Emily" userId="5ac2b77c-6515-425a-a1eb-07a38b1fe363" providerId="ADAL" clId="{703C803A-A1D0-46D2-8CF2-911F5817EAD2}"/>
    <pc:docChg chg="modMainMaster">
      <pc:chgData name="Glavin, Emily" userId="5ac2b77c-6515-425a-a1eb-07a38b1fe363" providerId="ADAL" clId="{703C803A-A1D0-46D2-8CF2-911F5817EAD2}" dt="2021-11-10T16:48:04.658" v="10" actId="20577"/>
      <pc:docMkLst>
        <pc:docMk/>
      </pc:docMkLst>
      <pc:sldMasterChg chg="modSldLayout">
        <pc:chgData name="Glavin, Emily" userId="5ac2b77c-6515-425a-a1eb-07a38b1fe363" providerId="ADAL" clId="{703C803A-A1D0-46D2-8CF2-911F5817EAD2}" dt="2021-11-10T16:48:04.658" v="10" actId="20577"/>
        <pc:sldMasterMkLst>
          <pc:docMk/>
          <pc:sldMasterMk cId="956999795" sldId="2147483660"/>
        </pc:sldMasterMkLst>
        <pc:sldLayoutChg chg="modSp mod">
          <pc:chgData name="Glavin, Emily" userId="5ac2b77c-6515-425a-a1eb-07a38b1fe363" providerId="ADAL" clId="{703C803A-A1D0-46D2-8CF2-911F5817EAD2}" dt="2021-11-10T16:48:04.658" v="10" actId="20577"/>
          <pc:sldLayoutMkLst>
            <pc:docMk/>
            <pc:sldMasterMk cId="956999795" sldId="2147483660"/>
            <pc:sldLayoutMk cId="2745092195" sldId="2147483661"/>
          </pc:sldLayoutMkLst>
          <pc:spChg chg="mod">
            <ac:chgData name="Glavin, Emily" userId="5ac2b77c-6515-425a-a1eb-07a38b1fe363" providerId="ADAL" clId="{703C803A-A1D0-46D2-8CF2-911F5817EAD2}" dt="2021-11-10T16:48:04.658" v="10" actId="20577"/>
            <ac:spMkLst>
              <pc:docMk/>
              <pc:sldMasterMk cId="956999795" sldId="2147483660"/>
              <pc:sldLayoutMk cId="2745092195" sldId="2147483661"/>
              <ac:spMk id="4" creationId="{645C9995-23CF-48CA-9317-3F0A3BB879D8}"/>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06FD8-4471-43C6-BCA6-727AD3D6D94A}"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0244FBC-D991-45DF-9F2F-D77A3C3E2726}">
      <dgm:prSet phldrT="[Text]" custT="1"/>
      <dgm:spPr/>
      <dgm:t>
        <a:bodyPr/>
        <a:lstStyle/>
        <a:p>
          <a:r>
            <a:rPr lang="en-US" sz="1800" u="none" dirty="0"/>
            <a:t>Tip #1:</a:t>
          </a:r>
        </a:p>
      </dgm:t>
    </dgm:pt>
    <dgm:pt modelId="{F293C6DE-0589-4D42-A080-CC1758D67989}" type="parTrans" cxnId="{6221871D-C56B-49D0-84F9-BD8F45DBFDF9}">
      <dgm:prSet/>
      <dgm:spPr/>
      <dgm:t>
        <a:bodyPr/>
        <a:lstStyle/>
        <a:p>
          <a:endParaRPr lang="en-US"/>
        </a:p>
      </dgm:t>
    </dgm:pt>
    <dgm:pt modelId="{076D980E-3D61-4B27-B9F7-DDFEEBED3B68}" type="sibTrans" cxnId="{6221871D-C56B-49D0-84F9-BD8F45DBFDF9}">
      <dgm:prSet/>
      <dgm:spPr/>
      <dgm:t>
        <a:bodyPr/>
        <a:lstStyle/>
        <a:p>
          <a:endParaRPr lang="en-US"/>
        </a:p>
      </dgm:t>
    </dgm:pt>
    <dgm:pt modelId="{48A28911-72E1-4CC8-B6A6-9C94617BC050}">
      <dgm:prSet phldrT="[Text]" custT="1"/>
      <dgm:spPr/>
      <dgm:t>
        <a:bodyPr/>
        <a:lstStyle/>
        <a:p>
          <a:r>
            <a:rPr lang="en-US" sz="1800" dirty="0"/>
            <a:t>Tip #2:</a:t>
          </a:r>
        </a:p>
      </dgm:t>
    </dgm:pt>
    <dgm:pt modelId="{B52AA0F3-CF69-489C-89D0-8B1E2DC35F60}" type="parTrans" cxnId="{8BE2A845-BE38-40D4-B24C-83D75310D754}">
      <dgm:prSet/>
      <dgm:spPr/>
      <dgm:t>
        <a:bodyPr/>
        <a:lstStyle/>
        <a:p>
          <a:endParaRPr lang="en-US"/>
        </a:p>
      </dgm:t>
    </dgm:pt>
    <dgm:pt modelId="{1E76D419-5A7C-4D60-BB95-589D986EB77E}" type="sibTrans" cxnId="{8BE2A845-BE38-40D4-B24C-83D75310D754}">
      <dgm:prSet/>
      <dgm:spPr/>
      <dgm:t>
        <a:bodyPr/>
        <a:lstStyle/>
        <a:p>
          <a:endParaRPr lang="en-US"/>
        </a:p>
      </dgm:t>
    </dgm:pt>
    <dgm:pt modelId="{89A7BEDD-5DB6-4E10-99C0-82A758D0BBF9}">
      <dgm:prSet phldrT="[Text]" custT="1"/>
      <dgm:spPr/>
      <dgm:t>
        <a:bodyPr/>
        <a:lstStyle/>
        <a:p>
          <a:r>
            <a:rPr lang="en-US" sz="1800" dirty="0"/>
            <a:t>Tip #3:</a:t>
          </a:r>
        </a:p>
      </dgm:t>
    </dgm:pt>
    <dgm:pt modelId="{7EB29334-130E-4518-A4E1-7CBBD8959987}" type="parTrans" cxnId="{2B1673D7-513B-4AE8-86B8-D1F329611F51}">
      <dgm:prSet/>
      <dgm:spPr/>
      <dgm:t>
        <a:bodyPr/>
        <a:lstStyle/>
        <a:p>
          <a:endParaRPr lang="en-US"/>
        </a:p>
      </dgm:t>
    </dgm:pt>
    <dgm:pt modelId="{A3C43F22-7B12-4BF8-9925-8EAA51CDEB18}" type="sibTrans" cxnId="{2B1673D7-513B-4AE8-86B8-D1F329611F51}">
      <dgm:prSet/>
      <dgm:spPr/>
      <dgm:t>
        <a:bodyPr/>
        <a:lstStyle/>
        <a:p>
          <a:endParaRPr lang="en-US"/>
        </a:p>
      </dgm:t>
    </dgm:pt>
    <dgm:pt modelId="{1EBCBF5C-C799-4E35-8B2E-BC5C17DE4840}">
      <dgm:prSet phldrT="[Text]"/>
      <dgm:spPr/>
      <dgm:t>
        <a:bodyPr/>
        <a:lstStyle/>
        <a:p>
          <a:r>
            <a:rPr lang="en-US" dirty="0"/>
            <a:t>Make sure if you choose to have the ICF translated, that you go back to section “Investigational/Research Location(s) and Subject Recruitment” question #4 and indicate that non-English speakers will be enrolled.</a:t>
          </a:r>
        </a:p>
      </dgm:t>
    </dgm:pt>
    <dgm:pt modelId="{60AA9BEB-85EA-496C-BCA1-D2D442C3C7C1}" type="parTrans" cxnId="{F5EA8323-BFBE-4688-AE73-380F15F979B2}">
      <dgm:prSet/>
      <dgm:spPr/>
      <dgm:t>
        <a:bodyPr/>
        <a:lstStyle/>
        <a:p>
          <a:endParaRPr lang="en-US"/>
        </a:p>
      </dgm:t>
    </dgm:pt>
    <dgm:pt modelId="{05728A0D-497E-454B-8D62-51C47CAF8F38}" type="sibTrans" cxnId="{F5EA8323-BFBE-4688-AE73-380F15F979B2}">
      <dgm:prSet/>
      <dgm:spPr/>
      <dgm:t>
        <a:bodyPr/>
        <a:lstStyle/>
        <a:p>
          <a:endParaRPr lang="en-US"/>
        </a:p>
      </dgm:t>
    </dgm:pt>
    <dgm:pt modelId="{5358119B-E7AA-42AD-AC66-EA075FC98580}">
      <dgm:prSet/>
      <dgm:spPr/>
      <dgm:t>
        <a:bodyPr/>
        <a:lstStyle/>
        <a:p>
          <a:r>
            <a:rPr lang="en-US" dirty="0"/>
            <a:t>Make sure that the address, phone number, and compensation language of the Consent matches what it put in the Advarra Form.</a:t>
          </a:r>
        </a:p>
      </dgm:t>
    </dgm:pt>
    <dgm:pt modelId="{0EDCB5E2-6768-4315-98B1-9BF401C1317A}" type="parTrans" cxnId="{D268D271-8E2A-4D05-9644-615FA08D7275}">
      <dgm:prSet/>
      <dgm:spPr/>
      <dgm:t>
        <a:bodyPr/>
        <a:lstStyle/>
        <a:p>
          <a:endParaRPr lang="en-US"/>
        </a:p>
      </dgm:t>
    </dgm:pt>
    <dgm:pt modelId="{3EDBB383-A4F3-4564-A324-353E06DE982F}" type="sibTrans" cxnId="{D268D271-8E2A-4D05-9644-615FA08D7275}">
      <dgm:prSet/>
      <dgm:spPr/>
      <dgm:t>
        <a:bodyPr/>
        <a:lstStyle/>
        <a:p>
          <a:endParaRPr lang="en-US"/>
        </a:p>
      </dgm:t>
    </dgm:pt>
    <dgm:pt modelId="{D53D5F8C-11E4-4FBB-9486-D910DEAE36E2}">
      <dgm:prSet/>
      <dgm:spPr/>
      <dgm:t>
        <a:bodyPr/>
        <a:lstStyle/>
        <a:p>
          <a:r>
            <a:rPr lang="en-US" dirty="0"/>
            <a:t>Please note this is for consents that the site has added their site-specific language. If your site does not add language, please indicate “n/a”.</a:t>
          </a:r>
        </a:p>
      </dgm:t>
    </dgm:pt>
    <dgm:pt modelId="{6CB96DE7-9B84-41DC-A7AC-5672B8E6DF77}" type="parTrans" cxnId="{73805010-88DA-4457-AA43-7D9FAB8B7C65}">
      <dgm:prSet/>
      <dgm:spPr/>
      <dgm:t>
        <a:bodyPr/>
        <a:lstStyle/>
        <a:p>
          <a:endParaRPr lang="en-US"/>
        </a:p>
      </dgm:t>
    </dgm:pt>
    <dgm:pt modelId="{8B42AC6F-F885-42D1-8BE3-C939EE6A75BC}" type="sibTrans" cxnId="{73805010-88DA-4457-AA43-7D9FAB8B7C65}">
      <dgm:prSet/>
      <dgm:spPr/>
      <dgm:t>
        <a:bodyPr/>
        <a:lstStyle/>
        <a:p>
          <a:endParaRPr lang="en-US"/>
        </a:p>
      </dgm:t>
    </dgm:pt>
    <dgm:pt modelId="{01015337-8CB0-4CE5-AE44-BC36A7F39B8B}">
      <dgm:prSet phldrT="[Text]"/>
      <dgm:spPr/>
      <dgm:t>
        <a:bodyPr/>
        <a:lstStyle/>
        <a:p>
          <a:r>
            <a:rPr lang="en-US" dirty="0"/>
            <a:t>Make sure question #3 compensation language matches the language in your site-specific protocol.</a:t>
          </a:r>
        </a:p>
      </dgm:t>
    </dgm:pt>
    <dgm:pt modelId="{0097224C-B779-481C-A76C-DC248EF6689F}" type="parTrans" cxnId="{B10749C6-078F-4EEB-A8AD-2E1B091E8C26}">
      <dgm:prSet/>
      <dgm:spPr/>
      <dgm:t>
        <a:bodyPr/>
        <a:lstStyle/>
        <a:p>
          <a:endParaRPr lang="en-US"/>
        </a:p>
      </dgm:t>
    </dgm:pt>
    <dgm:pt modelId="{00D851D2-B4BB-402B-A012-A946C79400CB}" type="sibTrans" cxnId="{B10749C6-078F-4EEB-A8AD-2E1B091E8C26}">
      <dgm:prSet/>
      <dgm:spPr/>
      <dgm:t>
        <a:bodyPr/>
        <a:lstStyle/>
        <a:p>
          <a:endParaRPr lang="en-US"/>
        </a:p>
      </dgm:t>
    </dgm:pt>
    <dgm:pt modelId="{B0350EEF-608C-4AEE-A2CD-685E7D543E6C}">
      <dgm:prSet phldrT="[Text]"/>
      <dgm:spPr/>
      <dgm:t>
        <a:bodyPr/>
        <a:lstStyle/>
        <a:p>
          <a:r>
            <a:rPr lang="en-US" dirty="0"/>
            <a:t>If the only changes to the ICF are the first page address for site and the compensation section, you do not need to submit to Advarra. They will update this information automatically when you receive approval.</a:t>
          </a:r>
        </a:p>
      </dgm:t>
    </dgm:pt>
    <dgm:pt modelId="{F359E439-C693-4178-8731-0F39CDC35257}" type="parTrans" cxnId="{894A8C0B-DE16-46FA-B86C-CA49A3E2AE79}">
      <dgm:prSet/>
      <dgm:spPr/>
      <dgm:t>
        <a:bodyPr/>
        <a:lstStyle/>
        <a:p>
          <a:endParaRPr lang="en-US"/>
        </a:p>
      </dgm:t>
    </dgm:pt>
    <dgm:pt modelId="{C257BDD1-6D77-4B34-92CD-6678E3B78B1E}" type="sibTrans" cxnId="{894A8C0B-DE16-46FA-B86C-CA49A3E2AE79}">
      <dgm:prSet/>
      <dgm:spPr/>
      <dgm:t>
        <a:bodyPr/>
        <a:lstStyle/>
        <a:p>
          <a:endParaRPr lang="en-US"/>
        </a:p>
      </dgm:t>
    </dgm:pt>
    <dgm:pt modelId="{97B0D074-2BBE-49C4-94DF-B2610F965893}" type="pres">
      <dgm:prSet presAssocID="{41706FD8-4471-43C6-BCA6-727AD3D6D94A}" presName="Name0" presStyleCnt="0">
        <dgm:presLayoutVars>
          <dgm:dir/>
          <dgm:animLvl val="lvl"/>
          <dgm:resizeHandles val="exact"/>
        </dgm:presLayoutVars>
      </dgm:prSet>
      <dgm:spPr/>
    </dgm:pt>
    <dgm:pt modelId="{8CE1C7D2-DAED-4069-ADD2-0B6B1A9AD4C0}" type="pres">
      <dgm:prSet presAssocID="{90244FBC-D991-45DF-9F2F-D77A3C3E2726}" presName="composite" presStyleCnt="0"/>
      <dgm:spPr/>
    </dgm:pt>
    <dgm:pt modelId="{6A498EBF-E45B-4B6C-BA5A-FB3784B28BB9}" type="pres">
      <dgm:prSet presAssocID="{90244FBC-D991-45DF-9F2F-D77A3C3E2726}" presName="parTx" presStyleLbl="alignNode1" presStyleIdx="0" presStyleCnt="3">
        <dgm:presLayoutVars>
          <dgm:chMax val="0"/>
          <dgm:chPref val="0"/>
          <dgm:bulletEnabled val="1"/>
        </dgm:presLayoutVars>
      </dgm:prSet>
      <dgm:spPr/>
    </dgm:pt>
    <dgm:pt modelId="{277C82B7-A032-4828-AF3D-315CFDA8D738}" type="pres">
      <dgm:prSet presAssocID="{90244FBC-D991-45DF-9F2F-D77A3C3E2726}" presName="desTx" presStyleLbl="alignAccFollowNode1" presStyleIdx="0" presStyleCnt="3">
        <dgm:presLayoutVars>
          <dgm:bulletEnabled val="1"/>
        </dgm:presLayoutVars>
      </dgm:prSet>
      <dgm:spPr/>
    </dgm:pt>
    <dgm:pt modelId="{37E6606A-F9FB-4EAA-8DC3-ECA0A19946F0}" type="pres">
      <dgm:prSet presAssocID="{076D980E-3D61-4B27-B9F7-DDFEEBED3B68}" presName="space" presStyleCnt="0"/>
      <dgm:spPr/>
    </dgm:pt>
    <dgm:pt modelId="{6FF8B787-B1BF-4FC1-9C67-3E531DA204FE}" type="pres">
      <dgm:prSet presAssocID="{48A28911-72E1-4CC8-B6A6-9C94617BC050}" presName="composite" presStyleCnt="0"/>
      <dgm:spPr/>
    </dgm:pt>
    <dgm:pt modelId="{935BFE94-9A0D-4631-9791-39180F450DFA}" type="pres">
      <dgm:prSet presAssocID="{48A28911-72E1-4CC8-B6A6-9C94617BC050}" presName="parTx" presStyleLbl="alignNode1" presStyleIdx="1" presStyleCnt="3">
        <dgm:presLayoutVars>
          <dgm:chMax val="0"/>
          <dgm:chPref val="0"/>
          <dgm:bulletEnabled val="1"/>
        </dgm:presLayoutVars>
      </dgm:prSet>
      <dgm:spPr/>
    </dgm:pt>
    <dgm:pt modelId="{7EF0F9B2-0F0F-4E66-BA1E-A3A0E3184212}" type="pres">
      <dgm:prSet presAssocID="{48A28911-72E1-4CC8-B6A6-9C94617BC050}" presName="desTx" presStyleLbl="alignAccFollowNode1" presStyleIdx="1" presStyleCnt="3">
        <dgm:presLayoutVars>
          <dgm:bulletEnabled val="1"/>
        </dgm:presLayoutVars>
      </dgm:prSet>
      <dgm:spPr/>
    </dgm:pt>
    <dgm:pt modelId="{01A682DD-811E-47EB-8E3A-30593605D5E6}" type="pres">
      <dgm:prSet presAssocID="{1E76D419-5A7C-4D60-BB95-589D986EB77E}" presName="space" presStyleCnt="0"/>
      <dgm:spPr/>
    </dgm:pt>
    <dgm:pt modelId="{BEEA9F4B-782D-4A33-9EFA-A36C8B7C8F74}" type="pres">
      <dgm:prSet presAssocID="{89A7BEDD-5DB6-4E10-99C0-82A758D0BBF9}" presName="composite" presStyleCnt="0"/>
      <dgm:spPr/>
    </dgm:pt>
    <dgm:pt modelId="{16DBBE5F-1D06-4148-84DE-CBBBB811F9B4}" type="pres">
      <dgm:prSet presAssocID="{89A7BEDD-5DB6-4E10-99C0-82A758D0BBF9}" presName="parTx" presStyleLbl="alignNode1" presStyleIdx="2" presStyleCnt="3">
        <dgm:presLayoutVars>
          <dgm:chMax val="0"/>
          <dgm:chPref val="0"/>
          <dgm:bulletEnabled val="1"/>
        </dgm:presLayoutVars>
      </dgm:prSet>
      <dgm:spPr/>
    </dgm:pt>
    <dgm:pt modelId="{836E48BF-BFEC-4A13-84D6-339A84720D3D}" type="pres">
      <dgm:prSet presAssocID="{89A7BEDD-5DB6-4E10-99C0-82A758D0BBF9}" presName="desTx" presStyleLbl="alignAccFollowNode1" presStyleIdx="2" presStyleCnt="3">
        <dgm:presLayoutVars>
          <dgm:bulletEnabled val="1"/>
        </dgm:presLayoutVars>
      </dgm:prSet>
      <dgm:spPr/>
    </dgm:pt>
  </dgm:ptLst>
  <dgm:cxnLst>
    <dgm:cxn modelId="{E85F4002-CF20-44D7-B0AD-8A19376090A6}" type="presOf" srcId="{1EBCBF5C-C799-4E35-8B2E-BC5C17DE4840}" destId="{836E48BF-BFEC-4A13-84D6-339A84720D3D}" srcOrd="0" destOrd="0" presId="urn:microsoft.com/office/officeart/2005/8/layout/hList1"/>
    <dgm:cxn modelId="{894A8C0B-DE16-46FA-B86C-CA49A3E2AE79}" srcId="{90244FBC-D991-45DF-9F2F-D77A3C3E2726}" destId="{B0350EEF-608C-4AEE-A2CD-685E7D543E6C}" srcOrd="0" destOrd="0" parTransId="{F359E439-C693-4178-8731-0F39CDC35257}" sibTransId="{C257BDD1-6D77-4B34-92CD-6678E3B78B1E}"/>
    <dgm:cxn modelId="{73805010-88DA-4457-AA43-7D9FAB8B7C65}" srcId="{01015337-8CB0-4CE5-AE44-BC36A7F39B8B}" destId="{D53D5F8C-11E4-4FBB-9486-D910DEAE36E2}" srcOrd="0" destOrd="0" parTransId="{6CB96DE7-9B84-41DC-A7AC-5672B8E6DF77}" sibTransId="{8B42AC6F-F885-42D1-8BE3-C939EE6A75BC}"/>
    <dgm:cxn modelId="{6221871D-C56B-49D0-84F9-BD8F45DBFDF9}" srcId="{41706FD8-4471-43C6-BCA6-727AD3D6D94A}" destId="{90244FBC-D991-45DF-9F2F-D77A3C3E2726}" srcOrd="0" destOrd="0" parTransId="{F293C6DE-0589-4D42-A080-CC1758D67989}" sibTransId="{076D980E-3D61-4B27-B9F7-DDFEEBED3B68}"/>
    <dgm:cxn modelId="{F5EA8323-BFBE-4688-AE73-380F15F979B2}" srcId="{89A7BEDD-5DB6-4E10-99C0-82A758D0BBF9}" destId="{1EBCBF5C-C799-4E35-8B2E-BC5C17DE4840}" srcOrd="0" destOrd="0" parTransId="{60AA9BEB-85EA-496C-BCA1-D2D442C3C7C1}" sibTransId="{05728A0D-497E-454B-8D62-51C47CAF8F38}"/>
    <dgm:cxn modelId="{5239B627-B74E-4828-9048-32A5D80EE3C4}" type="presOf" srcId="{89A7BEDD-5DB6-4E10-99C0-82A758D0BBF9}" destId="{16DBBE5F-1D06-4148-84DE-CBBBB811F9B4}" srcOrd="0" destOrd="0" presId="urn:microsoft.com/office/officeart/2005/8/layout/hList1"/>
    <dgm:cxn modelId="{8B1BC361-1F70-40FA-90FE-48C2CF33476A}" type="presOf" srcId="{01015337-8CB0-4CE5-AE44-BC36A7F39B8B}" destId="{7EF0F9B2-0F0F-4E66-BA1E-A3A0E3184212}" srcOrd="0" destOrd="0" presId="urn:microsoft.com/office/officeart/2005/8/layout/hList1"/>
    <dgm:cxn modelId="{8BE2A845-BE38-40D4-B24C-83D75310D754}" srcId="{41706FD8-4471-43C6-BCA6-727AD3D6D94A}" destId="{48A28911-72E1-4CC8-B6A6-9C94617BC050}" srcOrd="1" destOrd="0" parTransId="{B52AA0F3-CF69-489C-89D0-8B1E2DC35F60}" sibTransId="{1E76D419-5A7C-4D60-BB95-589D986EB77E}"/>
    <dgm:cxn modelId="{27A85950-4068-459F-B855-6376BC80F40F}" type="presOf" srcId="{90244FBC-D991-45DF-9F2F-D77A3C3E2726}" destId="{6A498EBF-E45B-4B6C-BA5A-FB3784B28BB9}" srcOrd="0" destOrd="0" presId="urn:microsoft.com/office/officeart/2005/8/layout/hList1"/>
    <dgm:cxn modelId="{D268D271-8E2A-4D05-9644-615FA08D7275}" srcId="{90244FBC-D991-45DF-9F2F-D77A3C3E2726}" destId="{5358119B-E7AA-42AD-AC66-EA075FC98580}" srcOrd="1" destOrd="0" parTransId="{0EDCB5E2-6768-4315-98B1-9BF401C1317A}" sibTransId="{3EDBB383-A4F3-4564-A324-353E06DE982F}"/>
    <dgm:cxn modelId="{3EADE882-1DB4-434E-9989-B9AB29F488F4}" type="presOf" srcId="{B0350EEF-608C-4AEE-A2CD-685E7D543E6C}" destId="{277C82B7-A032-4828-AF3D-315CFDA8D738}" srcOrd="0" destOrd="0" presId="urn:microsoft.com/office/officeart/2005/8/layout/hList1"/>
    <dgm:cxn modelId="{0FBE91C4-02B7-426B-8CFA-E2F7A9B6F700}" type="presOf" srcId="{D53D5F8C-11E4-4FBB-9486-D910DEAE36E2}" destId="{7EF0F9B2-0F0F-4E66-BA1E-A3A0E3184212}" srcOrd="0" destOrd="1" presId="urn:microsoft.com/office/officeart/2005/8/layout/hList1"/>
    <dgm:cxn modelId="{B10749C6-078F-4EEB-A8AD-2E1B091E8C26}" srcId="{48A28911-72E1-4CC8-B6A6-9C94617BC050}" destId="{01015337-8CB0-4CE5-AE44-BC36A7F39B8B}" srcOrd="0" destOrd="0" parTransId="{0097224C-B779-481C-A76C-DC248EF6689F}" sibTransId="{00D851D2-B4BB-402B-A012-A946C79400CB}"/>
    <dgm:cxn modelId="{801F67CA-8C54-412C-AA82-D29AEA18D050}" type="presOf" srcId="{41706FD8-4471-43C6-BCA6-727AD3D6D94A}" destId="{97B0D074-2BBE-49C4-94DF-B2610F965893}" srcOrd="0" destOrd="0" presId="urn:microsoft.com/office/officeart/2005/8/layout/hList1"/>
    <dgm:cxn modelId="{2B1673D7-513B-4AE8-86B8-D1F329611F51}" srcId="{41706FD8-4471-43C6-BCA6-727AD3D6D94A}" destId="{89A7BEDD-5DB6-4E10-99C0-82A758D0BBF9}" srcOrd="2" destOrd="0" parTransId="{7EB29334-130E-4518-A4E1-7CBBD8959987}" sibTransId="{A3C43F22-7B12-4BF8-9925-8EAA51CDEB18}"/>
    <dgm:cxn modelId="{D04618EC-17C7-4639-9FF6-479FAC93E998}" type="presOf" srcId="{5358119B-E7AA-42AD-AC66-EA075FC98580}" destId="{277C82B7-A032-4828-AF3D-315CFDA8D738}" srcOrd="0" destOrd="1" presId="urn:microsoft.com/office/officeart/2005/8/layout/hList1"/>
    <dgm:cxn modelId="{8AB4E6F2-AD21-4CBE-B013-3A2C44F57BF4}" type="presOf" srcId="{48A28911-72E1-4CC8-B6A6-9C94617BC050}" destId="{935BFE94-9A0D-4631-9791-39180F450DFA}" srcOrd="0" destOrd="0" presId="urn:microsoft.com/office/officeart/2005/8/layout/hList1"/>
    <dgm:cxn modelId="{ACE4FEF5-B8F7-413E-852B-D4389295C933}" type="presParOf" srcId="{97B0D074-2BBE-49C4-94DF-B2610F965893}" destId="{8CE1C7D2-DAED-4069-ADD2-0B6B1A9AD4C0}" srcOrd="0" destOrd="0" presId="urn:microsoft.com/office/officeart/2005/8/layout/hList1"/>
    <dgm:cxn modelId="{88FBE9F5-197A-43FD-B49C-176E398B69A4}" type="presParOf" srcId="{8CE1C7D2-DAED-4069-ADD2-0B6B1A9AD4C0}" destId="{6A498EBF-E45B-4B6C-BA5A-FB3784B28BB9}" srcOrd="0" destOrd="0" presId="urn:microsoft.com/office/officeart/2005/8/layout/hList1"/>
    <dgm:cxn modelId="{FDC7AA28-5992-40BC-A1C8-58895F3422AA}" type="presParOf" srcId="{8CE1C7D2-DAED-4069-ADD2-0B6B1A9AD4C0}" destId="{277C82B7-A032-4828-AF3D-315CFDA8D738}" srcOrd="1" destOrd="0" presId="urn:microsoft.com/office/officeart/2005/8/layout/hList1"/>
    <dgm:cxn modelId="{4F423F46-91DB-4A67-877F-D7F0C88973B0}" type="presParOf" srcId="{97B0D074-2BBE-49C4-94DF-B2610F965893}" destId="{37E6606A-F9FB-4EAA-8DC3-ECA0A19946F0}" srcOrd="1" destOrd="0" presId="urn:microsoft.com/office/officeart/2005/8/layout/hList1"/>
    <dgm:cxn modelId="{5E8C738D-A79D-4ECB-9B8E-C7CAB4E7643C}" type="presParOf" srcId="{97B0D074-2BBE-49C4-94DF-B2610F965893}" destId="{6FF8B787-B1BF-4FC1-9C67-3E531DA204FE}" srcOrd="2" destOrd="0" presId="urn:microsoft.com/office/officeart/2005/8/layout/hList1"/>
    <dgm:cxn modelId="{22134C2A-A196-43A8-A5CB-EA6690FA852D}" type="presParOf" srcId="{6FF8B787-B1BF-4FC1-9C67-3E531DA204FE}" destId="{935BFE94-9A0D-4631-9791-39180F450DFA}" srcOrd="0" destOrd="0" presId="urn:microsoft.com/office/officeart/2005/8/layout/hList1"/>
    <dgm:cxn modelId="{3D0B58FB-9B38-4760-8C10-555F81E4D66B}" type="presParOf" srcId="{6FF8B787-B1BF-4FC1-9C67-3E531DA204FE}" destId="{7EF0F9B2-0F0F-4E66-BA1E-A3A0E3184212}" srcOrd="1" destOrd="0" presId="urn:microsoft.com/office/officeart/2005/8/layout/hList1"/>
    <dgm:cxn modelId="{51B91352-97DE-4209-A06C-2039666786DC}" type="presParOf" srcId="{97B0D074-2BBE-49C4-94DF-B2610F965893}" destId="{01A682DD-811E-47EB-8E3A-30593605D5E6}" srcOrd="3" destOrd="0" presId="urn:microsoft.com/office/officeart/2005/8/layout/hList1"/>
    <dgm:cxn modelId="{FB02B92F-551D-4F22-838E-5DA003332EAB}" type="presParOf" srcId="{97B0D074-2BBE-49C4-94DF-B2610F965893}" destId="{BEEA9F4B-782D-4A33-9EFA-A36C8B7C8F74}" srcOrd="4" destOrd="0" presId="urn:microsoft.com/office/officeart/2005/8/layout/hList1"/>
    <dgm:cxn modelId="{9B2DACDE-C9DD-4B7F-AB83-677F41CDB519}" type="presParOf" srcId="{BEEA9F4B-782D-4A33-9EFA-A36C8B7C8F74}" destId="{16DBBE5F-1D06-4148-84DE-CBBBB811F9B4}" srcOrd="0" destOrd="0" presId="urn:microsoft.com/office/officeart/2005/8/layout/hList1"/>
    <dgm:cxn modelId="{9E0444AA-1FC5-4788-B6EB-2765C2F916DD}" type="presParOf" srcId="{BEEA9F4B-782D-4A33-9EFA-A36C8B7C8F74}" destId="{836E48BF-BFEC-4A13-84D6-339A84720D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6C7A7-EDC2-4DCD-81DC-7C6BBA5AE5ED}"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5573D5EC-53EC-4524-A74D-E9C5BFB96292}">
      <dgm:prSet phldrT="[Text]" custT="1"/>
      <dgm:spPr/>
      <dgm:t>
        <a:bodyPr/>
        <a:lstStyle/>
        <a:p>
          <a:r>
            <a:rPr lang="en-US" sz="1800" u="none" dirty="0"/>
            <a:t>Tip #4:</a:t>
          </a:r>
        </a:p>
      </dgm:t>
    </dgm:pt>
    <dgm:pt modelId="{37CE4EBD-8C21-4F84-8C0B-E6C5788349B9}" type="parTrans" cxnId="{0EEEC668-53C6-4415-BDE6-9009D385BF4D}">
      <dgm:prSet/>
      <dgm:spPr/>
      <dgm:t>
        <a:bodyPr/>
        <a:lstStyle/>
        <a:p>
          <a:endParaRPr lang="en-US" sz="1600"/>
        </a:p>
      </dgm:t>
    </dgm:pt>
    <dgm:pt modelId="{AAF232F5-BF3D-4F17-AF27-E671513440E5}" type="sibTrans" cxnId="{0EEEC668-53C6-4415-BDE6-9009D385BF4D}">
      <dgm:prSet/>
      <dgm:spPr/>
      <dgm:t>
        <a:bodyPr/>
        <a:lstStyle/>
        <a:p>
          <a:endParaRPr lang="en-US" sz="1600"/>
        </a:p>
      </dgm:t>
    </dgm:pt>
    <dgm:pt modelId="{A8383A14-A464-48AD-B166-3A51D19AC085}">
      <dgm:prSet custT="1"/>
      <dgm:spPr/>
      <dgm:t>
        <a:bodyPr/>
        <a:lstStyle/>
        <a:p>
          <a:r>
            <a:rPr lang="en-US" sz="1400" dirty="0"/>
            <a:t>Please ensure that you </a:t>
          </a:r>
          <a:r>
            <a:rPr lang="en-US" sz="1400" u="sng" dirty="0"/>
            <a:t>do NOT</a:t>
          </a:r>
          <a:r>
            <a:rPr lang="en-US" sz="1400" u="none" dirty="0"/>
            <a:t> </a:t>
          </a:r>
          <a:r>
            <a:rPr lang="en-US" sz="1400" dirty="0"/>
            <a:t>provide the PET scan location.</a:t>
          </a:r>
        </a:p>
      </dgm:t>
    </dgm:pt>
    <dgm:pt modelId="{59A37B71-FB1F-4143-B05F-E0672FC5035D}" type="parTrans" cxnId="{9550AC08-6FC5-4E6D-861D-5DC7CCAF158F}">
      <dgm:prSet/>
      <dgm:spPr/>
      <dgm:t>
        <a:bodyPr/>
        <a:lstStyle/>
        <a:p>
          <a:endParaRPr lang="en-US" sz="1600"/>
        </a:p>
      </dgm:t>
    </dgm:pt>
    <dgm:pt modelId="{914DC565-4EA1-4D5B-8AD8-62BA242B7D41}" type="sibTrans" cxnId="{9550AC08-6FC5-4E6D-861D-5DC7CCAF158F}">
      <dgm:prSet/>
      <dgm:spPr/>
      <dgm:t>
        <a:bodyPr/>
        <a:lstStyle/>
        <a:p>
          <a:endParaRPr lang="en-US" sz="1600"/>
        </a:p>
      </dgm:t>
    </dgm:pt>
    <dgm:pt modelId="{3804C591-EB9F-4D92-9636-9E7D72FF639D}">
      <dgm:prSet custT="1"/>
      <dgm:spPr/>
      <dgm:t>
        <a:bodyPr/>
        <a:lstStyle/>
        <a:p>
          <a:r>
            <a:rPr lang="en-US" sz="1400" dirty="0"/>
            <a:t>This is considered a part of standard of care and not research</a:t>
          </a:r>
        </a:p>
      </dgm:t>
    </dgm:pt>
    <dgm:pt modelId="{F78387F6-9B51-4350-B06F-01F1181F3B27}" type="parTrans" cxnId="{74E257AC-06BE-457D-896F-61A98316947B}">
      <dgm:prSet/>
      <dgm:spPr/>
      <dgm:t>
        <a:bodyPr/>
        <a:lstStyle/>
        <a:p>
          <a:endParaRPr lang="en-US" sz="1600"/>
        </a:p>
      </dgm:t>
    </dgm:pt>
    <dgm:pt modelId="{D9A0F193-B649-4E19-864B-2E8239A88991}" type="sibTrans" cxnId="{74E257AC-06BE-457D-896F-61A98316947B}">
      <dgm:prSet/>
      <dgm:spPr/>
      <dgm:t>
        <a:bodyPr/>
        <a:lstStyle/>
        <a:p>
          <a:endParaRPr lang="en-US" sz="1600"/>
        </a:p>
      </dgm:t>
    </dgm:pt>
    <dgm:pt modelId="{F28CBC66-F28C-4A78-8838-00EBB6272BE5}">
      <dgm:prSet custT="1"/>
      <dgm:spPr/>
      <dgm:t>
        <a:bodyPr/>
        <a:lstStyle/>
        <a:p>
          <a:r>
            <a:rPr lang="en-US" sz="1800" u="none" dirty="0"/>
            <a:t>Tip #5:</a:t>
          </a:r>
        </a:p>
      </dgm:t>
    </dgm:pt>
    <dgm:pt modelId="{92439EDF-FBCE-4D3E-A73F-07CB43102B69}" type="parTrans" cxnId="{8892002D-3A22-4B6A-9528-EB5D04787541}">
      <dgm:prSet/>
      <dgm:spPr/>
      <dgm:t>
        <a:bodyPr/>
        <a:lstStyle/>
        <a:p>
          <a:endParaRPr lang="en-US" sz="1600"/>
        </a:p>
      </dgm:t>
    </dgm:pt>
    <dgm:pt modelId="{267ECEF6-0B2B-45ED-B207-4C22A984AEAC}" type="sibTrans" cxnId="{8892002D-3A22-4B6A-9528-EB5D04787541}">
      <dgm:prSet/>
      <dgm:spPr/>
      <dgm:t>
        <a:bodyPr/>
        <a:lstStyle/>
        <a:p>
          <a:endParaRPr lang="en-US" sz="1600"/>
        </a:p>
      </dgm:t>
    </dgm:pt>
    <dgm:pt modelId="{DE65D62F-0E16-43B1-A5B0-6558E4D77F49}">
      <dgm:prSet custT="1"/>
      <dgm:spPr/>
      <dgm:t>
        <a:bodyPr/>
        <a:lstStyle/>
        <a:p>
          <a:r>
            <a:rPr lang="en-US" sz="1400" dirty="0"/>
            <a:t>Please ensure that the PI has GCP and Human Protection Trainings from an accredited program (i.e. CITI).</a:t>
          </a:r>
        </a:p>
      </dgm:t>
    </dgm:pt>
    <dgm:pt modelId="{FD1BC58A-92E5-4A7E-8490-7D067DBCEE94}" type="parTrans" cxnId="{7ACFA38B-8F7D-4973-8DC2-3B53BF29DCAB}">
      <dgm:prSet/>
      <dgm:spPr/>
      <dgm:t>
        <a:bodyPr/>
        <a:lstStyle/>
        <a:p>
          <a:endParaRPr lang="en-US" sz="1600"/>
        </a:p>
      </dgm:t>
    </dgm:pt>
    <dgm:pt modelId="{7532E0A2-3A45-4DA8-9774-A831E53DC908}" type="sibTrans" cxnId="{7ACFA38B-8F7D-4973-8DC2-3B53BF29DCAB}">
      <dgm:prSet/>
      <dgm:spPr/>
      <dgm:t>
        <a:bodyPr/>
        <a:lstStyle/>
        <a:p>
          <a:endParaRPr lang="en-US" sz="1600"/>
        </a:p>
      </dgm:t>
    </dgm:pt>
    <dgm:pt modelId="{3A04E3F8-A5B6-49B2-A317-33966EABB49A}" type="pres">
      <dgm:prSet presAssocID="{D1F6C7A7-EDC2-4DCD-81DC-7C6BBA5AE5ED}" presName="Name0" presStyleCnt="0">
        <dgm:presLayoutVars>
          <dgm:dir/>
          <dgm:animLvl val="lvl"/>
          <dgm:resizeHandles val="exact"/>
        </dgm:presLayoutVars>
      </dgm:prSet>
      <dgm:spPr/>
    </dgm:pt>
    <dgm:pt modelId="{4FC997D0-1D64-4BA3-9F71-7E1D6A13DBF5}" type="pres">
      <dgm:prSet presAssocID="{5573D5EC-53EC-4524-A74D-E9C5BFB96292}" presName="composite" presStyleCnt="0"/>
      <dgm:spPr/>
    </dgm:pt>
    <dgm:pt modelId="{2CBC0A9C-DFAA-4E29-BCF0-25B45AB1352B}" type="pres">
      <dgm:prSet presAssocID="{5573D5EC-53EC-4524-A74D-E9C5BFB96292}" presName="parTx" presStyleLbl="alignNode1" presStyleIdx="0" presStyleCnt="2" custScaleX="100303">
        <dgm:presLayoutVars>
          <dgm:chMax val="0"/>
          <dgm:chPref val="0"/>
          <dgm:bulletEnabled val="1"/>
        </dgm:presLayoutVars>
      </dgm:prSet>
      <dgm:spPr/>
    </dgm:pt>
    <dgm:pt modelId="{1B51CC85-C291-4467-8B27-3CBA30692092}" type="pres">
      <dgm:prSet presAssocID="{5573D5EC-53EC-4524-A74D-E9C5BFB96292}" presName="desTx" presStyleLbl="alignAccFollowNode1" presStyleIdx="0" presStyleCnt="2">
        <dgm:presLayoutVars>
          <dgm:bulletEnabled val="1"/>
        </dgm:presLayoutVars>
      </dgm:prSet>
      <dgm:spPr/>
    </dgm:pt>
    <dgm:pt modelId="{1EB06FE1-92B9-476C-B2C6-2D29E65EF6F6}" type="pres">
      <dgm:prSet presAssocID="{AAF232F5-BF3D-4F17-AF27-E671513440E5}" presName="space" presStyleCnt="0"/>
      <dgm:spPr/>
    </dgm:pt>
    <dgm:pt modelId="{B9BB60FB-2A3C-46CE-9FAC-287C14DC5816}" type="pres">
      <dgm:prSet presAssocID="{F28CBC66-F28C-4A78-8838-00EBB6272BE5}" presName="composite" presStyleCnt="0"/>
      <dgm:spPr/>
    </dgm:pt>
    <dgm:pt modelId="{8F005123-6538-438A-BF7C-B81A84FC64F8}" type="pres">
      <dgm:prSet presAssocID="{F28CBC66-F28C-4A78-8838-00EBB6272BE5}" presName="parTx" presStyleLbl="alignNode1" presStyleIdx="1" presStyleCnt="2">
        <dgm:presLayoutVars>
          <dgm:chMax val="0"/>
          <dgm:chPref val="0"/>
          <dgm:bulletEnabled val="1"/>
        </dgm:presLayoutVars>
      </dgm:prSet>
      <dgm:spPr/>
    </dgm:pt>
    <dgm:pt modelId="{7B45AD98-4D25-4686-AD85-8BAB36205970}" type="pres">
      <dgm:prSet presAssocID="{F28CBC66-F28C-4A78-8838-00EBB6272BE5}" presName="desTx" presStyleLbl="alignAccFollowNode1" presStyleIdx="1" presStyleCnt="2">
        <dgm:presLayoutVars>
          <dgm:bulletEnabled val="1"/>
        </dgm:presLayoutVars>
      </dgm:prSet>
      <dgm:spPr/>
    </dgm:pt>
  </dgm:ptLst>
  <dgm:cxnLst>
    <dgm:cxn modelId="{9550AC08-6FC5-4E6D-861D-5DC7CCAF158F}" srcId="{5573D5EC-53EC-4524-A74D-E9C5BFB96292}" destId="{A8383A14-A464-48AD-B166-3A51D19AC085}" srcOrd="0" destOrd="0" parTransId="{59A37B71-FB1F-4143-B05F-E0672FC5035D}" sibTransId="{914DC565-4EA1-4D5B-8AD8-62BA242B7D41}"/>
    <dgm:cxn modelId="{C61B1929-C791-4366-AFA1-8B2B46E85BB1}" type="presOf" srcId="{5573D5EC-53EC-4524-A74D-E9C5BFB96292}" destId="{2CBC0A9C-DFAA-4E29-BCF0-25B45AB1352B}" srcOrd="0" destOrd="0" presId="urn:microsoft.com/office/officeart/2005/8/layout/hList1"/>
    <dgm:cxn modelId="{8892002D-3A22-4B6A-9528-EB5D04787541}" srcId="{D1F6C7A7-EDC2-4DCD-81DC-7C6BBA5AE5ED}" destId="{F28CBC66-F28C-4A78-8838-00EBB6272BE5}" srcOrd="1" destOrd="0" parTransId="{92439EDF-FBCE-4D3E-A73F-07CB43102B69}" sibTransId="{267ECEF6-0B2B-45ED-B207-4C22A984AEAC}"/>
    <dgm:cxn modelId="{0EEEC668-53C6-4415-BDE6-9009D385BF4D}" srcId="{D1F6C7A7-EDC2-4DCD-81DC-7C6BBA5AE5ED}" destId="{5573D5EC-53EC-4524-A74D-E9C5BFB96292}" srcOrd="0" destOrd="0" parTransId="{37CE4EBD-8C21-4F84-8C0B-E6C5788349B9}" sibTransId="{AAF232F5-BF3D-4F17-AF27-E671513440E5}"/>
    <dgm:cxn modelId="{7ACFA38B-8F7D-4973-8DC2-3B53BF29DCAB}" srcId="{F28CBC66-F28C-4A78-8838-00EBB6272BE5}" destId="{DE65D62F-0E16-43B1-A5B0-6558E4D77F49}" srcOrd="0" destOrd="0" parTransId="{FD1BC58A-92E5-4A7E-8490-7D067DBCEE94}" sibTransId="{7532E0A2-3A45-4DA8-9774-A831E53DC908}"/>
    <dgm:cxn modelId="{74C8B993-C902-4965-8DA7-3C7AA7042384}" type="presOf" srcId="{F28CBC66-F28C-4A78-8838-00EBB6272BE5}" destId="{8F005123-6538-438A-BF7C-B81A84FC64F8}" srcOrd="0" destOrd="0" presId="urn:microsoft.com/office/officeart/2005/8/layout/hList1"/>
    <dgm:cxn modelId="{A3FADAA3-C275-4E41-A8E3-C19373830C44}" type="presOf" srcId="{DE65D62F-0E16-43B1-A5B0-6558E4D77F49}" destId="{7B45AD98-4D25-4686-AD85-8BAB36205970}" srcOrd="0" destOrd="0" presId="urn:microsoft.com/office/officeart/2005/8/layout/hList1"/>
    <dgm:cxn modelId="{74E257AC-06BE-457D-896F-61A98316947B}" srcId="{A8383A14-A464-48AD-B166-3A51D19AC085}" destId="{3804C591-EB9F-4D92-9636-9E7D72FF639D}" srcOrd="0" destOrd="0" parTransId="{F78387F6-9B51-4350-B06F-01F1181F3B27}" sibTransId="{D9A0F193-B649-4E19-864B-2E8239A88991}"/>
    <dgm:cxn modelId="{D74FC7BF-3A71-420C-9582-022FFC38804A}" type="presOf" srcId="{A8383A14-A464-48AD-B166-3A51D19AC085}" destId="{1B51CC85-C291-4467-8B27-3CBA30692092}" srcOrd="0" destOrd="0" presId="urn:microsoft.com/office/officeart/2005/8/layout/hList1"/>
    <dgm:cxn modelId="{CEA519DD-3F01-4A3A-8446-FFE918DA534E}" type="presOf" srcId="{D1F6C7A7-EDC2-4DCD-81DC-7C6BBA5AE5ED}" destId="{3A04E3F8-A5B6-49B2-A317-33966EABB49A}" srcOrd="0" destOrd="0" presId="urn:microsoft.com/office/officeart/2005/8/layout/hList1"/>
    <dgm:cxn modelId="{41BCC7F0-2058-4B44-B0CB-EE1F3EA37975}" type="presOf" srcId="{3804C591-EB9F-4D92-9636-9E7D72FF639D}" destId="{1B51CC85-C291-4467-8B27-3CBA30692092}" srcOrd="0" destOrd="1" presId="urn:microsoft.com/office/officeart/2005/8/layout/hList1"/>
    <dgm:cxn modelId="{30FF2BC0-6B31-4B0D-B6E3-7A4C7D4C52C3}" type="presParOf" srcId="{3A04E3F8-A5B6-49B2-A317-33966EABB49A}" destId="{4FC997D0-1D64-4BA3-9F71-7E1D6A13DBF5}" srcOrd="0" destOrd="0" presId="urn:microsoft.com/office/officeart/2005/8/layout/hList1"/>
    <dgm:cxn modelId="{5BA459EB-FB1A-4EB5-9063-0D99E82B3810}" type="presParOf" srcId="{4FC997D0-1D64-4BA3-9F71-7E1D6A13DBF5}" destId="{2CBC0A9C-DFAA-4E29-BCF0-25B45AB1352B}" srcOrd="0" destOrd="0" presId="urn:microsoft.com/office/officeart/2005/8/layout/hList1"/>
    <dgm:cxn modelId="{9AAB0784-2B44-47DE-A730-B14F96AE3579}" type="presParOf" srcId="{4FC997D0-1D64-4BA3-9F71-7E1D6A13DBF5}" destId="{1B51CC85-C291-4467-8B27-3CBA30692092}" srcOrd="1" destOrd="0" presId="urn:microsoft.com/office/officeart/2005/8/layout/hList1"/>
    <dgm:cxn modelId="{5E5153D3-C350-464F-B144-D7ED8F4301DC}" type="presParOf" srcId="{3A04E3F8-A5B6-49B2-A317-33966EABB49A}" destId="{1EB06FE1-92B9-476C-B2C6-2D29E65EF6F6}" srcOrd="1" destOrd="0" presId="urn:microsoft.com/office/officeart/2005/8/layout/hList1"/>
    <dgm:cxn modelId="{84F265E0-7634-4366-B641-5700184319DF}" type="presParOf" srcId="{3A04E3F8-A5B6-49B2-A317-33966EABB49A}" destId="{B9BB60FB-2A3C-46CE-9FAC-287C14DC5816}" srcOrd="2" destOrd="0" presId="urn:microsoft.com/office/officeart/2005/8/layout/hList1"/>
    <dgm:cxn modelId="{98CFEF6A-ECAA-4827-A8E0-59E8175EFA3B}" type="presParOf" srcId="{B9BB60FB-2A3C-46CE-9FAC-287C14DC5816}" destId="{8F005123-6538-438A-BF7C-B81A84FC64F8}" srcOrd="0" destOrd="0" presId="urn:microsoft.com/office/officeart/2005/8/layout/hList1"/>
    <dgm:cxn modelId="{E2DF87B3-16E1-4160-8802-19123179F2C8}" type="presParOf" srcId="{B9BB60FB-2A3C-46CE-9FAC-287C14DC5816}" destId="{7B45AD98-4D25-4686-AD85-8BAB3620597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98EBF-E45B-4B6C-BA5A-FB3784B28BB9}">
      <dsp:nvSpPr>
        <dsp:cNvPr id="0" name=""/>
        <dsp:cNvSpPr/>
      </dsp:nvSpPr>
      <dsp:spPr>
        <a:xfrm>
          <a:off x="3337" y="2728"/>
          <a:ext cx="3253814" cy="4033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u="none" kern="1200" dirty="0"/>
            <a:t>Tip #1:</a:t>
          </a:r>
        </a:p>
      </dsp:txBody>
      <dsp:txXfrm>
        <a:off x="3337" y="2728"/>
        <a:ext cx="3253814" cy="403372"/>
      </dsp:txXfrm>
    </dsp:sp>
    <dsp:sp modelId="{277C82B7-A032-4828-AF3D-315CFDA8D738}">
      <dsp:nvSpPr>
        <dsp:cNvPr id="0" name=""/>
        <dsp:cNvSpPr/>
      </dsp:nvSpPr>
      <dsp:spPr>
        <a:xfrm>
          <a:off x="3337" y="406101"/>
          <a:ext cx="3253814" cy="167719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If the only changes to the ICF are the first page address for site and the compensation section, you do not need to submit to Advarra. They will update this information automatically when you receive approval.</a:t>
          </a:r>
        </a:p>
        <a:p>
          <a:pPr marL="114300" lvl="1" indent="-114300" algn="l" defTabSz="577850">
            <a:lnSpc>
              <a:spcPct val="90000"/>
            </a:lnSpc>
            <a:spcBef>
              <a:spcPct val="0"/>
            </a:spcBef>
            <a:spcAft>
              <a:spcPct val="15000"/>
            </a:spcAft>
            <a:buChar char="•"/>
          </a:pPr>
          <a:r>
            <a:rPr lang="en-US" sz="1300" kern="1200" dirty="0"/>
            <a:t>Make sure that the address, phone number, and compensation language of the Consent matches what it put in the Advarra Form.</a:t>
          </a:r>
        </a:p>
      </dsp:txBody>
      <dsp:txXfrm>
        <a:off x="3337" y="406101"/>
        <a:ext cx="3253814" cy="1677195"/>
      </dsp:txXfrm>
    </dsp:sp>
    <dsp:sp modelId="{935BFE94-9A0D-4631-9791-39180F450DFA}">
      <dsp:nvSpPr>
        <dsp:cNvPr id="0" name=""/>
        <dsp:cNvSpPr/>
      </dsp:nvSpPr>
      <dsp:spPr>
        <a:xfrm>
          <a:off x="3712685" y="2728"/>
          <a:ext cx="3253814" cy="4033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Tip #2:</a:t>
          </a:r>
        </a:p>
      </dsp:txBody>
      <dsp:txXfrm>
        <a:off x="3712685" y="2728"/>
        <a:ext cx="3253814" cy="403372"/>
      </dsp:txXfrm>
    </dsp:sp>
    <dsp:sp modelId="{7EF0F9B2-0F0F-4E66-BA1E-A3A0E3184212}">
      <dsp:nvSpPr>
        <dsp:cNvPr id="0" name=""/>
        <dsp:cNvSpPr/>
      </dsp:nvSpPr>
      <dsp:spPr>
        <a:xfrm>
          <a:off x="3712685" y="406101"/>
          <a:ext cx="3253814" cy="167719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Make sure question #3 compensation language matches the language in your site-specific protocol.</a:t>
          </a:r>
        </a:p>
        <a:p>
          <a:pPr marL="228600" lvl="2" indent="-114300" algn="l" defTabSz="577850">
            <a:lnSpc>
              <a:spcPct val="90000"/>
            </a:lnSpc>
            <a:spcBef>
              <a:spcPct val="0"/>
            </a:spcBef>
            <a:spcAft>
              <a:spcPct val="15000"/>
            </a:spcAft>
            <a:buChar char="•"/>
          </a:pPr>
          <a:r>
            <a:rPr lang="en-US" sz="1300" kern="1200" dirty="0"/>
            <a:t>Please note this is for consents that the site has added their site-specific language. If your site does not add language, please indicate “n/a”.</a:t>
          </a:r>
        </a:p>
      </dsp:txBody>
      <dsp:txXfrm>
        <a:off x="3712685" y="406101"/>
        <a:ext cx="3253814" cy="1677195"/>
      </dsp:txXfrm>
    </dsp:sp>
    <dsp:sp modelId="{16DBBE5F-1D06-4148-84DE-CBBBB811F9B4}">
      <dsp:nvSpPr>
        <dsp:cNvPr id="0" name=""/>
        <dsp:cNvSpPr/>
      </dsp:nvSpPr>
      <dsp:spPr>
        <a:xfrm>
          <a:off x="7422034" y="2728"/>
          <a:ext cx="3253814" cy="4033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Tip #3:</a:t>
          </a:r>
        </a:p>
      </dsp:txBody>
      <dsp:txXfrm>
        <a:off x="7422034" y="2728"/>
        <a:ext cx="3253814" cy="403372"/>
      </dsp:txXfrm>
    </dsp:sp>
    <dsp:sp modelId="{836E48BF-BFEC-4A13-84D6-339A84720D3D}">
      <dsp:nvSpPr>
        <dsp:cNvPr id="0" name=""/>
        <dsp:cNvSpPr/>
      </dsp:nvSpPr>
      <dsp:spPr>
        <a:xfrm>
          <a:off x="7422034" y="406101"/>
          <a:ext cx="3253814" cy="167719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Make sure if you choose to have the ICF translated, that you go back to section “Investigational/Research Location(s) and Subject Recruitment” question #4 and indicate that non-English speakers will be enrolled.</a:t>
          </a:r>
        </a:p>
      </dsp:txBody>
      <dsp:txXfrm>
        <a:off x="7422034" y="406101"/>
        <a:ext cx="3253814" cy="1677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C0A9C-DFAA-4E29-BCF0-25B45AB1352B}">
      <dsp:nvSpPr>
        <dsp:cNvPr id="0" name=""/>
        <dsp:cNvSpPr/>
      </dsp:nvSpPr>
      <dsp:spPr>
        <a:xfrm>
          <a:off x="3666" y="3977"/>
          <a:ext cx="4994884"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u="none" kern="1200" dirty="0"/>
            <a:t>Tip #4:</a:t>
          </a:r>
        </a:p>
      </dsp:txBody>
      <dsp:txXfrm>
        <a:off x="3666" y="3977"/>
        <a:ext cx="4994884" cy="547200"/>
      </dsp:txXfrm>
    </dsp:sp>
    <dsp:sp modelId="{1B51CC85-C291-4467-8B27-3CBA30692092}">
      <dsp:nvSpPr>
        <dsp:cNvPr id="0" name=""/>
        <dsp:cNvSpPr/>
      </dsp:nvSpPr>
      <dsp:spPr>
        <a:xfrm>
          <a:off x="11211" y="551178"/>
          <a:ext cx="4979796" cy="83448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Please ensure that you </a:t>
          </a:r>
          <a:r>
            <a:rPr lang="en-US" sz="1400" u="sng" kern="1200" dirty="0"/>
            <a:t>do NOT</a:t>
          </a:r>
          <a:r>
            <a:rPr lang="en-US" sz="1400" u="none" kern="1200" dirty="0"/>
            <a:t> </a:t>
          </a:r>
          <a:r>
            <a:rPr lang="en-US" sz="1400" kern="1200" dirty="0"/>
            <a:t>provide the PET scan location.</a:t>
          </a:r>
        </a:p>
        <a:p>
          <a:pPr marL="228600" lvl="2" indent="-114300" algn="l" defTabSz="622300">
            <a:lnSpc>
              <a:spcPct val="90000"/>
            </a:lnSpc>
            <a:spcBef>
              <a:spcPct val="0"/>
            </a:spcBef>
            <a:spcAft>
              <a:spcPct val="15000"/>
            </a:spcAft>
            <a:buChar char="•"/>
          </a:pPr>
          <a:r>
            <a:rPr lang="en-US" sz="1400" kern="1200" dirty="0"/>
            <a:t>This is considered a part of standard of care and not research</a:t>
          </a:r>
        </a:p>
      </dsp:txBody>
      <dsp:txXfrm>
        <a:off x="11211" y="551178"/>
        <a:ext cx="4979796" cy="834480"/>
      </dsp:txXfrm>
    </dsp:sp>
    <dsp:sp modelId="{8F005123-6538-438A-BF7C-B81A84FC64F8}">
      <dsp:nvSpPr>
        <dsp:cNvPr id="0" name=""/>
        <dsp:cNvSpPr/>
      </dsp:nvSpPr>
      <dsp:spPr>
        <a:xfrm>
          <a:off x="5695723" y="3977"/>
          <a:ext cx="4979796" cy="547200"/>
        </a:xfrm>
        <a:prstGeom prst="rect">
          <a:avLst/>
        </a:prstGeom>
        <a:solidFill>
          <a:schemeClr val="accent3">
            <a:hueOff val="4097133"/>
            <a:satOff val="-45122"/>
            <a:lumOff val="7451"/>
            <a:alphaOff val="0"/>
          </a:schemeClr>
        </a:solidFill>
        <a:ln w="25400" cap="flat" cmpd="sng" algn="ctr">
          <a:solidFill>
            <a:schemeClr val="accent3">
              <a:hueOff val="4097133"/>
              <a:satOff val="-45122"/>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u="none" kern="1200" dirty="0"/>
            <a:t>Tip #5:</a:t>
          </a:r>
        </a:p>
      </dsp:txBody>
      <dsp:txXfrm>
        <a:off x="5695723" y="3977"/>
        <a:ext cx="4979796" cy="547200"/>
      </dsp:txXfrm>
    </dsp:sp>
    <dsp:sp modelId="{7B45AD98-4D25-4686-AD85-8BAB36205970}">
      <dsp:nvSpPr>
        <dsp:cNvPr id="0" name=""/>
        <dsp:cNvSpPr/>
      </dsp:nvSpPr>
      <dsp:spPr>
        <a:xfrm>
          <a:off x="5695723" y="551178"/>
          <a:ext cx="4979796" cy="834480"/>
        </a:xfrm>
        <a:prstGeom prst="rect">
          <a:avLst/>
        </a:prstGeom>
        <a:solidFill>
          <a:schemeClr val="accent3">
            <a:tint val="40000"/>
            <a:alpha val="90000"/>
            <a:hueOff val="2648235"/>
            <a:satOff val="-823"/>
            <a:lumOff val="258"/>
            <a:alphaOff val="0"/>
          </a:schemeClr>
        </a:solidFill>
        <a:ln w="25400" cap="flat" cmpd="sng" algn="ctr">
          <a:solidFill>
            <a:schemeClr val="accent3">
              <a:tint val="40000"/>
              <a:alpha val="90000"/>
              <a:hueOff val="2648235"/>
              <a:satOff val="-823"/>
              <a:lumOff val="2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Please ensure that the PI has GCP and Human Protection Trainings from an accredited program (i.e. CITI).</a:t>
          </a:r>
        </a:p>
      </dsp:txBody>
      <dsp:txXfrm>
        <a:off x="5695723" y="551178"/>
        <a:ext cx="4979796" cy="8344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7600" y="2701490"/>
            <a:ext cx="8916698"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069" t="70782" r="4858" b="17470"/>
          <a:stretch/>
        </p:blipFill>
        <p:spPr bwMode="auto">
          <a:xfrm>
            <a:off x="788698" y="5733143"/>
            <a:ext cx="1699489" cy="92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3"/>
          <a:stretch>
            <a:fillRect/>
          </a:stretch>
        </p:blipFill>
        <p:spPr>
          <a:xfrm>
            <a:off x="3928535" y="515848"/>
            <a:ext cx="3294827" cy="1859456"/>
          </a:xfrm>
          <a:prstGeom prst="rect">
            <a:avLst/>
          </a:prstGeom>
        </p:spPr>
      </p:pic>
      <p:sp>
        <p:nvSpPr>
          <p:cNvPr id="4" name="TextBox 3">
            <a:extLst>
              <a:ext uri="{FF2B5EF4-FFF2-40B4-BE49-F238E27FC236}">
                <a16:creationId xmlns:a16="http://schemas.microsoft.com/office/drawing/2014/main" id="{645C9995-23CF-48CA-9317-3F0A3BB879D8}"/>
              </a:ext>
            </a:extLst>
          </p:cNvPr>
          <p:cNvSpPr txBox="1"/>
          <p:nvPr userDrawn="1"/>
        </p:nvSpPr>
        <p:spPr>
          <a:xfrm>
            <a:off x="340821" y="331182"/>
            <a:ext cx="2232855" cy="369332"/>
          </a:xfrm>
          <a:prstGeom prst="rect">
            <a:avLst/>
          </a:prstGeom>
          <a:noFill/>
        </p:spPr>
        <p:txBody>
          <a:bodyPr wrap="none" rtlCol="0">
            <a:spAutoFit/>
          </a:bodyPr>
          <a:lstStyle/>
          <a:p>
            <a:r>
              <a:rPr lang="en-US" dirty="0"/>
              <a:t>Version 1.2, Nov 2021</a:t>
            </a:r>
          </a:p>
        </p:txBody>
      </p:sp>
      <p:pic>
        <p:nvPicPr>
          <p:cNvPr id="6" name="Picture 5">
            <a:extLst>
              <a:ext uri="{FF2B5EF4-FFF2-40B4-BE49-F238E27FC236}">
                <a16:creationId xmlns:a16="http://schemas.microsoft.com/office/drawing/2014/main" id="{9863FC81-01F7-42B0-80BD-D900399E0174}"/>
              </a:ext>
            </a:extLst>
          </p:cNvPr>
          <p:cNvPicPr>
            <a:picLocks noChangeAspect="1"/>
          </p:cNvPicPr>
          <p:nvPr userDrawn="1"/>
        </p:nvPicPr>
        <p:blipFill>
          <a:blip r:embed="rId4"/>
          <a:stretch>
            <a:fillRect/>
          </a:stretch>
        </p:blipFill>
        <p:spPr>
          <a:xfrm>
            <a:off x="7743413" y="5668390"/>
            <a:ext cx="3086100" cy="990600"/>
          </a:xfrm>
          <a:prstGeom prst="rect">
            <a:avLst/>
          </a:prstGeom>
        </p:spPr>
      </p:pic>
    </p:spTree>
    <p:extLst>
      <p:ext uri="{BB962C8B-B14F-4D97-AF65-F5344CB8AC3E}">
        <p14:creationId xmlns:p14="http://schemas.microsoft.com/office/powerpoint/2010/main" val="274509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160000" cy="11430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447800"/>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33600"/>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447800"/>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33600"/>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508000" y="6332990"/>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pic>
        <p:nvPicPr>
          <p:cNvPr id="9" name="Picture 8">
            <a:extLst>
              <a:ext uri="{FF2B5EF4-FFF2-40B4-BE49-F238E27FC236}">
                <a16:creationId xmlns:a16="http://schemas.microsoft.com/office/drawing/2014/main" id="{5A2915FF-C8F0-47EE-AE97-026DB9065E4E}"/>
              </a:ext>
            </a:extLst>
          </p:cNvPr>
          <p:cNvPicPr>
            <a:picLocks noChangeAspect="1"/>
          </p:cNvPicPr>
          <p:nvPr userDrawn="1"/>
        </p:nvPicPr>
        <p:blipFill>
          <a:blip r:embed="rId2"/>
          <a:stretch>
            <a:fillRect/>
          </a:stretch>
        </p:blipFill>
        <p:spPr>
          <a:xfrm>
            <a:off x="9245468" y="6130926"/>
            <a:ext cx="1524132" cy="609653"/>
          </a:xfrm>
          <a:prstGeom prst="rect">
            <a:avLst/>
          </a:prstGeom>
        </p:spPr>
      </p:pic>
    </p:spTree>
    <p:extLst>
      <p:ext uri="{BB962C8B-B14F-4D97-AF65-F5344CB8AC3E}">
        <p14:creationId xmlns:p14="http://schemas.microsoft.com/office/powerpoint/2010/main" val="356235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6"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32074" y="6110515"/>
            <a:ext cx="1485691" cy="656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585409" y="6316095"/>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187932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9" name="TextBox 8"/>
          <p:cNvSpPr txBox="1"/>
          <p:nvPr userDrawn="1"/>
        </p:nvSpPr>
        <p:spPr>
          <a:xfrm>
            <a:off x="711200" y="6294323"/>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pic>
        <p:nvPicPr>
          <p:cNvPr id="6" name="Picture 5">
            <a:extLst>
              <a:ext uri="{FF2B5EF4-FFF2-40B4-BE49-F238E27FC236}">
                <a16:creationId xmlns:a16="http://schemas.microsoft.com/office/drawing/2014/main" id="{4AC48E65-B164-40DF-8DAA-1AC95C4B15D1}"/>
              </a:ext>
            </a:extLst>
          </p:cNvPr>
          <p:cNvPicPr>
            <a:picLocks noChangeAspect="1"/>
          </p:cNvPicPr>
          <p:nvPr userDrawn="1"/>
        </p:nvPicPr>
        <p:blipFill>
          <a:blip r:embed="rId2"/>
          <a:stretch>
            <a:fillRect/>
          </a:stretch>
        </p:blipFill>
        <p:spPr>
          <a:xfrm>
            <a:off x="9347068" y="6174162"/>
            <a:ext cx="1524132" cy="609653"/>
          </a:xfrm>
          <a:prstGeom prst="rect">
            <a:avLst/>
          </a:prstGeom>
        </p:spPr>
      </p:pic>
    </p:spTree>
    <p:extLst>
      <p:ext uri="{BB962C8B-B14F-4D97-AF65-F5344CB8AC3E}">
        <p14:creationId xmlns:p14="http://schemas.microsoft.com/office/powerpoint/2010/main" val="3204566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1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07031" y="6110517"/>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09600" y="6301581"/>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396099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71804"/>
            <a:ext cx="101600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9" name="TextBox 8"/>
          <p:cNvSpPr txBox="1"/>
          <p:nvPr userDrawn="1"/>
        </p:nvSpPr>
        <p:spPr>
          <a:xfrm>
            <a:off x="711200" y="6294323"/>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4" name="Picture 3"/>
          <p:cNvPicPr>
            <a:picLocks noChangeAspect="1"/>
          </p:cNvPicPr>
          <p:nvPr userDrawn="1"/>
        </p:nvPicPr>
        <p:blipFill>
          <a:blip r:embed="rId2"/>
          <a:stretch>
            <a:fillRect/>
          </a:stretch>
        </p:blipFill>
        <p:spPr>
          <a:xfrm>
            <a:off x="9245600" y="6145570"/>
            <a:ext cx="1524000" cy="606582"/>
          </a:xfrm>
          <a:prstGeom prst="rect">
            <a:avLst/>
          </a:prstGeom>
        </p:spPr>
      </p:pic>
    </p:spTree>
    <p:extLst>
      <p:ext uri="{BB962C8B-B14F-4D97-AF65-F5344CB8AC3E}">
        <p14:creationId xmlns:p14="http://schemas.microsoft.com/office/powerpoint/2010/main" val="354141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11" name="TextBox 10"/>
          <p:cNvSpPr txBox="1"/>
          <p:nvPr userDrawn="1"/>
        </p:nvSpPr>
        <p:spPr>
          <a:xfrm>
            <a:off x="609600" y="6301581"/>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5" name="Picture 4"/>
          <p:cNvPicPr>
            <a:picLocks noChangeAspect="1"/>
          </p:cNvPicPr>
          <p:nvPr userDrawn="1"/>
        </p:nvPicPr>
        <p:blipFill>
          <a:blip r:embed="rId2"/>
          <a:stretch>
            <a:fillRect/>
          </a:stretch>
        </p:blipFill>
        <p:spPr>
          <a:xfrm>
            <a:off x="9245468" y="6181420"/>
            <a:ext cx="1524132" cy="609653"/>
          </a:xfrm>
          <a:prstGeom prst="rect">
            <a:avLst/>
          </a:prstGeom>
        </p:spPr>
      </p:pic>
    </p:spTree>
    <p:extLst>
      <p:ext uri="{BB962C8B-B14F-4D97-AF65-F5344CB8AC3E}">
        <p14:creationId xmlns:p14="http://schemas.microsoft.com/office/powerpoint/2010/main" val="348349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160000" cy="11430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383148"/>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948"/>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383148"/>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92800" y="2068948"/>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609600" y="6296045"/>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8" name="Picture 7"/>
          <p:cNvPicPr>
            <a:picLocks noChangeAspect="1"/>
          </p:cNvPicPr>
          <p:nvPr userDrawn="1"/>
        </p:nvPicPr>
        <p:blipFill>
          <a:blip r:embed="rId2"/>
          <a:stretch>
            <a:fillRect/>
          </a:stretch>
        </p:blipFill>
        <p:spPr>
          <a:xfrm>
            <a:off x="9245468" y="6175884"/>
            <a:ext cx="1524132" cy="609653"/>
          </a:xfrm>
          <a:prstGeom prst="rect">
            <a:avLst/>
          </a:prstGeom>
        </p:spPr>
      </p:pic>
    </p:spTree>
    <p:extLst>
      <p:ext uri="{BB962C8B-B14F-4D97-AF65-F5344CB8AC3E}">
        <p14:creationId xmlns:p14="http://schemas.microsoft.com/office/powerpoint/2010/main" val="29448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7" name="TextBox 6"/>
          <p:cNvSpPr txBox="1"/>
          <p:nvPr userDrawn="1"/>
        </p:nvSpPr>
        <p:spPr>
          <a:xfrm>
            <a:off x="609600" y="6227678"/>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4" name="Picture 3"/>
          <p:cNvPicPr>
            <a:picLocks noChangeAspect="1"/>
          </p:cNvPicPr>
          <p:nvPr userDrawn="1"/>
        </p:nvPicPr>
        <p:blipFill>
          <a:blip r:embed="rId2"/>
          <a:stretch>
            <a:fillRect/>
          </a:stretch>
        </p:blipFill>
        <p:spPr>
          <a:xfrm>
            <a:off x="9245468" y="5987357"/>
            <a:ext cx="1524132" cy="609653"/>
          </a:xfrm>
          <a:prstGeom prst="rect">
            <a:avLst/>
          </a:prstGeom>
        </p:spPr>
      </p:pic>
    </p:spTree>
    <p:extLst>
      <p:ext uri="{BB962C8B-B14F-4D97-AF65-F5344CB8AC3E}">
        <p14:creationId xmlns:p14="http://schemas.microsoft.com/office/powerpoint/2010/main" val="85880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86000"/>
            <a:ext cx="9245600"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7" name="Picture 3"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6040" y="353626"/>
            <a:ext cx="7373723" cy="2389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8069" t="70782" r="4858" b="17470"/>
          <a:stretch/>
        </p:blipFill>
        <p:spPr bwMode="auto">
          <a:xfrm>
            <a:off x="203202" y="5638803"/>
            <a:ext cx="2275959" cy="93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5600" y="5464418"/>
            <a:ext cx="4165600" cy="1051582"/>
          </a:xfrm>
          <a:prstGeom prst="rect">
            <a:avLst/>
          </a:prstGeom>
        </p:spPr>
      </p:pic>
    </p:spTree>
    <p:extLst>
      <p:ext uri="{BB962C8B-B14F-4D97-AF65-F5344CB8AC3E}">
        <p14:creationId xmlns:p14="http://schemas.microsoft.com/office/powerpoint/2010/main" val="304636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86000"/>
            <a:ext cx="9245600"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069" t="70782" r="4858" b="17470"/>
          <a:stretch/>
        </p:blipFill>
        <p:spPr bwMode="auto">
          <a:xfrm>
            <a:off x="304800" y="5811868"/>
            <a:ext cx="1777999" cy="90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D55BF6F-2349-4235-AD25-1F6167DADA49}"/>
              </a:ext>
            </a:extLst>
          </p:cNvPr>
          <p:cNvPicPr>
            <a:picLocks noChangeAspect="1"/>
          </p:cNvPicPr>
          <p:nvPr userDrawn="1"/>
        </p:nvPicPr>
        <p:blipFill>
          <a:blip r:embed="rId3"/>
          <a:stretch>
            <a:fillRect/>
          </a:stretch>
        </p:blipFill>
        <p:spPr>
          <a:xfrm>
            <a:off x="4061539" y="241529"/>
            <a:ext cx="3294827" cy="1859456"/>
          </a:xfrm>
          <a:prstGeom prst="rect">
            <a:avLst/>
          </a:prstGeom>
        </p:spPr>
      </p:pic>
      <p:pic>
        <p:nvPicPr>
          <p:cNvPr id="7" name="Picture 6">
            <a:extLst>
              <a:ext uri="{FF2B5EF4-FFF2-40B4-BE49-F238E27FC236}">
                <a16:creationId xmlns:a16="http://schemas.microsoft.com/office/drawing/2014/main" id="{9650DAF4-4FC6-4A9B-B63C-F93950352F9A}"/>
              </a:ext>
            </a:extLst>
          </p:cNvPr>
          <p:cNvPicPr>
            <a:picLocks noChangeAspect="1"/>
          </p:cNvPicPr>
          <p:nvPr userDrawn="1"/>
        </p:nvPicPr>
        <p:blipFill>
          <a:blip r:embed="rId4"/>
          <a:stretch>
            <a:fillRect/>
          </a:stretch>
        </p:blipFill>
        <p:spPr>
          <a:xfrm>
            <a:off x="7743413" y="5668390"/>
            <a:ext cx="3086100" cy="990600"/>
          </a:xfrm>
          <a:prstGeom prst="rect">
            <a:avLst/>
          </a:prstGeom>
        </p:spPr>
      </p:pic>
    </p:spTree>
    <p:extLst>
      <p:ext uri="{BB962C8B-B14F-4D97-AF65-F5344CB8AC3E}">
        <p14:creationId xmlns:p14="http://schemas.microsoft.com/office/powerpoint/2010/main" val="256784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9" name="TextBox 8"/>
          <p:cNvSpPr txBox="1"/>
          <p:nvPr userDrawn="1"/>
        </p:nvSpPr>
        <p:spPr>
          <a:xfrm>
            <a:off x="711200" y="6294323"/>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pic>
        <p:nvPicPr>
          <p:cNvPr id="4" name="Picture 3">
            <a:extLst>
              <a:ext uri="{FF2B5EF4-FFF2-40B4-BE49-F238E27FC236}">
                <a16:creationId xmlns:a16="http://schemas.microsoft.com/office/drawing/2014/main" id="{021F0834-F353-4150-8CD2-C87879C2F7DC}"/>
              </a:ext>
            </a:extLst>
          </p:cNvPr>
          <p:cNvPicPr>
            <a:picLocks noChangeAspect="1"/>
          </p:cNvPicPr>
          <p:nvPr userDrawn="1"/>
        </p:nvPicPr>
        <p:blipFill>
          <a:blip r:embed="rId2"/>
          <a:stretch>
            <a:fillRect/>
          </a:stretch>
        </p:blipFill>
        <p:spPr>
          <a:xfrm>
            <a:off x="9208160" y="5974489"/>
            <a:ext cx="1723163" cy="846104"/>
          </a:xfrm>
          <a:prstGeom prst="rect">
            <a:avLst/>
          </a:prstGeom>
        </p:spPr>
      </p:pic>
    </p:spTree>
    <p:extLst>
      <p:ext uri="{BB962C8B-B14F-4D97-AF65-F5344CB8AC3E}">
        <p14:creationId xmlns:p14="http://schemas.microsoft.com/office/powerpoint/2010/main" val="178995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1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07030" y="6110515"/>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09600" y="6301581"/>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4119097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1200" y="1600200"/>
            <a:ext cx="101600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56999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1200" y="1600200"/>
            <a:ext cx="101600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67026298"/>
      </p:ext>
    </p:extLst>
  </p:cSld>
  <p:clrMap bg1="lt1" tx1="dk1" bg2="lt2" tx2="dk2" accent1="accent1" accent2="accent2" accent3="accent3" accent4="accent4" accent5="accent5" accent6="accent6" hlink="hlink" folHlink="folHlink"/>
  <p:sldLayoutIdLst>
    <p:sldLayoutId id="2147483683" r:id="rId1"/>
    <p:sldLayoutId id="2147483687" r:id="rId2"/>
    <p:sldLayoutId id="2147483679" r:id="rId3"/>
    <p:sldLayoutId id="2147483680" r:id="rId4"/>
    <p:sldLayoutId id="2147483681" r:id="rId5"/>
    <p:sldLayoutId id="2147483682" r:id="rId6"/>
    <p:sldLayoutId id="2147483684" r:id="rId7"/>
    <p:sldLayoutId id="2147483685" r:id="rId8"/>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irbi.net/" TargetMode="Externa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irbi.net/"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ideas-study.org/During-Study/Resources" TargetMode="External"/><Relationship Id="rId2" Type="http://schemas.openxmlformats.org/officeDocument/2006/relationships/hyperlink" Target="http://www.cirbi.net/" TargetMode="Externa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newideas-regulatory@acr.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deas-study.org/Getting-Started/Institutional-Review-Boar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irbi.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6730" y="2567266"/>
            <a:ext cx="9502862" cy="2895600"/>
          </a:xfrm>
        </p:spPr>
        <p:txBody>
          <a:bodyPr>
            <a:normAutofit fontScale="92500"/>
          </a:bodyPr>
          <a:lstStyle/>
          <a:p>
            <a:pPr algn="ctr"/>
            <a:r>
              <a:rPr lang="en-US" sz="5400" b="1" i="1" dirty="0">
                <a:solidFill>
                  <a:schemeClr val="tx1"/>
                </a:solidFill>
              </a:rPr>
              <a:t>Guidance on Advarra Submissions for Referring Dementia Physicians and Practice Staff</a:t>
            </a:r>
          </a:p>
        </p:txBody>
      </p:sp>
    </p:spTree>
    <p:extLst>
      <p:ext uri="{BB962C8B-B14F-4D97-AF65-F5344CB8AC3E}">
        <p14:creationId xmlns:p14="http://schemas.microsoft.com/office/powerpoint/2010/main" val="76877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434F78-1A7F-4556-8540-06A746CAB1F0}"/>
              </a:ext>
            </a:extLst>
          </p:cNvPr>
          <p:cNvSpPr>
            <a:spLocks noGrp="1"/>
          </p:cNvSpPr>
          <p:nvPr>
            <p:ph sz="half" idx="1"/>
          </p:nvPr>
        </p:nvSpPr>
        <p:spPr>
          <a:xfrm>
            <a:off x="609600" y="1147186"/>
            <a:ext cx="10001251" cy="4483608"/>
          </a:xfrm>
        </p:spPr>
        <p:txBody>
          <a:bodyPr/>
          <a:lstStyle/>
          <a:p>
            <a:r>
              <a:rPr lang="en-US" dirty="0"/>
              <a:t>Protocol Number for New IDEAS: </a:t>
            </a:r>
            <a:r>
              <a:rPr lang="en-US" sz="2800" b="1" i="0" dirty="0">
                <a:solidFill>
                  <a:srgbClr val="000000"/>
                </a:solidFill>
                <a:effectLst/>
              </a:rPr>
              <a:t>Pro00046342</a:t>
            </a:r>
          </a:p>
          <a:p>
            <a:r>
              <a:rPr lang="en-US" dirty="0">
                <a:solidFill>
                  <a:srgbClr val="000000"/>
                </a:solidFill>
              </a:rPr>
              <a:t>Translation Services:</a:t>
            </a:r>
          </a:p>
          <a:p>
            <a:pPr lvl="1"/>
            <a:r>
              <a:rPr lang="en-US" b="0" i="0" dirty="0">
                <a:solidFill>
                  <a:srgbClr val="000000"/>
                </a:solidFill>
                <a:effectLst/>
              </a:rPr>
              <a:t>Select “Yes” to question #6 on Tab</a:t>
            </a:r>
            <a:r>
              <a:rPr lang="en-US" dirty="0">
                <a:solidFill>
                  <a:srgbClr val="000000"/>
                </a:solidFill>
              </a:rPr>
              <a:t> “Informed Consent Document.”</a:t>
            </a:r>
          </a:p>
          <a:p>
            <a:pPr lvl="2"/>
            <a:r>
              <a:rPr lang="en-US" sz="1800" dirty="0">
                <a:solidFill>
                  <a:srgbClr val="000000"/>
                </a:solidFill>
              </a:rPr>
              <a:t>Ensure that in section “Investigator/Research Location(s) and Subject Recruitment” that question #4 have “non-English Speakers” checked off.</a:t>
            </a:r>
            <a:endParaRPr lang="en-US" sz="1800" b="0" i="0" dirty="0">
              <a:solidFill>
                <a:srgbClr val="000000"/>
              </a:solidFill>
              <a:effectLst/>
            </a:endParaRPr>
          </a:p>
        </p:txBody>
      </p:sp>
      <p:sp>
        <p:nvSpPr>
          <p:cNvPr id="4" name="Title 3">
            <a:extLst>
              <a:ext uri="{FF2B5EF4-FFF2-40B4-BE49-F238E27FC236}">
                <a16:creationId xmlns:a16="http://schemas.microsoft.com/office/drawing/2014/main" id="{DC36BA90-F282-4EB7-864A-CB2E28F0E460}"/>
              </a:ext>
            </a:extLst>
          </p:cNvPr>
          <p:cNvSpPr>
            <a:spLocks noGrp="1"/>
          </p:cNvSpPr>
          <p:nvPr>
            <p:ph type="title"/>
          </p:nvPr>
        </p:nvSpPr>
        <p:spPr/>
        <p:txBody>
          <a:bodyPr/>
          <a:lstStyle/>
          <a:p>
            <a:r>
              <a:rPr lang="en-US" b="1" dirty="0"/>
              <a:t>Important Application Information </a:t>
            </a:r>
          </a:p>
        </p:txBody>
      </p:sp>
      <p:pic>
        <p:nvPicPr>
          <p:cNvPr id="5" name="Picture 4" descr="A picture containing text&#10;&#10;Description automatically generated">
            <a:extLst>
              <a:ext uri="{FF2B5EF4-FFF2-40B4-BE49-F238E27FC236}">
                <a16:creationId xmlns:a16="http://schemas.microsoft.com/office/drawing/2014/main" id="{1E243C4F-8E06-443B-996D-7C243E192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47" y="3388990"/>
            <a:ext cx="10852541" cy="2779191"/>
          </a:xfrm>
          <a:prstGeom prst="rect">
            <a:avLst/>
          </a:prstGeom>
        </p:spPr>
      </p:pic>
      <p:sp>
        <p:nvSpPr>
          <p:cNvPr id="6" name="Rectangle 5">
            <a:extLst>
              <a:ext uri="{FF2B5EF4-FFF2-40B4-BE49-F238E27FC236}">
                <a16:creationId xmlns:a16="http://schemas.microsoft.com/office/drawing/2014/main" id="{E1725686-134C-42DC-A1E7-A23548F9E68A}"/>
              </a:ext>
            </a:extLst>
          </p:cNvPr>
          <p:cNvSpPr/>
          <p:nvPr/>
        </p:nvSpPr>
        <p:spPr>
          <a:xfrm>
            <a:off x="3436239" y="3382641"/>
            <a:ext cx="5800725" cy="5144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45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4286" y="1187531"/>
            <a:ext cx="7915906" cy="2982133"/>
          </a:xfrm>
        </p:spPr>
        <p:txBody>
          <a:bodyPr>
            <a:normAutofit fontScale="92500" lnSpcReduction="20000"/>
          </a:bodyPr>
          <a:lstStyle/>
          <a:p>
            <a:r>
              <a:rPr lang="en-US" sz="2800" dirty="0"/>
              <a:t>After receiving Initial Approval, you will need to submit a Modification Form on CIRBI for IRB Translation of the ICF.</a:t>
            </a:r>
          </a:p>
          <a:p>
            <a:r>
              <a:rPr lang="en-US" sz="2800" dirty="0"/>
              <a:t>Log into CIRBI (</a:t>
            </a:r>
            <a:r>
              <a:rPr lang="en-US" sz="2800" b="0" i="0" u="none" strike="noStrike" baseline="0" dirty="0">
                <a:solidFill>
                  <a:srgbClr val="0000FF"/>
                </a:solidFill>
              </a:rPr>
              <a:t>www.cirbi.net).</a:t>
            </a:r>
            <a:endParaRPr lang="en-US" sz="2800" dirty="0"/>
          </a:p>
          <a:p>
            <a:r>
              <a:rPr lang="en-US" sz="2800" dirty="0"/>
              <a:t>Select the New IDEAS Submission protocol on your Dashboard.</a:t>
            </a:r>
          </a:p>
          <a:p>
            <a:r>
              <a:rPr lang="en-US" sz="2800" dirty="0"/>
              <a:t>On the left side toolbar under Submission Forms, select “Modification.”</a:t>
            </a:r>
          </a:p>
        </p:txBody>
      </p:sp>
      <p:sp>
        <p:nvSpPr>
          <p:cNvPr id="3" name="Title 2"/>
          <p:cNvSpPr>
            <a:spLocks noGrp="1"/>
          </p:cNvSpPr>
          <p:nvPr>
            <p:ph type="title"/>
          </p:nvPr>
        </p:nvSpPr>
        <p:spPr>
          <a:xfrm>
            <a:off x="609600" y="121920"/>
            <a:ext cx="10160000" cy="1295718"/>
          </a:xfrm>
        </p:spPr>
        <p:txBody>
          <a:bodyPr/>
          <a:lstStyle/>
          <a:p>
            <a:r>
              <a:rPr lang="en-US" b="1" dirty="0"/>
              <a:t>Translation Request</a:t>
            </a:r>
          </a:p>
        </p:txBody>
      </p:sp>
      <p:pic>
        <p:nvPicPr>
          <p:cNvPr id="5" name="Picture 4" descr="Graphical user interface, text, application&#10;&#10;Description automatically generated">
            <a:extLst>
              <a:ext uri="{FF2B5EF4-FFF2-40B4-BE49-F238E27FC236}">
                <a16:creationId xmlns:a16="http://schemas.microsoft.com/office/drawing/2014/main" id="{AF025408-ABE5-4876-8DA8-6C11C6F8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87" y="1187532"/>
            <a:ext cx="1682312" cy="5068785"/>
          </a:xfrm>
          <a:prstGeom prst="rect">
            <a:avLst/>
          </a:prstGeom>
        </p:spPr>
      </p:pic>
      <p:sp>
        <p:nvSpPr>
          <p:cNvPr id="6" name="Oval 5">
            <a:extLst>
              <a:ext uri="{FF2B5EF4-FFF2-40B4-BE49-F238E27FC236}">
                <a16:creationId xmlns:a16="http://schemas.microsoft.com/office/drawing/2014/main" id="{CDE58CDE-4933-4E38-B925-94B65E75BA92}"/>
              </a:ext>
            </a:extLst>
          </p:cNvPr>
          <p:cNvSpPr/>
          <p:nvPr/>
        </p:nvSpPr>
        <p:spPr>
          <a:xfrm>
            <a:off x="845787" y="3621974"/>
            <a:ext cx="1564904" cy="237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a:extLst>
              <a:ext uri="{FF2B5EF4-FFF2-40B4-BE49-F238E27FC236}">
                <a16:creationId xmlns:a16="http://schemas.microsoft.com/office/drawing/2014/main" id="{CDC493B0-FC35-401F-A3CC-FC2631A22924}"/>
              </a:ext>
            </a:extLst>
          </p:cNvPr>
          <p:cNvPicPr>
            <a:picLocks noChangeAspect="1"/>
          </p:cNvPicPr>
          <p:nvPr/>
        </p:nvPicPr>
        <p:blipFill>
          <a:blip r:embed="rId3"/>
          <a:stretch>
            <a:fillRect/>
          </a:stretch>
        </p:blipFill>
        <p:spPr>
          <a:xfrm>
            <a:off x="2877358" y="4091646"/>
            <a:ext cx="5624484" cy="2164671"/>
          </a:xfrm>
          <a:prstGeom prst="rect">
            <a:avLst/>
          </a:prstGeom>
        </p:spPr>
      </p:pic>
    </p:spTree>
    <p:extLst>
      <p:ext uri="{BB962C8B-B14F-4D97-AF65-F5344CB8AC3E}">
        <p14:creationId xmlns:p14="http://schemas.microsoft.com/office/powerpoint/2010/main" val="9359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Translation Request (Cont.)</a:t>
            </a:r>
          </a:p>
        </p:txBody>
      </p:sp>
      <p:sp>
        <p:nvSpPr>
          <p:cNvPr id="4" name="Content Placeholder 3"/>
          <p:cNvSpPr>
            <a:spLocks noGrp="1"/>
          </p:cNvSpPr>
          <p:nvPr>
            <p:ph sz="half" idx="2"/>
          </p:nvPr>
        </p:nvSpPr>
        <p:spPr>
          <a:xfrm>
            <a:off x="609600" y="1556544"/>
            <a:ext cx="4259283" cy="4267200"/>
          </a:xfrm>
        </p:spPr>
        <p:txBody>
          <a:bodyPr>
            <a:normAutofit/>
          </a:bodyPr>
          <a:lstStyle/>
          <a:p>
            <a:r>
              <a:rPr lang="en-US" sz="2800" dirty="0"/>
              <a:t>Select the Modification  Submission Form: </a:t>
            </a:r>
          </a:p>
          <a:p>
            <a:pPr lvl="1"/>
            <a:r>
              <a:rPr lang="en-US" sz="2400" dirty="0"/>
              <a:t>Question #1: </a:t>
            </a:r>
          </a:p>
          <a:p>
            <a:pPr lvl="2"/>
            <a:r>
              <a:rPr lang="en-US" sz="2200" dirty="0"/>
              <a:t>Select “Translation of Document(s)”</a:t>
            </a:r>
          </a:p>
          <a:p>
            <a:pPr lvl="1"/>
            <a:r>
              <a:rPr lang="en-US" sz="2400" dirty="0"/>
              <a:t>The language that the ICF needs to be translated into is </a:t>
            </a:r>
            <a:r>
              <a:rPr lang="en-US" sz="2400" b="1" dirty="0"/>
              <a:t>Spanish.</a:t>
            </a:r>
          </a:p>
        </p:txBody>
      </p:sp>
      <p:pic>
        <p:nvPicPr>
          <p:cNvPr id="10" name="Picture 9" descr="Graphical user interface, text, application, email&#10;&#10;Description automatically generated">
            <a:extLst>
              <a:ext uri="{FF2B5EF4-FFF2-40B4-BE49-F238E27FC236}">
                <a16:creationId xmlns:a16="http://schemas.microsoft.com/office/drawing/2014/main" id="{3C32BA96-A7B7-4D28-8291-9DA69022230E}"/>
              </a:ext>
            </a:extLst>
          </p:cNvPr>
          <p:cNvPicPr>
            <a:picLocks noChangeAspect="1"/>
          </p:cNvPicPr>
          <p:nvPr/>
        </p:nvPicPr>
        <p:blipFill rotWithShape="1">
          <a:blip r:embed="rId2">
            <a:extLst>
              <a:ext uri="{28A0092B-C50C-407E-A947-70E740481C1C}">
                <a14:useLocalDpi xmlns:a14="http://schemas.microsoft.com/office/drawing/2010/main" val="0"/>
              </a:ext>
            </a:extLst>
          </a:blip>
          <a:srcRect r="12004" b="12239"/>
          <a:stretch/>
        </p:blipFill>
        <p:spPr>
          <a:xfrm>
            <a:off x="4977423" y="1556544"/>
            <a:ext cx="6215790" cy="3744912"/>
          </a:xfrm>
          <a:prstGeom prst="rect">
            <a:avLst/>
          </a:prstGeom>
        </p:spPr>
      </p:pic>
      <p:sp>
        <p:nvSpPr>
          <p:cNvPr id="6" name="Rectangle 5">
            <a:extLst>
              <a:ext uri="{FF2B5EF4-FFF2-40B4-BE49-F238E27FC236}">
                <a16:creationId xmlns:a16="http://schemas.microsoft.com/office/drawing/2014/main" id="{A4C01D9B-24AC-40B8-9049-6D9EA3E82AB7}"/>
              </a:ext>
            </a:extLst>
          </p:cNvPr>
          <p:cNvSpPr/>
          <p:nvPr/>
        </p:nvSpPr>
        <p:spPr>
          <a:xfrm>
            <a:off x="4868883" y="1556544"/>
            <a:ext cx="1712892" cy="3887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BE312D-0EB4-46C3-A0F8-22B74A4A81B9}"/>
              </a:ext>
            </a:extLst>
          </p:cNvPr>
          <p:cNvSpPr/>
          <p:nvPr/>
        </p:nvSpPr>
        <p:spPr>
          <a:xfrm>
            <a:off x="6934199" y="3257550"/>
            <a:ext cx="1360467" cy="238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15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Responding to Questions</a:t>
            </a:r>
          </a:p>
        </p:txBody>
      </p:sp>
      <p:sp>
        <p:nvSpPr>
          <p:cNvPr id="4" name="Content Placeholder 3"/>
          <p:cNvSpPr>
            <a:spLocks noGrp="1"/>
          </p:cNvSpPr>
          <p:nvPr>
            <p:ph sz="half" idx="2"/>
          </p:nvPr>
        </p:nvSpPr>
        <p:spPr>
          <a:xfrm>
            <a:off x="609600" y="1295400"/>
            <a:ext cx="10277856" cy="5105400"/>
          </a:xfrm>
        </p:spPr>
        <p:txBody>
          <a:bodyPr>
            <a:normAutofit/>
          </a:bodyPr>
          <a:lstStyle/>
          <a:p>
            <a:r>
              <a:rPr lang="en-US" dirty="0"/>
              <a:t>You will receive an automated email from Advarra requesting you respond to inquiries.</a:t>
            </a:r>
          </a:p>
          <a:p>
            <a:pPr lvl="1"/>
            <a:r>
              <a:rPr lang="en-US" b="1" dirty="0">
                <a:solidFill>
                  <a:srgbClr val="FF0000"/>
                </a:solidFill>
              </a:rPr>
              <a:t>Do not respond directly to the automated email</a:t>
            </a:r>
          </a:p>
          <a:p>
            <a:r>
              <a:rPr lang="en-US" dirty="0"/>
              <a:t>Click the link and log into CIRBI to respond to questions</a:t>
            </a:r>
          </a:p>
          <a:p>
            <a:pPr marL="114300" indent="0">
              <a:buNone/>
            </a:pPr>
            <a:endParaRPr lang="en-US" b="1"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descr="Text, letter, email&#10;&#10;Description automatically generated">
            <a:extLst>
              <a:ext uri="{FF2B5EF4-FFF2-40B4-BE49-F238E27FC236}">
                <a16:creationId xmlns:a16="http://schemas.microsoft.com/office/drawing/2014/main" id="{FDF2A9AD-949D-41D1-B803-D28627CFC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377" y="3067050"/>
            <a:ext cx="6556446" cy="3219450"/>
          </a:xfrm>
          <a:prstGeom prst="rect">
            <a:avLst/>
          </a:prstGeom>
          <a:ln>
            <a:solidFill>
              <a:schemeClr val="tx1"/>
            </a:solidFill>
          </a:ln>
        </p:spPr>
      </p:pic>
      <p:sp>
        <p:nvSpPr>
          <p:cNvPr id="5" name="Rectangle 4">
            <a:extLst>
              <a:ext uri="{FF2B5EF4-FFF2-40B4-BE49-F238E27FC236}">
                <a16:creationId xmlns:a16="http://schemas.microsoft.com/office/drawing/2014/main" id="{702F0982-7E4A-48BF-8484-EC583F794C6C}"/>
              </a:ext>
            </a:extLst>
          </p:cNvPr>
          <p:cNvSpPr/>
          <p:nvPr/>
        </p:nvSpPr>
        <p:spPr>
          <a:xfrm>
            <a:off x="2411377" y="3505200"/>
            <a:ext cx="1360467" cy="161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A13263-604C-4043-A4D0-87B1613A9D30}"/>
              </a:ext>
            </a:extLst>
          </p:cNvPr>
          <p:cNvSpPr txBox="1"/>
          <p:nvPr/>
        </p:nvSpPr>
        <p:spPr>
          <a:xfrm>
            <a:off x="357551" y="3399902"/>
            <a:ext cx="1352614" cy="369332"/>
          </a:xfrm>
          <a:prstGeom prst="rect">
            <a:avLst/>
          </a:prstGeom>
          <a:noFill/>
        </p:spPr>
        <p:txBody>
          <a:bodyPr wrap="none" rtlCol="0">
            <a:spAutoFit/>
          </a:bodyPr>
          <a:lstStyle/>
          <a:p>
            <a:r>
              <a:rPr lang="en-US" dirty="0"/>
              <a:t>Link to CIRBI</a:t>
            </a:r>
          </a:p>
        </p:txBody>
      </p:sp>
      <p:cxnSp>
        <p:nvCxnSpPr>
          <p:cNvPr id="7" name="Straight Arrow Connector 6">
            <a:extLst>
              <a:ext uri="{FF2B5EF4-FFF2-40B4-BE49-F238E27FC236}">
                <a16:creationId xmlns:a16="http://schemas.microsoft.com/office/drawing/2014/main" id="{5485428F-081C-40E7-B846-D14FF0469B34}"/>
              </a:ext>
            </a:extLst>
          </p:cNvPr>
          <p:cNvCxnSpPr>
            <a:cxnSpLocks/>
          </p:cNvCxnSpPr>
          <p:nvPr/>
        </p:nvCxnSpPr>
        <p:spPr>
          <a:xfrm>
            <a:off x="1720071" y="3584568"/>
            <a:ext cx="565929"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4471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D432F30-FE2A-4FF7-A821-B77A540DFE6B}"/>
              </a:ext>
            </a:extLst>
          </p:cNvPr>
          <p:cNvSpPr>
            <a:spLocks noGrp="1"/>
          </p:cNvSpPr>
          <p:nvPr>
            <p:ph idx="1"/>
          </p:nvPr>
        </p:nvSpPr>
        <p:spPr>
          <a:xfrm>
            <a:off x="3741278" y="1600200"/>
            <a:ext cx="7129922" cy="4419600"/>
          </a:xfrm>
        </p:spPr>
        <p:txBody>
          <a:bodyPr>
            <a:normAutofit/>
          </a:bodyPr>
          <a:lstStyle/>
          <a:p>
            <a:r>
              <a:rPr lang="en-US" sz="3200" dirty="0"/>
              <a:t>Once you are in CIRBI, respond to each inquiry.</a:t>
            </a:r>
          </a:p>
          <a:p>
            <a:r>
              <a:rPr lang="en-US" sz="3200" dirty="0"/>
              <a:t>After responding to each inquiry, you </a:t>
            </a:r>
            <a:r>
              <a:rPr lang="en-US" sz="3200" b="1" u="sng" dirty="0"/>
              <a:t>must</a:t>
            </a:r>
            <a:r>
              <a:rPr lang="en-US" sz="3200" dirty="0"/>
              <a:t> submit the clarifications.</a:t>
            </a:r>
          </a:p>
          <a:p>
            <a:pPr lvl="1"/>
            <a:r>
              <a:rPr lang="en-US" sz="3200" dirty="0"/>
              <a:t>To Submit: </a:t>
            </a:r>
          </a:p>
          <a:p>
            <a:pPr lvl="2"/>
            <a:r>
              <a:rPr lang="en-US" sz="2800" dirty="0"/>
              <a:t>Select “submit clarification” on left hand toolbar and confirm that you wish to submit.</a:t>
            </a:r>
          </a:p>
        </p:txBody>
      </p:sp>
      <p:sp>
        <p:nvSpPr>
          <p:cNvPr id="7" name="Title 6">
            <a:extLst>
              <a:ext uri="{FF2B5EF4-FFF2-40B4-BE49-F238E27FC236}">
                <a16:creationId xmlns:a16="http://schemas.microsoft.com/office/drawing/2014/main" id="{764967E3-DAED-46A8-99B7-98F91AFE9A9C}"/>
              </a:ext>
            </a:extLst>
          </p:cNvPr>
          <p:cNvSpPr>
            <a:spLocks noGrp="1"/>
          </p:cNvSpPr>
          <p:nvPr>
            <p:ph type="title"/>
          </p:nvPr>
        </p:nvSpPr>
        <p:spPr/>
        <p:txBody>
          <a:bodyPr/>
          <a:lstStyle/>
          <a:p>
            <a:r>
              <a:rPr lang="en-US" b="1" dirty="0"/>
              <a:t>Responding to Questions (Cont.)</a:t>
            </a:r>
          </a:p>
        </p:txBody>
      </p:sp>
      <p:pic>
        <p:nvPicPr>
          <p:cNvPr id="10" name="Picture 9" descr="Graphical user interface, text, application&#10;&#10;Description automatically generated">
            <a:extLst>
              <a:ext uri="{FF2B5EF4-FFF2-40B4-BE49-F238E27FC236}">
                <a16:creationId xmlns:a16="http://schemas.microsoft.com/office/drawing/2014/main" id="{E4F17AF9-AFB5-43AF-BAE3-4912E6DCA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82" y="1334271"/>
            <a:ext cx="2679314" cy="4846582"/>
          </a:xfrm>
          <a:prstGeom prst="rect">
            <a:avLst/>
          </a:prstGeom>
        </p:spPr>
      </p:pic>
      <p:cxnSp>
        <p:nvCxnSpPr>
          <p:cNvPr id="12" name="Straight Arrow Connector 11">
            <a:extLst>
              <a:ext uri="{FF2B5EF4-FFF2-40B4-BE49-F238E27FC236}">
                <a16:creationId xmlns:a16="http://schemas.microsoft.com/office/drawing/2014/main" id="{FFAC8B17-B8FD-4F70-99B0-38C69540B95E}"/>
              </a:ext>
            </a:extLst>
          </p:cNvPr>
          <p:cNvCxnSpPr/>
          <p:nvPr/>
        </p:nvCxnSpPr>
        <p:spPr>
          <a:xfrm flipH="1" flipV="1">
            <a:off x="2933205" y="4215740"/>
            <a:ext cx="1104405" cy="190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83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20C40-B46D-4BF2-B12C-60A302871E15}"/>
              </a:ext>
            </a:extLst>
          </p:cNvPr>
          <p:cNvSpPr>
            <a:spLocks noGrp="1"/>
          </p:cNvSpPr>
          <p:nvPr>
            <p:ph idx="1"/>
          </p:nvPr>
        </p:nvSpPr>
        <p:spPr>
          <a:xfrm>
            <a:off x="4138627" y="1167177"/>
            <a:ext cx="6200189" cy="4953208"/>
          </a:xfrm>
        </p:spPr>
        <p:txBody>
          <a:bodyPr>
            <a:normAutofit fontScale="92500" lnSpcReduction="10000"/>
          </a:bodyPr>
          <a:lstStyle/>
          <a:p>
            <a:r>
              <a:rPr lang="en-US" sz="2800" dirty="0"/>
              <a:t>All communication with Advarra must occur within the CIRBI system. Please follow the directions on how to communicate with Advarra below:</a:t>
            </a:r>
          </a:p>
          <a:p>
            <a:pPr lvl="1"/>
            <a:r>
              <a:rPr lang="en-US" sz="2600" dirty="0"/>
              <a:t>Log onto </a:t>
            </a:r>
            <a:r>
              <a:rPr lang="en-US" sz="2600" dirty="0">
                <a:solidFill>
                  <a:srgbClr val="0000FF"/>
                </a:solidFill>
                <a:hlinkClick r:id="rId2"/>
              </a:rPr>
              <a:t>www.cirbi.net</a:t>
            </a:r>
            <a:r>
              <a:rPr lang="en-US" sz="2600" dirty="0">
                <a:solidFill>
                  <a:srgbClr val="0000FF"/>
                </a:solidFill>
              </a:rPr>
              <a:t> </a:t>
            </a:r>
          </a:p>
          <a:p>
            <a:pPr lvl="1"/>
            <a:r>
              <a:rPr lang="en-US" sz="2600" dirty="0"/>
              <a:t>Select the “New IDEAS” protocol from your dashboard</a:t>
            </a:r>
          </a:p>
          <a:p>
            <a:pPr lvl="1"/>
            <a:r>
              <a:rPr lang="en-US" sz="2600" dirty="0"/>
              <a:t>On the left hand side you will see a toolbar</a:t>
            </a:r>
          </a:p>
          <a:p>
            <a:pPr lvl="1"/>
            <a:r>
              <a:rPr lang="en-US" sz="2600" dirty="0"/>
              <a:t>Select “Contact IRB”</a:t>
            </a:r>
          </a:p>
          <a:p>
            <a:pPr lvl="1"/>
            <a:r>
              <a:rPr lang="en-US" sz="2600" dirty="0"/>
              <a:t>This will populate a pop-up screen</a:t>
            </a:r>
          </a:p>
          <a:p>
            <a:pPr lvl="2"/>
            <a:r>
              <a:rPr lang="en-US" sz="2600" dirty="0"/>
              <a:t>Type in your question to Advarra </a:t>
            </a:r>
          </a:p>
          <a:p>
            <a:pPr lvl="2"/>
            <a:r>
              <a:rPr lang="en-US" sz="2600" dirty="0"/>
              <a:t>Select “submit” to sent communication</a:t>
            </a:r>
          </a:p>
        </p:txBody>
      </p:sp>
      <p:sp>
        <p:nvSpPr>
          <p:cNvPr id="3" name="Title 2">
            <a:extLst>
              <a:ext uri="{FF2B5EF4-FFF2-40B4-BE49-F238E27FC236}">
                <a16:creationId xmlns:a16="http://schemas.microsoft.com/office/drawing/2014/main" id="{57ADEED7-A177-4FDD-9E6A-E1C89FF7234C}"/>
              </a:ext>
            </a:extLst>
          </p:cNvPr>
          <p:cNvSpPr>
            <a:spLocks noGrp="1"/>
          </p:cNvSpPr>
          <p:nvPr>
            <p:ph type="title"/>
          </p:nvPr>
        </p:nvSpPr>
        <p:spPr>
          <a:xfrm>
            <a:off x="609600" y="0"/>
            <a:ext cx="10160000" cy="1417638"/>
          </a:xfrm>
        </p:spPr>
        <p:txBody>
          <a:bodyPr/>
          <a:lstStyle/>
          <a:p>
            <a:r>
              <a:rPr lang="en-US" b="1" dirty="0"/>
              <a:t>Communicating with Advarra IRB</a:t>
            </a:r>
          </a:p>
        </p:txBody>
      </p:sp>
      <p:pic>
        <p:nvPicPr>
          <p:cNvPr id="4" name="Picture 3" descr="Graphical user interface, text, application&#10;&#10;Description automatically generated">
            <a:extLst>
              <a:ext uri="{FF2B5EF4-FFF2-40B4-BE49-F238E27FC236}">
                <a16:creationId xmlns:a16="http://schemas.microsoft.com/office/drawing/2014/main" id="{F6A6D4AD-9DD6-415D-9F0D-4B3DA8808C72}"/>
              </a:ext>
            </a:extLst>
          </p:cNvPr>
          <p:cNvPicPr>
            <a:picLocks noChangeAspect="1"/>
          </p:cNvPicPr>
          <p:nvPr/>
        </p:nvPicPr>
        <p:blipFill rotWithShape="1">
          <a:blip r:embed="rId3">
            <a:extLst>
              <a:ext uri="{28A0092B-C50C-407E-A947-70E740481C1C}">
                <a14:useLocalDpi xmlns:a14="http://schemas.microsoft.com/office/drawing/2010/main" val="0"/>
              </a:ext>
            </a:extLst>
          </a:blip>
          <a:srcRect t="45977" b="10408"/>
          <a:stretch/>
        </p:blipFill>
        <p:spPr>
          <a:xfrm>
            <a:off x="1140116" y="1167176"/>
            <a:ext cx="2369618" cy="1869478"/>
          </a:xfrm>
          <a:prstGeom prst="rect">
            <a:avLst/>
          </a:prstGeom>
        </p:spPr>
      </p:pic>
      <p:pic>
        <p:nvPicPr>
          <p:cNvPr id="8" name="Picture 7">
            <a:extLst>
              <a:ext uri="{FF2B5EF4-FFF2-40B4-BE49-F238E27FC236}">
                <a16:creationId xmlns:a16="http://schemas.microsoft.com/office/drawing/2014/main" id="{51F86E03-C5C7-409F-BB38-643FD7B2A39A}"/>
              </a:ext>
            </a:extLst>
          </p:cNvPr>
          <p:cNvPicPr>
            <a:picLocks noChangeAspect="1"/>
          </p:cNvPicPr>
          <p:nvPr/>
        </p:nvPicPr>
        <p:blipFill rotWithShape="1">
          <a:blip r:embed="rId4"/>
          <a:srcRect t="5650"/>
          <a:stretch/>
        </p:blipFill>
        <p:spPr>
          <a:xfrm>
            <a:off x="520619" y="3123450"/>
            <a:ext cx="3901035" cy="3187019"/>
          </a:xfrm>
          <a:prstGeom prst="rect">
            <a:avLst/>
          </a:prstGeom>
        </p:spPr>
      </p:pic>
      <p:cxnSp>
        <p:nvCxnSpPr>
          <p:cNvPr id="10" name="Straight Arrow Connector 9">
            <a:extLst>
              <a:ext uri="{FF2B5EF4-FFF2-40B4-BE49-F238E27FC236}">
                <a16:creationId xmlns:a16="http://schemas.microsoft.com/office/drawing/2014/main" id="{9F9E2287-A37C-4729-BA46-CC59345C6E04}"/>
              </a:ext>
            </a:extLst>
          </p:cNvPr>
          <p:cNvCxnSpPr>
            <a:cxnSpLocks/>
          </p:cNvCxnSpPr>
          <p:nvPr/>
        </p:nvCxnSpPr>
        <p:spPr>
          <a:xfrm flipH="1">
            <a:off x="2737838" y="2223536"/>
            <a:ext cx="107825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72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75C2C5-422B-47C0-AB65-493C57478B46}"/>
              </a:ext>
            </a:extLst>
          </p:cNvPr>
          <p:cNvSpPr>
            <a:spLocks noGrp="1"/>
          </p:cNvSpPr>
          <p:nvPr>
            <p:ph idx="1"/>
          </p:nvPr>
        </p:nvSpPr>
        <p:spPr>
          <a:xfrm>
            <a:off x="3377184" y="1600200"/>
            <a:ext cx="7494016" cy="4419600"/>
          </a:xfrm>
        </p:spPr>
        <p:txBody>
          <a:bodyPr>
            <a:normAutofit fontScale="92500"/>
          </a:bodyPr>
          <a:lstStyle/>
          <a:p>
            <a:r>
              <a:rPr lang="en-US" sz="2800" dirty="0"/>
              <a:t>When you are informed that an Amendment to the protocol or informed consent is needed: </a:t>
            </a:r>
          </a:p>
          <a:p>
            <a:pPr lvl="1"/>
            <a:r>
              <a:rPr lang="en-US" sz="2800" dirty="0"/>
              <a:t>You will need to log into CIRBI (</a:t>
            </a:r>
            <a:r>
              <a:rPr lang="en-US" sz="2800" b="0" i="0" u="none" strike="noStrike" baseline="0" dirty="0">
                <a:solidFill>
                  <a:schemeClr val="bg2">
                    <a:lumMod val="75000"/>
                  </a:schemeClr>
                </a:solidFill>
                <a:hlinkClick r:id="rId2">
                  <a:extLst>
                    <a:ext uri="{A12FA001-AC4F-418D-AE19-62706E023703}">
                      <ahyp:hlinkClr xmlns:ahyp="http://schemas.microsoft.com/office/drawing/2018/hyperlinkcolor" val="tx"/>
                    </a:ext>
                  </a:extLst>
                </a:hlinkClick>
              </a:rPr>
              <a:t>www.cirbi.net</a:t>
            </a:r>
            <a:r>
              <a:rPr lang="en-US" sz="2800" b="0" i="0" u="none" strike="noStrike" baseline="0" dirty="0"/>
              <a:t>) </a:t>
            </a:r>
            <a:r>
              <a:rPr lang="en-US" sz="2800" dirty="0"/>
              <a:t>and submit a Modification.</a:t>
            </a:r>
          </a:p>
          <a:p>
            <a:r>
              <a:rPr lang="en-US" sz="2800" dirty="0"/>
              <a:t>To submit a Modification: </a:t>
            </a:r>
          </a:p>
          <a:p>
            <a:pPr lvl="1"/>
            <a:r>
              <a:rPr lang="en-US" sz="2800" dirty="0"/>
              <a:t>Select New IDEAS protocol on your Dashboard.</a:t>
            </a:r>
          </a:p>
          <a:p>
            <a:pPr lvl="1"/>
            <a:r>
              <a:rPr lang="en-US" sz="2800" dirty="0"/>
              <a:t>Select “Modification” from the left-hand Toolbar.</a:t>
            </a:r>
          </a:p>
          <a:p>
            <a:r>
              <a:rPr lang="en-US" sz="2800" dirty="0"/>
              <a:t>Fill out the Submission Form as indicated by the sponsor or site instruction.</a:t>
            </a:r>
          </a:p>
          <a:p>
            <a:pPr lvl="1"/>
            <a:endParaRPr lang="en-US" sz="2800" dirty="0"/>
          </a:p>
        </p:txBody>
      </p:sp>
      <p:sp>
        <p:nvSpPr>
          <p:cNvPr id="3" name="Title 2">
            <a:extLst>
              <a:ext uri="{FF2B5EF4-FFF2-40B4-BE49-F238E27FC236}">
                <a16:creationId xmlns:a16="http://schemas.microsoft.com/office/drawing/2014/main" id="{E34FB509-17BC-4D58-B45C-3972A5480ACD}"/>
              </a:ext>
            </a:extLst>
          </p:cNvPr>
          <p:cNvSpPr>
            <a:spLocks noGrp="1"/>
          </p:cNvSpPr>
          <p:nvPr>
            <p:ph type="title"/>
          </p:nvPr>
        </p:nvSpPr>
        <p:spPr/>
        <p:txBody>
          <a:bodyPr/>
          <a:lstStyle/>
          <a:p>
            <a:r>
              <a:rPr lang="en-US" b="1" dirty="0"/>
              <a:t>Modification Submission</a:t>
            </a:r>
          </a:p>
        </p:txBody>
      </p:sp>
      <p:pic>
        <p:nvPicPr>
          <p:cNvPr id="4" name="Picture 3" descr="Graphical user interface, text, application&#10;&#10;Description automatically generated">
            <a:extLst>
              <a:ext uri="{FF2B5EF4-FFF2-40B4-BE49-F238E27FC236}">
                <a16:creationId xmlns:a16="http://schemas.microsoft.com/office/drawing/2014/main" id="{8A02CBAF-4AD9-4558-946A-EAA4EEF4CBFE}"/>
              </a:ext>
            </a:extLst>
          </p:cNvPr>
          <p:cNvPicPr>
            <a:picLocks noChangeAspect="1"/>
          </p:cNvPicPr>
          <p:nvPr/>
        </p:nvPicPr>
        <p:blipFill rotWithShape="1">
          <a:blip r:embed="rId3">
            <a:extLst>
              <a:ext uri="{28A0092B-C50C-407E-A947-70E740481C1C}">
                <a14:useLocalDpi xmlns:a14="http://schemas.microsoft.com/office/drawing/2010/main" val="0"/>
              </a:ext>
            </a:extLst>
          </a:blip>
          <a:srcRect t="44221"/>
          <a:stretch/>
        </p:blipFill>
        <p:spPr>
          <a:xfrm>
            <a:off x="492218" y="1600200"/>
            <a:ext cx="2628933" cy="4418221"/>
          </a:xfrm>
          <a:prstGeom prst="rect">
            <a:avLst/>
          </a:prstGeom>
        </p:spPr>
      </p:pic>
      <p:sp>
        <p:nvSpPr>
          <p:cNvPr id="5" name="Oval 4">
            <a:extLst>
              <a:ext uri="{FF2B5EF4-FFF2-40B4-BE49-F238E27FC236}">
                <a16:creationId xmlns:a16="http://schemas.microsoft.com/office/drawing/2014/main" id="{E3164EBC-5762-4088-A3A8-1A6C8D44AB9C}"/>
              </a:ext>
            </a:extLst>
          </p:cNvPr>
          <p:cNvSpPr/>
          <p:nvPr/>
        </p:nvSpPr>
        <p:spPr>
          <a:xfrm>
            <a:off x="492218" y="1840992"/>
            <a:ext cx="2494822" cy="487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46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78A73-D875-4400-96DA-AAE3B7D25D84}"/>
              </a:ext>
            </a:extLst>
          </p:cNvPr>
          <p:cNvSpPr>
            <a:spLocks noGrp="1"/>
          </p:cNvSpPr>
          <p:nvPr>
            <p:ph idx="1"/>
          </p:nvPr>
        </p:nvSpPr>
        <p:spPr>
          <a:xfrm>
            <a:off x="3816097" y="1600200"/>
            <a:ext cx="6583680" cy="4419600"/>
          </a:xfrm>
        </p:spPr>
        <p:txBody>
          <a:bodyPr>
            <a:normAutofit/>
          </a:bodyPr>
          <a:lstStyle/>
          <a:p>
            <a:r>
              <a:rPr lang="en-US" sz="3200" dirty="0"/>
              <a:t>Login to CIRBI (</a:t>
            </a:r>
            <a:r>
              <a:rPr lang="en-US" sz="3200" b="0" i="0" u="sng" strike="noStrike" baseline="0" dirty="0">
                <a:solidFill>
                  <a:schemeClr val="bg2">
                    <a:lumMod val="75000"/>
                  </a:schemeClr>
                </a:solidFill>
              </a:rPr>
              <a:t>www.cirbi.net</a:t>
            </a:r>
            <a:r>
              <a:rPr lang="en-US" sz="3200" dirty="0"/>
              <a:t>)</a:t>
            </a:r>
          </a:p>
          <a:p>
            <a:r>
              <a:rPr lang="en-US" sz="3200" dirty="0"/>
              <a:t>Select “New IDEAS” from your Dashboard.</a:t>
            </a:r>
          </a:p>
          <a:p>
            <a:r>
              <a:rPr lang="en-US" sz="3200" dirty="0"/>
              <a:t>Select “Continuing Review/Termination” tab on left-hand toolbar.</a:t>
            </a:r>
          </a:p>
        </p:txBody>
      </p:sp>
      <p:sp>
        <p:nvSpPr>
          <p:cNvPr id="3" name="Title 2">
            <a:extLst>
              <a:ext uri="{FF2B5EF4-FFF2-40B4-BE49-F238E27FC236}">
                <a16:creationId xmlns:a16="http://schemas.microsoft.com/office/drawing/2014/main" id="{532B7EF4-2B5E-4FF8-BA6C-CAADDF9987AA}"/>
              </a:ext>
            </a:extLst>
          </p:cNvPr>
          <p:cNvSpPr>
            <a:spLocks noGrp="1"/>
          </p:cNvSpPr>
          <p:nvPr>
            <p:ph type="title"/>
          </p:nvPr>
        </p:nvSpPr>
        <p:spPr/>
        <p:txBody>
          <a:bodyPr/>
          <a:lstStyle/>
          <a:p>
            <a:r>
              <a:rPr lang="en-US" b="1" dirty="0"/>
              <a:t>Continuing Review Submission</a:t>
            </a:r>
          </a:p>
        </p:txBody>
      </p:sp>
      <p:pic>
        <p:nvPicPr>
          <p:cNvPr id="5" name="Picture 4" descr="Graphical user interface, text, application&#10;&#10;Description automatically generated">
            <a:extLst>
              <a:ext uri="{FF2B5EF4-FFF2-40B4-BE49-F238E27FC236}">
                <a16:creationId xmlns:a16="http://schemas.microsoft.com/office/drawing/2014/main" id="{F580CEE2-85F4-44BC-9F9E-18C4DB0CDDC4}"/>
              </a:ext>
            </a:extLst>
          </p:cNvPr>
          <p:cNvPicPr>
            <a:picLocks noChangeAspect="1"/>
          </p:cNvPicPr>
          <p:nvPr/>
        </p:nvPicPr>
        <p:blipFill rotWithShape="1">
          <a:blip r:embed="rId2">
            <a:extLst>
              <a:ext uri="{28A0092B-C50C-407E-A947-70E740481C1C}">
                <a14:useLocalDpi xmlns:a14="http://schemas.microsoft.com/office/drawing/2010/main" val="0"/>
              </a:ext>
            </a:extLst>
          </a:blip>
          <a:srcRect t="44221"/>
          <a:stretch/>
        </p:blipFill>
        <p:spPr>
          <a:xfrm>
            <a:off x="1004915" y="1600200"/>
            <a:ext cx="2628933" cy="4418221"/>
          </a:xfrm>
          <a:prstGeom prst="rect">
            <a:avLst/>
          </a:prstGeom>
        </p:spPr>
      </p:pic>
      <p:sp>
        <p:nvSpPr>
          <p:cNvPr id="6" name="Oval 5">
            <a:extLst>
              <a:ext uri="{FF2B5EF4-FFF2-40B4-BE49-F238E27FC236}">
                <a16:creationId xmlns:a16="http://schemas.microsoft.com/office/drawing/2014/main" id="{EDA9D0EE-CDA1-4C22-8FD8-419E27E64F91}"/>
              </a:ext>
            </a:extLst>
          </p:cNvPr>
          <p:cNvSpPr/>
          <p:nvPr/>
        </p:nvSpPr>
        <p:spPr>
          <a:xfrm>
            <a:off x="1021278" y="2303813"/>
            <a:ext cx="2612570" cy="3800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14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6A29D-7191-4C4B-A0F3-3BD4C2604DD3}"/>
              </a:ext>
            </a:extLst>
          </p:cNvPr>
          <p:cNvSpPr>
            <a:spLocks noGrp="1"/>
          </p:cNvSpPr>
          <p:nvPr>
            <p:ph idx="1"/>
          </p:nvPr>
        </p:nvSpPr>
        <p:spPr>
          <a:xfrm>
            <a:off x="6923315" y="1757548"/>
            <a:ext cx="3959760" cy="4084122"/>
          </a:xfrm>
        </p:spPr>
        <p:txBody>
          <a:bodyPr>
            <a:normAutofit/>
          </a:bodyPr>
          <a:lstStyle/>
          <a:p>
            <a:r>
              <a:rPr lang="en-US" sz="3200" dirty="0"/>
              <a:t>You will fill out the form per your site's enrollment status</a:t>
            </a:r>
          </a:p>
          <a:p>
            <a:r>
              <a:rPr lang="en-US" sz="3200" dirty="0"/>
              <a:t> Then submit to Advarra</a:t>
            </a:r>
          </a:p>
        </p:txBody>
      </p:sp>
      <p:sp>
        <p:nvSpPr>
          <p:cNvPr id="3" name="Title 2">
            <a:extLst>
              <a:ext uri="{FF2B5EF4-FFF2-40B4-BE49-F238E27FC236}">
                <a16:creationId xmlns:a16="http://schemas.microsoft.com/office/drawing/2014/main" id="{7BD19627-345F-43BA-B32A-F86D4793E838}"/>
              </a:ext>
            </a:extLst>
          </p:cNvPr>
          <p:cNvSpPr>
            <a:spLocks noGrp="1"/>
          </p:cNvSpPr>
          <p:nvPr>
            <p:ph type="title"/>
          </p:nvPr>
        </p:nvSpPr>
        <p:spPr/>
        <p:txBody>
          <a:bodyPr/>
          <a:lstStyle/>
          <a:p>
            <a:r>
              <a:rPr lang="en-US" b="1" dirty="0"/>
              <a:t>Continuing Review Submission (Cont.)</a:t>
            </a:r>
          </a:p>
        </p:txBody>
      </p:sp>
      <p:pic>
        <p:nvPicPr>
          <p:cNvPr id="7" name="Picture 6" descr="Graphical user interface, text, application&#10;&#10;Description automatically generated">
            <a:extLst>
              <a:ext uri="{FF2B5EF4-FFF2-40B4-BE49-F238E27FC236}">
                <a16:creationId xmlns:a16="http://schemas.microsoft.com/office/drawing/2014/main" id="{FA1E1915-93B2-455C-96E4-764EAB2D3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40" y="1757548"/>
            <a:ext cx="6525975" cy="3850326"/>
          </a:xfrm>
          <a:prstGeom prst="rect">
            <a:avLst/>
          </a:prstGeom>
          <a:ln>
            <a:solidFill>
              <a:schemeClr val="tx1"/>
            </a:solidFill>
          </a:ln>
        </p:spPr>
      </p:pic>
    </p:spTree>
    <p:extLst>
      <p:ext uri="{BB962C8B-B14F-4D97-AF65-F5344CB8AC3E}">
        <p14:creationId xmlns:p14="http://schemas.microsoft.com/office/powerpoint/2010/main" val="222331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DBE775-9ADB-439E-8E3C-9DCFDD19F282}"/>
              </a:ext>
            </a:extLst>
          </p:cNvPr>
          <p:cNvSpPr>
            <a:spLocks noGrp="1"/>
          </p:cNvSpPr>
          <p:nvPr>
            <p:ph idx="1"/>
          </p:nvPr>
        </p:nvSpPr>
        <p:spPr>
          <a:xfrm>
            <a:off x="2968830" y="1600200"/>
            <a:ext cx="7902369" cy="4419600"/>
          </a:xfrm>
        </p:spPr>
        <p:txBody>
          <a:bodyPr>
            <a:normAutofit fontScale="85000" lnSpcReduction="20000"/>
          </a:bodyPr>
          <a:lstStyle/>
          <a:p>
            <a:pPr lvl="1"/>
            <a:r>
              <a:rPr lang="en-US" sz="3200" dirty="0"/>
              <a:t>Log onto </a:t>
            </a:r>
            <a:r>
              <a:rPr lang="en-US" sz="3200" dirty="0">
                <a:solidFill>
                  <a:srgbClr val="0000FF"/>
                </a:solidFill>
                <a:hlinkClick r:id="rId2"/>
              </a:rPr>
              <a:t>www.cirbi.net</a:t>
            </a:r>
            <a:r>
              <a:rPr lang="en-US" sz="3200" dirty="0">
                <a:solidFill>
                  <a:srgbClr val="0000FF"/>
                </a:solidFill>
              </a:rPr>
              <a:t> </a:t>
            </a:r>
          </a:p>
          <a:p>
            <a:pPr lvl="1"/>
            <a:r>
              <a:rPr lang="en-US" sz="3200" dirty="0"/>
              <a:t>Select the “New IDEAS” protocol from your dashboard</a:t>
            </a:r>
          </a:p>
          <a:p>
            <a:pPr lvl="1"/>
            <a:r>
              <a:rPr lang="en-US" sz="3200" dirty="0"/>
              <a:t>Select the appropriate reportable event from the left-hand toolbar</a:t>
            </a:r>
          </a:p>
          <a:p>
            <a:pPr lvl="1"/>
            <a:r>
              <a:rPr lang="en-US" sz="3200" dirty="0"/>
              <a:t>This will populate the appropriate form</a:t>
            </a:r>
          </a:p>
          <a:p>
            <a:pPr lvl="1"/>
            <a:r>
              <a:rPr lang="en-US" sz="3200" dirty="0"/>
              <a:t>Complete the form and select “submit”</a:t>
            </a:r>
          </a:p>
          <a:p>
            <a:pPr lvl="1"/>
            <a:r>
              <a:rPr lang="en-US" sz="3200" dirty="0"/>
              <a:t>Additional guidance regarding types of protocol deviations</a:t>
            </a:r>
          </a:p>
          <a:p>
            <a:pPr lvl="2"/>
            <a:r>
              <a:rPr lang="en-US" sz="3000" dirty="0">
                <a:hlinkClick r:id="rId3"/>
              </a:rPr>
              <a:t>https://www.ideas-study.org/During-Study/Resources</a:t>
            </a:r>
            <a:r>
              <a:rPr lang="en-US" sz="3000" dirty="0"/>
              <a:t> </a:t>
            </a:r>
          </a:p>
          <a:p>
            <a:endParaRPr lang="en-US" dirty="0"/>
          </a:p>
        </p:txBody>
      </p:sp>
      <p:sp>
        <p:nvSpPr>
          <p:cNvPr id="3" name="Title 2">
            <a:extLst>
              <a:ext uri="{FF2B5EF4-FFF2-40B4-BE49-F238E27FC236}">
                <a16:creationId xmlns:a16="http://schemas.microsoft.com/office/drawing/2014/main" id="{327E4639-A202-4676-AC0A-C719B8D1D4E1}"/>
              </a:ext>
            </a:extLst>
          </p:cNvPr>
          <p:cNvSpPr>
            <a:spLocks noGrp="1"/>
          </p:cNvSpPr>
          <p:nvPr>
            <p:ph type="title"/>
          </p:nvPr>
        </p:nvSpPr>
        <p:spPr/>
        <p:txBody>
          <a:bodyPr/>
          <a:lstStyle/>
          <a:p>
            <a:r>
              <a:rPr lang="en-US" b="1" dirty="0"/>
              <a:t>Submitting a Protocol Deviation</a:t>
            </a:r>
          </a:p>
        </p:txBody>
      </p:sp>
      <p:pic>
        <p:nvPicPr>
          <p:cNvPr id="5" name="Picture 4">
            <a:extLst>
              <a:ext uri="{FF2B5EF4-FFF2-40B4-BE49-F238E27FC236}">
                <a16:creationId xmlns:a16="http://schemas.microsoft.com/office/drawing/2014/main" id="{FC2538EE-125B-4244-9BD6-A6BB4B03942F}"/>
              </a:ext>
            </a:extLst>
          </p:cNvPr>
          <p:cNvPicPr>
            <a:picLocks noChangeAspect="1"/>
          </p:cNvPicPr>
          <p:nvPr/>
        </p:nvPicPr>
        <p:blipFill>
          <a:blip r:embed="rId4"/>
          <a:stretch>
            <a:fillRect/>
          </a:stretch>
        </p:blipFill>
        <p:spPr>
          <a:xfrm>
            <a:off x="517588" y="1600200"/>
            <a:ext cx="2708386" cy="4068762"/>
          </a:xfrm>
          <a:prstGeom prst="rect">
            <a:avLst/>
          </a:prstGeom>
        </p:spPr>
      </p:pic>
      <p:sp>
        <p:nvSpPr>
          <p:cNvPr id="6" name="Rectangle 5">
            <a:extLst>
              <a:ext uri="{FF2B5EF4-FFF2-40B4-BE49-F238E27FC236}">
                <a16:creationId xmlns:a16="http://schemas.microsoft.com/office/drawing/2014/main" id="{53BFC19F-C3E1-4137-8FEC-F60B1C081778}"/>
              </a:ext>
            </a:extLst>
          </p:cNvPr>
          <p:cNvSpPr/>
          <p:nvPr/>
        </p:nvSpPr>
        <p:spPr>
          <a:xfrm>
            <a:off x="609600" y="2612571"/>
            <a:ext cx="2537361" cy="21375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073AF5-DEC2-44C2-8B94-CE3C7391AAED}"/>
              </a:ext>
            </a:extLst>
          </p:cNvPr>
          <p:cNvSpPr txBox="1"/>
          <p:nvPr/>
        </p:nvSpPr>
        <p:spPr>
          <a:xfrm>
            <a:off x="1520504" y="5805212"/>
            <a:ext cx="7824831" cy="646331"/>
          </a:xfrm>
          <a:prstGeom prst="rect">
            <a:avLst/>
          </a:prstGeom>
          <a:noFill/>
        </p:spPr>
        <p:txBody>
          <a:bodyPr wrap="square">
            <a:spAutoFit/>
          </a:bodyPr>
          <a:lstStyle/>
          <a:p>
            <a:pPr algn="ctr"/>
            <a:r>
              <a:rPr lang="en-US" sz="1800" dirty="0">
                <a:solidFill>
                  <a:srgbClr val="FF0000"/>
                </a:solidFill>
              </a:rPr>
              <a:t>Please note that you should never put patient PHI or PII to Advarra’s website. </a:t>
            </a:r>
          </a:p>
          <a:p>
            <a:pPr algn="ctr"/>
            <a:r>
              <a:rPr lang="en-US" sz="1800" dirty="0">
                <a:solidFill>
                  <a:srgbClr val="FF0000"/>
                </a:solidFill>
              </a:rPr>
              <a:t>This includes copies of patients unredacted ICF. </a:t>
            </a:r>
          </a:p>
        </p:txBody>
      </p:sp>
    </p:spTree>
    <p:extLst>
      <p:ext uri="{BB962C8B-B14F-4D97-AF65-F5344CB8AC3E}">
        <p14:creationId xmlns:p14="http://schemas.microsoft.com/office/powerpoint/2010/main" val="202409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EE9B3-7F1C-4AF6-8F8C-12F985125E50}"/>
              </a:ext>
            </a:extLst>
          </p:cNvPr>
          <p:cNvSpPr>
            <a:spLocks noGrp="1"/>
          </p:cNvSpPr>
          <p:nvPr>
            <p:ph idx="1"/>
          </p:nvPr>
        </p:nvSpPr>
        <p:spPr/>
        <p:txBody>
          <a:bodyPr>
            <a:normAutofit/>
          </a:bodyPr>
          <a:lstStyle/>
          <a:p>
            <a:r>
              <a:rPr lang="en-US" sz="2800" dirty="0"/>
              <a:t>Advarra Helpful Tips and Overview: </a:t>
            </a:r>
            <a:r>
              <a:rPr lang="en-US" sz="2800" b="1" dirty="0"/>
              <a:t>Slides 3-4</a:t>
            </a:r>
            <a:endParaRPr lang="en-US" sz="2800" dirty="0"/>
          </a:p>
          <a:p>
            <a:r>
              <a:rPr lang="en-US" sz="2800" dirty="0"/>
              <a:t>Create an Advarra Account: </a:t>
            </a:r>
            <a:r>
              <a:rPr lang="en-US" sz="2800" b="1" dirty="0"/>
              <a:t>Slide 5</a:t>
            </a:r>
          </a:p>
          <a:p>
            <a:r>
              <a:rPr lang="en-US" sz="2800" dirty="0"/>
              <a:t>Initial Submission to Advarra: </a:t>
            </a:r>
            <a:r>
              <a:rPr lang="en-US" sz="2800" b="1" dirty="0"/>
              <a:t>Slides 6-10</a:t>
            </a:r>
          </a:p>
          <a:p>
            <a:r>
              <a:rPr lang="en-US" sz="2800" dirty="0"/>
              <a:t>Translation of an Informed Consent Form (ICF): </a:t>
            </a:r>
            <a:r>
              <a:rPr lang="en-US" sz="2800" b="1" dirty="0"/>
              <a:t>Slides 11-12</a:t>
            </a:r>
          </a:p>
          <a:p>
            <a:r>
              <a:rPr lang="en-US" sz="2800" dirty="0"/>
              <a:t>Responding to Questions from Advarra: </a:t>
            </a:r>
            <a:r>
              <a:rPr lang="en-US" sz="2800" b="1" dirty="0"/>
              <a:t>Slides 13-15</a:t>
            </a:r>
          </a:p>
          <a:p>
            <a:r>
              <a:rPr lang="en-US" sz="2800" dirty="0"/>
              <a:t>Modification Submission: </a:t>
            </a:r>
            <a:r>
              <a:rPr lang="en-US" sz="2800" b="1" dirty="0"/>
              <a:t>Slide 16</a:t>
            </a:r>
          </a:p>
          <a:p>
            <a:r>
              <a:rPr lang="en-US" sz="2800" dirty="0"/>
              <a:t>Continuing Review Submission: </a:t>
            </a:r>
            <a:r>
              <a:rPr lang="en-US" sz="2800" b="1" dirty="0"/>
              <a:t>Slides 17-18</a:t>
            </a:r>
          </a:p>
          <a:p>
            <a:r>
              <a:rPr lang="en-US" sz="2800" dirty="0"/>
              <a:t>Submitting a Protocol Deviation: </a:t>
            </a:r>
            <a:r>
              <a:rPr lang="en-US" sz="2800" b="1"/>
              <a:t>Slide 19</a:t>
            </a:r>
            <a:endParaRPr lang="en-US" sz="2800" b="1" dirty="0"/>
          </a:p>
          <a:p>
            <a:endParaRPr lang="en-US" b="1" dirty="0"/>
          </a:p>
        </p:txBody>
      </p:sp>
      <p:sp>
        <p:nvSpPr>
          <p:cNvPr id="3" name="Title 2">
            <a:extLst>
              <a:ext uri="{FF2B5EF4-FFF2-40B4-BE49-F238E27FC236}">
                <a16:creationId xmlns:a16="http://schemas.microsoft.com/office/drawing/2014/main" id="{0C586E75-110B-445D-90D0-BF21C711D501}"/>
              </a:ext>
            </a:extLst>
          </p:cNvPr>
          <p:cNvSpPr>
            <a:spLocks noGrp="1"/>
          </p:cNvSpPr>
          <p:nvPr>
            <p:ph type="title"/>
          </p:nvPr>
        </p:nvSpPr>
        <p:spPr/>
        <p:txBody>
          <a:bodyPr/>
          <a:lstStyle/>
          <a:p>
            <a:r>
              <a:rPr lang="en-US" b="1" dirty="0"/>
              <a:t>Module Overview</a:t>
            </a:r>
          </a:p>
        </p:txBody>
      </p:sp>
    </p:spTree>
    <p:extLst>
      <p:ext uri="{BB962C8B-B14F-4D97-AF65-F5344CB8AC3E}">
        <p14:creationId xmlns:p14="http://schemas.microsoft.com/office/powerpoint/2010/main" val="2360587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6730" y="2567266"/>
            <a:ext cx="9502862" cy="2895600"/>
          </a:xfrm>
        </p:spPr>
        <p:txBody>
          <a:bodyPr>
            <a:normAutofit/>
          </a:bodyPr>
          <a:lstStyle/>
          <a:p>
            <a:pPr algn="ctr"/>
            <a:r>
              <a:rPr lang="en-US" sz="5400" b="1" dirty="0">
                <a:solidFill>
                  <a:schemeClr val="tx1"/>
                </a:solidFill>
              </a:rPr>
              <a:t>New IDEAS Regulatory</a:t>
            </a:r>
          </a:p>
          <a:p>
            <a:pPr algn="ctr"/>
            <a:r>
              <a:rPr lang="en-US" sz="3200" b="1" dirty="0">
                <a:solidFill>
                  <a:schemeClr val="tx1"/>
                </a:solidFill>
              </a:rPr>
              <a:t>ACR Center for Research and Innovation </a:t>
            </a:r>
          </a:p>
          <a:p>
            <a:pPr algn="ctr"/>
            <a:r>
              <a:rPr lang="en-US" sz="3200" b="1" dirty="0">
                <a:solidFill>
                  <a:schemeClr val="tx1"/>
                </a:solidFill>
                <a:hlinkClick r:id="rId2"/>
              </a:rPr>
              <a:t>newideas-regulatory@acr.org</a:t>
            </a:r>
            <a:endParaRPr lang="en-US" sz="3200" b="1" dirty="0">
              <a:solidFill>
                <a:schemeClr val="tx1"/>
              </a:solidFill>
            </a:endParaRPr>
          </a:p>
          <a:p>
            <a:pPr algn="ctr"/>
            <a:r>
              <a:rPr lang="en-US" sz="2800" b="1" i="0" dirty="0">
                <a:solidFill>
                  <a:srgbClr val="363636"/>
                </a:solidFill>
                <a:effectLst/>
                <a:latin typeface="Open Sans"/>
              </a:rPr>
              <a:t>Phone: 215-574-3177</a:t>
            </a:r>
            <a:r>
              <a:rPr lang="en-US" sz="3200" b="1" dirty="0">
                <a:solidFill>
                  <a:schemeClr val="tx1"/>
                </a:solidFill>
              </a:rPr>
              <a:t> </a:t>
            </a:r>
          </a:p>
          <a:p>
            <a:pPr algn="ctr"/>
            <a:endParaRPr lang="en-US" sz="5400" b="1" i="1" dirty="0">
              <a:solidFill>
                <a:schemeClr val="tx1"/>
              </a:solidFill>
            </a:endParaRPr>
          </a:p>
        </p:txBody>
      </p:sp>
    </p:spTree>
    <p:extLst>
      <p:ext uri="{BB962C8B-B14F-4D97-AF65-F5344CB8AC3E}">
        <p14:creationId xmlns:p14="http://schemas.microsoft.com/office/powerpoint/2010/main" val="358704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9A798A-F711-4DE8-8D9B-205B501749CE}"/>
              </a:ext>
            </a:extLst>
          </p:cNvPr>
          <p:cNvSpPr/>
          <p:nvPr/>
        </p:nvSpPr>
        <p:spPr>
          <a:xfrm>
            <a:off x="243281" y="3892492"/>
            <a:ext cx="5469622" cy="2306972"/>
          </a:xfrm>
          <a:prstGeom prst="rect">
            <a:avLst/>
          </a:prstGeom>
          <a:solidFill>
            <a:srgbClr val="B9D5F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BF67D2-6942-4FB8-9C9B-F53DC61FBF8D}"/>
              </a:ext>
            </a:extLst>
          </p:cNvPr>
          <p:cNvSpPr/>
          <p:nvPr/>
        </p:nvSpPr>
        <p:spPr>
          <a:xfrm>
            <a:off x="243281" y="1217583"/>
            <a:ext cx="10905688" cy="2674909"/>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F6AB993-0104-456B-96A6-5FA47A093450}"/>
              </a:ext>
            </a:extLst>
          </p:cNvPr>
          <p:cNvGraphicFramePr>
            <a:graphicFrameLocks noGrp="1"/>
          </p:cNvGraphicFramePr>
          <p:nvPr>
            <p:ph idx="1"/>
            <p:extLst>
              <p:ext uri="{D42A27DB-BD31-4B8C-83A1-F6EECF244321}">
                <p14:modId xmlns:p14="http://schemas.microsoft.com/office/powerpoint/2010/main" val="3525495355"/>
              </p:ext>
            </p:extLst>
          </p:nvPr>
        </p:nvGraphicFramePr>
        <p:xfrm>
          <a:off x="350007" y="1674054"/>
          <a:ext cx="10679186" cy="208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0059353-E16C-4E32-882B-F58785E96242}"/>
              </a:ext>
            </a:extLst>
          </p:cNvPr>
          <p:cNvSpPr>
            <a:spLocks noGrp="1"/>
          </p:cNvSpPr>
          <p:nvPr>
            <p:ph type="title"/>
          </p:nvPr>
        </p:nvSpPr>
        <p:spPr/>
        <p:txBody>
          <a:bodyPr/>
          <a:lstStyle/>
          <a:p>
            <a:r>
              <a:rPr lang="en-US" b="1" dirty="0"/>
              <a:t>Helpful Tips for Submitting to Advarra</a:t>
            </a:r>
          </a:p>
        </p:txBody>
      </p:sp>
      <p:sp>
        <p:nvSpPr>
          <p:cNvPr id="6" name="TextBox 5">
            <a:extLst>
              <a:ext uri="{FF2B5EF4-FFF2-40B4-BE49-F238E27FC236}">
                <a16:creationId xmlns:a16="http://schemas.microsoft.com/office/drawing/2014/main" id="{D6171F47-A07F-4F45-903D-4972407CC3E5}"/>
              </a:ext>
            </a:extLst>
          </p:cNvPr>
          <p:cNvSpPr txBox="1"/>
          <p:nvPr/>
        </p:nvSpPr>
        <p:spPr>
          <a:xfrm>
            <a:off x="2642299" y="1217583"/>
            <a:ext cx="6094602" cy="400110"/>
          </a:xfrm>
          <a:prstGeom prst="rect">
            <a:avLst/>
          </a:prstGeom>
          <a:noFill/>
        </p:spPr>
        <p:txBody>
          <a:bodyPr wrap="square">
            <a:spAutoFit/>
          </a:bodyPr>
          <a:lstStyle/>
          <a:p>
            <a:pPr algn="ctr"/>
            <a:r>
              <a:rPr lang="en-US" sz="2000" b="1" dirty="0"/>
              <a:t>Section “Informed Consent Documents” </a:t>
            </a:r>
          </a:p>
        </p:txBody>
      </p:sp>
      <p:sp>
        <p:nvSpPr>
          <p:cNvPr id="14" name="Rectangle 13">
            <a:extLst>
              <a:ext uri="{FF2B5EF4-FFF2-40B4-BE49-F238E27FC236}">
                <a16:creationId xmlns:a16="http://schemas.microsoft.com/office/drawing/2014/main" id="{6741C1BD-6E8C-43B1-B474-7BFE808E81E5}"/>
              </a:ext>
            </a:extLst>
          </p:cNvPr>
          <p:cNvSpPr/>
          <p:nvPr/>
        </p:nvSpPr>
        <p:spPr>
          <a:xfrm>
            <a:off x="5712903" y="3892492"/>
            <a:ext cx="5436066" cy="2306972"/>
          </a:xfrm>
          <a:prstGeom prst="rect">
            <a:avLst/>
          </a:prstGeom>
          <a:solidFill>
            <a:schemeClr val="accent4">
              <a:lumMod val="20000"/>
              <a:lumOff val="8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a:extLst>
              <a:ext uri="{FF2B5EF4-FFF2-40B4-BE49-F238E27FC236}">
                <a16:creationId xmlns:a16="http://schemas.microsoft.com/office/drawing/2014/main" id="{EDDF7F1D-ACEE-4C3D-96EA-3E4D891172A0}"/>
              </a:ext>
            </a:extLst>
          </p:cNvPr>
          <p:cNvGraphicFramePr>
            <a:graphicFrameLocks/>
          </p:cNvGraphicFramePr>
          <p:nvPr>
            <p:extLst>
              <p:ext uri="{D42A27DB-BD31-4B8C-83A1-F6EECF244321}">
                <p14:modId xmlns:p14="http://schemas.microsoft.com/office/powerpoint/2010/main" val="1627749909"/>
              </p:ext>
            </p:extLst>
          </p:nvPr>
        </p:nvGraphicFramePr>
        <p:xfrm>
          <a:off x="350007" y="4662827"/>
          <a:ext cx="10679186" cy="1389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8E44E8F0-B6BD-43B4-9F5A-C65099B0ECD3}"/>
              </a:ext>
            </a:extLst>
          </p:cNvPr>
          <p:cNvSpPr txBox="1"/>
          <p:nvPr/>
        </p:nvSpPr>
        <p:spPr>
          <a:xfrm>
            <a:off x="449626" y="4001198"/>
            <a:ext cx="4385345" cy="646331"/>
          </a:xfrm>
          <a:prstGeom prst="rect">
            <a:avLst/>
          </a:prstGeom>
          <a:noFill/>
        </p:spPr>
        <p:txBody>
          <a:bodyPr wrap="square">
            <a:spAutoFit/>
          </a:bodyPr>
          <a:lstStyle/>
          <a:p>
            <a:pPr algn="ctr"/>
            <a:r>
              <a:rPr lang="en-US" sz="1800" b="1" dirty="0"/>
              <a:t>Section “Investigational/Research Location(s) and Subject Recruitment”</a:t>
            </a:r>
          </a:p>
        </p:txBody>
      </p:sp>
      <p:sp>
        <p:nvSpPr>
          <p:cNvPr id="11" name="TextBox 10">
            <a:extLst>
              <a:ext uri="{FF2B5EF4-FFF2-40B4-BE49-F238E27FC236}">
                <a16:creationId xmlns:a16="http://schemas.microsoft.com/office/drawing/2014/main" id="{52927215-4B4F-4B8A-B14C-2F3EC66CCCC9}"/>
              </a:ext>
            </a:extLst>
          </p:cNvPr>
          <p:cNvSpPr txBox="1"/>
          <p:nvPr/>
        </p:nvSpPr>
        <p:spPr>
          <a:xfrm>
            <a:off x="5916527" y="4002735"/>
            <a:ext cx="5148742" cy="646331"/>
          </a:xfrm>
          <a:prstGeom prst="rect">
            <a:avLst/>
          </a:prstGeom>
          <a:noFill/>
        </p:spPr>
        <p:txBody>
          <a:bodyPr wrap="square">
            <a:spAutoFit/>
          </a:bodyPr>
          <a:lstStyle/>
          <a:p>
            <a:pPr algn="ctr"/>
            <a:r>
              <a:rPr lang="en-US" sz="1800" b="1" dirty="0"/>
              <a:t>Section “Investigator Experience and Qualifications” and “Documentation Attachment Summary”</a:t>
            </a:r>
          </a:p>
        </p:txBody>
      </p:sp>
    </p:spTree>
    <p:extLst>
      <p:ext uri="{BB962C8B-B14F-4D97-AF65-F5344CB8AC3E}">
        <p14:creationId xmlns:p14="http://schemas.microsoft.com/office/powerpoint/2010/main" val="160984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B778E2-308F-471E-B14B-B8924F92F781}"/>
              </a:ext>
            </a:extLst>
          </p:cNvPr>
          <p:cNvSpPr>
            <a:spLocks noGrp="1"/>
          </p:cNvSpPr>
          <p:nvPr>
            <p:ph idx="1"/>
          </p:nvPr>
        </p:nvSpPr>
        <p:spPr>
          <a:xfrm>
            <a:off x="609600" y="1571804"/>
            <a:ext cx="6667500" cy="4419600"/>
          </a:xfrm>
        </p:spPr>
        <p:txBody>
          <a:bodyPr/>
          <a:lstStyle/>
          <a:p>
            <a:r>
              <a:rPr lang="en-US" sz="2400" dirty="0">
                <a:effectLst/>
              </a:rPr>
              <a:t>Referring physician sites must use Advarra IRB as the IRB of record overseeing their research activity.</a:t>
            </a:r>
          </a:p>
          <a:p>
            <a:r>
              <a:rPr lang="en-US" sz="2400" dirty="0">
                <a:effectLst/>
              </a:rPr>
              <a:t>Costs of review are covered by the study </a:t>
            </a:r>
          </a:p>
          <a:p>
            <a:pPr lvl="1"/>
            <a:r>
              <a:rPr lang="en-US" sz="2200" dirty="0">
                <a:effectLst/>
              </a:rPr>
              <a:t>i.e. ACR is invoiced directly by Advarra</a:t>
            </a:r>
          </a:p>
          <a:p>
            <a:r>
              <a:rPr lang="en-US" sz="2400" dirty="0">
                <a:effectLst/>
              </a:rPr>
              <a:t>If you have a local IRB, an agreement will have to be put in place between the site and Advarra. </a:t>
            </a:r>
          </a:p>
          <a:p>
            <a:pPr lvl="1"/>
            <a:r>
              <a:rPr lang="en-US" sz="2200" dirty="0">
                <a:effectLst/>
              </a:rPr>
              <a:t>For more information visit: </a:t>
            </a:r>
            <a:r>
              <a:rPr lang="en-US" sz="2200" dirty="0">
                <a:effectLst/>
                <a:hlinkClick r:id="rId2"/>
              </a:rPr>
              <a:t>https://www.ideas-study.org/Getting-Started/Institutional-Review-Board</a:t>
            </a:r>
            <a:r>
              <a:rPr lang="en-US" sz="2200" dirty="0">
                <a:effectLst/>
              </a:rPr>
              <a:t> </a:t>
            </a:r>
            <a:endParaRPr lang="en-US" dirty="0"/>
          </a:p>
        </p:txBody>
      </p:sp>
      <p:sp>
        <p:nvSpPr>
          <p:cNvPr id="3" name="Title 2">
            <a:extLst>
              <a:ext uri="{FF2B5EF4-FFF2-40B4-BE49-F238E27FC236}">
                <a16:creationId xmlns:a16="http://schemas.microsoft.com/office/drawing/2014/main" id="{3329BD43-3718-4BDD-B215-F139FB002D5D}"/>
              </a:ext>
            </a:extLst>
          </p:cNvPr>
          <p:cNvSpPr>
            <a:spLocks noGrp="1"/>
          </p:cNvSpPr>
          <p:nvPr>
            <p:ph type="title"/>
          </p:nvPr>
        </p:nvSpPr>
        <p:spPr/>
        <p:txBody>
          <a:bodyPr/>
          <a:lstStyle/>
          <a:p>
            <a:r>
              <a:rPr lang="en-US" b="1" dirty="0"/>
              <a:t>Advarra Overview</a:t>
            </a:r>
          </a:p>
        </p:txBody>
      </p:sp>
      <p:pic>
        <p:nvPicPr>
          <p:cNvPr id="5" name="Picture 4">
            <a:extLst>
              <a:ext uri="{FF2B5EF4-FFF2-40B4-BE49-F238E27FC236}">
                <a16:creationId xmlns:a16="http://schemas.microsoft.com/office/drawing/2014/main" id="{4D14D502-9C5B-45D8-BD9A-6C8F64C22CBE}"/>
              </a:ext>
            </a:extLst>
          </p:cNvPr>
          <p:cNvPicPr>
            <a:picLocks noChangeAspect="1"/>
          </p:cNvPicPr>
          <p:nvPr/>
        </p:nvPicPr>
        <p:blipFill rotWithShape="1">
          <a:blip r:embed="rId3"/>
          <a:srcRect l="16906" r="16547"/>
          <a:stretch/>
        </p:blipFill>
        <p:spPr>
          <a:xfrm>
            <a:off x="7277100" y="2000429"/>
            <a:ext cx="3524250" cy="2232766"/>
          </a:xfrm>
          <a:prstGeom prst="rect">
            <a:avLst/>
          </a:prstGeom>
        </p:spPr>
      </p:pic>
    </p:spTree>
    <p:extLst>
      <p:ext uri="{BB962C8B-B14F-4D97-AF65-F5344CB8AC3E}">
        <p14:creationId xmlns:p14="http://schemas.microsoft.com/office/powerpoint/2010/main" val="174714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2C095-B305-4352-AA5D-9293A82E0312}"/>
              </a:ext>
            </a:extLst>
          </p:cNvPr>
          <p:cNvSpPr>
            <a:spLocks noGrp="1"/>
          </p:cNvSpPr>
          <p:nvPr>
            <p:ph type="title"/>
          </p:nvPr>
        </p:nvSpPr>
        <p:spPr/>
        <p:txBody>
          <a:bodyPr/>
          <a:lstStyle/>
          <a:p>
            <a:r>
              <a:rPr lang="en-US" b="1" dirty="0"/>
              <a:t>Create an Advarra Account</a:t>
            </a:r>
          </a:p>
        </p:txBody>
      </p:sp>
      <p:sp>
        <p:nvSpPr>
          <p:cNvPr id="8" name="Content Placeholder 1">
            <a:extLst>
              <a:ext uri="{FF2B5EF4-FFF2-40B4-BE49-F238E27FC236}">
                <a16:creationId xmlns:a16="http://schemas.microsoft.com/office/drawing/2014/main" id="{A9F20172-1925-484A-A45A-A6DF0C48CDFE}"/>
              </a:ext>
            </a:extLst>
          </p:cNvPr>
          <p:cNvSpPr txBox="1">
            <a:spLocks/>
          </p:cNvSpPr>
          <p:nvPr/>
        </p:nvSpPr>
        <p:spPr>
          <a:xfrm>
            <a:off x="609600" y="1571804"/>
            <a:ext cx="10160000" cy="4419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Visit link </a:t>
            </a:r>
            <a:r>
              <a:rPr lang="en-US" dirty="0">
                <a:solidFill>
                  <a:srgbClr val="0000FF"/>
                </a:solidFill>
                <a:hlinkClick r:id="rId2"/>
              </a:rPr>
              <a:t>www.cirbi.net</a:t>
            </a:r>
            <a:r>
              <a:rPr lang="en-US" dirty="0">
                <a:solidFill>
                  <a:srgbClr val="0000FF"/>
                </a:solidFill>
              </a:rPr>
              <a:t> </a:t>
            </a:r>
            <a:r>
              <a:rPr lang="en-US" dirty="0"/>
              <a:t>and click “Sign Up” or enter an email address to use an existing account.</a:t>
            </a:r>
          </a:p>
          <a:p>
            <a:pPr marL="114300" indent="0">
              <a:buNone/>
            </a:pPr>
            <a:r>
              <a:rPr lang="en-US" dirty="0"/>
              <a:t>  </a:t>
            </a:r>
          </a:p>
          <a:p>
            <a:pPr lvl="1"/>
            <a:endParaRPr lang="en-US" dirty="0"/>
          </a:p>
        </p:txBody>
      </p:sp>
      <p:pic>
        <p:nvPicPr>
          <p:cNvPr id="12" name="Content Placeholder 11">
            <a:extLst>
              <a:ext uri="{FF2B5EF4-FFF2-40B4-BE49-F238E27FC236}">
                <a16:creationId xmlns:a16="http://schemas.microsoft.com/office/drawing/2014/main" id="{DAE0E5EB-203B-43D1-9C80-A5BD7EE96C29}"/>
              </a:ext>
            </a:extLst>
          </p:cNvPr>
          <p:cNvPicPr>
            <a:picLocks noGrp="1" noChangeAspect="1"/>
          </p:cNvPicPr>
          <p:nvPr>
            <p:ph idx="1"/>
          </p:nvPr>
        </p:nvPicPr>
        <p:blipFill>
          <a:blip r:embed="rId3"/>
          <a:stretch>
            <a:fillRect/>
          </a:stretch>
        </p:blipFill>
        <p:spPr>
          <a:xfrm>
            <a:off x="2864839" y="2169038"/>
            <a:ext cx="5222148" cy="4114420"/>
          </a:xfrm>
        </p:spPr>
      </p:pic>
      <p:sp>
        <p:nvSpPr>
          <p:cNvPr id="13" name="Rectangle 12">
            <a:extLst>
              <a:ext uri="{FF2B5EF4-FFF2-40B4-BE49-F238E27FC236}">
                <a16:creationId xmlns:a16="http://schemas.microsoft.com/office/drawing/2014/main" id="{CC8B6163-928D-477E-A943-FCC8F79074E7}"/>
              </a:ext>
            </a:extLst>
          </p:cNvPr>
          <p:cNvSpPr/>
          <p:nvPr/>
        </p:nvSpPr>
        <p:spPr>
          <a:xfrm>
            <a:off x="2864839" y="3691156"/>
            <a:ext cx="1539381" cy="3020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596D11E-2D09-4AAD-907D-E86E4D7DB5D2}"/>
              </a:ext>
            </a:extLst>
          </p:cNvPr>
          <p:cNvSpPr txBox="1"/>
          <p:nvPr/>
        </p:nvSpPr>
        <p:spPr>
          <a:xfrm>
            <a:off x="1036652" y="3550545"/>
            <a:ext cx="1686187" cy="1200329"/>
          </a:xfrm>
          <a:prstGeom prst="rect">
            <a:avLst/>
          </a:prstGeom>
          <a:noFill/>
        </p:spPr>
        <p:txBody>
          <a:bodyPr wrap="square" rtlCol="0">
            <a:spAutoFit/>
          </a:bodyPr>
          <a:lstStyle/>
          <a:p>
            <a:r>
              <a:rPr lang="en-US" dirty="0"/>
              <a:t>New users must sign up and create an account</a:t>
            </a:r>
          </a:p>
        </p:txBody>
      </p:sp>
    </p:spTree>
    <p:extLst>
      <p:ext uri="{BB962C8B-B14F-4D97-AF65-F5344CB8AC3E}">
        <p14:creationId xmlns:p14="http://schemas.microsoft.com/office/powerpoint/2010/main" val="218780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Initial Submission to Advarra</a:t>
            </a:r>
          </a:p>
        </p:txBody>
      </p:sp>
      <p:pic>
        <p:nvPicPr>
          <p:cNvPr id="5" name="Picture 4">
            <a:extLst>
              <a:ext uri="{FF2B5EF4-FFF2-40B4-BE49-F238E27FC236}">
                <a16:creationId xmlns:a16="http://schemas.microsoft.com/office/drawing/2014/main" id="{46DB4F14-1828-4366-AB0A-A8459D370F73}"/>
              </a:ext>
            </a:extLst>
          </p:cNvPr>
          <p:cNvPicPr>
            <a:picLocks noChangeAspect="1"/>
          </p:cNvPicPr>
          <p:nvPr/>
        </p:nvPicPr>
        <p:blipFill>
          <a:blip r:embed="rId2"/>
          <a:stretch>
            <a:fillRect/>
          </a:stretch>
        </p:blipFill>
        <p:spPr>
          <a:xfrm>
            <a:off x="1396775" y="2001585"/>
            <a:ext cx="8224906" cy="3946231"/>
          </a:xfrm>
          <a:prstGeom prst="rect">
            <a:avLst/>
          </a:prstGeom>
        </p:spPr>
      </p:pic>
      <p:cxnSp>
        <p:nvCxnSpPr>
          <p:cNvPr id="7" name="Straight Arrow Connector 6">
            <a:extLst>
              <a:ext uri="{FF2B5EF4-FFF2-40B4-BE49-F238E27FC236}">
                <a16:creationId xmlns:a16="http://schemas.microsoft.com/office/drawing/2014/main" id="{D7450564-8646-4975-91C2-1D36A30232F4}"/>
              </a:ext>
            </a:extLst>
          </p:cNvPr>
          <p:cNvCxnSpPr>
            <a:cxnSpLocks/>
          </p:cNvCxnSpPr>
          <p:nvPr/>
        </p:nvCxnSpPr>
        <p:spPr>
          <a:xfrm flipH="1">
            <a:off x="2922656" y="3194043"/>
            <a:ext cx="1297006"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0CB9F481-74D1-438C-AA25-3A69782FC526}"/>
              </a:ext>
            </a:extLst>
          </p:cNvPr>
          <p:cNvSpPr txBox="1"/>
          <p:nvPr/>
        </p:nvSpPr>
        <p:spPr>
          <a:xfrm>
            <a:off x="151002" y="1478779"/>
            <a:ext cx="8336559" cy="461665"/>
          </a:xfrm>
          <a:prstGeom prst="rect">
            <a:avLst/>
          </a:prstGeom>
          <a:noFill/>
        </p:spPr>
        <p:txBody>
          <a:bodyPr wrap="square">
            <a:spAutoFit/>
          </a:bodyPr>
          <a:lstStyle/>
          <a:p>
            <a:pPr lvl="1"/>
            <a:r>
              <a:rPr lang="en-US" sz="2400" dirty="0"/>
              <a:t>On your Dashboard, select “Investigator Application.”</a:t>
            </a:r>
          </a:p>
        </p:txBody>
      </p:sp>
    </p:spTree>
    <p:extLst>
      <p:ext uri="{BB962C8B-B14F-4D97-AF65-F5344CB8AC3E}">
        <p14:creationId xmlns:p14="http://schemas.microsoft.com/office/powerpoint/2010/main" val="32720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599" y="1437486"/>
            <a:ext cx="3892953" cy="4582314"/>
          </a:xfrm>
        </p:spPr>
        <p:txBody>
          <a:bodyPr>
            <a:normAutofit fontScale="92500" lnSpcReduction="10000"/>
          </a:bodyPr>
          <a:lstStyle/>
          <a:p>
            <a:r>
              <a:rPr lang="en-US" sz="2400" dirty="0"/>
              <a:t>The application will open to an online form. </a:t>
            </a:r>
          </a:p>
          <a:p>
            <a:r>
              <a:rPr lang="en-US" sz="2400" dirty="0"/>
              <a:t>In the “Investigator Lead In Page” section:</a:t>
            </a:r>
          </a:p>
          <a:p>
            <a:pPr lvl="1"/>
            <a:r>
              <a:rPr lang="en-US" sz="2000" b="1" dirty="0"/>
              <a:t>Select option #1</a:t>
            </a:r>
            <a:r>
              <a:rPr lang="en-US" sz="2000" dirty="0"/>
              <a:t>: “</a:t>
            </a:r>
            <a:r>
              <a:rPr lang="en-US" sz="2000" b="0" i="0" u="none" strike="noStrike" baseline="0" dirty="0">
                <a:solidFill>
                  <a:srgbClr val="000000"/>
                </a:solidFill>
              </a:rPr>
              <a:t>I am a clinical research site that is joining a multi-site study for which Advarra IRB will act as the central IRB. The Sponsor or CRO has or will submit the Protocol.”</a:t>
            </a:r>
          </a:p>
          <a:p>
            <a:pPr algn="l"/>
            <a:r>
              <a:rPr lang="en-US" sz="2400" b="0" i="0" u="none" strike="noStrike" baseline="0" dirty="0">
                <a:solidFill>
                  <a:srgbClr val="000000"/>
                </a:solidFill>
              </a:rPr>
              <a:t>Select “Continue” </a:t>
            </a:r>
            <a:r>
              <a:rPr lang="en-US" sz="2400" dirty="0">
                <a:solidFill>
                  <a:srgbClr val="000000"/>
                </a:solidFill>
              </a:rPr>
              <a:t>on bottom right-hand corner </a:t>
            </a:r>
            <a:r>
              <a:rPr lang="en-US" sz="2400" b="0" i="0" u="none" strike="noStrike" baseline="0" dirty="0">
                <a:solidFill>
                  <a:srgbClr val="000000"/>
                </a:solidFill>
              </a:rPr>
              <a:t>to populate the correct form.</a:t>
            </a:r>
          </a:p>
          <a:p>
            <a:pPr algn="l"/>
            <a:endParaRPr lang="en-US" sz="2200" b="0" i="0" u="none" strike="noStrike" baseline="0" dirty="0">
              <a:solidFill>
                <a:srgbClr val="000000"/>
              </a:solidFill>
            </a:endParaRPr>
          </a:p>
        </p:txBody>
      </p:sp>
      <p:sp>
        <p:nvSpPr>
          <p:cNvPr id="4" name="Title 3"/>
          <p:cNvSpPr>
            <a:spLocks noGrp="1"/>
          </p:cNvSpPr>
          <p:nvPr>
            <p:ph type="title"/>
          </p:nvPr>
        </p:nvSpPr>
        <p:spPr/>
        <p:txBody>
          <a:bodyPr/>
          <a:lstStyle/>
          <a:p>
            <a:r>
              <a:rPr lang="en-US" b="1" dirty="0"/>
              <a:t>Initial Submission (cont.)</a:t>
            </a:r>
          </a:p>
        </p:txBody>
      </p:sp>
      <p:pic>
        <p:nvPicPr>
          <p:cNvPr id="8" name="Picture 7" descr="Graphical user interface, text, application&#10;&#10;Description automatically generated">
            <a:extLst>
              <a:ext uri="{FF2B5EF4-FFF2-40B4-BE49-F238E27FC236}">
                <a16:creationId xmlns:a16="http://schemas.microsoft.com/office/drawing/2014/main" id="{374D255E-3153-4EF3-ABEE-EA6B248C5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2" y="1295400"/>
            <a:ext cx="6585995" cy="4676262"/>
          </a:xfrm>
          <a:prstGeom prst="rect">
            <a:avLst/>
          </a:prstGeom>
        </p:spPr>
      </p:pic>
      <p:sp>
        <p:nvSpPr>
          <p:cNvPr id="5" name="Rectangle 4">
            <a:extLst>
              <a:ext uri="{FF2B5EF4-FFF2-40B4-BE49-F238E27FC236}">
                <a16:creationId xmlns:a16="http://schemas.microsoft.com/office/drawing/2014/main" id="{C77C4C47-BF3F-4E16-BB31-EFCC4DD9D6BC}"/>
              </a:ext>
            </a:extLst>
          </p:cNvPr>
          <p:cNvSpPr/>
          <p:nvPr/>
        </p:nvSpPr>
        <p:spPr>
          <a:xfrm>
            <a:off x="6014302" y="1706252"/>
            <a:ext cx="5074246" cy="14894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5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5705" y="4051645"/>
            <a:ext cx="9794449" cy="2159385"/>
          </a:xfrm>
        </p:spPr>
        <p:txBody>
          <a:bodyPr>
            <a:normAutofit lnSpcReduction="10000"/>
          </a:bodyPr>
          <a:lstStyle/>
          <a:p>
            <a:r>
              <a:rPr lang="en-US" dirty="0"/>
              <a:t>In the “Start of Investigator Application” section:</a:t>
            </a:r>
          </a:p>
          <a:p>
            <a:pPr lvl="1"/>
            <a:r>
              <a:rPr lang="en-US" dirty="0"/>
              <a:t>Question #1: “Please Select to choose your investigator”</a:t>
            </a:r>
          </a:p>
          <a:p>
            <a:pPr lvl="2"/>
            <a:r>
              <a:rPr lang="en-US" dirty="0"/>
              <a:t>A pop-up window will open, where the PI will need to be selected from a drop-down menu.</a:t>
            </a:r>
          </a:p>
          <a:p>
            <a:pPr lvl="3"/>
            <a:r>
              <a:rPr lang="en-US" dirty="0"/>
              <a:t>The PI </a:t>
            </a:r>
            <a:r>
              <a:rPr lang="en-US" b="1" u="sng" dirty="0"/>
              <a:t>must</a:t>
            </a:r>
            <a:r>
              <a:rPr lang="en-US" dirty="0"/>
              <a:t> have a CIRBI account to show up in the drop-down selection</a:t>
            </a:r>
          </a:p>
          <a:p>
            <a:pPr lvl="4"/>
            <a:r>
              <a:rPr lang="en-US" sz="1600" dirty="0"/>
              <a:t>Please refer to slide 5 on how to create an account</a:t>
            </a:r>
          </a:p>
        </p:txBody>
      </p:sp>
      <p:sp>
        <p:nvSpPr>
          <p:cNvPr id="4" name="Title 3"/>
          <p:cNvSpPr>
            <a:spLocks noGrp="1"/>
          </p:cNvSpPr>
          <p:nvPr>
            <p:ph type="title"/>
          </p:nvPr>
        </p:nvSpPr>
        <p:spPr/>
        <p:txBody>
          <a:bodyPr/>
          <a:lstStyle/>
          <a:p>
            <a:r>
              <a:rPr lang="en-US" b="1" dirty="0"/>
              <a:t>Initial Submission (cont.)</a:t>
            </a:r>
          </a:p>
        </p:txBody>
      </p:sp>
      <p:pic>
        <p:nvPicPr>
          <p:cNvPr id="8" name="Picture 7" descr="Graphical user interface, text, application&#10;&#10;Description automatically generated">
            <a:extLst>
              <a:ext uri="{FF2B5EF4-FFF2-40B4-BE49-F238E27FC236}">
                <a16:creationId xmlns:a16="http://schemas.microsoft.com/office/drawing/2014/main" id="{374D255E-3153-4EF3-ABEE-EA6B248C5117}"/>
              </a:ext>
            </a:extLst>
          </p:cNvPr>
          <p:cNvPicPr>
            <a:picLocks noChangeAspect="1"/>
          </p:cNvPicPr>
          <p:nvPr/>
        </p:nvPicPr>
        <p:blipFill rotWithShape="1">
          <a:blip r:embed="rId2">
            <a:extLst>
              <a:ext uri="{28A0092B-C50C-407E-A947-70E740481C1C}">
                <a14:useLocalDpi xmlns:a14="http://schemas.microsoft.com/office/drawing/2010/main" val="0"/>
              </a:ext>
            </a:extLst>
          </a:blip>
          <a:srcRect t="45795" r="8446" b="17920"/>
          <a:stretch/>
        </p:blipFill>
        <p:spPr>
          <a:xfrm>
            <a:off x="725705" y="1214618"/>
            <a:ext cx="9502377" cy="2674077"/>
          </a:xfrm>
          <a:prstGeom prst="rect">
            <a:avLst/>
          </a:prstGeom>
        </p:spPr>
      </p:pic>
      <p:sp>
        <p:nvSpPr>
          <p:cNvPr id="5" name="Rectangle 4">
            <a:extLst>
              <a:ext uri="{FF2B5EF4-FFF2-40B4-BE49-F238E27FC236}">
                <a16:creationId xmlns:a16="http://schemas.microsoft.com/office/drawing/2014/main" id="{BFE6097A-825F-4F2C-B5AD-EC927838E8F0}"/>
              </a:ext>
            </a:extLst>
          </p:cNvPr>
          <p:cNvSpPr/>
          <p:nvPr/>
        </p:nvSpPr>
        <p:spPr>
          <a:xfrm>
            <a:off x="3204203" y="1258873"/>
            <a:ext cx="7023879" cy="12377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68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a:t>Navigating the CIRBI Form</a:t>
            </a:r>
          </a:p>
        </p:txBody>
      </p:sp>
      <p:sp>
        <p:nvSpPr>
          <p:cNvPr id="12" name="Content Placeholder 11">
            <a:extLst>
              <a:ext uri="{FF2B5EF4-FFF2-40B4-BE49-F238E27FC236}">
                <a16:creationId xmlns:a16="http://schemas.microsoft.com/office/drawing/2014/main" id="{5008DBD8-CEBE-4504-8914-A2AA76ABE797}"/>
              </a:ext>
            </a:extLst>
          </p:cNvPr>
          <p:cNvSpPr>
            <a:spLocks noGrp="1"/>
          </p:cNvSpPr>
          <p:nvPr>
            <p:ph sz="quarter" idx="4"/>
          </p:nvPr>
        </p:nvSpPr>
        <p:spPr>
          <a:xfrm>
            <a:off x="609600" y="1175907"/>
            <a:ext cx="9814103" cy="3945353"/>
          </a:xfrm>
        </p:spPr>
        <p:txBody>
          <a:bodyPr>
            <a:normAutofit fontScale="92500" lnSpcReduction="20000"/>
          </a:bodyPr>
          <a:lstStyle/>
          <a:p>
            <a:r>
              <a:rPr lang="en-US" sz="3200" dirty="0"/>
              <a:t>On the bottom right-hand corner of the form there will be options to:</a:t>
            </a:r>
          </a:p>
          <a:p>
            <a:r>
              <a:rPr lang="en-US" sz="3200" b="1" dirty="0"/>
              <a:t>Continue</a:t>
            </a:r>
            <a:r>
              <a:rPr lang="en-US" sz="3200" dirty="0"/>
              <a:t> saves the form and moves you forward to the next slide.</a:t>
            </a:r>
          </a:p>
          <a:p>
            <a:pPr lvl="1"/>
            <a:r>
              <a:rPr lang="en-US" sz="2800" dirty="0"/>
              <a:t>Note: if all the red asterisked (</a:t>
            </a:r>
            <a:r>
              <a:rPr lang="en-US" sz="2800" dirty="0">
                <a:solidFill>
                  <a:srgbClr val="FF0000"/>
                </a:solidFill>
              </a:rPr>
              <a:t>*</a:t>
            </a:r>
            <a:r>
              <a:rPr lang="en-US" sz="2800" dirty="0"/>
              <a:t>) questions are not answered, you will not be able to move forward.</a:t>
            </a:r>
          </a:p>
          <a:p>
            <a:r>
              <a:rPr lang="en-US" sz="3200" b="1" dirty="0"/>
              <a:t>Save </a:t>
            </a:r>
            <a:r>
              <a:rPr lang="en-US" sz="3200" dirty="0"/>
              <a:t>allows you to save the page in any stage and either exit application or navigate through the form.</a:t>
            </a:r>
          </a:p>
          <a:p>
            <a:r>
              <a:rPr lang="en-US" sz="3200" b="1" dirty="0"/>
              <a:t>Exit </a:t>
            </a:r>
            <a:r>
              <a:rPr lang="en-US" sz="3200" dirty="0"/>
              <a:t>takes you out of the form without saving any changes</a:t>
            </a:r>
            <a:endParaRPr lang="en-US" sz="3200" b="1" dirty="0"/>
          </a:p>
        </p:txBody>
      </p:sp>
      <p:pic>
        <p:nvPicPr>
          <p:cNvPr id="4" name="Picture 3">
            <a:extLst>
              <a:ext uri="{FF2B5EF4-FFF2-40B4-BE49-F238E27FC236}">
                <a16:creationId xmlns:a16="http://schemas.microsoft.com/office/drawing/2014/main" id="{D8319116-23DA-498D-9224-E86EF16DB287}"/>
              </a:ext>
            </a:extLst>
          </p:cNvPr>
          <p:cNvPicPr>
            <a:picLocks noChangeAspect="1"/>
          </p:cNvPicPr>
          <p:nvPr/>
        </p:nvPicPr>
        <p:blipFill>
          <a:blip r:embed="rId2"/>
          <a:stretch>
            <a:fillRect/>
          </a:stretch>
        </p:blipFill>
        <p:spPr>
          <a:xfrm>
            <a:off x="2309949" y="4926188"/>
            <a:ext cx="6413404" cy="962787"/>
          </a:xfrm>
          <a:prstGeom prst="rect">
            <a:avLst/>
          </a:prstGeom>
        </p:spPr>
      </p:pic>
    </p:spTree>
    <p:extLst>
      <p:ext uri="{BB962C8B-B14F-4D97-AF65-F5344CB8AC3E}">
        <p14:creationId xmlns:p14="http://schemas.microsoft.com/office/powerpoint/2010/main" val="4231991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 IDEAS_Slide Master">
  <a:themeElements>
    <a:clrScheme name="Custom 20">
      <a:dk1>
        <a:srgbClr val="2F2B20"/>
      </a:dk1>
      <a:lt1>
        <a:srgbClr val="FFFFFF"/>
      </a:lt1>
      <a:dk2>
        <a:srgbClr val="00487E"/>
      </a:dk2>
      <a:lt2>
        <a:srgbClr val="0070C0"/>
      </a:lt2>
      <a:accent1>
        <a:srgbClr val="00487E"/>
      </a:accent1>
      <a:accent2>
        <a:srgbClr val="7F7F7F"/>
      </a:accent2>
      <a:accent3>
        <a:srgbClr val="00487E"/>
      </a:accent3>
      <a:accent4>
        <a:srgbClr val="58257F"/>
      </a:accent4>
      <a:accent5>
        <a:srgbClr val="7F7F7F"/>
      </a:accent5>
      <a:accent6>
        <a:srgbClr val="58257F"/>
      </a:accent6>
      <a:hlink>
        <a:srgbClr val="00487E"/>
      </a:hlink>
      <a:folHlink>
        <a:srgbClr val="5825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IDEAS_Slide Master">
  <a:themeElements>
    <a:clrScheme name="Custom 20">
      <a:dk1>
        <a:srgbClr val="2F2B20"/>
      </a:dk1>
      <a:lt1>
        <a:srgbClr val="FFFFFF"/>
      </a:lt1>
      <a:dk2>
        <a:srgbClr val="00487E"/>
      </a:dk2>
      <a:lt2>
        <a:srgbClr val="0070C0"/>
      </a:lt2>
      <a:accent1>
        <a:srgbClr val="00487E"/>
      </a:accent1>
      <a:accent2>
        <a:srgbClr val="7F7F7F"/>
      </a:accent2>
      <a:accent3>
        <a:srgbClr val="00487E"/>
      </a:accent3>
      <a:accent4>
        <a:srgbClr val="58257F"/>
      </a:accent4>
      <a:accent5>
        <a:srgbClr val="7F7F7F"/>
      </a:accent5>
      <a:accent6>
        <a:srgbClr val="58257F"/>
      </a:accent6>
      <a:hlink>
        <a:srgbClr val="00487E"/>
      </a:hlink>
      <a:folHlink>
        <a:srgbClr val="5825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7405</TotalTime>
  <Words>1230</Words>
  <Application>Microsoft Office PowerPoint</Application>
  <PresentationFormat>Widescreen</PresentationFormat>
  <Paragraphs>129</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Open Sans</vt:lpstr>
      <vt:lpstr>New IDEAS_Slide Master</vt:lpstr>
      <vt:lpstr>IDEAS_Slide Master</vt:lpstr>
      <vt:lpstr>PowerPoint Presentation</vt:lpstr>
      <vt:lpstr>Module Overview</vt:lpstr>
      <vt:lpstr>Helpful Tips for Submitting to Advarra</vt:lpstr>
      <vt:lpstr>Advarra Overview</vt:lpstr>
      <vt:lpstr>Create an Advarra Account</vt:lpstr>
      <vt:lpstr>Initial Submission to Advarra</vt:lpstr>
      <vt:lpstr>Initial Submission (cont.)</vt:lpstr>
      <vt:lpstr>Initial Submission (cont.)</vt:lpstr>
      <vt:lpstr>Navigating the CIRBI Form</vt:lpstr>
      <vt:lpstr>Important Application Information </vt:lpstr>
      <vt:lpstr>Translation Request</vt:lpstr>
      <vt:lpstr>Translation Request (Cont.)</vt:lpstr>
      <vt:lpstr>Responding to Questions</vt:lpstr>
      <vt:lpstr>Responding to Questions (Cont.)</vt:lpstr>
      <vt:lpstr>Communicating with Advarra IRB</vt:lpstr>
      <vt:lpstr>Modification Submission</vt:lpstr>
      <vt:lpstr>Continuing Review Submission</vt:lpstr>
      <vt:lpstr>Continuing Review Submission (Cont.)</vt:lpstr>
      <vt:lpstr>Submitting a Protocol Deviation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Grace</dc:creator>
  <cp:lastModifiedBy>Glavin, Emily</cp:lastModifiedBy>
  <cp:revision>31</cp:revision>
  <dcterms:created xsi:type="dcterms:W3CDTF">2020-12-29T14:38:18Z</dcterms:created>
  <dcterms:modified xsi:type="dcterms:W3CDTF">2021-11-10T16:48:06Z</dcterms:modified>
</cp:coreProperties>
</file>