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60" r:id="rId3"/>
    <p:sldId id="262" r:id="rId4"/>
    <p:sldId id="263" r:id="rId5"/>
    <p:sldId id="276" r:id="rId6"/>
    <p:sldId id="268" r:id="rId7"/>
    <p:sldId id="269" r:id="rId8"/>
    <p:sldId id="270" r:id="rId9"/>
    <p:sldId id="271" r:id="rId10"/>
    <p:sldId id="272" r:id="rId11"/>
    <p:sldId id="27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2701490"/>
            <a:ext cx="8916698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50000" r="46440" b="33490"/>
          <a:stretch/>
        </p:blipFill>
        <p:spPr bwMode="auto">
          <a:xfrm>
            <a:off x="7257760" y="5717158"/>
            <a:ext cx="3483501" cy="94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9" t="70782" r="4858" b="17470"/>
          <a:stretch/>
        </p:blipFill>
        <p:spPr bwMode="auto">
          <a:xfrm>
            <a:off x="788698" y="5733143"/>
            <a:ext cx="1699489" cy="92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29686" y="285227"/>
            <a:ext cx="3692525" cy="20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9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160000" cy="11430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33600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447800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33600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37" y="6110515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508000" y="6332990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356235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074" y="6110515"/>
            <a:ext cx="1485691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585409" y="6316095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1879321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5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039" y="6110517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11200" y="6294323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3204566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10668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031" y="6110517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09600" y="6301581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396099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1804"/>
            <a:ext cx="101600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11200" y="6294323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600" y="6145570"/>
            <a:ext cx="1524000" cy="6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1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10668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6301581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468" y="6181420"/>
            <a:ext cx="152413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9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160000" cy="11430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83148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8948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383148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068948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00" y="6296045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468" y="6175884"/>
            <a:ext cx="152413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3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600" y="6227678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baseline="0" dirty="0">
                <a:solidFill>
                  <a:srgbClr val="62358B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IDEAS-Study.org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5468" y="5987357"/>
            <a:ext cx="1524132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0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9245600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7" name="Picture 3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40" y="353626"/>
            <a:ext cx="7373723" cy="23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9" t="70782" r="4858" b="17470"/>
          <a:stretch/>
        </p:blipFill>
        <p:spPr bwMode="auto">
          <a:xfrm>
            <a:off x="203202" y="5638803"/>
            <a:ext cx="2275959" cy="93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464418"/>
            <a:ext cx="4165600" cy="10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9245600" cy="28956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7" name="Picture 3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05802"/>
            <a:ext cx="3289300" cy="13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50000" r="46440" b="33490"/>
          <a:stretch/>
        </p:blipFill>
        <p:spPr bwMode="auto">
          <a:xfrm>
            <a:off x="7696200" y="5811868"/>
            <a:ext cx="3276600" cy="9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9" t="70782" r="4858" b="17470"/>
          <a:stretch/>
        </p:blipFill>
        <p:spPr bwMode="auto">
          <a:xfrm>
            <a:off x="304800" y="5811868"/>
            <a:ext cx="1777999" cy="9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84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5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097" y="6110515"/>
            <a:ext cx="1485691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711200" y="6294323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178995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483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160000" cy="1066800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2" descr="C:\Users\lsears\AppData\Local\Microsoft\Windows\Temporary Internet Files\Content.Outlook\LK56RHT2\IDEAS Logo Final CMYK (2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030" y="6110515"/>
            <a:ext cx="1525385" cy="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609600" y="6301581"/>
            <a:ext cx="172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2358B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IDEAS-Study.org</a:t>
            </a:r>
          </a:p>
        </p:txBody>
      </p:sp>
    </p:spTree>
    <p:extLst>
      <p:ext uri="{BB962C8B-B14F-4D97-AF65-F5344CB8AC3E}">
        <p14:creationId xmlns:p14="http://schemas.microsoft.com/office/powerpoint/2010/main" val="411909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600200"/>
            <a:ext cx="10160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69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600200"/>
            <a:ext cx="10160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0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7" r:id="rId2"/>
    <p:sldLayoutId id="2147483679" r:id="rId3"/>
    <p:sldLayoutId id="2147483680" r:id="rId4"/>
    <p:sldLayoutId id="2147483681" r:id="rId5"/>
    <p:sldLayoutId id="2147483682" r:id="rId6"/>
    <p:sldLayoutId id="2147483684" r:id="rId7"/>
    <p:sldLayoutId id="2147483685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digati@acr.or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rdigati@acr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iadinstall.acr.org/triadclient/" TargetMode="External"/><Relationship Id="rId2" Type="http://schemas.openxmlformats.org/officeDocument/2006/relationships/hyperlink" Target="mailto:Triad-Support@acr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12825" y="2987240"/>
            <a:ext cx="8916698" cy="2895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Amyloid PET Image Submission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TRIAD</a:t>
            </a:r>
            <a:r>
              <a:rPr lang="en-US" sz="4400" baseline="30000" dirty="0">
                <a:solidFill>
                  <a:schemeClr val="tx1"/>
                </a:solidFill>
              </a:rPr>
              <a:t>™</a:t>
            </a:r>
          </a:p>
          <a:p>
            <a:pPr algn="ctr"/>
            <a:endParaRPr lang="en-US" sz="4400" baseline="30000" dirty="0">
              <a:solidFill>
                <a:schemeClr val="tx1"/>
              </a:solidFill>
            </a:endParaRPr>
          </a:p>
          <a:p>
            <a:pPr algn="ctr"/>
            <a:r>
              <a:rPr lang="en-US" sz="3400" b="1" dirty="0">
                <a:solidFill>
                  <a:schemeClr val="tx1"/>
                </a:solidFill>
              </a:rPr>
              <a:t>Rebecca DiGati, CNMT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</a:rPr>
              <a:t>Senior Imaging Services Specialist</a:t>
            </a:r>
          </a:p>
          <a:p>
            <a:pPr algn="ctr"/>
            <a:endParaRPr lang="en-US" b="1" i="1" dirty="0">
              <a:solidFill>
                <a:schemeClr val="tx1"/>
              </a:solidFill>
            </a:endParaRPr>
          </a:p>
          <a:p>
            <a:pPr algn="ctr"/>
            <a:r>
              <a:rPr lang="en-US" sz="2900" b="1" baseline="30000" dirty="0">
                <a:solidFill>
                  <a:schemeClr val="tx1"/>
                </a:solidFill>
              </a:rPr>
              <a:t>215.574.3175</a:t>
            </a:r>
          </a:p>
          <a:p>
            <a:pPr algn="ctr"/>
            <a:r>
              <a:rPr lang="en-US" sz="2900" b="1" baseline="30000" dirty="0">
                <a:solidFill>
                  <a:schemeClr val="tx1"/>
                </a:solidFill>
                <a:hlinkClick r:id="rId2"/>
              </a:rPr>
              <a:t>rdigati@acr.org</a:t>
            </a:r>
            <a:endParaRPr lang="en-US" sz="2900" b="1" i="1" dirty="0">
              <a:solidFill>
                <a:schemeClr val="tx1"/>
              </a:solidFill>
            </a:endParaRPr>
          </a:p>
          <a:p>
            <a:pPr algn="ctr"/>
            <a:endParaRPr lang="en-US" sz="4000" baseline="3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77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0BB3D6-AE76-4325-ADD7-AAAEF9FB7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66775"/>
            <a:ext cx="10160000" cy="5505449"/>
          </a:xfrm>
        </p:spPr>
        <p:txBody>
          <a:bodyPr/>
          <a:lstStyle/>
          <a:p>
            <a:r>
              <a:rPr lang="en-US" dirty="0"/>
              <a:t>Once the Amyloid PET or PET/CT scan has been submitted, the information related to the scan must be data entered in the New IDEAs database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The image-related details entered in the database are cross referenced with the data present on the submitted images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Upon the receipt of images and completion of data entry of the corresponding scan information on the image-related forms in the New IDEAS database, the Image Quality Assessment process at the ACR CRI can begin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Submitted images are reviewed by the ACR CRI for the following: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Patient Identity (DOB/Year of Birth)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Complete Submission (PET AC, PET NAC and CTAC series have been received)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Radiotracer Details (which tracer was used, activity, uptake time, injection time, image start time)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dirty="0"/>
              <a:t>Image Quality (inspect for artifacts, motion, complete anatomy and other quality-degradation factors)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9E52E1-1A2E-40E3-9FEA-D0513429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4462"/>
            <a:ext cx="10160000" cy="1143000"/>
          </a:xfrm>
        </p:spPr>
        <p:txBody>
          <a:bodyPr/>
          <a:lstStyle/>
          <a:p>
            <a:r>
              <a:rPr lang="en-US" b="1" dirty="0"/>
              <a:t>Upon Image Submission</a:t>
            </a:r>
          </a:p>
        </p:txBody>
      </p:sp>
    </p:spTree>
    <p:extLst>
      <p:ext uri="{BB962C8B-B14F-4D97-AF65-F5344CB8AC3E}">
        <p14:creationId xmlns:p14="http://schemas.microsoft.com/office/powerpoint/2010/main" val="1119225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7F99D7-B86D-4714-9246-950916316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81175"/>
            <a:ext cx="10160000" cy="4724579"/>
          </a:xfrm>
        </p:spPr>
        <p:txBody>
          <a:bodyPr/>
          <a:lstStyle/>
          <a:p>
            <a:r>
              <a:rPr lang="en-US" dirty="0"/>
              <a:t>Questions and inquiries related to the imaging requirements for the New IDEAS study may be addressed to the ACR CRI Imaging Technologist: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sz="2400" b="1" dirty="0"/>
              <a:t>Rebecca DiGati, CNMT</a:t>
            </a:r>
          </a:p>
          <a:p>
            <a:pPr marL="114300" indent="0" algn="ctr">
              <a:buNone/>
            </a:pPr>
            <a:r>
              <a:rPr lang="en-US" sz="2400" b="1" dirty="0">
                <a:hlinkClick r:id="rId2"/>
              </a:rPr>
              <a:t>rdigati@acr.org</a:t>
            </a:r>
            <a:endParaRPr lang="en-US" sz="2400" b="1" dirty="0"/>
          </a:p>
          <a:p>
            <a:pPr marL="114300" indent="0" algn="ctr">
              <a:buNone/>
            </a:pPr>
            <a:r>
              <a:rPr lang="en-US" sz="2400" b="1" dirty="0"/>
              <a:t>215.574.3175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9E52E1-1A2E-40E3-9FEA-D0513429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68262"/>
            <a:ext cx="10160000" cy="1143000"/>
          </a:xfrm>
        </p:spPr>
        <p:txBody>
          <a:bodyPr/>
          <a:lstStyle/>
          <a:p>
            <a:r>
              <a:rPr lang="en-US" b="1" dirty="0"/>
              <a:t>New IDEAS Amyloid PET Scan Support</a:t>
            </a:r>
          </a:p>
        </p:txBody>
      </p:sp>
    </p:spTree>
    <p:extLst>
      <p:ext uri="{BB962C8B-B14F-4D97-AF65-F5344CB8AC3E}">
        <p14:creationId xmlns:p14="http://schemas.microsoft.com/office/powerpoint/2010/main" val="100439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00125"/>
            <a:ext cx="10160000" cy="4991279"/>
          </a:xfrm>
        </p:spPr>
        <p:txBody>
          <a:bodyPr/>
          <a:lstStyle/>
          <a:p>
            <a:r>
              <a:rPr lang="en-US" sz="2400" dirty="0"/>
              <a:t>All Amyloid PET and PET/CT scans are to be submitted via TRIAD™ to the ACR CRI within 7 business days from the time of acquisition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No image data will be accepted on media for the New IDEAS study</a:t>
            </a:r>
          </a:p>
          <a:p>
            <a:r>
              <a:rPr lang="en-US" sz="2400" dirty="0"/>
              <a:t>TRIAD™ (</a:t>
            </a:r>
            <a:r>
              <a:rPr lang="en-US" sz="2400" dirty="0">
                <a:solidFill>
                  <a:srgbClr val="FF0000"/>
                </a:solidFill>
              </a:rPr>
              <a:t>Tr</a:t>
            </a:r>
            <a:r>
              <a:rPr lang="en-US" sz="2400" dirty="0"/>
              <a:t>ansfer of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mages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nd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ata) is the ACR CRI’s cloud-based image and data exchange platform that supports image and data archival as well as immediate transfer of data</a:t>
            </a:r>
          </a:p>
          <a:p>
            <a:pPr marL="285750" indent="-285750"/>
            <a:r>
              <a:rPr lang="en-US" sz="2400" dirty="0"/>
              <a:t>All PET scans are required to be submitted using TRIAD™</a:t>
            </a:r>
          </a:p>
          <a:p>
            <a:pPr marL="285750" indent="-285750"/>
            <a:r>
              <a:rPr lang="en-US" sz="2400" dirty="0"/>
              <a:t>TRIAD™ can be installed on one or several computers of choice within the institutional ‘firewall’ and/or on an institutional network</a:t>
            </a:r>
          </a:p>
          <a:p>
            <a:pPr marL="285750" indent="-285750"/>
            <a:r>
              <a:rPr lang="en-US" sz="2400" dirty="0"/>
              <a:t>The application can be configured as a DICOM destination on either the scanner console or PACS system for direct network transfer</a:t>
            </a:r>
          </a:p>
          <a:p>
            <a:pPr marL="285750" indent="-285750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76404"/>
            <a:ext cx="10160000" cy="1143000"/>
          </a:xfrm>
        </p:spPr>
        <p:txBody>
          <a:bodyPr/>
          <a:lstStyle/>
          <a:p>
            <a:r>
              <a:rPr lang="en-US" b="1" dirty="0"/>
              <a:t>Digital Image Submission via TRIAD™</a:t>
            </a:r>
          </a:p>
        </p:txBody>
      </p:sp>
    </p:spTree>
    <p:extLst>
      <p:ext uri="{BB962C8B-B14F-4D97-AF65-F5344CB8AC3E}">
        <p14:creationId xmlns:p14="http://schemas.microsoft.com/office/powerpoint/2010/main" val="32720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133475"/>
            <a:ext cx="4876800" cy="52006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TRIAD™ meets FDA regulatory requirements for use in Clinical Trials and is Title 21 CFR Part 11 compliant</a:t>
            </a:r>
          </a:p>
          <a:p>
            <a:pPr lvl="1"/>
            <a:r>
              <a:rPr lang="en-US" dirty="0"/>
              <a:t>Sends images and data files securely</a:t>
            </a:r>
          </a:p>
          <a:p>
            <a:pPr lvl="1"/>
            <a:r>
              <a:rPr lang="en-US" dirty="0"/>
              <a:t>Anonymizes the DICOM headers locally before submission based on flexible and profile-based algorithm</a:t>
            </a:r>
          </a:p>
          <a:p>
            <a:pPr lvl="1"/>
            <a:r>
              <a:rPr lang="en-US" dirty="0"/>
              <a:t>A straight-forward software download is all that is needed to get started</a:t>
            </a:r>
          </a:p>
          <a:p>
            <a:pPr lvl="1"/>
            <a:r>
              <a:rPr lang="en-US" dirty="0"/>
              <a:t>Images are submitted with the click of a button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92800" y="1133475"/>
            <a:ext cx="4876800" cy="4886325"/>
          </a:xfrm>
        </p:spPr>
        <p:txBody>
          <a:bodyPr/>
          <a:lstStyle/>
          <a:p>
            <a:r>
              <a:rPr lang="en-US" dirty="0"/>
              <a:t>TRIAD™ components are upgraded to newest .NET Framework version 4.8</a:t>
            </a:r>
          </a:p>
          <a:p>
            <a:r>
              <a:rPr lang="en-US" dirty="0"/>
              <a:t>TRIAD™ end user access/log in is authenticated by </a:t>
            </a:r>
            <a:r>
              <a:rPr lang="en-US" dirty="0" err="1"/>
              <a:t>Okta</a:t>
            </a:r>
            <a:r>
              <a:rPr lang="en-US" dirty="0"/>
              <a:t> Single Sign On (SSO) for added security </a:t>
            </a:r>
          </a:p>
          <a:p>
            <a:pPr lvl="2"/>
            <a:r>
              <a:rPr lang="en-US" dirty="0"/>
              <a:t>Same login credentials as the New IDEAS database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42875"/>
            <a:ext cx="10160000" cy="1066800"/>
          </a:xfrm>
        </p:spPr>
        <p:txBody>
          <a:bodyPr/>
          <a:lstStyle/>
          <a:p>
            <a:r>
              <a:rPr lang="en-US" b="1" dirty="0"/>
              <a:t>TRIAD™ Facts and System Requirements </a:t>
            </a:r>
          </a:p>
        </p:txBody>
      </p:sp>
    </p:spTree>
    <p:extLst>
      <p:ext uri="{BB962C8B-B14F-4D97-AF65-F5344CB8AC3E}">
        <p14:creationId xmlns:p14="http://schemas.microsoft.com/office/powerpoint/2010/main" val="410405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6792D9-EEA5-42DC-A3C0-671C04814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50913"/>
            <a:ext cx="10160000" cy="50404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Amyloid PET or PET/CT scans collected for the New IDEAS study must be in DICOM format and contain the following 3 primary image series:</a:t>
            </a:r>
          </a:p>
          <a:p>
            <a:pPr marL="114300" indent="0">
              <a:buNone/>
            </a:pPr>
            <a:endParaRPr lang="en-US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1800" dirty="0"/>
              <a:t>PET Attenuated Corrected (PET AC) series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1800" dirty="0"/>
              <a:t>PET Non- Attenuated Corrected (PET NAC) series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1800" dirty="0"/>
              <a:t>CT used for Attenuation Correction (CTAC) series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Secondary screen captures, MIPs, reconstructed axial, sagittal, coronal series as well as non-DICOM data is not required for submission and </a:t>
            </a:r>
            <a:r>
              <a:rPr lang="en-US" u="sng" dirty="0"/>
              <a:t>will not be utilized</a:t>
            </a:r>
            <a:r>
              <a:rPr lang="en-US" dirty="0"/>
              <a:t> for trial purposes</a:t>
            </a:r>
          </a:p>
          <a:p>
            <a:r>
              <a:rPr lang="en-US" dirty="0"/>
              <a:t>All Patient Name and Patient ID DICOM tag fields are anonymized upon submission to TRIAD™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1600" dirty="0"/>
              <a:t>TRIAD™ replaces Patient Name and Patient ID fields with trial-specific New IDEAS Case ID Number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1600" dirty="0"/>
              <a:t>No 3</a:t>
            </a:r>
            <a:r>
              <a:rPr lang="en-US" sz="1600" baseline="30000" dirty="0"/>
              <a:t>rd</a:t>
            </a:r>
            <a:r>
              <a:rPr lang="en-US" sz="1600" dirty="0"/>
              <a:t> party or additional anonymization programs are recommended to be used as these systems can often times wipe valuable DICOM tags related to patient gender, date/year of birth or specific image-related details such as radiotracer used during the Image Quality Assessment process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4">
              <a:buFont typeface="Wingdings" panose="05000000000000000000" pitchFamily="2" charset="2"/>
              <a:buChar char="§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7AEF9E-22B0-46F1-8400-F266A04EA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92087"/>
            <a:ext cx="10160000" cy="1143000"/>
          </a:xfrm>
        </p:spPr>
        <p:txBody>
          <a:bodyPr/>
          <a:lstStyle/>
          <a:p>
            <a:r>
              <a:rPr lang="en-US" b="1" dirty="0"/>
              <a:t>Image Data to be Submitted</a:t>
            </a:r>
          </a:p>
        </p:txBody>
      </p:sp>
    </p:spTree>
    <p:extLst>
      <p:ext uri="{BB962C8B-B14F-4D97-AF65-F5344CB8AC3E}">
        <p14:creationId xmlns:p14="http://schemas.microsoft.com/office/powerpoint/2010/main" val="260183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6C6A9BD-608F-42F5-B096-715BDFA2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8715"/>
            <a:ext cx="10160000" cy="1143000"/>
          </a:xfrm>
        </p:spPr>
        <p:txBody>
          <a:bodyPr/>
          <a:lstStyle/>
          <a:p>
            <a:r>
              <a:rPr lang="en-US" b="1" dirty="0"/>
              <a:t>Accessing TRIAD™ for Image Submission 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2E29673C-19BE-4D3C-9C86-2BA899B77632}"/>
              </a:ext>
            </a:extLst>
          </p:cNvPr>
          <p:cNvSpPr txBox="1">
            <a:spLocks/>
          </p:cNvSpPr>
          <p:nvPr/>
        </p:nvSpPr>
        <p:spPr>
          <a:xfrm>
            <a:off x="609600" y="-63144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C0D4DCE-632A-46AE-A76E-F611B607BAF9}"/>
              </a:ext>
            </a:extLst>
          </p:cNvPr>
          <p:cNvSpPr txBox="1">
            <a:spLocks/>
          </p:cNvSpPr>
          <p:nvPr/>
        </p:nvSpPr>
        <p:spPr>
          <a:xfrm>
            <a:off x="609600" y="1195427"/>
            <a:ext cx="4876800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the ‘New IDEAS’ domain of TRIAD:</a:t>
            </a:r>
          </a:p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14202DC-525F-46CE-A0C7-0E3217F94C0B}"/>
              </a:ext>
            </a:extLst>
          </p:cNvPr>
          <p:cNvSpPr txBox="1">
            <a:spLocks/>
          </p:cNvSpPr>
          <p:nvPr/>
        </p:nvSpPr>
        <p:spPr>
          <a:xfrm>
            <a:off x="5797053" y="1147642"/>
            <a:ext cx="4876800" cy="639762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Enter the registered User email address 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96DCF-5E28-4251-ACAC-9B405F759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32" y="1835189"/>
            <a:ext cx="4359793" cy="4115645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08018-30CD-433D-B2C5-7F3D4A86C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74" y="1957813"/>
            <a:ext cx="3914776" cy="41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A5945BB-FA2C-43BB-9BA8-E9A77A2A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5540"/>
            <a:ext cx="10160000" cy="1143000"/>
          </a:xfrm>
        </p:spPr>
        <p:txBody>
          <a:bodyPr/>
          <a:lstStyle/>
          <a:p>
            <a:r>
              <a:rPr lang="en-US" b="1" dirty="0"/>
              <a:t>Selecting Image Data Files for Submission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0D4586E-6684-43BB-A2E4-AE9F6911688B}"/>
              </a:ext>
            </a:extLst>
          </p:cNvPr>
          <p:cNvSpPr txBox="1">
            <a:spLocks/>
          </p:cNvSpPr>
          <p:nvPr/>
        </p:nvSpPr>
        <p:spPr>
          <a:xfrm>
            <a:off x="625475" y="-365124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9C1FDEF-B929-4E65-91E9-A3081C51F718}"/>
              </a:ext>
            </a:extLst>
          </p:cNvPr>
          <p:cNvSpPr txBox="1">
            <a:spLocks/>
          </p:cNvSpPr>
          <p:nvPr/>
        </p:nvSpPr>
        <p:spPr>
          <a:xfrm>
            <a:off x="609600" y="1127919"/>
            <a:ext cx="4876800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If files are on CD or network location:</a:t>
            </a:r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98502DA-BFBC-41BF-888A-8CBCEEAA6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75" y="1539969"/>
            <a:ext cx="4876800" cy="3063173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D104329-9D4D-4002-B151-B674A2D11533}"/>
              </a:ext>
            </a:extLst>
          </p:cNvPr>
          <p:cNvSpPr txBox="1">
            <a:spLocks/>
          </p:cNvSpPr>
          <p:nvPr/>
        </p:nvSpPr>
        <p:spPr>
          <a:xfrm>
            <a:off x="5908675" y="1054212"/>
            <a:ext cx="4876800" cy="639762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data is on the configured scanner console or PACS destination: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7FDF22-04AF-430C-B232-A0DBC6995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9" y="1924957"/>
            <a:ext cx="5051425" cy="31653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C28EA-0D5C-424A-A7F7-C5A0A6B96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995" y="3720993"/>
            <a:ext cx="2919155" cy="27386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9292A0-9A1F-4BB9-A430-D6BAB0C36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4904" y="3977739"/>
            <a:ext cx="13620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1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E031CE-5448-4EDC-869E-22037FC2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3280"/>
            <a:ext cx="10744200" cy="1143000"/>
          </a:xfrm>
        </p:spPr>
        <p:txBody>
          <a:bodyPr/>
          <a:lstStyle/>
          <a:p>
            <a:r>
              <a:rPr lang="en-US" b="1" dirty="0"/>
              <a:t>Moving Image Data to the Submission Queue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977204A-CC20-4A97-B1DC-38F85E1EFA4C}"/>
              </a:ext>
            </a:extLst>
          </p:cNvPr>
          <p:cNvSpPr txBox="1">
            <a:spLocks/>
          </p:cNvSpPr>
          <p:nvPr/>
        </p:nvSpPr>
        <p:spPr>
          <a:xfrm>
            <a:off x="711200" y="866775"/>
            <a:ext cx="10160000" cy="515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Images ready for submission will pre-populate and must be selected for the Image Submission queue: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EE1997-1574-47A3-A2CD-5E6669F1F1E4}"/>
              </a:ext>
            </a:extLst>
          </p:cNvPr>
          <p:cNvSpPr txBox="1">
            <a:spLocks/>
          </p:cNvSpPr>
          <p:nvPr/>
        </p:nvSpPr>
        <p:spPr>
          <a:xfrm>
            <a:off x="362524" y="-56924"/>
            <a:ext cx="10147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sz="43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6588A6-63A3-491F-908A-7091634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87" y="1759281"/>
            <a:ext cx="7362788" cy="43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29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778F18C-9D67-418B-B0C4-60902F787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866596"/>
            <a:ext cx="10493375" cy="5124808"/>
          </a:xfrm>
        </p:spPr>
        <p:txBody>
          <a:bodyPr/>
          <a:lstStyle/>
          <a:p>
            <a:r>
              <a:rPr lang="en-US" dirty="0"/>
              <a:t>Once the desired image series are selected, click ‘Move to Submission Queue’: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The scan now appears at the bottom of the screen and is ready to be assigned the correct New IDEAS Case ID number and submitted: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7A7ECC-D538-4372-BDA7-635CC6CCF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0567"/>
            <a:ext cx="10696575" cy="1143000"/>
          </a:xfrm>
        </p:spPr>
        <p:txBody>
          <a:bodyPr/>
          <a:lstStyle/>
          <a:p>
            <a:r>
              <a:rPr lang="en-US" b="1" dirty="0"/>
              <a:t>Moving Image Data to the Submission Queue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F5B69-FB7E-49E6-9B56-E36398669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637" y="1338262"/>
            <a:ext cx="3496234" cy="576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FBD742-F327-4BAA-93F9-80A5D61C5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3057346"/>
            <a:ext cx="10493375" cy="281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8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C121FE-B120-4205-816D-4E31DA360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Questions and inquiries related to the TRIAD™ Platform may be addressed to the TRIAD™ Support Team: </a:t>
            </a:r>
          </a:p>
          <a:p>
            <a:endParaRPr lang="en-US" dirty="0"/>
          </a:p>
          <a:p>
            <a:pPr marL="114300" indent="0" algn="ctr">
              <a:buNone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Triad-Support@acr.org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  </a:t>
            </a:r>
          </a:p>
          <a:p>
            <a:pPr marL="114300" indent="0" algn="ctr">
              <a:buNone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703.390.9858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Tech Support is available from Monday to Friday between 8am - 5pm EST</a:t>
            </a:r>
          </a:p>
          <a:p>
            <a:endParaRPr lang="en-US" dirty="0"/>
          </a:p>
          <a:p>
            <a:r>
              <a:rPr lang="en-US" dirty="0"/>
              <a:t>TRIAD™ User Guide is available:</a:t>
            </a:r>
          </a:p>
          <a:p>
            <a:endParaRPr lang="en-US" dirty="0"/>
          </a:p>
          <a:p>
            <a:pPr marL="114300" indent="0" algn="ctr">
              <a:buNone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hlinkClick r:id="rId3"/>
              </a:rPr>
              <a:t>https://triadinstall.acr.org/triadclient/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endParaRPr lang="en-US" dirty="0"/>
          </a:p>
          <a:p>
            <a:pPr marL="114300" indent="0" algn="ctr">
              <a:buNone/>
            </a:pPr>
            <a:endParaRPr lang="en-US" sz="4400" b="1" dirty="0">
              <a:solidFill>
                <a:schemeClr val="bg2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endParaRPr lang="en-US" sz="4400" b="1" dirty="0">
              <a:solidFill>
                <a:schemeClr val="bg2">
                  <a:lumMod val="75000"/>
                </a:schemeClr>
              </a:solidFill>
            </a:endParaRPr>
          </a:p>
          <a:p>
            <a:pPr marL="114300" indent="0" algn="ctr">
              <a:buNone/>
            </a:pPr>
            <a:endParaRPr lang="en-US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9E52E1-1A2E-40E3-9FEA-D0513429A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9550"/>
            <a:ext cx="10160000" cy="1143000"/>
          </a:xfrm>
        </p:spPr>
        <p:txBody>
          <a:bodyPr/>
          <a:lstStyle/>
          <a:p>
            <a:r>
              <a:rPr lang="en-US" b="1" dirty="0"/>
              <a:t>TRIAD™ Support</a:t>
            </a:r>
          </a:p>
        </p:txBody>
      </p:sp>
    </p:spTree>
    <p:extLst>
      <p:ext uri="{BB962C8B-B14F-4D97-AF65-F5344CB8AC3E}">
        <p14:creationId xmlns:p14="http://schemas.microsoft.com/office/powerpoint/2010/main" val="2585881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IDEAS_Slide Master">
  <a:themeElements>
    <a:clrScheme name="Custom 20">
      <a:dk1>
        <a:srgbClr val="2F2B20"/>
      </a:dk1>
      <a:lt1>
        <a:srgbClr val="FFFFFF"/>
      </a:lt1>
      <a:dk2>
        <a:srgbClr val="00487E"/>
      </a:dk2>
      <a:lt2>
        <a:srgbClr val="0070C0"/>
      </a:lt2>
      <a:accent1>
        <a:srgbClr val="00487E"/>
      </a:accent1>
      <a:accent2>
        <a:srgbClr val="7F7F7F"/>
      </a:accent2>
      <a:accent3>
        <a:srgbClr val="00487E"/>
      </a:accent3>
      <a:accent4>
        <a:srgbClr val="58257F"/>
      </a:accent4>
      <a:accent5>
        <a:srgbClr val="7F7F7F"/>
      </a:accent5>
      <a:accent6>
        <a:srgbClr val="58257F"/>
      </a:accent6>
      <a:hlink>
        <a:srgbClr val="00487E"/>
      </a:hlink>
      <a:folHlink>
        <a:srgbClr val="58257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EAS_Slide Master">
  <a:themeElements>
    <a:clrScheme name="Custom 20">
      <a:dk1>
        <a:srgbClr val="2F2B20"/>
      </a:dk1>
      <a:lt1>
        <a:srgbClr val="FFFFFF"/>
      </a:lt1>
      <a:dk2>
        <a:srgbClr val="00487E"/>
      </a:dk2>
      <a:lt2>
        <a:srgbClr val="0070C0"/>
      </a:lt2>
      <a:accent1>
        <a:srgbClr val="00487E"/>
      </a:accent1>
      <a:accent2>
        <a:srgbClr val="7F7F7F"/>
      </a:accent2>
      <a:accent3>
        <a:srgbClr val="00487E"/>
      </a:accent3>
      <a:accent4>
        <a:srgbClr val="58257F"/>
      </a:accent4>
      <a:accent5>
        <a:srgbClr val="7F7F7F"/>
      </a:accent5>
      <a:accent6>
        <a:srgbClr val="58257F"/>
      </a:accent6>
      <a:hlink>
        <a:srgbClr val="00487E"/>
      </a:hlink>
      <a:folHlink>
        <a:srgbClr val="58257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806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New IDEAS_Slide Master</vt:lpstr>
      <vt:lpstr>IDEAS_Slide Master</vt:lpstr>
      <vt:lpstr>PowerPoint Presentation</vt:lpstr>
      <vt:lpstr>Digital Image Submission via TRIAD™</vt:lpstr>
      <vt:lpstr>TRIAD™ Facts and System Requirements </vt:lpstr>
      <vt:lpstr>Image Data to be Submitted</vt:lpstr>
      <vt:lpstr>Accessing TRIAD™ for Image Submission </vt:lpstr>
      <vt:lpstr>Selecting Image Data Files for Submission</vt:lpstr>
      <vt:lpstr>Moving Image Data to the Submission Queue</vt:lpstr>
      <vt:lpstr>Moving Image Data to the Submission Queue</vt:lpstr>
      <vt:lpstr>TRIAD™ Support</vt:lpstr>
      <vt:lpstr>Upon Image Submission</vt:lpstr>
      <vt:lpstr>New IDEAS Amyloid PET Scan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DiGati, Rebecca</dc:creator>
  <cp:lastModifiedBy>March, Andrew</cp:lastModifiedBy>
  <cp:revision>15</cp:revision>
  <dcterms:created xsi:type="dcterms:W3CDTF">2021-01-07T15:07:46Z</dcterms:created>
  <dcterms:modified xsi:type="dcterms:W3CDTF">2021-01-19T16:28:04Z</dcterms:modified>
</cp:coreProperties>
</file>