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60" r:id="rId3"/>
    <p:sldId id="374" r:id="rId4"/>
    <p:sldId id="275" r:id="rId5"/>
    <p:sldId id="272" r:id="rId6"/>
    <p:sldId id="372" r:id="rId7"/>
    <p:sldId id="328" r:id="rId8"/>
    <p:sldId id="277" r:id="rId9"/>
    <p:sldId id="297" r:id="rId10"/>
    <p:sldId id="373" r:id="rId11"/>
    <p:sldId id="379" r:id="rId12"/>
    <p:sldId id="280" r:id="rId13"/>
    <p:sldId id="293" r:id="rId14"/>
    <p:sldId id="284" r:id="rId15"/>
    <p:sldId id="285" r:id="rId16"/>
    <p:sldId id="268" r:id="rId17"/>
    <p:sldId id="286" r:id="rId18"/>
    <p:sldId id="287" r:id="rId19"/>
    <p:sldId id="288" r:id="rId20"/>
    <p:sldId id="289" r:id="rId21"/>
    <p:sldId id="294" r:id="rId22"/>
    <p:sldId id="290" r:id="rId23"/>
    <p:sldId id="301" r:id="rId24"/>
    <p:sldId id="299" r:id="rId25"/>
    <p:sldId id="302" r:id="rId26"/>
    <p:sldId id="292" r:id="rId27"/>
    <p:sldId id="296" r:id="rId28"/>
    <p:sldId id="303" r:id="rId29"/>
    <p:sldId id="309" r:id="rId30"/>
    <p:sldId id="321" r:id="rId31"/>
    <p:sldId id="305" r:id="rId32"/>
    <p:sldId id="306" r:id="rId33"/>
    <p:sldId id="325" r:id="rId34"/>
    <p:sldId id="308" r:id="rId35"/>
    <p:sldId id="307" r:id="rId36"/>
    <p:sldId id="310" r:id="rId37"/>
    <p:sldId id="311" r:id="rId38"/>
    <p:sldId id="312" r:id="rId39"/>
    <p:sldId id="313" r:id="rId40"/>
    <p:sldId id="282" r:id="rId41"/>
    <p:sldId id="314" r:id="rId42"/>
    <p:sldId id="315" r:id="rId43"/>
    <p:sldId id="316" r:id="rId44"/>
    <p:sldId id="377" r:id="rId45"/>
    <p:sldId id="323" r:id="rId46"/>
    <p:sldId id="322" r:id="rId47"/>
    <p:sldId id="324" r:id="rId48"/>
    <p:sldId id="327"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9370D-AC9C-F924-5D32-EB7BED542448}" name="Glavin, Emily" initials="GE" userId="S::eglavin@acr.org::5ac2b77c-6515-425a-a1eb-07a38b1fe3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lavin, Emily" initials="GE" lastIdx="50" clrIdx="0">
    <p:extLst>
      <p:ext uri="{19B8F6BF-5375-455C-9EA6-DF929625EA0E}">
        <p15:presenceInfo xmlns:p15="http://schemas.microsoft.com/office/powerpoint/2012/main" userId="S::eglavin@acr.org::5ac2b77c-6515-425a-a1eb-07a38b1fe363" providerId="AD"/>
      </p:ext>
    </p:extLst>
  </p:cmAuthor>
  <p:cmAuthor id="2" name="March, Andrew" initials="MA" lastIdx="10" clrIdx="1">
    <p:extLst>
      <p:ext uri="{19B8F6BF-5375-455C-9EA6-DF929625EA0E}">
        <p15:presenceInfo xmlns:p15="http://schemas.microsoft.com/office/powerpoint/2012/main" userId="S::amarch@acr.org::002d0599-513c-40e0-b78e-9cfc9c164e34" providerId="AD"/>
      </p:ext>
    </p:extLst>
  </p:cmAuthor>
  <p:cmAuthor id="3" name="Siegel, Barry" initials="SB" lastIdx="16" clrIdx="2">
    <p:extLst>
      <p:ext uri="{19B8F6BF-5375-455C-9EA6-DF929625EA0E}">
        <p15:presenceInfo xmlns:p15="http://schemas.microsoft.com/office/powerpoint/2012/main" userId="Siegel, Barry" providerId="None"/>
      </p:ext>
    </p:extLst>
  </p:cmAuthor>
  <p:cmAuthor id="4" name="Smith, Karen S" initials="SKS" lastIdx="20" clrIdx="3">
    <p:extLst>
      <p:ext uri="{19B8F6BF-5375-455C-9EA6-DF929625EA0E}">
        <p15:presenceInfo xmlns:p15="http://schemas.microsoft.com/office/powerpoint/2012/main" userId="S::Karen.Smith@ucsf.edu::fcd6a5fa-a205-46d1-b036-59f1e18f37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A80"/>
    <a:srgbClr val="F9F9F9"/>
    <a:srgbClr val="F5F5F5"/>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6" autoAdjust="0"/>
    <p:restoredTop sz="94660"/>
  </p:normalViewPr>
  <p:slideViewPr>
    <p:cSldViewPr snapToGrid="0">
      <p:cViewPr>
        <p:scale>
          <a:sx n="60" d="100"/>
          <a:sy n="60" d="100"/>
        </p:scale>
        <p:origin x="112"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8/10/relationships/authors" Target="authors.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F1871-2C3E-419A-A606-3BCD73AEEC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D007016-0065-421E-BE31-FD075336AD31}">
      <dgm:prSet phldrT="[Text]" custT="1"/>
      <dgm:spPr/>
      <dgm:t>
        <a:bodyPr/>
        <a:lstStyle/>
        <a:p>
          <a:pPr>
            <a:buNone/>
          </a:pPr>
          <a:r>
            <a:rPr lang="en-US" sz="1600" b="1" i="0" dirty="0">
              <a:effectLst/>
              <a:latin typeface="Open Sans"/>
            </a:rPr>
            <a:t>Hospital-based PET Facilities: </a:t>
          </a:r>
          <a:endParaRPr lang="en-US" sz="1600" dirty="0"/>
        </a:p>
      </dgm:t>
    </dgm:pt>
    <dgm:pt modelId="{E41B8A1B-B55C-409A-8FED-CE0A791270D5}" type="parTrans" cxnId="{CF0C2A02-3831-4FD9-9EC1-A897D6EFBAF7}">
      <dgm:prSet/>
      <dgm:spPr/>
      <dgm:t>
        <a:bodyPr/>
        <a:lstStyle/>
        <a:p>
          <a:endParaRPr lang="en-US" sz="1600"/>
        </a:p>
      </dgm:t>
    </dgm:pt>
    <dgm:pt modelId="{3B79B320-161E-4294-98BC-7CBEDBC45512}" type="sibTrans" cxnId="{CF0C2A02-3831-4FD9-9EC1-A897D6EFBAF7}">
      <dgm:prSet/>
      <dgm:spPr/>
      <dgm:t>
        <a:bodyPr/>
        <a:lstStyle/>
        <a:p>
          <a:endParaRPr lang="en-US" sz="1600"/>
        </a:p>
      </dgm:t>
    </dgm:pt>
    <dgm:pt modelId="{1ADCA45A-6804-4ADF-AD99-559AFE516AB9}">
      <dgm:prSet custT="1"/>
      <dgm:spPr/>
      <dgm:t>
        <a:bodyPr/>
        <a:lstStyle/>
        <a:p>
          <a:r>
            <a:rPr lang="en-US" sz="1400" b="0" i="0" dirty="0">
              <a:solidFill>
                <a:srgbClr val="363636"/>
              </a:solidFill>
              <a:effectLst/>
              <a:latin typeface="Open Sans"/>
            </a:rPr>
            <a:t>The National 2021 OPPS payment for CPT code 78811 or 78814 (limited body PET or PET/CT, respectively) is $1,305.94 - $1,480.34, respectively (rates are adjusted by local wage indexes, so the exact payment will vary slightly based on region). </a:t>
          </a:r>
        </a:p>
      </dgm:t>
    </dgm:pt>
    <dgm:pt modelId="{315B4C2A-C4A7-474A-83D2-D33A622847DD}" type="parTrans" cxnId="{0CBEA63C-D769-4640-ABE5-007F3EF502D8}">
      <dgm:prSet/>
      <dgm:spPr/>
      <dgm:t>
        <a:bodyPr/>
        <a:lstStyle/>
        <a:p>
          <a:endParaRPr lang="en-US" sz="1600"/>
        </a:p>
      </dgm:t>
    </dgm:pt>
    <dgm:pt modelId="{92A87128-1C23-47CA-A8BF-AC6E39754C8D}" type="sibTrans" cxnId="{0CBEA63C-D769-4640-ABE5-007F3EF502D8}">
      <dgm:prSet/>
      <dgm:spPr/>
      <dgm:t>
        <a:bodyPr/>
        <a:lstStyle/>
        <a:p>
          <a:endParaRPr lang="en-US" sz="1600"/>
        </a:p>
      </dgm:t>
    </dgm:pt>
    <dgm:pt modelId="{D4070D73-5CF9-4D54-8937-5332140945A1}">
      <dgm:prSet custT="1"/>
      <dgm:spPr/>
      <dgm:t>
        <a:bodyPr/>
        <a:lstStyle/>
        <a:p>
          <a:r>
            <a:rPr lang="en-US" sz="1600" b="1" i="0" dirty="0">
              <a:effectLst/>
              <a:latin typeface="Open Sans"/>
            </a:rPr>
            <a:t>Physician Offices and Independent Diagnostic Testing Facilities (IDTFs): </a:t>
          </a:r>
        </a:p>
      </dgm:t>
    </dgm:pt>
    <dgm:pt modelId="{C49862FB-A8F6-45ED-A759-9E052144A8E0}" type="parTrans" cxnId="{3C17B021-F053-4C97-8246-79FDE00E7DA3}">
      <dgm:prSet/>
      <dgm:spPr/>
      <dgm:t>
        <a:bodyPr/>
        <a:lstStyle/>
        <a:p>
          <a:endParaRPr lang="en-US" sz="1600"/>
        </a:p>
      </dgm:t>
    </dgm:pt>
    <dgm:pt modelId="{14C8DD00-3D75-464A-A42E-1BED51CAB65A}" type="sibTrans" cxnId="{3C17B021-F053-4C97-8246-79FDE00E7DA3}">
      <dgm:prSet/>
      <dgm:spPr/>
      <dgm:t>
        <a:bodyPr/>
        <a:lstStyle/>
        <a:p>
          <a:endParaRPr lang="en-US" sz="1600"/>
        </a:p>
      </dgm:t>
    </dgm:pt>
    <dgm:pt modelId="{D2C1593D-3311-4FF2-B6D5-3C7C6FDEB888}">
      <dgm:prSet custT="1"/>
      <dgm:spPr/>
      <dgm:t>
        <a:bodyPr/>
        <a:lstStyle/>
        <a:p>
          <a:r>
            <a:rPr lang="en-US" sz="1400" b="0" i="0" dirty="0">
              <a:solidFill>
                <a:srgbClr val="363636"/>
              </a:solidFill>
              <a:effectLst/>
              <a:latin typeface="Open Sans"/>
            </a:rPr>
            <a:t>For physician offices and IDTFs, payment is determined by the Medicare Physician Fee Schedule (MPFS). The technical component payment for the procedure is carrier priced but is often capped at the OPPS technical component rate (For CPT 78811 at $1,305.94 and 78814 at $1,480.34). </a:t>
          </a:r>
        </a:p>
      </dgm:t>
    </dgm:pt>
    <dgm:pt modelId="{2967BA45-9971-4414-9010-A0C7153DEBB3}" type="parTrans" cxnId="{0B2EC175-E5C6-45EE-BD71-BFEE8FD9D3C4}">
      <dgm:prSet/>
      <dgm:spPr/>
      <dgm:t>
        <a:bodyPr/>
        <a:lstStyle/>
        <a:p>
          <a:endParaRPr lang="en-US" sz="1600"/>
        </a:p>
      </dgm:t>
    </dgm:pt>
    <dgm:pt modelId="{00915021-63BA-4604-95A3-3E77BA4E798D}" type="sibTrans" cxnId="{0B2EC175-E5C6-45EE-BD71-BFEE8FD9D3C4}">
      <dgm:prSet/>
      <dgm:spPr/>
      <dgm:t>
        <a:bodyPr/>
        <a:lstStyle/>
        <a:p>
          <a:endParaRPr lang="en-US" sz="1600"/>
        </a:p>
      </dgm:t>
    </dgm:pt>
    <dgm:pt modelId="{21E9B1BB-07B8-4710-8AD1-DF98ADBCD246}">
      <dgm:prSet custT="1"/>
      <dgm:spPr/>
      <dgm:t>
        <a:bodyPr/>
        <a:lstStyle/>
        <a:p>
          <a:r>
            <a:rPr lang="en-US" sz="1400" b="0" i="0" dirty="0">
              <a:solidFill>
                <a:srgbClr val="363636"/>
              </a:solidFill>
              <a:effectLst/>
              <a:latin typeface="Open Sans"/>
            </a:rPr>
            <a:t>In the MPFS setting, all rates are subject to co-payment, co-insurance and any deductibles that the patient’s Medicare plan requires. The co-payment policies for the diagnostic radiopharmaceutical differ in the MPFS setting versus the OPPS.</a:t>
          </a:r>
        </a:p>
      </dgm:t>
    </dgm:pt>
    <dgm:pt modelId="{A1872772-BB98-4B2A-9ED4-76111E17D35A}" type="parTrans" cxnId="{C05BD56B-1386-4DA4-A960-E4435C32B15C}">
      <dgm:prSet/>
      <dgm:spPr/>
      <dgm:t>
        <a:bodyPr/>
        <a:lstStyle/>
        <a:p>
          <a:endParaRPr lang="en-US" sz="1600"/>
        </a:p>
      </dgm:t>
    </dgm:pt>
    <dgm:pt modelId="{162B0DFA-6173-4FD3-87C9-372747AAABE2}" type="sibTrans" cxnId="{C05BD56B-1386-4DA4-A960-E4435C32B15C}">
      <dgm:prSet/>
      <dgm:spPr/>
      <dgm:t>
        <a:bodyPr/>
        <a:lstStyle/>
        <a:p>
          <a:endParaRPr lang="en-US" sz="1600"/>
        </a:p>
      </dgm:t>
    </dgm:pt>
    <dgm:pt modelId="{274D79B4-84E5-47A0-988D-52DF6F3D8E6E}">
      <dgm:prSet custT="1"/>
      <dgm:spPr/>
      <dgm:t>
        <a:bodyPr/>
        <a:lstStyle/>
        <a:p>
          <a:r>
            <a:rPr lang="en-US" sz="1400" b="0" i="0" dirty="0">
              <a:solidFill>
                <a:srgbClr val="363636"/>
              </a:solidFill>
              <a:effectLst/>
              <a:latin typeface="Open Sans"/>
            </a:rPr>
            <a:t>Payment for the diagnostic radiopharmaceutical is packaged into the OPPS payment amount. For hospital-based PET facilities, there is a co-payment or co-insurance associated with the procedure.</a:t>
          </a:r>
        </a:p>
      </dgm:t>
    </dgm:pt>
    <dgm:pt modelId="{08646274-0C3F-4C16-8194-2F61E96436C9}" type="parTrans" cxnId="{6778F939-8118-4321-AA9B-9247FB51AC18}">
      <dgm:prSet/>
      <dgm:spPr/>
      <dgm:t>
        <a:bodyPr/>
        <a:lstStyle/>
        <a:p>
          <a:endParaRPr lang="en-US" sz="1600"/>
        </a:p>
      </dgm:t>
    </dgm:pt>
    <dgm:pt modelId="{4F29CA8C-5A47-45B1-9A5E-651AB80F1C58}" type="sibTrans" cxnId="{6778F939-8118-4321-AA9B-9247FB51AC18}">
      <dgm:prSet/>
      <dgm:spPr/>
      <dgm:t>
        <a:bodyPr/>
        <a:lstStyle/>
        <a:p>
          <a:endParaRPr lang="en-US" sz="1600"/>
        </a:p>
      </dgm:t>
    </dgm:pt>
    <dgm:pt modelId="{8C9768F5-9DD5-4BAC-B6CB-68698AF630E0}">
      <dgm:prSet custT="1"/>
      <dgm:spPr/>
      <dgm:t>
        <a:bodyPr/>
        <a:lstStyle/>
        <a:p>
          <a:r>
            <a:rPr lang="en-US" sz="1400" b="0" i="0" dirty="0">
              <a:solidFill>
                <a:srgbClr val="363636"/>
              </a:solidFill>
              <a:effectLst/>
              <a:latin typeface="Open Sans"/>
            </a:rPr>
            <a:t>Payment for the diagnostic radiopharmaceutical is based on the invoice cost (approximately $3,000, depending on the product used).</a:t>
          </a:r>
        </a:p>
      </dgm:t>
    </dgm:pt>
    <dgm:pt modelId="{5C392E39-62E1-4160-A283-DE9E71E4A90B}" type="parTrans" cxnId="{C0375F1D-FA0C-4449-B0C7-EDDF9C2BFF58}">
      <dgm:prSet/>
      <dgm:spPr/>
      <dgm:t>
        <a:bodyPr/>
        <a:lstStyle/>
        <a:p>
          <a:endParaRPr lang="en-US" sz="1600"/>
        </a:p>
      </dgm:t>
    </dgm:pt>
    <dgm:pt modelId="{EFBA0636-E4CC-4B6D-994D-65BA2F11B6C0}" type="sibTrans" cxnId="{C0375F1D-FA0C-4449-B0C7-EDDF9C2BFF58}">
      <dgm:prSet/>
      <dgm:spPr/>
      <dgm:t>
        <a:bodyPr/>
        <a:lstStyle/>
        <a:p>
          <a:endParaRPr lang="en-US" sz="1600"/>
        </a:p>
      </dgm:t>
    </dgm:pt>
    <dgm:pt modelId="{856B6C97-C0E1-45A6-8215-59B0A19A6CA4}" type="pres">
      <dgm:prSet presAssocID="{364F1871-2C3E-419A-A606-3BCD73AEECB3}" presName="vert0" presStyleCnt="0">
        <dgm:presLayoutVars>
          <dgm:dir/>
          <dgm:animOne val="branch"/>
          <dgm:animLvl val="lvl"/>
        </dgm:presLayoutVars>
      </dgm:prSet>
      <dgm:spPr/>
    </dgm:pt>
    <dgm:pt modelId="{895F488B-12E3-4F55-86C0-820B917C38B8}" type="pres">
      <dgm:prSet presAssocID="{2D007016-0065-421E-BE31-FD075336AD31}" presName="thickLine" presStyleLbl="alignNode1" presStyleIdx="0" presStyleCnt="2"/>
      <dgm:spPr/>
    </dgm:pt>
    <dgm:pt modelId="{186E4914-7F0B-49C5-BBD8-4D6EFA9C0191}" type="pres">
      <dgm:prSet presAssocID="{2D007016-0065-421E-BE31-FD075336AD31}" presName="horz1" presStyleCnt="0"/>
      <dgm:spPr/>
    </dgm:pt>
    <dgm:pt modelId="{3109B37D-517C-480E-90FC-EDAF93FD062E}" type="pres">
      <dgm:prSet presAssocID="{2D007016-0065-421E-BE31-FD075336AD31}" presName="tx1" presStyleLbl="revTx" presStyleIdx="0" presStyleCnt="7"/>
      <dgm:spPr/>
    </dgm:pt>
    <dgm:pt modelId="{914C7145-D1BB-42CD-ABA4-787EF7B83CDC}" type="pres">
      <dgm:prSet presAssocID="{2D007016-0065-421E-BE31-FD075336AD31}" presName="vert1" presStyleCnt="0"/>
      <dgm:spPr/>
    </dgm:pt>
    <dgm:pt modelId="{BAA6BD4B-5050-4DCB-9E26-8FF34212A8B1}" type="pres">
      <dgm:prSet presAssocID="{1ADCA45A-6804-4ADF-AD99-559AFE516AB9}" presName="vertSpace2a" presStyleCnt="0"/>
      <dgm:spPr/>
    </dgm:pt>
    <dgm:pt modelId="{682CC6C4-5DFF-4E06-A1BA-1BED1A7FE869}" type="pres">
      <dgm:prSet presAssocID="{1ADCA45A-6804-4ADF-AD99-559AFE516AB9}" presName="horz2" presStyleCnt="0"/>
      <dgm:spPr/>
    </dgm:pt>
    <dgm:pt modelId="{CB092AC9-AF8E-4AD0-808B-92F943A15C9F}" type="pres">
      <dgm:prSet presAssocID="{1ADCA45A-6804-4ADF-AD99-559AFE516AB9}" presName="horzSpace2" presStyleCnt="0"/>
      <dgm:spPr/>
    </dgm:pt>
    <dgm:pt modelId="{77A53056-385E-4C07-9C40-8AA3ABDC45C6}" type="pres">
      <dgm:prSet presAssocID="{1ADCA45A-6804-4ADF-AD99-559AFE516AB9}" presName="tx2" presStyleLbl="revTx" presStyleIdx="1" presStyleCnt="7" custScaleY="105578"/>
      <dgm:spPr/>
    </dgm:pt>
    <dgm:pt modelId="{6E5D03F2-BB8E-4FAE-A6D8-CF665DC217A1}" type="pres">
      <dgm:prSet presAssocID="{1ADCA45A-6804-4ADF-AD99-559AFE516AB9}" presName="vert2" presStyleCnt="0"/>
      <dgm:spPr/>
    </dgm:pt>
    <dgm:pt modelId="{6998E4B2-6107-4333-AD56-2843D5342320}" type="pres">
      <dgm:prSet presAssocID="{1ADCA45A-6804-4ADF-AD99-559AFE516AB9}" presName="thinLine2b" presStyleLbl="callout" presStyleIdx="0" presStyleCnt="5" custLinFactY="110858" custLinFactNeighborY="200000"/>
      <dgm:spPr/>
    </dgm:pt>
    <dgm:pt modelId="{B62C6085-85D4-4172-B6ED-CC033067CBD0}" type="pres">
      <dgm:prSet presAssocID="{1ADCA45A-6804-4ADF-AD99-559AFE516AB9}" presName="vertSpace2b" presStyleCnt="0"/>
      <dgm:spPr/>
    </dgm:pt>
    <dgm:pt modelId="{30A00D34-215E-40B0-9277-E1D2B0F8855E}" type="pres">
      <dgm:prSet presAssocID="{274D79B4-84E5-47A0-988D-52DF6F3D8E6E}" presName="horz2" presStyleCnt="0"/>
      <dgm:spPr/>
    </dgm:pt>
    <dgm:pt modelId="{9DC22880-A559-416B-ABA1-B465D81C14CE}" type="pres">
      <dgm:prSet presAssocID="{274D79B4-84E5-47A0-988D-52DF6F3D8E6E}" presName="horzSpace2" presStyleCnt="0"/>
      <dgm:spPr/>
    </dgm:pt>
    <dgm:pt modelId="{339FC148-A87B-4666-8A9F-5BFF66522F26}" type="pres">
      <dgm:prSet presAssocID="{274D79B4-84E5-47A0-988D-52DF6F3D8E6E}" presName="tx2" presStyleLbl="revTx" presStyleIdx="2" presStyleCnt="7" custScaleY="137870" custLinFactNeighborX="-264" custLinFactNeighborY="19317"/>
      <dgm:spPr/>
    </dgm:pt>
    <dgm:pt modelId="{142A88A9-3BAF-4FC9-B62B-87DCF5E3738A}" type="pres">
      <dgm:prSet presAssocID="{274D79B4-84E5-47A0-988D-52DF6F3D8E6E}" presName="vert2" presStyleCnt="0"/>
      <dgm:spPr/>
    </dgm:pt>
    <dgm:pt modelId="{2746BBDD-A18D-4EDA-9858-B73873EB8FA7}" type="pres">
      <dgm:prSet presAssocID="{274D79B4-84E5-47A0-988D-52DF6F3D8E6E}" presName="thinLine2b" presStyleLbl="callout" presStyleIdx="1" presStyleCnt="5" custLinFactY="-200000" custLinFactNeighborX="262" custLinFactNeighborY="-266344"/>
      <dgm:spPr/>
    </dgm:pt>
    <dgm:pt modelId="{C4DF0464-8EA3-4AED-9277-44BA7D1E9E75}" type="pres">
      <dgm:prSet presAssocID="{274D79B4-84E5-47A0-988D-52DF6F3D8E6E}" presName="vertSpace2b" presStyleCnt="0"/>
      <dgm:spPr/>
    </dgm:pt>
    <dgm:pt modelId="{233F3AEC-0CC1-4918-814D-C6F90397F1DF}" type="pres">
      <dgm:prSet presAssocID="{D4070D73-5CF9-4D54-8937-5332140945A1}" presName="thickLine" presStyleLbl="alignNode1" presStyleIdx="1" presStyleCnt="2" custLinFactNeighborY="-17646"/>
      <dgm:spPr/>
    </dgm:pt>
    <dgm:pt modelId="{FE4DD286-57FD-4305-B709-E21EDE580631}" type="pres">
      <dgm:prSet presAssocID="{D4070D73-5CF9-4D54-8937-5332140945A1}" presName="horz1" presStyleCnt="0"/>
      <dgm:spPr/>
    </dgm:pt>
    <dgm:pt modelId="{89C86197-6FFE-450D-A123-7DA463687053}" type="pres">
      <dgm:prSet presAssocID="{D4070D73-5CF9-4D54-8937-5332140945A1}" presName="tx1" presStyleLbl="revTx" presStyleIdx="3" presStyleCnt="7"/>
      <dgm:spPr/>
    </dgm:pt>
    <dgm:pt modelId="{6D64B3A1-C5CC-4B62-A077-87E93BCC1BD5}" type="pres">
      <dgm:prSet presAssocID="{D4070D73-5CF9-4D54-8937-5332140945A1}" presName="vert1" presStyleCnt="0"/>
      <dgm:spPr/>
    </dgm:pt>
    <dgm:pt modelId="{AC5A8658-7924-42DE-9144-5B83A7808498}" type="pres">
      <dgm:prSet presAssocID="{D2C1593D-3311-4FF2-B6D5-3C7C6FDEB888}" presName="vertSpace2a" presStyleCnt="0"/>
      <dgm:spPr/>
    </dgm:pt>
    <dgm:pt modelId="{1A512CD3-A8B2-49D6-B823-FE674BC1B3B9}" type="pres">
      <dgm:prSet presAssocID="{D2C1593D-3311-4FF2-B6D5-3C7C6FDEB888}" presName="horz2" presStyleCnt="0"/>
      <dgm:spPr/>
    </dgm:pt>
    <dgm:pt modelId="{E77D6382-5EB2-4FE7-B848-76D35BB2EA4D}" type="pres">
      <dgm:prSet presAssocID="{D2C1593D-3311-4FF2-B6D5-3C7C6FDEB888}" presName="horzSpace2" presStyleCnt="0"/>
      <dgm:spPr/>
    </dgm:pt>
    <dgm:pt modelId="{D6C43143-022B-404B-B1E1-BBF65DBB5F2C}" type="pres">
      <dgm:prSet presAssocID="{D2C1593D-3311-4FF2-B6D5-3C7C6FDEB888}" presName="tx2" presStyleLbl="revTx" presStyleIdx="4" presStyleCnt="7" custScaleY="692621" custLinFactY="-18335" custLinFactNeighborX="-400" custLinFactNeighborY="-100000"/>
      <dgm:spPr/>
    </dgm:pt>
    <dgm:pt modelId="{26D1EF82-476C-4B6F-9392-DABA0181DA64}" type="pres">
      <dgm:prSet presAssocID="{D2C1593D-3311-4FF2-B6D5-3C7C6FDEB888}" presName="vert2" presStyleCnt="0"/>
      <dgm:spPr/>
    </dgm:pt>
    <dgm:pt modelId="{BB20C5AA-0EB5-4097-9E8B-87713B2DD34A}" type="pres">
      <dgm:prSet presAssocID="{D2C1593D-3311-4FF2-B6D5-3C7C6FDEB888}" presName="thinLine2b" presStyleLbl="callout" presStyleIdx="2" presStyleCnt="5" custLinFactY="-1559721" custLinFactNeighborX="-131" custLinFactNeighborY="-1600000"/>
      <dgm:spPr/>
    </dgm:pt>
    <dgm:pt modelId="{6A2D4B97-F80B-4B52-99E5-D2EE9A61F7CE}" type="pres">
      <dgm:prSet presAssocID="{D2C1593D-3311-4FF2-B6D5-3C7C6FDEB888}" presName="vertSpace2b" presStyleCnt="0"/>
      <dgm:spPr/>
    </dgm:pt>
    <dgm:pt modelId="{A2440B8D-316A-42D2-96E7-1DB37FF45EDC}" type="pres">
      <dgm:prSet presAssocID="{8C9768F5-9DD5-4BAC-B6CB-68698AF630E0}" presName="horz2" presStyleCnt="0"/>
      <dgm:spPr/>
    </dgm:pt>
    <dgm:pt modelId="{4462DA11-B2CA-4A5A-BB63-4D1C8F28771F}" type="pres">
      <dgm:prSet presAssocID="{8C9768F5-9DD5-4BAC-B6CB-68698AF630E0}" presName="horzSpace2" presStyleCnt="0"/>
      <dgm:spPr/>
    </dgm:pt>
    <dgm:pt modelId="{0053DCE5-DA14-4B34-B2DE-8FACD19FFD54}" type="pres">
      <dgm:prSet presAssocID="{8C9768F5-9DD5-4BAC-B6CB-68698AF630E0}" presName="tx2" presStyleLbl="revTx" presStyleIdx="5" presStyleCnt="7" custScaleY="141387" custLinFactY="-100000" custLinFactNeighborX="-266" custLinFactNeighborY="-177272"/>
      <dgm:spPr/>
    </dgm:pt>
    <dgm:pt modelId="{45679129-CA4C-44C3-908F-0D864D6DAD3C}" type="pres">
      <dgm:prSet presAssocID="{8C9768F5-9DD5-4BAC-B6CB-68698AF630E0}" presName="vert2" presStyleCnt="0"/>
      <dgm:spPr/>
    </dgm:pt>
    <dgm:pt modelId="{128CF84F-46E8-484A-8066-1AF62B1EBD7C}" type="pres">
      <dgm:prSet presAssocID="{8C9768F5-9DD5-4BAC-B6CB-68698AF630E0}" presName="thinLine2b" presStyleLbl="callout" presStyleIdx="3" presStyleCnt="5" custLinFactY="-700000" custLinFactNeighborX="-393" custLinFactNeighborY="-748092"/>
      <dgm:spPr/>
    </dgm:pt>
    <dgm:pt modelId="{E00BB671-5D59-418D-886A-1F17B0301BAE}" type="pres">
      <dgm:prSet presAssocID="{8C9768F5-9DD5-4BAC-B6CB-68698AF630E0}" presName="vertSpace2b" presStyleCnt="0"/>
      <dgm:spPr/>
    </dgm:pt>
    <dgm:pt modelId="{61F3C626-0460-4BC6-8E1B-4BC322240D84}" type="pres">
      <dgm:prSet presAssocID="{21E9B1BB-07B8-4710-8AD1-DF98ADBCD246}" presName="horz2" presStyleCnt="0"/>
      <dgm:spPr/>
    </dgm:pt>
    <dgm:pt modelId="{22802D54-E688-4FCD-ACC6-AE6C64B63949}" type="pres">
      <dgm:prSet presAssocID="{21E9B1BB-07B8-4710-8AD1-DF98ADBCD246}" presName="horzSpace2" presStyleCnt="0"/>
      <dgm:spPr/>
    </dgm:pt>
    <dgm:pt modelId="{7B3991E3-B845-4A0D-9D01-975B45D52B67}" type="pres">
      <dgm:prSet presAssocID="{21E9B1BB-07B8-4710-8AD1-DF98ADBCD246}" presName="tx2" presStyleLbl="revTx" presStyleIdx="6" presStyleCnt="7" custScaleY="278055" custLinFactY="-55467" custLinFactNeighborY="-100000"/>
      <dgm:spPr/>
    </dgm:pt>
    <dgm:pt modelId="{AFBFFB04-CE85-47B2-A981-C2C88778DE1C}" type="pres">
      <dgm:prSet presAssocID="{21E9B1BB-07B8-4710-8AD1-DF98ADBCD246}" presName="vert2" presStyleCnt="0"/>
      <dgm:spPr/>
    </dgm:pt>
    <dgm:pt modelId="{06FE700E-F9F8-4148-9BC0-C8C4F8A4F10F}" type="pres">
      <dgm:prSet presAssocID="{21E9B1BB-07B8-4710-8AD1-DF98ADBCD246}" presName="thinLine2b" presStyleLbl="callout" presStyleIdx="4" presStyleCnt="5"/>
      <dgm:spPr/>
    </dgm:pt>
    <dgm:pt modelId="{AFB23290-C541-45F2-BA24-D534116B3B6A}" type="pres">
      <dgm:prSet presAssocID="{21E9B1BB-07B8-4710-8AD1-DF98ADBCD246}" presName="vertSpace2b" presStyleCnt="0"/>
      <dgm:spPr/>
    </dgm:pt>
  </dgm:ptLst>
  <dgm:cxnLst>
    <dgm:cxn modelId="{CF0C2A02-3831-4FD9-9EC1-A897D6EFBAF7}" srcId="{364F1871-2C3E-419A-A606-3BCD73AEECB3}" destId="{2D007016-0065-421E-BE31-FD075336AD31}" srcOrd="0" destOrd="0" parTransId="{E41B8A1B-B55C-409A-8FED-CE0A791270D5}" sibTransId="{3B79B320-161E-4294-98BC-7CBEDBC45512}"/>
    <dgm:cxn modelId="{C0375F1D-FA0C-4449-B0C7-EDDF9C2BFF58}" srcId="{D4070D73-5CF9-4D54-8937-5332140945A1}" destId="{8C9768F5-9DD5-4BAC-B6CB-68698AF630E0}" srcOrd="1" destOrd="0" parTransId="{5C392E39-62E1-4160-A283-DE9E71E4A90B}" sibTransId="{EFBA0636-E4CC-4B6D-994D-65BA2F11B6C0}"/>
    <dgm:cxn modelId="{3C17B021-F053-4C97-8246-79FDE00E7DA3}" srcId="{364F1871-2C3E-419A-A606-3BCD73AEECB3}" destId="{D4070D73-5CF9-4D54-8937-5332140945A1}" srcOrd="1" destOrd="0" parTransId="{C49862FB-A8F6-45ED-A759-9E052144A8E0}" sibTransId="{14C8DD00-3D75-464A-A42E-1BED51CAB65A}"/>
    <dgm:cxn modelId="{9C09E72C-B2F0-4C46-B76B-BCFF22420683}" type="presOf" srcId="{D4070D73-5CF9-4D54-8937-5332140945A1}" destId="{89C86197-6FFE-450D-A123-7DA463687053}" srcOrd="0" destOrd="0" presId="urn:microsoft.com/office/officeart/2008/layout/LinedList"/>
    <dgm:cxn modelId="{6778F939-8118-4321-AA9B-9247FB51AC18}" srcId="{2D007016-0065-421E-BE31-FD075336AD31}" destId="{274D79B4-84E5-47A0-988D-52DF6F3D8E6E}" srcOrd="1" destOrd="0" parTransId="{08646274-0C3F-4C16-8194-2F61E96436C9}" sibTransId="{4F29CA8C-5A47-45B1-9A5E-651AB80F1C58}"/>
    <dgm:cxn modelId="{0CBEA63C-D769-4640-ABE5-007F3EF502D8}" srcId="{2D007016-0065-421E-BE31-FD075336AD31}" destId="{1ADCA45A-6804-4ADF-AD99-559AFE516AB9}" srcOrd="0" destOrd="0" parTransId="{315B4C2A-C4A7-474A-83D2-D33A622847DD}" sibTransId="{92A87128-1C23-47CA-A8BF-AC6E39754C8D}"/>
    <dgm:cxn modelId="{E8B4F666-E257-4963-B94E-F10277887C7D}" type="presOf" srcId="{2D007016-0065-421E-BE31-FD075336AD31}" destId="{3109B37D-517C-480E-90FC-EDAF93FD062E}" srcOrd="0" destOrd="0" presId="urn:microsoft.com/office/officeart/2008/layout/LinedList"/>
    <dgm:cxn modelId="{C05BD56B-1386-4DA4-A960-E4435C32B15C}" srcId="{D4070D73-5CF9-4D54-8937-5332140945A1}" destId="{21E9B1BB-07B8-4710-8AD1-DF98ADBCD246}" srcOrd="2" destOrd="0" parTransId="{A1872772-BB98-4B2A-9ED4-76111E17D35A}" sibTransId="{162B0DFA-6173-4FD3-87C9-372747AAABE2}"/>
    <dgm:cxn modelId="{81CD8250-52C8-423D-A232-5DFF5BE9FF10}" type="presOf" srcId="{274D79B4-84E5-47A0-988D-52DF6F3D8E6E}" destId="{339FC148-A87B-4666-8A9F-5BFF66522F26}" srcOrd="0" destOrd="0" presId="urn:microsoft.com/office/officeart/2008/layout/LinedList"/>
    <dgm:cxn modelId="{0B2EC175-E5C6-45EE-BD71-BFEE8FD9D3C4}" srcId="{D4070D73-5CF9-4D54-8937-5332140945A1}" destId="{D2C1593D-3311-4FF2-B6D5-3C7C6FDEB888}" srcOrd="0" destOrd="0" parTransId="{2967BA45-9971-4414-9010-A0C7153DEBB3}" sibTransId="{00915021-63BA-4604-95A3-3E77BA4E798D}"/>
    <dgm:cxn modelId="{AF627878-06BC-4B59-B0CA-829A2A12ED66}" type="presOf" srcId="{364F1871-2C3E-419A-A606-3BCD73AEECB3}" destId="{856B6C97-C0E1-45A6-8215-59B0A19A6CA4}" srcOrd="0" destOrd="0" presId="urn:microsoft.com/office/officeart/2008/layout/LinedList"/>
    <dgm:cxn modelId="{48A75A59-0B93-483F-BC90-7074195D1E7D}" type="presOf" srcId="{1ADCA45A-6804-4ADF-AD99-559AFE516AB9}" destId="{77A53056-385E-4C07-9C40-8AA3ABDC45C6}" srcOrd="0" destOrd="0" presId="urn:microsoft.com/office/officeart/2008/layout/LinedList"/>
    <dgm:cxn modelId="{BE12E58F-94B8-4C0F-8322-C729F6C3D20D}" type="presOf" srcId="{21E9B1BB-07B8-4710-8AD1-DF98ADBCD246}" destId="{7B3991E3-B845-4A0D-9D01-975B45D52B67}" srcOrd="0" destOrd="0" presId="urn:microsoft.com/office/officeart/2008/layout/LinedList"/>
    <dgm:cxn modelId="{C21A42EF-5BB8-42F0-8FF6-01736BB235CC}" type="presOf" srcId="{D2C1593D-3311-4FF2-B6D5-3C7C6FDEB888}" destId="{D6C43143-022B-404B-B1E1-BBF65DBB5F2C}" srcOrd="0" destOrd="0" presId="urn:microsoft.com/office/officeart/2008/layout/LinedList"/>
    <dgm:cxn modelId="{328E80FD-B934-4EB6-A1A7-1F55D2283781}" type="presOf" srcId="{8C9768F5-9DD5-4BAC-B6CB-68698AF630E0}" destId="{0053DCE5-DA14-4B34-B2DE-8FACD19FFD54}" srcOrd="0" destOrd="0" presId="urn:microsoft.com/office/officeart/2008/layout/LinedList"/>
    <dgm:cxn modelId="{29531EB7-EC24-42D7-A7F6-1AB5C0AF499A}" type="presParOf" srcId="{856B6C97-C0E1-45A6-8215-59B0A19A6CA4}" destId="{895F488B-12E3-4F55-86C0-820B917C38B8}" srcOrd="0" destOrd="0" presId="urn:microsoft.com/office/officeart/2008/layout/LinedList"/>
    <dgm:cxn modelId="{0DD289BD-158D-4261-B5DF-12C37B1A79B6}" type="presParOf" srcId="{856B6C97-C0E1-45A6-8215-59B0A19A6CA4}" destId="{186E4914-7F0B-49C5-BBD8-4D6EFA9C0191}" srcOrd="1" destOrd="0" presId="urn:microsoft.com/office/officeart/2008/layout/LinedList"/>
    <dgm:cxn modelId="{1DCA439C-9F49-4127-ABAA-5C19CB3BF4B3}" type="presParOf" srcId="{186E4914-7F0B-49C5-BBD8-4D6EFA9C0191}" destId="{3109B37D-517C-480E-90FC-EDAF93FD062E}" srcOrd="0" destOrd="0" presId="urn:microsoft.com/office/officeart/2008/layout/LinedList"/>
    <dgm:cxn modelId="{542D536B-B5A5-49F7-B6DB-DEAC7C47171A}" type="presParOf" srcId="{186E4914-7F0B-49C5-BBD8-4D6EFA9C0191}" destId="{914C7145-D1BB-42CD-ABA4-787EF7B83CDC}" srcOrd="1" destOrd="0" presId="urn:microsoft.com/office/officeart/2008/layout/LinedList"/>
    <dgm:cxn modelId="{2874A26A-EFA7-47EB-AE91-DF07029E8AE9}" type="presParOf" srcId="{914C7145-D1BB-42CD-ABA4-787EF7B83CDC}" destId="{BAA6BD4B-5050-4DCB-9E26-8FF34212A8B1}" srcOrd="0" destOrd="0" presId="urn:microsoft.com/office/officeart/2008/layout/LinedList"/>
    <dgm:cxn modelId="{C740FB6D-DC0D-429A-BACC-EB2228C3766D}" type="presParOf" srcId="{914C7145-D1BB-42CD-ABA4-787EF7B83CDC}" destId="{682CC6C4-5DFF-4E06-A1BA-1BED1A7FE869}" srcOrd="1" destOrd="0" presId="urn:microsoft.com/office/officeart/2008/layout/LinedList"/>
    <dgm:cxn modelId="{6D476254-CDB1-43F7-8C7D-DE1F3C009DF9}" type="presParOf" srcId="{682CC6C4-5DFF-4E06-A1BA-1BED1A7FE869}" destId="{CB092AC9-AF8E-4AD0-808B-92F943A15C9F}" srcOrd="0" destOrd="0" presId="urn:microsoft.com/office/officeart/2008/layout/LinedList"/>
    <dgm:cxn modelId="{0C2505D5-2B4A-4D19-A3B7-21A11354A18C}" type="presParOf" srcId="{682CC6C4-5DFF-4E06-A1BA-1BED1A7FE869}" destId="{77A53056-385E-4C07-9C40-8AA3ABDC45C6}" srcOrd="1" destOrd="0" presId="urn:microsoft.com/office/officeart/2008/layout/LinedList"/>
    <dgm:cxn modelId="{3A278690-EA58-4C4A-8CBC-44517E7ED9F5}" type="presParOf" srcId="{682CC6C4-5DFF-4E06-A1BA-1BED1A7FE869}" destId="{6E5D03F2-BB8E-4FAE-A6D8-CF665DC217A1}" srcOrd="2" destOrd="0" presId="urn:microsoft.com/office/officeart/2008/layout/LinedList"/>
    <dgm:cxn modelId="{61440871-BED8-433C-900F-5404830946EC}" type="presParOf" srcId="{914C7145-D1BB-42CD-ABA4-787EF7B83CDC}" destId="{6998E4B2-6107-4333-AD56-2843D5342320}" srcOrd="2" destOrd="0" presId="urn:microsoft.com/office/officeart/2008/layout/LinedList"/>
    <dgm:cxn modelId="{6C765FAB-6885-49FD-8C2E-2AC70BD69D54}" type="presParOf" srcId="{914C7145-D1BB-42CD-ABA4-787EF7B83CDC}" destId="{B62C6085-85D4-4172-B6ED-CC033067CBD0}" srcOrd="3" destOrd="0" presId="urn:microsoft.com/office/officeart/2008/layout/LinedList"/>
    <dgm:cxn modelId="{1D18AAE0-2A73-4090-B4CD-E17FBE1C5728}" type="presParOf" srcId="{914C7145-D1BB-42CD-ABA4-787EF7B83CDC}" destId="{30A00D34-215E-40B0-9277-E1D2B0F8855E}" srcOrd="4" destOrd="0" presId="urn:microsoft.com/office/officeart/2008/layout/LinedList"/>
    <dgm:cxn modelId="{F9749915-377E-4978-8A3B-C31197873608}" type="presParOf" srcId="{30A00D34-215E-40B0-9277-E1D2B0F8855E}" destId="{9DC22880-A559-416B-ABA1-B465D81C14CE}" srcOrd="0" destOrd="0" presId="urn:microsoft.com/office/officeart/2008/layout/LinedList"/>
    <dgm:cxn modelId="{00234E56-EBDE-4170-9D08-DDA7E8B7D4A3}" type="presParOf" srcId="{30A00D34-215E-40B0-9277-E1D2B0F8855E}" destId="{339FC148-A87B-4666-8A9F-5BFF66522F26}" srcOrd="1" destOrd="0" presId="urn:microsoft.com/office/officeart/2008/layout/LinedList"/>
    <dgm:cxn modelId="{6B12F86F-B456-4414-8F6C-5BDD76E06D85}" type="presParOf" srcId="{30A00D34-215E-40B0-9277-E1D2B0F8855E}" destId="{142A88A9-3BAF-4FC9-B62B-87DCF5E3738A}" srcOrd="2" destOrd="0" presId="urn:microsoft.com/office/officeart/2008/layout/LinedList"/>
    <dgm:cxn modelId="{1AA83BBF-F15F-4D2F-993D-653D850A8A9A}" type="presParOf" srcId="{914C7145-D1BB-42CD-ABA4-787EF7B83CDC}" destId="{2746BBDD-A18D-4EDA-9858-B73873EB8FA7}" srcOrd="5" destOrd="0" presId="urn:microsoft.com/office/officeart/2008/layout/LinedList"/>
    <dgm:cxn modelId="{48EB2423-2B5A-4268-8F47-AC5347B28530}" type="presParOf" srcId="{914C7145-D1BB-42CD-ABA4-787EF7B83CDC}" destId="{C4DF0464-8EA3-4AED-9277-44BA7D1E9E75}" srcOrd="6" destOrd="0" presId="urn:microsoft.com/office/officeart/2008/layout/LinedList"/>
    <dgm:cxn modelId="{D2444D99-636C-4688-BDB8-AE9DD851E341}" type="presParOf" srcId="{856B6C97-C0E1-45A6-8215-59B0A19A6CA4}" destId="{233F3AEC-0CC1-4918-814D-C6F90397F1DF}" srcOrd="2" destOrd="0" presId="urn:microsoft.com/office/officeart/2008/layout/LinedList"/>
    <dgm:cxn modelId="{5E27CD71-32CA-4783-B5CB-DD7F933CDD03}" type="presParOf" srcId="{856B6C97-C0E1-45A6-8215-59B0A19A6CA4}" destId="{FE4DD286-57FD-4305-B709-E21EDE580631}" srcOrd="3" destOrd="0" presId="urn:microsoft.com/office/officeart/2008/layout/LinedList"/>
    <dgm:cxn modelId="{824C6E03-574E-4577-8CAD-A5A7CF3D9337}" type="presParOf" srcId="{FE4DD286-57FD-4305-B709-E21EDE580631}" destId="{89C86197-6FFE-450D-A123-7DA463687053}" srcOrd="0" destOrd="0" presId="urn:microsoft.com/office/officeart/2008/layout/LinedList"/>
    <dgm:cxn modelId="{F6A9927B-5B1D-4988-91F5-2ABB68502104}" type="presParOf" srcId="{FE4DD286-57FD-4305-B709-E21EDE580631}" destId="{6D64B3A1-C5CC-4B62-A077-87E93BCC1BD5}" srcOrd="1" destOrd="0" presId="urn:microsoft.com/office/officeart/2008/layout/LinedList"/>
    <dgm:cxn modelId="{18FD6BE0-C3DE-4583-941C-4FCE2C1FD8B1}" type="presParOf" srcId="{6D64B3A1-C5CC-4B62-A077-87E93BCC1BD5}" destId="{AC5A8658-7924-42DE-9144-5B83A7808498}" srcOrd="0" destOrd="0" presId="urn:microsoft.com/office/officeart/2008/layout/LinedList"/>
    <dgm:cxn modelId="{9A77321C-2233-49A8-8B53-2C64BA5A0D2C}" type="presParOf" srcId="{6D64B3A1-C5CC-4B62-A077-87E93BCC1BD5}" destId="{1A512CD3-A8B2-49D6-B823-FE674BC1B3B9}" srcOrd="1" destOrd="0" presId="urn:microsoft.com/office/officeart/2008/layout/LinedList"/>
    <dgm:cxn modelId="{38AC9CF6-0F07-4C62-99A7-7182C81B166F}" type="presParOf" srcId="{1A512CD3-A8B2-49D6-B823-FE674BC1B3B9}" destId="{E77D6382-5EB2-4FE7-B848-76D35BB2EA4D}" srcOrd="0" destOrd="0" presId="urn:microsoft.com/office/officeart/2008/layout/LinedList"/>
    <dgm:cxn modelId="{99F19A72-F8BD-412A-AAA0-7E9327EDB04A}" type="presParOf" srcId="{1A512CD3-A8B2-49D6-B823-FE674BC1B3B9}" destId="{D6C43143-022B-404B-B1E1-BBF65DBB5F2C}" srcOrd="1" destOrd="0" presId="urn:microsoft.com/office/officeart/2008/layout/LinedList"/>
    <dgm:cxn modelId="{7767B3E4-586C-469F-B247-388669F4220D}" type="presParOf" srcId="{1A512CD3-A8B2-49D6-B823-FE674BC1B3B9}" destId="{26D1EF82-476C-4B6F-9392-DABA0181DA64}" srcOrd="2" destOrd="0" presId="urn:microsoft.com/office/officeart/2008/layout/LinedList"/>
    <dgm:cxn modelId="{31A01D28-B81B-4A11-843F-1B64677180A8}" type="presParOf" srcId="{6D64B3A1-C5CC-4B62-A077-87E93BCC1BD5}" destId="{BB20C5AA-0EB5-4097-9E8B-87713B2DD34A}" srcOrd="2" destOrd="0" presId="urn:microsoft.com/office/officeart/2008/layout/LinedList"/>
    <dgm:cxn modelId="{1C55FF4F-4AF5-421A-B6E9-C40001362296}" type="presParOf" srcId="{6D64B3A1-C5CC-4B62-A077-87E93BCC1BD5}" destId="{6A2D4B97-F80B-4B52-99E5-D2EE9A61F7CE}" srcOrd="3" destOrd="0" presId="urn:microsoft.com/office/officeart/2008/layout/LinedList"/>
    <dgm:cxn modelId="{4C57D630-0496-4514-9BCB-FE7539161108}" type="presParOf" srcId="{6D64B3A1-C5CC-4B62-A077-87E93BCC1BD5}" destId="{A2440B8D-316A-42D2-96E7-1DB37FF45EDC}" srcOrd="4" destOrd="0" presId="urn:microsoft.com/office/officeart/2008/layout/LinedList"/>
    <dgm:cxn modelId="{F189E758-4F9D-440F-BDFF-B48597DE5414}" type="presParOf" srcId="{A2440B8D-316A-42D2-96E7-1DB37FF45EDC}" destId="{4462DA11-B2CA-4A5A-BB63-4D1C8F28771F}" srcOrd="0" destOrd="0" presId="urn:microsoft.com/office/officeart/2008/layout/LinedList"/>
    <dgm:cxn modelId="{EF65EFDB-E388-4B2D-AE55-A34C06969AB8}" type="presParOf" srcId="{A2440B8D-316A-42D2-96E7-1DB37FF45EDC}" destId="{0053DCE5-DA14-4B34-B2DE-8FACD19FFD54}" srcOrd="1" destOrd="0" presId="urn:microsoft.com/office/officeart/2008/layout/LinedList"/>
    <dgm:cxn modelId="{7E92E223-9F0E-49BF-80F6-3112324E7DA3}" type="presParOf" srcId="{A2440B8D-316A-42D2-96E7-1DB37FF45EDC}" destId="{45679129-CA4C-44C3-908F-0D864D6DAD3C}" srcOrd="2" destOrd="0" presId="urn:microsoft.com/office/officeart/2008/layout/LinedList"/>
    <dgm:cxn modelId="{334C7346-5A05-4D69-B6B4-1E394FFD0A31}" type="presParOf" srcId="{6D64B3A1-C5CC-4B62-A077-87E93BCC1BD5}" destId="{128CF84F-46E8-484A-8066-1AF62B1EBD7C}" srcOrd="5" destOrd="0" presId="urn:microsoft.com/office/officeart/2008/layout/LinedList"/>
    <dgm:cxn modelId="{4407E01F-6955-4D59-BDFD-96AA9CD0761E}" type="presParOf" srcId="{6D64B3A1-C5CC-4B62-A077-87E93BCC1BD5}" destId="{E00BB671-5D59-418D-886A-1F17B0301BAE}" srcOrd="6" destOrd="0" presId="urn:microsoft.com/office/officeart/2008/layout/LinedList"/>
    <dgm:cxn modelId="{9853BF8E-FFA1-4BF4-B1C8-E1CF752BD4E5}" type="presParOf" srcId="{6D64B3A1-C5CC-4B62-A077-87E93BCC1BD5}" destId="{61F3C626-0460-4BC6-8E1B-4BC322240D84}" srcOrd="7" destOrd="0" presId="urn:microsoft.com/office/officeart/2008/layout/LinedList"/>
    <dgm:cxn modelId="{E2283173-CCD9-4FBC-A6AD-C63A09199C26}" type="presParOf" srcId="{61F3C626-0460-4BC6-8E1B-4BC322240D84}" destId="{22802D54-E688-4FCD-ACC6-AE6C64B63949}" srcOrd="0" destOrd="0" presId="urn:microsoft.com/office/officeart/2008/layout/LinedList"/>
    <dgm:cxn modelId="{909F3003-DF1B-4DFD-9735-DC7492186C26}" type="presParOf" srcId="{61F3C626-0460-4BC6-8E1B-4BC322240D84}" destId="{7B3991E3-B845-4A0D-9D01-975B45D52B67}" srcOrd="1" destOrd="0" presId="urn:microsoft.com/office/officeart/2008/layout/LinedList"/>
    <dgm:cxn modelId="{AD3E2EB4-1FE5-4FDB-97B2-44EAF269406F}" type="presParOf" srcId="{61F3C626-0460-4BC6-8E1B-4BC322240D84}" destId="{AFBFFB04-CE85-47B2-A981-C2C88778DE1C}" srcOrd="2" destOrd="0" presId="urn:microsoft.com/office/officeart/2008/layout/LinedList"/>
    <dgm:cxn modelId="{EE781D1A-E9C3-49D4-ABD8-82A810395177}" type="presParOf" srcId="{6D64B3A1-C5CC-4B62-A077-87E93BCC1BD5}" destId="{06FE700E-F9F8-4148-9BC0-C8C4F8A4F10F}" srcOrd="8" destOrd="0" presId="urn:microsoft.com/office/officeart/2008/layout/LinedList"/>
    <dgm:cxn modelId="{F17F913E-BE57-47E1-B3D4-B2D2B0AE10CB}" type="presParOf" srcId="{6D64B3A1-C5CC-4B62-A077-87E93BCC1BD5}" destId="{AFB23290-C541-45F2-BA24-D534116B3B6A}"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CEFD3B-B03C-48B8-8FA0-CFAD5BADE56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60A7C1C-4241-45A6-BAE0-C8C5D14618FB}">
      <dgm:prSet phldrT="[Text]" custT="1"/>
      <dgm:spPr/>
      <dgm:t>
        <a:bodyPr/>
        <a:lstStyle/>
        <a:p>
          <a:r>
            <a:rPr lang="en-US" sz="2400" dirty="0"/>
            <a:t>I do not have an</a:t>
          </a:r>
        </a:p>
        <a:p>
          <a:r>
            <a:rPr lang="en-US" sz="2400" dirty="0"/>
            <a:t>ACR ID specifically for New IDEAS</a:t>
          </a:r>
          <a:endParaRPr lang="en-US" sz="2400" baseline="0" dirty="0"/>
        </a:p>
      </dgm:t>
    </dgm:pt>
    <dgm:pt modelId="{CE55D65E-D041-47A7-850A-15A72C5FAD8A}" type="parTrans" cxnId="{2B919D33-648F-48E6-8D11-CBFE9749A7A6}">
      <dgm:prSet/>
      <dgm:spPr/>
      <dgm:t>
        <a:bodyPr/>
        <a:lstStyle/>
        <a:p>
          <a:endParaRPr lang="en-US" sz="1050"/>
        </a:p>
      </dgm:t>
    </dgm:pt>
    <dgm:pt modelId="{6157AA3C-BB72-4A82-A393-BBD4DA23409C}" type="sibTrans" cxnId="{2B919D33-648F-48E6-8D11-CBFE9749A7A6}">
      <dgm:prSet/>
      <dgm:spPr/>
      <dgm:t>
        <a:bodyPr/>
        <a:lstStyle/>
        <a:p>
          <a:endParaRPr lang="en-US" sz="1050"/>
        </a:p>
      </dgm:t>
    </dgm:pt>
    <dgm:pt modelId="{3C5C1399-59E8-4CC5-BC8B-E717488DABE8}">
      <dgm:prSet phldrT="[Text]" custT="1"/>
      <dgm:spPr/>
      <dgm:t>
        <a:bodyPr/>
        <a:lstStyle/>
        <a:p>
          <a:r>
            <a:rPr lang="en-US" sz="2400" dirty="0"/>
            <a:t>I already registered</a:t>
          </a:r>
        </a:p>
        <a:p>
          <a:r>
            <a:rPr lang="en-US" sz="2400" dirty="0"/>
            <a:t> for New IDEAS</a:t>
          </a:r>
        </a:p>
      </dgm:t>
    </dgm:pt>
    <dgm:pt modelId="{D375D55D-BDBD-4577-81A5-22664222DE28}" type="parTrans" cxnId="{D6C588E5-6C4B-49DF-A5E3-9F90347F5FA5}">
      <dgm:prSet/>
      <dgm:spPr/>
      <dgm:t>
        <a:bodyPr/>
        <a:lstStyle/>
        <a:p>
          <a:endParaRPr lang="en-US"/>
        </a:p>
      </dgm:t>
    </dgm:pt>
    <dgm:pt modelId="{CFD5F0FE-6B0D-4509-8EC7-AA9CA05F8432}" type="sibTrans" cxnId="{D6C588E5-6C4B-49DF-A5E3-9F90347F5FA5}">
      <dgm:prSet/>
      <dgm:spPr/>
      <dgm:t>
        <a:bodyPr/>
        <a:lstStyle/>
        <a:p>
          <a:endParaRPr lang="en-US"/>
        </a:p>
      </dgm:t>
    </dgm:pt>
    <dgm:pt modelId="{C1AF5AAE-2E38-4E99-96E6-6D3971A771B9}" type="pres">
      <dgm:prSet presAssocID="{FDCEFD3B-B03C-48B8-8FA0-CFAD5BADE56D}" presName="Name0" presStyleCnt="0">
        <dgm:presLayoutVars>
          <dgm:dir/>
          <dgm:animLvl val="lvl"/>
          <dgm:resizeHandles val="exact"/>
        </dgm:presLayoutVars>
      </dgm:prSet>
      <dgm:spPr/>
    </dgm:pt>
    <dgm:pt modelId="{C9135705-E4CC-4618-9FE6-189FEA81B607}" type="pres">
      <dgm:prSet presAssocID="{660A7C1C-4241-45A6-BAE0-C8C5D14618FB}" presName="composite" presStyleCnt="0"/>
      <dgm:spPr/>
    </dgm:pt>
    <dgm:pt modelId="{C0C05AA3-36C4-4DD3-8BF8-65E12282DE9A}" type="pres">
      <dgm:prSet presAssocID="{660A7C1C-4241-45A6-BAE0-C8C5D14618FB}" presName="parTx" presStyleLbl="alignNode1" presStyleIdx="0" presStyleCnt="2">
        <dgm:presLayoutVars>
          <dgm:chMax val="0"/>
          <dgm:chPref val="0"/>
          <dgm:bulletEnabled val="1"/>
        </dgm:presLayoutVars>
      </dgm:prSet>
      <dgm:spPr/>
    </dgm:pt>
    <dgm:pt modelId="{B081E1D2-8B3D-4D0C-8786-F1C745EDCCBC}" type="pres">
      <dgm:prSet presAssocID="{660A7C1C-4241-45A6-BAE0-C8C5D14618FB}" presName="desTx" presStyleLbl="alignAccFollowNode1" presStyleIdx="0" presStyleCnt="2">
        <dgm:presLayoutVars>
          <dgm:bulletEnabled val="1"/>
        </dgm:presLayoutVars>
      </dgm:prSet>
      <dgm:spPr/>
    </dgm:pt>
    <dgm:pt modelId="{DB900122-F7CB-4630-B57D-F64CD998813D}" type="pres">
      <dgm:prSet presAssocID="{6157AA3C-BB72-4A82-A393-BBD4DA23409C}" presName="space" presStyleCnt="0"/>
      <dgm:spPr/>
    </dgm:pt>
    <dgm:pt modelId="{C5454880-EC6F-40F2-8D7C-85CDC154E419}" type="pres">
      <dgm:prSet presAssocID="{3C5C1399-59E8-4CC5-BC8B-E717488DABE8}" presName="composite" presStyleCnt="0"/>
      <dgm:spPr/>
    </dgm:pt>
    <dgm:pt modelId="{99E19AEE-6AED-488A-A59D-E1CDB4D363DD}" type="pres">
      <dgm:prSet presAssocID="{3C5C1399-59E8-4CC5-BC8B-E717488DABE8}" presName="parTx" presStyleLbl="alignNode1" presStyleIdx="1" presStyleCnt="2">
        <dgm:presLayoutVars>
          <dgm:chMax val="0"/>
          <dgm:chPref val="0"/>
          <dgm:bulletEnabled val="1"/>
        </dgm:presLayoutVars>
      </dgm:prSet>
      <dgm:spPr/>
    </dgm:pt>
    <dgm:pt modelId="{0967CDF6-BDE4-41D1-B580-1C32B0B82283}" type="pres">
      <dgm:prSet presAssocID="{3C5C1399-59E8-4CC5-BC8B-E717488DABE8}" presName="desTx" presStyleLbl="alignAccFollowNode1" presStyleIdx="1" presStyleCnt="2">
        <dgm:presLayoutVars>
          <dgm:bulletEnabled val="1"/>
        </dgm:presLayoutVars>
      </dgm:prSet>
      <dgm:spPr/>
    </dgm:pt>
  </dgm:ptLst>
  <dgm:cxnLst>
    <dgm:cxn modelId="{2B919D33-648F-48E6-8D11-CBFE9749A7A6}" srcId="{FDCEFD3B-B03C-48B8-8FA0-CFAD5BADE56D}" destId="{660A7C1C-4241-45A6-BAE0-C8C5D14618FB}" srcOrd="0" destOrd="0" parTransId="{CE55D65E-D041-47A7-850A-15A72C5FAD8A}" sibTransId="{6157AA3C-BB72-4A82-A393-BBD4DA23409C}"/>
    <dgm:cxn modelId="{1D55B137-3647-4619-B7E8-7F8064D7898F}" type="presOf" srcId="{3C5C1399-59E8-4CC5-BC8B-E717488DABE8}" destId="{99E19AEE-6AED-488A-A59D-E1CDB4D363DD}" srcOrd="0" destOrd="0" presId="urn:microsoft.com/office/officeart/2005/8/layout/hList1"/>
    <dgm:cxn modelId="{C4AC0273-CE19-4E05-AA0A-8370C826FD4A}" type="presOf" srcId="{FDCEFD3B-B03C-48B8-8FA0-CFAD5BADE56D}" destId="{C1AF5AAE-2E38-4E99-96E6-6D3971A771B9}" srcOrd="0" destOrd="0" presId="urn:microsoft.com/office/officeart/2005/8/layout/hList1"/>
    <dgm:cxn modelId="{D6C588E5-6C4B-49DF-A5E3-9F90347F5FA5}" srcId="{FDCEFD3B-B03C-48B8-8FA0-CFAD5BADE56D}" destId="{3C5C1399-59E8-4CC5-BC8B-E717488DABE8}" srcOrd="1" destOrd="0" parTransId="{D375D55D-BDBD-4577-81A5-22664222DE28}" sibTransId="{CFD5F0FE-6B0D-4509-8EC7-AA9CA05F8432}"/>
    <dgm:cxn modelId="{6C20D8FF-3685-4C82-B57B-CC18E9A541C9}" type="presOf" srcId="{660A7C1C-4241-45A6-BAE0-C8C5D14618FB}" destId="{C0C05AA3-36C4-4DD3-8BF8-65E12282DE9A}" srcOrd="0" destOrd="0" presId="urn:microsoft.com/office/officeart/2005/8/layout/hList1"/>
    <dgm:cxn modelId="{66FDE680-0409-4559-B8EA-1220446CBE55}" type="presParOf" srcId="{C1AF5AAE-2E38-4E99-96E6-6D3971A771B9}" destId="{C9135705-E4CC-4618-9FE6-189FEA81B607}" srcOrd="0" destOrd="0" presId="urn:microsoft.com/office/officeart/2005/8/layout/hList1"/>
    <dgm:cxn modelId="{6EEC3C3D-D97A-4603-9CF7-F6C0B7EFCDFB}" type="presParOf" srcId="{C9135705-E4CC-4618-9FE6-189FEA81B607}" destId="{C0C05AA3-36C4-4DD3-8BF8-65E12282DE9A}" srcOrd="0" destOrd="0" presId="urn:microsoft.com/office/officeart/2005/8/layout/hList1"/>
    <dgm:cxn modelId="{A3B85125-C41A-479C-9849-EBFD9C899DEF}" type="presParOf" srcId="{C9135705-E4CC-4618-9FE6-189FEA81B607}" destId="{B081E1D2-8B3D-4D0C-8786-F1C745EDCCBC}" srcOrd="1" destOrd="0" presId="urn:microsoft.com/office/officeart/2005/8/layout/hList1"/>
    <dgm:cxn modelId="{CA27787F-B412-42EF-9041-2EC260B28288}" type="presParOf" srcId="{C1AF5AAE-2E38-4E99-96E6-6D3971A771B9}" destId="{DB900122-F7CB-4630-B57D-F64CD998813D}" srcOrd="1" destOrd="0" presId="urn:microsoft.com/office/officeart/2005/8/layout/hList1"/>
    <dgm:cxn modelId="{18655429-2DB3-4DC5-9B40-5ED09CB0A747}" type="presParOf" srcId="{C1AF5AAE-2E38-4E99-96E6-6D3971A771B9}" destId="{C5454880-EC6F-40F2-8D7C-85CDC154E419}" srcOrd="2" destOrd="0" presId="urn:microsoft.com/office/officeart/2005/8/layout/hList1"/>
    <dgm:cxn modelId="{FAA99523-E398-4D06-B038-C3718EA8ED9F}" type="presParOf" srcId="{C5454880-EC6F-40F2-8D7C-85CDC154E419}" destId="{99E19AEE-6AED-488A-A59D-E1CDB4D363DD}" srcOrd="0" destOrd="0" presId="urn:microsoft.com/office/officeart/2005/8/layout/hList1"/>
    <dgm:cxn modelId="{835FA5A4-1744-4CF9-92E9-4D50B6BF279E}" type="presParOf" srcId="{C5454880-EC6F-40F2-8D7C-85CDC154E419}" destId="{0967CDF6-BDE4-41D1-B580-1C32B0B8228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2565A0-1DD5-44DC-8ADE-D0B65E85933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61E4B075-FE3A-440B-8934-B364044E0D3E}">
      <dgm:prSet phldrT="[Text]" custT="1"/>
      <dgm:spPr/>
      <dgm:t>
        <a:bodyPr/>
        <a:lstStyle/>
        <a:p>
          <a:r>
            <a:rPr lang="en-US" sz="1800" dirty="0"/>
            <a:t>Radiologist 1</a:t>
          </a:r>
        </a:p>
      </dgm:t>
    </dgm:pt>
    <dgm:pt modelId="{D3C18353-1CE5-4D5D-81DB-71C341AC03FC}" type="parTrans" cxnId="{B90BC9A5-D508-4F28-90AB-47BB3360158E}">
      <dgm:prSet/>
      <dgm:spPr/>
      <dgm:t>
        <a:bodyPr/>
        <a:lstStyle/>
        <a:p>
          <a:endParaRPr lang="en-US" sz="2400"/>
        </a:p>
      </dgm:t>
    </dgm:pt>
    <dgm:pt modelId="{F8F15F47-1CC9-4DEF-A7FD-6714ED46EF8D}" type="sibTrans" cxnId="{B90BC9A5-D508-4F28-90AB-47BB3360158E}">
      <dgm:prSet/>
      <dgm:spPr/>
      <dgm:t>
        <a:bodyPr/>
        <a:lstStyle/>
        <a:p>
          <a:endParaRPr lang="en-US" sz="2400"/>
        </a:p>
      </dgm:t>
    </dgm:pt>
    <dgm:pt modelId="{62B059B7-1B29-4089-A01D-DDA8121E9E59}">
      <dgm:prSet phldrT="[Text]" custT="1"/>
      <dgm:spPr/>
      <dgm:t>
        <a:bodyPr/>
        <a:lstStyle/>
        <a:p>
          <a:r>
            <a:rPr lang="en-US" sz="1800" dirty="0"/>
            <a:t>Radiologist</a:t>
          </a:r>
          <a:r>
            <a:rPr lang="en-US" sz="1800" baseline="0" dirty="0"/>
            <a:t> 2</a:t>
          </a:r>
          <a:endParaRPr lang="en-US" sz="1800" dirty="0"/>
        </a:p>
      </dgm:t>
    </dgm:pt>
    <dgm:pt modelId="{E127A314-CCD6-45FE-AE74-B7C3F4B4AEE3}" type="parTrans" cxnId="{001AA86A-CB1E-42BA-A7D5-728CD4F7F10B}">
      <dgm:prSet/>
      <dgm:spPr/>
      <dgm:t>
        <a:bodyPr/>
        <a:lstStyle/>
        <a:p>
          <a:endParaRPr lang="en-US" sz="2400"/>
        </a:p>
      </dgm:t>
    </dgm:pt>
    <dgm:pt modelId="{AC673A2E-1A93-4676-AA99-8EAD863677C7}" type="sibTrans" cxnId="{001AA86A-CB1E-42BA-A7D5-728CD4F7F10B}">
      <dgm:prSet/>
      <dgm:spPr/>
      <dgm:t>
        <a:bodyPr/>
        <a:lstStyle/>
        <a:p>
          <a:endParaRPr lang="en-US" sz="2400"/>
        </a:p>
      </dgm:t>
    </dgm:pt>
    <dgm:pt modelId="{0547AE91-802C-4BFC-93E7-785F3FD5BCE7}">
      <dgm:prSet phldrT="[Text]" custT="1"/>
      <dgm:spPr/>
      <dgm:t>
        <a:bodyPr/>
        <a:lstStyle/>
        <a:p>
          <a:r>
            <a:rPr lang="en-US" sz="1300" dirty="0"/>
            <a:t>May not have activated ACR ID. </a:t>
          </a:r>
        </a:p>
      </dgm:t>
    </dgm:pt>
    <dgm:pt modelId="{7C357CB2-6D97-416F-85D9-4502B27A4E3D}" type="parTrans" cxnId="{6AA5ED4F-BEB0-4E90-B408-2212E0433360}">
      <dgm:prSet/>
      <dgm:spPr/>
      <dgm:t>
        <a:bodyPr/>
        <a:lstStyle/>
        <a:p>
          <a:endParaRPr lang="en-US" sz="2400"/>
        </a:p>
      </dgm:t>
    </dgm:pt>
    <dgm:pt modelId="{23ABB489-38F8-4AB3-8239-CACAF9A0DF59}" type="sibTrans" cxnId="{6AA5ED4F-BEB0-4E90-B408-2212E0433360}">
      <dgm:prSet/>
      <dgm:spPr/>
      <dgm:t>
        <a:bodyPr/>
        <a:lstStyle/>
        <a:p>
          <a:endParaRPr lang="en-US" sz="2400"/>
        </a:p>
      </dgm:t>
    </dgm:pt>
    <dgm:pt modelId="{E7B8690A-99D9-46F4-9B4F-45F4390AD57C}">
      <dgm:prSet phldrT="[Text]" custT="1"/>
      <dgm:spPr/>
      <dgm:t>
        <a:bodyPr/>
        <a:lstStyle/>
        <a:p>
          <a:r>
            <a:rPr lang="en-US" sz="1400" dirty="0"/>
            <a:t>Completed</a:t>
          </a:r>
          <a:r>
            <a:rPr lang="en-US" sz="1400" baseline="0" dirty="0"/>
            <a:t> Physician Profile</a:t>
          </a:r>
          <a:endParaRPr lang="en-US" sz="1400" dirty="0"/>
        </a:p>
      </dgm:t>
    </dgm:pt>
    <dgm:pt modelId="{89E7B415-9648-405E-8B22-AD4B8BC27982}" type="sibTrans" cxnId="{A7A1C1AD-2EC7-49D4-8980-6A560E0FE270}">
      <dgm:prSet/>
      <dgm:spPr/>
      <dgm:t>
        <a:bodyPr/>
        <a:lstStyle/>
        <a:p>
          <a:endParaRPr lang="en-US" sz="2400"/>
        </a:p>
      </dgm:t>
    </dgm:pt>
    <dgm:pt modelId="{F7BA4DB1-C5A0-46BE-9884-BCB803C251B6}" type="parTrans" cxnId="{A7A1C1AD-2EC7-49D4-8980-6A560E0FE270}">
      <dgm:prSet/>
      <dgm:spPr/>
      <dgm:t>
        <a:bodyPr/>
        <a:lstStyle/>
        <a:p>
          <a:endParaRPr lang="en-US" sz="2400"/>
        </a:p>
      </dgm:t>
    </dgm:pt>
    <dgm:pt modelId="{47529FA1-6D89-4F94-A898-E047ED7C8E93}">
      <dgm:prSet phldrT="[Text]" custT="1"/>
      <dgm:spPr/>
      <dgm:t>
        <a:bodyPr/>
        <a:lstStyle/>
        <a:p>
          <a:r>
            <a:rPr lang="en-US" sz="1400" dirty="0"/>
            <a:t>Approved by study team.</a:t>
          </a:r>
        </a:p>
      </dgm:t>
    </dgm:pt>
    <dgm:pt modelId="{8B2BDF18-7F42-41FF-AD55-69DF67428E16}" type="sibTrans" cxnId="{22BE66E8-3FDC-4C56-80EF-ABA526A05FB4}">
      <dgm:prSet/>
      <dgm:spPr/>
      <dgm:t>
        <a:bodyPr/>
        <a:lstStyle/>
        <a:p>
          <a:endParaRPr lang="en-US" sz="2400"/>
        </a:p>
      </dgm:t>
    </dgm:pt>
    <dgm:pt modelId="{CCFD1B0D-89E6-4239-86DB-477401CF41D4}" type="parTrans" cxnId="{22BE66E8-3FDC-4C56-80EF-ABA526A05FB4}">
      <dgm:prSet/>
      <dgm:spPr/>
      <dgm:t>
        <a:bodyPr/>
        <a:lstStyle/>
        <a:p>
          <a:endParaRPr lang="en-US" sz="2400"/>
        </a:p>
      </dgm:t>
    </dgm:pt>
    <dgm:pt modelId="{C06E26E8-01E6-424D-9523-04C1DB28FBC5}">
      <dgm:prSet phldrT="[Text]" custT="1"/>
      <dgm:spPr/>
      <dgm:t>
        <a:bodyPr/>
        <a:lstStyle/>
        <a:p>
          <a:r>
            <a:rPr lang="en-US" sz="1300" dirty="0"/>
            <a:t>Has not been approved.</a:t>
          </a:r>
        </a:p>
      </dgm:t>
    </dgm:pt>
    <dgm:pt modelId="{AA5E43FB-FFD8-40EB-A46B-AB3F68DD100D}" type="parTrans" cxnId="{FDF01E0F-45C5-42E2-89C5-855E39CA6427}">
      <dgm:prSet/>
      <dgm:spPr/>
      <dgm:t>
        <a:bodyPr/>
        <a:lstStyle/>
        <a:p>
          <a:endParaRPr lang="en-US" sz="2400"/>
        </a:p>
      </dgm:t>
    </dgm:pt>
    <dgm:pt modelId="{F9AE0E45-CD4B-4BEF-836D-F76E5F8228CA}" type="sibTrans" cxnId="{FDF01E0F-45C5-42E2-89C5-855E39CA6427}">
      <dgm:prSet/>
      <dgm:spPr/>
      <dgm:t>
        <a:bodyPr/>
        <a:lstStyle/>
        <a:p>
          <a:endParaRPr lang="en-US" sz="2400"/>
        </a:p>
      </dgm:t>
    </dgm:pt>
    <dgm:pt modelId="{1AB4B3CD-DAA4-4A34-8B55-8F348ED96765}">
      <dgm:prSet phldrT="[Text]" custT="1"/>
      <dgm:spPr/>
      <dgm:t>
        <a:bodyPr/>
        <a:lstStyle/>
        <a:p>
          <a:r>
            <a:rPr lang="en-US" sz="1400" dirty="0"/>
            <a:t>Status is “Approved” </a:t>
          </a:r>
        </a:p>
      </dgm:t>
    </dgm:pt>
    <dgm:pt modelId="{D78A014C-9F58-464A-854C-B1D006C73CEB}" type="parTrans" cxnId="{21D211FC-C6FF-422A-8E5B-B78A5A2BCDE4}">
      <dgm:prSet/>
      <dgm:spPr/>
      <dgm:t>
        <a:bodyPr/>
        <a:lstStyle/>
        <a:p>
          <a:endParaRPr lang="en-US"/>
        </a:p>
      </dgm:t>
    </dgm:pt>
    <dgm:pt modelId="{E88ED8A8-724B-4DF4-93CE-A2FB051EFCF6}" type="sibTrans" cxnId="{21D211FC-C6FF-422A-8E5B-B78A5A2BCDE4}">
      <dgm:prSet/>
      <dgm:spPr/>
      <dgm:t>
        <a:bodyPr/>
        <a:lstStyle/>
        <a:p>
          <a:endParaRPr lang="en-US"/>
        </a:p>
      </dgm:t>
    </dgm:pt>
    <dgm:pt modelId="{E40FD2DA-C8BA-4959-B44D-4B62408BF91F}">
      <dgm:prSet phldrT="[Text]" custT="1"/>
      <dgm:spPr/>
      <dgm:t>
        <a:bodyPr/>
        <a:lstStyle/>
        <a:p>
          <a:r>
            <a:rPr lang="en-US" sz="1300" dirty="0"/>
            <a:t>Status is “Incomplete”</a:t>
          </a:r>
        </a:p>
      </dgm:t>
    </dgm:pt>
    <dgm:pt modelId="{8F4476F7-2BCE-443A-8DCE-9C38D760DB42}" type="parTrans" cxnId="{E5085B9E-276A-479E-ABED-F32DD182E066}">
      <dgm:prSet/>
      <dgm:spPr/>
      <dgm:t>
        <a:bodyPr/>
        <a:lstStyle/>
        <a:p>
          <a:endParaRPr lang="en-US"/>
        </a:p>
      </dgm:t>
    </dgm:pt>
    <dgm:pt modelId="{D935B783-088E-4A7C-814C-2A6B4F05532D}" type="sibTrans" cxnId="{E5085B9E-276A-479E-ABED-F32DD182E066}">
      <dgm:prSet/>
      <dgm:spPr/>
      <dgm:t>
        <a:bodyPr/>
        <a:lstStyle/>
        <a:p>
          <a:endParaRPr lang="en-US"/>
        </a:p>
      </dgm:t>
    </dgm:pt>
    <dgm:pt modelId="{EF4414A2-CD87-4160-B448-657852FA2368}">
      <dgm:prSet phldrT="[Text]" custT="1"/>
      <dgm:spPr/>
      <dgm:t>
        <a:bodyPr/>
        <a:lstStyle/>
        <a:p>
          <a:r>
            <a:rPr lang="en-US" sz="1300" dirty="0"/>
            <a:t>May not have submitted physician profile</a:t>
          </a:r>
        </a:p>
      </dgm:t>
    </dgm:pt>
    <dgm:pt modelId="{98C26048-F644-453C-80FB-4F1D2098B6FE}" type="parTrans" cxnId="{7A6702D3-0601-463B-BBEB-04FEFEEA7359}">
      <dgm:prSet/>
      <dgm:spPr/>
      <dgm:t>
        <a:bodyPr/>
        <a:lstStyle/>
        <a:p>
          <a:endParaRPr lang="en-US"/>
        </a:p>
      </dgm:t>
    </dgm:pt>
    <dgm:pt modelId="{8173A095-31E2-434A-938D-02D2C88C049F}" type="sibTrans" cxnId="{7A6702D3-0601-463B-BBEB-04FEFEEA7359}">
      <dgm:prSet/>
      <dgm:spPr/>
      <dgm:t>
        <a:bodyPr/>
        <a:lstStyle/>
        <a:p>
          <a:endParaRPr lang="en-US"/>
        </a:p>
      </dgm:t>
    </dgm:pt>
    <dgm:pt modelId="{EF11A838-DF04-4217-A302-25AC91BABDBD}" type="pres">
      <dgm:prSet presAssocID="{E72565A0-1DD5-44DC-8ADE-D0B65E85933D}" presName="diagram" presStyleCnt="0">
        <dgm:presLayoutVars>
          <dgm:dir/>
          <dgm:animLvl val="lvl"/>
          <dgm:resizeHandles val="exact"/>
        </dgm:presLayoutVars>
      </dgm:prSet>
      <dgm:spPr/>
    </dgm:pt>
    <dgm:pt modelId="{0F5FC75E-D772-4153-8B86-D79AAF1E46B4}" type="pres">
      <dgm:prSet presAssocID="{61E4B075-FE3A-440B-8934-B364044E0D3E}" presName="compNode" presStyleCnt="0"/>
      <dgm:spPr/>
    </dgm:pt>
    <dgm:pt modelId="{195611A4-4F39-4C8C-9207-5AA8FE915292}" type="pres">
      <dgm:prSet presAssocID="{61E4B075-FE3A-440B-8934-B364044E0D3E}" presName="childRect" presStyleLbl="bgAcc1" presStyleIdx="0" presStyleCnt="2">
        <dgm:presLayoutVars>
          <dgm:bulletEnabled val="1"/>
        </dgm:presLayoutVars>
      </dgm:prSet>
      <dgm:spPr/>
    </dgm:pt>
    <dgm:pt modelId="{66AE6D0E-540C-4A22-9654-18464627AF52}" type="pres">
      <dgm:prSet presAssocID="{61E4B075-FE3A-440B-8934-B364044E0D3E}" presName="parentText" presStyleLbl="node1" presStyleIdx="0" presStyleCnt="0">
        <dgm:presLayoutVars>
          <dgm:chMax val="0"/>
          <dgm:bulletEnabled val="1"/>
        </dgm:presLayoutVars>
      </dgm:prSet>
      <dgm:spPr/>
    </dgm:pt>
    <dgm:pt modelId="{383B4847-7BC8-46B8-B387-09B4FED3D2C3}" type="pres">
      <dgm:prSet presAssocID="{61E4B075-FE3A-440B-8934-B364044E0D3E}" presName="parentRect" presStyleLbl="alignNode1" presStyleIdx="0" presStyleCnt="2"/>
      <dgm:spPr/>
    </dgm:pt>
    <dgm:pt modelId="{75D812B2-3EC2-46D0-BD5C-77267782FBBF}" type="pres">
      <dgm:prSet presAssocID="{61E4B075-FE3A-440B-8934-B364044E0D3E}"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099AF57-F757-42CA-8A4A-DC8118CE62DB}" type="pres">
      <dgm:prSet presAssocID="{F8F15F47-1CC9-4DEF-A7FD-6714ED46EF8D}" presName="sibTrans" presStyleLbl="sibTrans2D1" presStyleIdx="0" presStyleCnt="0"/>
      <dgm:spPr/>
    </dgm:pt>
    <dgm:pt modelId="{D993C705-2318-42CA-90C9-FECDCEC08269}" type="pres">
      <dgm:prSet presAssocID="{62B059B7-1B29-4089-A01D-DDA8121E9E59}" presName="compNode" presStyleCnt="0"/>
      <dgm:spPr/>
    </dgm:pt>
    <dgm:pt modelId="{03D82E7B-E96B-4E4B-9460-9F7C9340B402}" type="pres">
      <dgm:prSet presAssocID="{62B059B7-1B29-4089-A01D-DDA8121E9E59}" presName="childRect" presStyleLbl="bgAcc1" presStyleIdx="1" presStyleCnt="2" custScaleX="117136">
        <dgm:presLayoutVars>
          <dgm:bulletEnabled val="1"/>
        </dgm:presLayoutVars>
      </dgm:prSet>
      <dgm:spPr/>
    </dgm:pt>
    <dgm:pt modelId="{A0BAC5B5-4721-426A-A35A-92DFD4BD5003}" type="pres">
      <dgm:prSet presAssocID="{62B059B7-1B29-4089-A01D-DDA8121E9E59}" presName="parentText" presStyleLbl="node1" presStyleIdx="0" presStyleCnt="0">
        <dgm:presLayoutVars>
          <dgm:chMax val="0"/>
          <dgm:bulletEnabled val="1"/>
        </dgm:presLayoutVars>
      </dgm:prSet>
      <dgm:spPr/>
    </dgm:pt>
    <dgm:pt modelId="{4CDED57C-A162-4CA3-9230-B931D4E7BF26}" type="pres">
      <dgm:prSet presAssocID="{62B059B7-1B29-4089-A01D-DDA8121E9E59}" presName="parentRect" presStyleLbl="alignNode1" presStyleIdx="1" presStyleCnt="2" custScaleX="118198"/>
      <dgm:spPr/>
    </dgm:pt>
    <dgm:pt modelId="{605D0893-518B-4AA1-B94D-A95B5DBC4E38}" type="pres">
      <dgm:prSet presAssocID="{62B059B7-1B29-4089-A01D-DDA8121E9E59}" presName="adorn" presStyleLbl="fgAccFollow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humbs Down with solid fill"/>
        </a:ext>
      </dgm:extLst>
    </dgm:pt>
  </dgm:ptLst>
  <dgm:cxnLst>
    <dgm:cxn modelId="{FDF01E0F-45C5-42E2-89C5-855E39CA6427}" srcId="{62B059B7-1B29-4089-A01D-DDA8121E9E59}" destId="{C06E26E8-01E6-424D-9523-04C1DB28FBC5}" srcOrd="2" destOrd="0" parTransId="{AA5E43FB-FFD8-40EB-A46B-AB3F68DD100D}" sibTransId="{F9AE0E45-CD4B-4BEF-836D-F76E5F8228CA}"/>
    <dgm:cxn modelId="{4C581421-AE70-43B8-B787-C357C741B31E}" type="presOf" srcId="{47529FA1-6D89-4F94-A898-E047ED7C8E93}" destId="{195611A4-4F39-4C8C-9207-5AA8FE915292}" srcOrd="0" destOrd="1" presId="urn:microsoft.com/office/officeart/2005/8/layout/bList2"/>
    <dgm:cxn modelId="{45328729-61BE-462B-9555-9DCE3D9C046C}" type="presOf" srcId="{EF4414A2-CD87-4160-B448-657852FA2368}" destId="{03D82E7B-E96B-4E4B-9460-9F7C9340B402}" srcOrd="0" destOrd="1" presId="urn:microsoft.com/office/officeart/2005/8/layout/bList2"/>
    <dgm:cxn modelId="{DA6A093D-62EE-424C-B407-D353C79C1224}" type="presOf" srcId="{61E4B075-FE3A-440B-8934-B364044E0D3E}" destId="{383B4847-7BC8-46B8-B387-09B4FED3D2C3}" srcOrd="1" destOrd="0" presId="urn:microsoft.com/office/officeart/2005/8/layout/bList2"/>
    <dgm:cxn modelId="{11573166-1A30-422A-B54F-D3CDF18FC350}" type="presOf" srcId="{62B059B7-1B29-4089-A01D-DDA8121E9E59}" destId="{4CDED57C-A162-4CA3-9230-B931D4E7BF26}" srcOrd="1" destOrd="0" presId="urn:microsoft.com/office/officeart/2005/8/layout/bList2"/>
    <dgm:cxn modelId="{322DBA46-F26A-460F-ADDB-4B79613CB759}" type="presOf" srcId="{E7B8690A-99D9-46F4-9B4F-45F4390AD57C}" destId="{195611A4-4F39-4C8C-9207-5AA8FE915292}" srcOrd="0" destOrd="0" presId="urn:microsoft.com/office/officeart/2005/8/layout/bList2"/>
    <dgm:cxn modelId="{9DB65A48-E4FF-44D7-937F-DF2A58DE48AF}" type="presOf" srcId="{C06E26E8-01E6-424D-9523-04C1DB28FBC5}" destId="{03D82E7B-E96B-4E4B-9460-9F7C9340B402}" srcOrd="0" destOrd="2" presId="urn:microsoft.com/office/officeart/2005/8/layout/bList2"/>
    <dgm:cxn modelId="{001AA86A-CB1E-42BA-A7D5-728CD4F7F10B}" srcId="{E72565A0-1DD5-44DC-8ADE-D0B65E85933D}" destId="{62B059B7-1B29-4089-A01D-DDA8121E9E59}" srcOrd="1" destOrd="0" parTransId="{E127A314-CCD6-45FE-AE74-B7C3F4B4AEE3}" sibTransId="{AC673A2E-1A93-4676-AA99-8EAD863677C7}"/>
    <dgm:cxn modelId="{6AA5ED4F-BEB0-4E90-B408-2212E0433360}" srcId="{62B059B7-1B29-4089-A01D-DDA8121E9E59}" destId="{0547AE91-802C-4BFC-93E7-785F3FD5BCE7}" srcOrd="0" destOrd="0" parTransId="{7C357CB2-6D97-416F-85D9-4502B27A4E3D}" sibTransId="{23ABB489-38F8-4AB3-8239-CACAF9A0DF59}"/>
    <dgm:cxn modelId="{C1C86370-726E-4947-8611-1E6E332F4941}" type="presOf" srcId="{1AB4B3CD-DAA4-4A34-8B55-8F348ED96765}" destId="{195611A4-4F39-4C8C-9207-5AA8FE915292}" srcOrd="0" destOrd="2" presId="urn:microsoft.com/office/officeart/2005/8/layout/bList2"/>
    <dgm:cxn modelId="{4F09817F-E619-4414-A266-46416DF4C6D1}" type="presOf" srcId="{E40FD2DA-C8BA-4959-B44D-4B62408BF91F}" destId="{03D82E7B-E96B-4E4B-9460-9F7C9340B402}" srcOrd="0" destOrd="3" presId="urn:microsoft.com/office/officeart/2005/8/layout/bList2"/>
    <dgm:cxn modelId="{BF0C2B92-552E-4702-9591-B681E8045A0D}" type="presOf" srcId="{F8F15F47-1CC9-4DEF-A7FD-6714ED46EF8D}" destId="{1099AF57-F757-42CA-8A4A-DC8118CE62DB}" srcOrd="0" destOrd="0" presId="urn:microsoft.com/office/officeart/2005/8/layout/bList2"/>
    <dgm:cxn modelId="{E5085B9E-276A-479E-ABED-F32DD182E066}" srcId="{62B059B7-1B29-4089-A01D-DDA8121E9E59}" destId="{E40FD2DA-C8BA-4959-B44D-4B62408BF91F}" srcOrd="3" destOrd="0" parTransId="{8F4476F7-2BCE-443A-8DCE-9C38D760DB42}" sibTransId="{D935B783-088E-4A7C-814C-2A6B4F05532D}"/>
    <dgm:cxn modelId="{B90BC9A5-D508-4F28-90AB-47BB3360158E}" srcId="{E72565A0-1DD5-44DC-8ADE-D0B65E85933D}" destId="{61E4B075-FE3A-440B-8934-B364044E0D3E}" srcOrd="0" destOrd="0" parTransId="{D3C18353-1CE5-4D5D-81DB-71C341AC03FC}" sibTransId="{F8F15F47-1CC9-4DEF-A7FD-6714ED46EF8D}"/>
    <dgm:cxn modelId="{A7A1C1AD-2EC7-49D4-8980-6A560E0FE270}" srcId="{61E4B075-FE3A-440B-8934-B364044E0D3E}" destId="{E7B8690A-99D9-46F4-9B4F-45F4390AD57C}" srcOrd="0" destOrd="0" parTransId="{F7BA4DB1-C5A0-46BE-9884-BCB803C251B6}" sibTransId="{89E7B415-9648-405E-8B22-AD4B8BC27982}"/>
    <dgm:cxn modelId="{672B46BA-7795-4341-86F8-BAF09B98419E}" type="presOf" srcId="{62B059B7-1B29-4089-A01D-DDA8121E9E59}" destId="{A0BAC5B5-4721-426A-A35A-92DFD4BD5003}" srcOrd="0" destOrd="0" presId="urn:microsoft.com/office/officeart/2005/8/layout/bList2"/>
    <dgm:cxn modelId="{7A6702D3-0601-463B-BBEB-04FEFEEA7359}" srcId="{62B059B7-1B29-4089-A01D-DDA8121E9E59}" destId="{EF4414A2-CD87-4160-B448-657852FA2368}" srcOrd="1" destOrd="0" parTransId="{98C26048-F644-453C-80FB-4F1D2098B6FE}" sibTransId="{8173A095-31E2-434A-938D-02D2C88C049F}"/>
    <dgm:cxn modelId="{60BD85D6-D6F9-4125-80E6-31BAB55E047D}" type="presOf" srcId="{61E4B075-FE3A-440B-8934-B364044E0D3E}" destId="{66AE6D0E-540C-4A22-9654-18464627AF52}" srcOrd="0" destOrd="0" presId="urn:microsoft.com/office/officeart/2005/8/layout/bList2"/>
    <dgm:cxn modelId="{22BE66E8-3FDC-4C56-80EF-ABA526A05FB4}" srcId="{61E4B075-FE3A-440B-8934-B364044E0D3E}" destId="{47529FA1-6D89-4F94-A898-E047ED7C8E93}" srcOrd="1" destOrd="0" parTransId="{CCFD1B0D-89E6-4239-86DB-477401CF41D4}" sibTransId="{8B2BDF18-7F42-41FF-AD55-69DF67428E16}"/>
    <dgm:cxn modelId="{21D211FC-C6FF-422A-8E5B-B78A5A2BCDE4}" srcId="{61E4B075-FE3A-440B-8934-B364044E0D3E}" destId="{1AB4B3CD-DAA4-4A34-8B55-8F348ED96765}" srcOrd="2" destOrd="0" parTransId="{D78A014C-9F58-464A-854C-B1D006C73CEB}" sibTransId="{E88ED8A8-724B-4DF4-93CE-A2FB051EFCF6}"/>
    <dgm:cxn modelId="{B36722FD-0460-43AB-B820-F1AABCD3F254}" type="presOf" srcId="{0547AE91-802C-4BFC-93E7-785F3FD5BCE7}" destId="{03D82E7B-E96B-4E4B-9460-9F7C9340B402}" srcOrd="0" destOrd="0" presId="urn:microsoft.com/office/officeart/2005/8/layout/bList2"/>
    <dgm:cxn modelId="{97B031FE-26B3-40DA-ACD2-366068A7426A}" type="presOf" srcId="{E72565A0-1DD5-44DC-8ADE-D0B65E85933D}" destId="{EF11A838-DF04-4217-A302-25AC91BABDBD}" srcOrd="0" destOrd="0" presId="urn:microsoft.com/office/officeart/2005/8/layout/bList2"/>
    <dgm:cxn modelId="{5601D84F-20D9-4A27-99AC-4884127809D2}" type="presParOf" srcId="{EF11A838-DF04-4217-A302-25AC91BABDBD}" destId="{0F5FC75E-D772-4153-8B86-D79AAF1E46B4}" srcOrd="0" destOrd="0" presId="urn:microsoft.com/office/officeart/2005/8/layout/bList2"/>
    <dgm:cxn modelId="{73154633-B5EC-4826-91B3-045C52021D52}" type="presParOf" srcId="{0F5FC75E-D772-4153-8B86-D79AAF1E46B4}" destId="{195611A4-4F39-4C8C-9207-5AA8FE915292}" srcOrd="0" destOrd="0" presId="urn:microsoft.com/office/officeart/2005/8/layout/bList2"/>
    <dgm:cxn modelId="{BAC96A22-881E-4CF5-A7DE-E3A53F313D0A}" type="presParOf" srcId="{0F5FC75E-D772-4153-8B86-D79AAF1E46B4}" destId="{66AE6D0E-540C-4A22-9654-18464627AF52}" srcOrd="1" destOrd="0" presId="urn:microsoft.com/office/officeart/2005/8/layout/bList2"/>
    <dgm:cxn modelId="{1E54223B-E162-4ED7-BA8C-BC94E4A5625A}" type="presParOf" srcId="{0F5FC75E-D772-4153-8B86-D79AAF1E46B4}" destId="{383B4847-7BC8-46B8-B387-09B4FED3D2C3}" srcOrd="2" destOrd="0" presId="urn:microsoft.com/office/officeart/2005/8/layout/bList2"/>
    <dgm:cxn modelId="{58920665-FACD-42FC-BECB-DABB2798CFCC}" type="presParOf" srcId="{0F5FC75E-D772-4153-8B86-D79AAF1E46B4}" destId="{75D812B2-3EC2-46D0-BD5C-77267782FBBF}" srcOrd="3" destOrd="0" presId="urn:microsoft.com/office/officeart/2005/8/layout/bList2"/>
    <dgm:cxn modelId="{6E38A467-EA00-439C-8A27-1C64D60612A1}" type="presParOf" srcId="{EF11A838-DF04-4217-A302-25AC91BABDBD}" destId="{1099AF57-F757-42CA-8A4A-DC8118CE62DB}" srcOrd="1" destOrd="0" presId="urn:microsoft.com/office/officeart/2005/8/layout/bList2"/>
    <dgm:cxn modelId="{42D32D1E-2BA5-4D61-B914-57AC44C64314}" type="presParOf" srcId="{EF11A838-DF04-4217-A302-25AC91BABDBD}" destId="{D993C705-2318-42CA-90C9-FECDCEC08269}" srcOrd="2" destOrd="0" presId="urn:microsoft.com/office/officeart/2005/8/layout/bList2"/>
    <dgm:cxn modelId="{8E0D05AE-78F8-4B56-8EEF-AC2AB09A7797}" type="presParOf" srcId="{D993C705-2318-42CA-90C9-FECDCEC08269}" destId="{03D82E7B-E96B-4E4B-9460-9F7C9340B402}" srcOrd="0" destOrd="0" presId="urn:microsoft.com/office/officeart/2005/8/layout/bList2"/>
    <dgm:cxn modelId="{4901D5FB-19E1-4004-8D80-60D7CFF1C2E6}" type="presParOf" srcId="{D993C705-2318-42CA-90C9-FECDCEC08269}" destId="{A0BAC5B5-4721-426A-A35A-92DFD4BD5003}" srcOrd="1" destOrd="0" presId="urn:microsoft.com/office/officeart/2005/8/layout/bList2"/>
    <dgm:cxn modelId="{6A9066BE-E805-4BA7-8457-B8BBE93285B4}" type="presParOf" srcId="{D993C705-2318-42CA-90C9-FECDCEC08269}" destId="{4CDED57C-A162-4CA3-9230-B931D4E7BF26}" srcOrd="2" destOrd="0" presId="urn:microsoft.com/office/officeart/2005/8/layout/bList2"/>
    <dgm:cxn modelId="{448BA60D-2A2A-42F0-BE5D-D95B103A7875}" type="presParOf" srcId="{D993C705-2318-42CA-90C9-FECDCEC08269}" destId="{605D0893-518B-4AA1-B94D-A95B5DBC4E3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E7B7D0-F5D0-4C3F-9C07-DA1D73A935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AA23CC-B330-45F3-B132-0AAA6277C2B2}">
      <dgm:prSet phldrT="[Text]"/>
      <dgm:spPr/>
      <dgm:t>
        <a:bodyPr/>
        <a:lstStyle/>
        <a:p>
          <a:pPr algn="ctr"/>
          <a:r>
            <a:rPr lang="en-US"/>
            <a:t>Overview of Form: </a:t>
          </a:r>
        </a:p>
      </dgm:t>
    </dgm:pt>
    <dgm:pt modelId="{78562A09-43C4-4369-AE8B-A681D04A32B3}" type="parTrans" cxnId="{F35D687F-35D6-48C9-9038-3A16F711D27D}">
      <dgm:prSet/>
      <dgm:spPr/>
      <dgm:t>
        <a:bodyPr/>
        <a:lstStyle/>
        <a:p>
          <a:endParaRPr lang="en-US"/>
        </a:p>
      </dgm:t>
    </dgm:pt>
    <dgm:pt modelId="{AD4AE8A8-D862-4746-9FD0-4939A900E01F}" type="sibTrans" cxnId="{F35D687F-35D6-48C9-9038-3A16F711D27D}">
      <dgm:prSet/>
      <dgm:spPr/>
      <dgm:t>
        <a:bodyPr/>
        <a:lstStyle/>
        <a:p>
          <a:endParaRPr lang="en-US"/>
        </a:p>
      </dgm:t>
    </dgm:pt>
    <dgm:pt modelId="{542378FE-9654-46D1-8AFE-91451D731744}">
      <dgm:prSet/>
      <dgm:spPr/>
      <dgm:t>
        <a:bodyPr/>
        <a:lstStyle/>
        <a:p>
          <a:pPr>
            <a:buFont typeface="Arial" panose="020B0604020202020204" pitchFamily="34" charset="0"/>
            <a:buChar char="•"/>
          </a:pPr>
          <a:r>
            <a:rPr lang="en-US" dirty="0"/>
            <a:t>PET Completion Visit Status </a:t>
          </a:r>
        </a:p>
      </dgm:t>
    </dgm:pt>
    <dgm:pt modelId="{BB40E3B6-5C61-42E8-9BDB-630C4CC40206}" type="parTrans" cxnId="{ECACE16B-F837-449F-9092-7112052B5FEF}">
      <dgm:prSet/>
      <dgm:spPr/>
      <dgm:t>
        <a:bodyPr/>
        <a:lstStyle/>
        <a:p>
          <a:endParaRPr lang="en-US"/>
        </a:p>
      </dgm:t>
    </dgm:pt>
    <dgm:pt modelId="{945D4410-6F52-4BC9-AFEC-4CB9E97BF93D}" type="sibTrans" cxnId="{ECACE16B-F837-449F-9092-7112052B5FEF}">
      <dgm:prSet/>
      <dgm:spPr/>
      <dgm:t>
        <a:bodyPr/>
        <a:lstStyle/>
        <a:p>
          <a:endParaRPr lang="en-US"/>
        </a:p>
      </dgm:t>
    </dgm:pt>
    <dgm:pt modelId="{18B79A9D-468A-4408-B86E-A51D1529374B}">
      <dgm:prSet/>
      <dgm:spPr/>
      <dgm:t>
        <a:bodyPr/>
        <a:lstStyle/>
        <a:p>
          <a:pPr>
            <a:buFont typeface="Arial" panose="020B0604020202020204" pitchFamily="34" charset="0"/>
            <a:buChar char="•"/>
          </a:pPr>
          <a:r>
            <a:rPr lang="en-US" dirty="0"/>
            <a:t>Identification Data </a:t>
          </a:r>
        </a:p>
      </dgm:t>
    </dgm:pt>
    <dgm:pt modelId="{04E5F02E-E5D4-4180-A0A0-9B4627D080E7}" type="parTrans" cxnId="{1A07AB21-7C7B-43A8-B4EA-474ACE2C9C1B}">
      <dgm:prSet/>
      <dgm:spPr/>
      <dgm:t>
        <a:bodyPr/>
        <a:lstStyle/>
        <a:p>
          <a:endParaRPr lang="en-US"/>
        </a:p>
      </dgm:t>
    </dgm:pt>
    <dgm:pt modelId="{F70768A4-CB07-428B-B939-D06E604BDB26}" type="sibTrans" cxnId="{1A07AB21-7C7B-43A8-B4EA-474ACE2C9C1B}">
      <dgm:prSet/>
      <dgm:spPr/>
      <dgm:t>
        <a:bodyPr/>
        <a:lstStyle/>
        <a:p>
          <a:endParaRPr lang="en-US"/>
        </a:p>
      </dgm:t>
    </dgm:pt>
    <dgm:pt modelId="{1B03AD64-AE56-4E32-9C56-3F1B16579423}">
      <dgm:prSet/>
      <dgm:spPr/>
      <dgm:t>
        <a:bodyPr/>
        <a:lstStyle/>
        <a:p>
          <a:pPr>
            <a:buFont typeface="Arial" panose="020B0604020202020204" pitchFamily="34" charset="0"/>
            <a:buChar char="•"/>
          </a:pPr>
          <a:r>
            <a:rPr lang="en-US" dirty="0"/>
            <a:t>Scan Type </a:t>
          </a:r>
        </a:p>
      </dgm:t>
    </dgm:pt>
    <dgm:pt modelId="{D8685838-775B-406B-905A-F7B767E8022E}" type="parTrans" cxnId="{FD18AD01-B31E-44E1-B349-DD2F3B613BE8}">
      <dgm:prSet/>
      <dgm:spPr/>
      <dgm:t>
        <a:bodyPr/>
        <a:lstStyle/>
        <a:p>
          <a:endParaRPr lang="en-US"/>
        </a:p>
      </dgm:t>
    </dgm:pt>
    <dgm:pt modelId="{4639E9C9-4B9B-4403-80EE-02BA5DE3D884}" type="sibTrans" cxnId="{FD18AD01-B31E-44E1-B349-DD2F3B613BE8}">
      <dgm:prSet/>
      <dgm:spPr/>
      <dgm:t>
        <a:bodyPr/>
        <a:lstStyle/>
        <a:p>
          <a:endParaRPr lang="en-US"/>
        </a:p>
      </dgm:t>
    </dgm:pt>
    <dgm:pt modelId="{59A90047-2CD7-44B7-B751-682A59AA9B9C}">
      <dgm:prSet/>
      <dgm:spPr/>
      <dgm:t>
        <a:bodyPr/>
        <a:lstStyle/>
        <a:p>
          <a:pPr>
            <a:buFont typeface="Arial" panose="020B0604020202020204" pitchFamily="34" charset="0"/>
            <a:buChar char="•"/>
          </a:pPr>
          <a:r>
            <a:rPr lang="en-US" dirty="0"/>
            <a:t>Radiopharmaceutical Tracer Information </a:t>
          </a:r>
        </a:p>
      </dgm:t>
    </dgm:pt>
    <dgm:pt modelId="{C5BA679F-6D84-4C3A-B370-15A70EF49FC7}" type="parTrans" cxnId="{CE7415F8-61E0-4529-B211-8B309B6886E7}">
      <dgm:prSet/>
      <dgm:spPr/>
      <dgm:t>
        <a:bodyPr/>
        <a:lstStyle/>
        <a:p>
          <a:endParaRPr lang="en-US"/>
        </a:p>
      </dgm:t>
    </dgm:pt>
    <dgm:pt modelId="{D543C2F2-DDB1-441E-9DCA-AE33EDB8C09F}" type="sibTrans" cxnId="{CE7415F8-61E0-4529-B211-8B309B6886E7}">
      <dgm:prSet/>
      <dgm:spPr/>
      <dgm:t>
        <a:bodyPr/>
        <a:lstStyle/>
        <a:p>
          <a:endParaRPr lang="en-US"/>
        </a:p>
      </dgm:t>
    </dgm:pt>
    <dgm:pt modelId="{1CDB11E0-4638-4BAC-A728-BF1C5F6B1F77}">
      <dgm:prSet/>
      <dgm:spPr/>
      <dgm:t>
        <a:bodyPr/>
        <a:lstStyle/>
        <a:p>
          <a:pPr>
            <a:buFont typeface="Arial" panose="020B0604020202020204" pitchFamily="34" charset="0"/>
            <a:buChar char="•"/>
          </a:pPr>
          <a:r>
            <a:rPr lang="en-US" dirty="0"/>
            <a:t>Name of Person Submitting Form</a:t>
          </a:r>
        </a:p>
      </dgm:t>
    </dgm:pt>
    <dgm:pt modelId="{66D4838E-05FE-4A1F-A23D-8F3E9FC4B2CF}" type="parTrans" cxnId="{7D9B18F0-867C-44B7-9C37-D854A490FC18}">
      <dgm:prSet/>
      <dgm:spPr/>
      <dgm:t>
        <a:bodyPr/>
        <a:lstStyle/>
        <a:p>
          <a:endParaRPr lang="en-US"/>
        </a:p>
      </dgm:t>
    </dgm:pt>
    <dgm:pt modelId="{B3C2E312-FD6F-47D3-8A96-00FB14D437B3}" type="sibTrans" cxnId="{7D9B18F0-867C-44B7-9C37-D854A490FC18}">
      <dgm:prSet/>
      <dgm:spPr/>
      <dgm:t>
        <a:bodyPr/>
        <a:lstStyle/>
        <a:p>
          <a:endParaRPr lang="en-US"/>
        </a:p>
      </dgm:t>
    </dgm:pt>
    <dgm:pt modelId="{B1E96BA4-17E1-4401-8211-CB76C9BECB35}" type="pres">
      <dgm:prSet presAssocID="{0BE7B7D0-F5D0-4C3F-9C07-DA1D73A9352D}" presName="linear" presStyleCnt="0">
        <dgm:presLayoutVars>
          <dgm:animLvl val="lvl"/>
          <dgm:resizeHandles val="exact"/>
        </dgm:presLayoutVars>
      </dgm:prSet>
      <dgm:spPr/>
    </dgm:pt>
    <dgm:pt modelId="{2966109B-F15F-459E-B06D-4C7BA75084E9}" type="pres">
      <dgm:prSet presAssocID="{F5AA23CC-B330-45F3-B132-0AAA6277C2B2}" presName="parentText" presStyleLbl="node1" presStyleIdx="0" presStyleCnt="1">
        <dgm:presLayoutVars>
          <dgm:chMax val="0"/>
          <dgm:bulletEnabled val="1"/>
        </dgm:presLayoutVars>
      </dgm:prSet>
      <dgm:spPr/>
    </dgm:pt>
    <dgm:pt modelId="{913E6327-9290-4A34-AE0C-9E6A29B8254D}" type="pres">
      <dgm:prSet presAssocID="{F5AA23CC-B330-45F3-B132-0AAA6277C2B2}" presName="childText" presStyleLbl="revTx" presStyleIdx="0" presStyleCnt="1" custScaleY="106414">
        <dgm:presLayoutVars>
          <dgm:bulletEnabled val="1"/>
        </dgm:presLayoutVars>
      </dgm:prSet>
      <dgm:spPr/>
    </dgm:pt>
  </dgm:ptLst>
  <dgm:cxnLst>
    <dgm:cxn modelId="{FD18AD01-B31E-44E1-B349-DD2F3B613BE8}" srcId="{F5AA23CC-B330-45F3-B132-0AAA6277C2B2}" destId="{1B03AD64-AE56-4E32-9C56-3F1B16579423}" srcOrd="2" destOrd="0" parTransId="{D8685838-775B-406B-905A-F7B767E8022E}" sibTransId="{4639E9C9-4B9B-4403-80EE-02BA5DE3D884}"/>
    <dgm:cxn modelId="{C2BD7219-001F-4F77-8A74-8CC185F31F27}" type="presOf" srcId="{18B79A9D-468A-4408-B86E-A51D1529374B}" destId="{913E6327-9290-4A34-AE0C-9E6A29B8254D}" srcOrd="0" destOrd="1" presId="urn:microsoft.com/office/officeart/2005/8/layout/vList2"/>
    <dgm:cxn modelId="{1A07AB21-7C7B-43A8-B4EA-474ACE2C9C1B}" srcId="{F5AA23CC-B330-45F3-B132-0AAA6277C2B2}" destId="{18B79A9D-468A-4408-B86E-A51D1529374B}" srcOrd="1" destOrd="0" parTransId="{04E5F02E-E5D4-4180-A0A0-9B4627D080E7}" sibTransId="{F70768A4-CB07-428B-B939-D06E604BDB26}"/>
    <dgm:cxn modelId="{BA0D2C31-0480-4B14-A4E8-EB3F6999526E}" type="presOf" srcId="{1CDB11E0-4638-4BAC-A728-BF1C5F6B1F77}" destId="{913E6327-9290-4A34-AE0C-9E6A29B8254D}" srcOrd="0" destOrd="4" presId="urn:microsoft.com/office/officeart/2005/8/layout/vList2"/>
    <dgm:cxn modelId="{ECACE16B-F837-449F-9092-7112052B5FEF}" srcId="{F5AA23CC-B330-45F3-B132-0AAA6277C2B2}" destId="{542378FE-9654-46D1-8AFE-91451D731744}" srcOrd="0" destOrd="0" parTransId="{BB40E3B6-5C61-42E8-9BDB-630C4CC40206}" sibTransId="{945D4410-6F52-4BC9-AFEC-4CB9E97BF93D}"/>
    <dgm:cxn modelId="{F35D687F-35D6-48C9-9038-3A16F711D27D}" srcId="{0BE7B7D0-F5D0-4C3F-9C07-DA1D73A9352D}" destId="{F5AA23CC-B330-45F3-B132-0AAA6277C2B2}" srcOrd="0" destOrd="0" parTransId="{78562A09-43C4-4369-AE8B-A681D04A32B3}" sibTransId="{AD4AE8A8-D862-4746-9FD0-4939A900E01F}"/>
    <dgm:cxn modelId="{01CB8781-D26C-4F91-8BC5-A81E7A241D27}" type="presOf" srcId="{F5AA23CC-B330-45F3-B132-0AAA6277C2B2}" destId="{2966109B-F15F-459E-B06D-4C7BA75084E9}" srcOrd="0" destOrd="0" presId="urn:microsoft.com/office/officeart/2005/8/layout/vList2"/>
    <dgm:cxn modelId="{F9AD3F82-6EE7-4C2D-B3B8-E64B9C096547}" type="presOf" srcId="{542378FE-9654-46D1-8AFE-91451D731744}" destId="{913E6327-9290-4A34-AE0C-9E6A29B8254D}" srcOrd="0" destOrd="0" presId="urn:microsoft.com/office/officeart/2005/8/layout/vList2"/>
    <dgm:cxn modelId="{2137A7A5-0C3E-4F1F-93B0-A05FECDFDA1B}" type="presOf" srcId="{59A90047-2CD7-44B7-B751-682A59AA9B9C}" destId="{913E6327-9290-4A34-AE0C-9E6A29B8254D}" srcOrd="0" destOrd="3" presId="urn:microsoft.com/office/officeart/2005/8/layout/vList2"/>
    <dgm:cxn modelId="{BDB6E6B2-5B70-4DCD-A21D-73BA2FA266B1}" type="presOf" srcId="{0BE7B7D0-F5D0-4C3F-9C07-DA1D73A9352D}" destId="{B1E96BA4-17E1-4401-8211-CB76C9BECB35}" srcOrd="0" destOrd="0" presId="urn:microsoft.com/office/officeart/2005/8/layout/vList2"/>
    <dgm:cxn modelId="{E635A6CA-E047-478F-8B1C-7B9527C28C36}" type="presOf" srcId="{1B03AD64-AE56-4E32-9C56-3F1B16579423}" destId="{913E6327-9290-4A34-AE0C-9E6A29B8254D}" srcOrd="0" destOrd="2" presId="urn:microsoft.com/office/officeart/2005/8/layout/vList2"/>
    <dgm:cxn modelId="{7D9B18F0-867C-44B7-9C37-D854A490FC18}" srcId="{F5AA23CC-B330-45F3-B132-0AAA6277C2B2}" destId="{1CDB11E0-4638-4BAC-A728-BF1C5F6B1F77}" srcOrd="4" destOrd="0" parTransId="{66D4838E-05FE-4A1F-A23D-8F3E9FC4B2CF}" sibTransId="{B3C2E312-FD6F-47D3-8A96-00FB14D437B3}"/>
    <dgm:cxn modelId="{CE7415F8-61E0-4529-B211-8B309B6886E7}" srcId="{F5AA23CC-B330-45F3-B132-0AAA6277C2B2}" destId="{59A90047-2CD7-44B7-B751-682A59AA9B9C}" srcOrd="3" destOrd="0" parTransId="{C5BA679F-6D84-4C3A-B370-15A70EF49FC7}" sibTransId="{D543C2F2-DDB1-441E-9DCA-AE33EDB8C09F}"/>
    <dgm:cxn modelId="{827DD205-1473-4862-90BD-ADE8FD04B844}" type="presParOf" srcId="{B1E96BA4-17E1-4401-8211-CB76C9BECB35}" destId="{2966109B-F15F-459E-B06D-4C7BA75084E9}" srcOrd="0" destOrd="0" presId="urn:microsoft.com/office/officeart/2005/8/layout/vList2"/>
    <dgm:cxn modelId="{AB1F7F68-3F49-4D10-B374-2848652E51B4}" type="presParOf" srcId="{B1E96BA4-17E1-4401-8211-CB76C9BECB35}" destId="{913E6327-9290-4A34-AE0C-9E6A29B825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214111-C528-4C23-97C6-3BE93C2AC4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ABC78A-C8D9-41BA-A6DC-8F1CDB24E065}">
      <dgm:prSet phldrT="[Text]"/>
      <dgm:spPr/>
      <dgm:t>
        <a:bodyPr/>
        <a:lstStyle/>
        <a:p>
          <a:r>
            <a:rPr lang="en-US" dirty="0"/>
            <a:t>Overview of Form: </a:t>
          </a:r>
        </a:p>
      </dgm:t>
    </dgm:pt>
    <dgm:pt modelId="{5F04AD72-C298-4E05-93C3-98861CA072DC}" type="parTrans" cxnId="{A213B8E3-F1AE-4789-91EB-851AD61C3236}">
      <dgm:prSet/>
      <dgm:spPr/>
      <dgm:t>
        <a:bodyPr/>
        <a:lstStyle/>
        <a:p>
          <a:endParaRPr lang="en-US"/>
        </a:p>
      </dgm:t>
    </dgm:pt>
    <dgm:pt modelId="{1B8D98E1-2B7E-4A76-8F94-F25BFF220FD0}" type="sibTrans" cxnId="{A213B8E3-F1AE-4789-91EB-851AD61C3236}">
      <dgm:prSet/>
      <dgm:spPr/>
      <dgm:t>
        <a:bodyPr/>
        <a:lstStyle/>
        <a:p>
          <a:endParaRPr lang="en-US"/>
        </a:p>
      </dgm:t>
    </dgm:pt>
    <dgm:pt modelId="{6D6F0A13-72EB-4D73-BD23-8015639AD7F5}">
      <dgm:prSet/>
      <dgm:spPr/>
      <dgm:t>
        <a:bodyPr/>
        <a:lstStyle/>
        <a:p>
          <a:r>
            <a:rPr lang="en-US"/>
            <a:t>Identification Data</a:t>
          </a:r>
          <a:endParaRPr lang="en-US" dirty="0"/>
        </a:p>
      </dgm:t>
    </dgm:pt>
    <dgm:pt modelId="{C95722AE-93CC-4E81-9894-F33D9AD7860B}" type="parTrans" cxnId="{D553FB82-B5CC-4CE8-9936-A027AB1E0C90}">
      <dgm:prSet/>
      <dgm:spPr/>
      <dgm:t>
        <a:bodyPr/>
        <a:lstStyle/>
        <a:p>
          <a:endParaRPr lang="en-US"/>
        </a:p>
      </dgm:t>
    </dgm:pt>
    <dgm:pt modelId="{BFD07735-8E99-4D1D-920A-FD0302546CD6}" type="sibTrans" cxnId="{D553FB82-B5CC-4CE8-9936-A027AB1E0C90}">
      <dgm:prSet/>
      <dgm:spPr/>
      <dgm:t>
        <a:bodyPr/>
        <a:lstStyle/>
        <a:p>
          <a:endParaRPr lang="en-US"/>
        </a:p>
      </dgm:t>
    </dgm:pt>
    <dgm:pt modelId="{B39AA6E6-637B-4BA2-8402-8FDAD22006F9}">
      <dgm:prSet/>
      <dgm:spPr/>
      <dgm:t>
        <a:bodyPr/>
        <a:lstStyle/>
        <a:p>
          <a:r>
            <a:rPr lang="en-US" dirty="0"/>
            <a:t>Interpreting Physician Information </a:t>
          </a:r>
        </a:p>
      </dgm:t>
    </dgm:pt>
    <dgm:pt modelId="{BCF17035-EF40-418A-840E-C75873069381}" type="parTrans" cxnId="{01E1BDF3-B961-4108-B318-1E2769350E73}">
      <dgm:prSet/>
      <dgm:spPr/>
      <dgm:t>
        <a:bodyPr/>
        <a:lstStyle/>
        <a:p>
          <a:endParaRPr lang="en-US"/>
        </a:p>
      </dgm:t>
    </dgm:pt>
    <dgm:pt modelId="{740E3E75-12DD-4FBA-90A7-A998CAAE3E91}" type="sibTrans" cxnId="{01E1BDF3-B961-4108-B318-1E2769350E73}">
      <dgm:prSet/>
      <dgm:spPr/>
      <dgm:t>
        <a:bodyPr/>
        <a:lstStyle/>
        <a:p>
          <a:endParaRPr lang="en-US"/>
        </a:p>
      </dgm:t>
    </dgm:pt>
    <dgm:pt modelId="{D81053AB-A5DD-4A19-87E8-A7FF93A3E11D}">
      <dgm:prSet/>
      <dgm:spPr/>
      <dgm:t>
        <a:bodyPr/>
        <a:lstStyle/>
        <a:p>
          <a:r>
            <a:rPr lang="en-US" dirty="0"/>
            <a:t>PET Report (entered as free text- copy and paste from Microsoft Word or Other text document) </a:t>
          </a:r>
        </a:p>
      </dgm:t>
    </dgm:pt>
    <dgm:pt modelId="{5D65C224-F0A4-4B57-A66C-23D9A6074F0B}" type="parTrans" cxnId="{3A1658ED-0DB7-415A-8623-C33505F41BA3}">
      <dgm:prSet/>
      <dgm:spPr/>
      <dgm:t>
        <a:bodyPr/>
        <a:lstStyle/>
        <a:p>
          <a:endParaRPr lang="en-US"/>
        </a:p>
      </dgm:t>
    </dgm:pt>
    <dgm:pt modelId="{B7FC13BE-ACB4-425B-82B0-15419FBB4A90}" type="sibTrans" cxnId="{3A1658ED-0DB7-415A-8623-C33505F41BA3}">
      <dgm:prSet/>
      <dgm:spPr/>
      <dgm:t>
        <a:bodyPr/>
        <a:lstStyle/>
        <a:p>
          <a:endParaRPr lang="en-US"/>
        </a:p>
      </dgm:t>
    </dgm:pt>
    <dgm:pt modelId="{E5BC0C70-CBA7-4FD6-B172-B644EDEA1DEE}">
      <dgm:prSet/>
      <dgm:spPr/>
      <dgm:t>
        <a:bodyPr/>
        <a:lstStyle/>
        <a:p>
          <a:r>
            <a:rPr lang="en-US" dirty="0"/>
            <a:t>Name of Person Submitting Form</a:t>
          </a:r>
        </a:p>
      </dgm:t>
    </dgm:pt>
    <dgm:pt modelId="{E06D9F3C-F7B2-4AB4-BB1A-791CBD3B3FF8}" type="parTrans" cxnId="{F27D94CE-CD55-4DC5-A67B-BED23F333AFD}">
      <dgm:prSet/>
      <dgm:spPr/>
      <dgm:t>
        <a:bodyPr/>
        <a:lstStyle/>
        <a:p>
          <a:endParaRPr lang="en-US"/>
        </a:p>
      </dgm:t>
    </dgm:pt>
    <dgm:pt modelId="{7F2426E1-6EDB-4F10-81B7-DA86DF225502}" type="sibTrans" cxnId="{F27D94CE-CD55-4DC5-A67B-BED23F333AFD}">
      <dgm:prSet/>
      <dgm:spPr/>
      <dgm:t>
        <a:bodyPr/>
        <a:lstStyle/>
        <a:p>
          <a:endParaRPr lang="en-US"/>
        </a:p>
      </dgm:t>
    </dgm:pt>
    <dgm:pt modelId="{1FCCC0EE-F15E-4348-9998-5B1C21BD864C}" type="pres">
      <dgm:prSet presAssocID="{17214111-C528-4C23-97C6-3BE93C2AC4BC}" presName="linear" presStyleCnt="0">
        <dgm:presLayoutVars>
          <dgm:animLvl val="lvl"/>
          <dgm:resizeHandles val="exact"/>
        </dgm:presLayoutVars>
      </dgm:prSet>
      <dgm:spPr/>
    </dgm:pt>
    <dgm:pt modelId="{482C6839-24FD-42F7-868F-87621EC98C23}" type="pres">
      <dgm:prSet presAssocID="{D3ABC78A-C8D9-41BA-A6DC-8F1CDB24E065}" presName="parentText" presStyleLbl="node1" presStyleIdx="0" presStyleCnt="1" custLinFactNeighborY="-1493">
        <dgm:presLayoutVars>
          <dgm:chMax val="0"/>
          <dgm:bulletEnabled val="1"/>
        </dgm:presLayoutVars>
      </dgm:prSet>
      <dgm:spPr/>
    </dgm:pt>
    <dgm:pt modelId="{FBF4496F-D6DB-4ECA-BF48-66A29FAB7E0A}" type="pres">
      <dgm:prSet presAssocID="{D3ABC78A-C8D9-41BA-A6DC-8F1CDB24E065}" presName="childText" presStyleLbl="revTx" presStyleIdx="0" presStyleCnt="1">
        <dgm:presLayoutVars>
          <dgm:bulletEnabled val="1"/>
        </dgm:presLayoutVars>
      </dgm:prSet>
      <dgm:spPr/>
    </dgm:pt>
  </dgm:ptLst>
  <dgm:cxnLst>
    <dgm:cxn modelId="{06EE7C13-070D-4F82-B26B-82247259213B}" type="presOf" srcId="{D81053AB-A5DD-4A19-87E8-A7FF93A3E11D}" destId="{FBF4496F-D6DB-4ECA-BF48-66A29FAB7E0A}" srcOrd="0" destOrd="2" presId="urn:microsoft.com/office/officeart/2005/8/layout/vList2"/>
    <dgm:cxn modelId="{9D57261D-BF67-471B-942B-F8CB9CEA96F3}" type="presOf" srcId="{E5BC0C70-CBA7-4FD6-B172-B644EDEA1DEE}" destId="{FBF4496F-D6DB-4ECA-BF48-66A29FAB7E0A}" srcOrd="0" destOrd="3" presId="urn:microsoft.com/office/officeart/2005/8/layout/vList2"/>
    <dgm:cxn modelId="{3927C344-46AF-4150-ABB3-199EB960EAA1}" type="presOf" srcId="{6D6F0A13-72EB-4D73-BD23-8015639AD7F5}" destId="{FBF4496F-D6DB-4ECA-BF48-66A29FAB7E0A}" srcOrd="0" destOrd="0" presId="urn:microsoft.com/office/officeart/2005/8/layout/vList2"/>
    <dgm:cxn modelId="{B9434448-BA5C-4878-997A-DAF796829D1E}" type="presOf" srcId="{17214111-C528-4C23-97C6-3BE93C2AC4BC}" destId="{1FCCC0EE-F15E-4348-9998-5B1C21BD864C}" srcOrd="0" destOrd="0" presId="urn:microsoft.com/office/officeart/2005/8/layout/vList2"/>
    <dgm:cxn modelId="{D553FB82-B5CC-4CE8-9936-A027AB1E0C90}" srcId="{D3ABC78A-C8D9-41BA-A6DC-8F1CDB24E065}" destId="{6D6F0A13-72EB-4D73-BD23-8015639AD7F5}" srcOrd="0" destOrd="0" parTransId="{C95722AE-93CC-4E81-9894-F33D9AD7860B}" sibTransId="{BFD07735-8E99-4D1D-920A-FD0302546CD6}"/>
    <dgm:cxn modelId="{70B490CE-9549-4E3A-A870-FE8537014980}" type="presOf" srcId="{B39AA6E6-637B-4BA2-8402-8FDAD22006F9}" destId="{FBF4496F-D6DB-4ECA-BF48-66A29FAB7E0A}" srcOrd="0" destOrd="1" presId="urn:microsoft.com/office/officeart/2005/8/layout/vList2"/>
    <dgm:cxn modelId="{F27D94CE-CD55-4DC5-A67B-BED23F333AFD}" srcId="{D3ABC78A-C8D9-41BA-A6DC-8F1CDB24E065}" destId="{E5BC0C70-CBA7-4FD6-B172-B644EDEA1DEE}" srcOrd="3" destOrd="0" parTransId="{E06D9F3C-F7B2-4AB4-BB1A-791CBD3B3FF8}" sibTransId="{7F2426E1-6EDB-4F10-81B7-DA86DF225502}"/>
    <dgm:cxn modelId="{A213B8E3-F1AE-4789-91EB-851AD61C3236}" srcId="{17214111-C528-4C23-97C6-3BE93C2AC4BC}" destId="{D3ABC78A-C8D9-41BA-A6DC-8F1CDB24E065}" srcOrd="0" destOrd="0" parTransId="{5F04AD72-C298-4E05-93C3-98861CA072DC}" sibTransId="{1B8D98E1-2B7E-4A76-8F94-F25BFF220FD0}"/>
    <dgm:cxn modelId="{3A1658ED-0DB7-415A-8623-C33505F41BA3}" srcId="{D3ABC78A-C8D9-41BA-A6DC-8F1CDB24E065}" destId="{D81053AB-A5DD-4A19-87E8-A7FF93A3E11D}" srcOrd="2" destOrd="0" parTransId="{5D65C224-F0A4-4B57-A66C-23D9A6074F0B}" sibTransId="{B7FC13BE-ACB4-425B-82B0-15419FBB4A90}"/>
    <dgm:cxn modelId="{01E1BDF3-B961-4108-B318-1E2769350E73}" srcId="{D3ABC78A-C8D9-41BA-A6DC-8F1CDB24E065}" destId="{B39AA6E6-637B-4BA2-8402-8FDAD22006F9}" srcOrd="1" destOrd="0" parTransId="{BCF17035-EF40-418A-840E-C75873069381}" sibTransId="{740E3E75-12DD-4FBA-90A7-A998CAAE3E91}"/>
    <dgm:cxn modelId="{4777EBFF-7B37-446C-95C3-012D8E608A11}" type="presOf" srcId="{D3ABC78A-C8D9-41BA-A6DC-8F1CDB24E065}" destId="{482C6839-24FD-42F7-868F-87621EC98C23}" srcOrd="0" destOrd="0" presId="urn:microsoft.com/office/officeart/2005/8/layout/vList2"/>
    <dgm:cxn modelId="{CF736303-3C4D-4CD7-9DDF-B83ACA35CF20}" type="presParOf" srcId="{1FCCC0EE-F15E-4348-9998-5B1C21BD864C}" destId="{482C6839-24FD-42F7-868F-87621EC98C23}" srcOrd="0" destOrd="0" presId="urn:microsoft.com/office/officeart/2005/8/layout/vList2"/>
    <dgm:cxn modelId="{9281ECEE-07C8-4332-9FFC-022043B8554A}" type="presParOf" srcId="{1FCCC0EE-F15E-4348-9998-5B1C21BD864C}" destId="{FBF4496F-D6DB-4ECA-BF48-66A29FAB7E0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0F17B7-DFA5-4B9E-A864-9727A10CED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C520DD-4AFB-4D56-A4F4-F0544EF2F386}">
      <dgm:prSet phldrT="[Text]"/>
      <dgm:spPr/>
      <dgm:t>
        <a:bodyPr/>
        <a:lstStyle/>
        <a:p>
          <a:pPr algn="ctr"/>
          <a:r>
            <a:rPr lang="en-US" dirty="0"/>
            <a:t>Overview of Form: </a:t>
          </a:r>
        </a:p>
      </dgm:t>
    </dgm:pt>
    <dgm:pt modelId="{B98157E3-BF68-4087-931B-94B7A20E5DD5}" type="parTrans" cxnId="{5AB4BE51-A31E-419E-8CB3-01922423373C}">
      <dgm:prSet/>
      <dgm:spPr/>
      <dgm:t>
        <a:bodyPr/>
        <a:lstStyle/>
        <a:p>
          <a:endParaRPr lang="en-US"/>
        </a:p>
      </dgm:t>
    </dgm:pt>
    <dgm:pt modelId="{BC7ABB8C-B9B7-482E-9526-0C878EF28665}" type="sibTrans" cxnId="{5AB4BE51-A31E-419E-8CB3-01922423373C}">
      <dgm:prSet/>
      <dgm:spPr/>
      <dgm:t>
        <a:bodyPr/>
        <a:lstStyle/>
        <a:p>
          <a:endParaRPr lang="en-US"/>
        </a:p>
      </dgm:t>
    </dgm:pt>
    <dgm:pt modelId="{AC8D8C54-3974-4BD4-A58F-82CCB3C2E388}">
      <dgm:prSet custT="1"/>
      <dgm:spPr/>
      <dgm:t>
        <a:bodyPr/>
        <a:lstStyle/>
        <a:p>
          <a:r>
            <a:rPr lang="en-US" sz="2000" dirty="0"/>
            <a:t>Identification Data</a:t>
          </a:r>
        </a:p>
      </dgm:t>
    </dgm:pt>
    <dgm:pt modelId="{840C4C0A-A5DC-45F1-8DDD-D57D98355E76}" type="parTrans" cxnId="{6CB2AC5F-3C5F-4C92-8E47-01A0705CA64F}">
      <dgm:prSet/>
      <dgm:spPr/>
      <dgm:t>
        <a:bodyPr/>
        <a:lstStyle/>
        <a:p>
          <a:endParaRPr lang="en-US"/>
        </a:p>
      </dgm:t>
    </dgm:pt>
    <dgm:pt modelId="{58D73FEE-A2E3-4EE7-88A2-8762E5E6F7EE}" type="sibTrans" cxnId="{6CB2AC5F-3C5F-4C92-8E47-01A0705CA64F}">
      <dgm:prSet/>
      <dgm:spPr/>
      <dgm:t>
        <a:bodyPr/>
        <a:lstStyle/>
        <a:p>
          <a:endParaRPr lang="en-US"/>
        </a:p>
      </dgm:t>
    </dgm:pt>
    <dgm:pt modelId="{61B09ED1-F97C-49FC-83CB-B3F5D3C7F1AD}">
      <dgm:prSet custT="1"/>
      <dgm:spPr/>
      <dgm:t>
        <a:bodyPr/>
        <a:lstStyle/>
        <a:p>
          <a:r>
            <a:rPr lang="en-US" sz="2000" dirty="0"/>
            <a:t>Radiopharmaceutical </a:t>
          </a:r>
        </a:p>
      </dgm:t>
    </dgm:pt>
    <dgm:pt modelId="{E9FDC92D-266E-4A48-980D-E2E1BAB3CDCC}" type="sibTrans" cxnId="{C071AA7D-68C1-45D7-8DFA-1A17A5E701B2}">
      <dgm:prSet/>
      <dgm:spPr/>
      <dgm:t>
        <a:bodyPr/>
        <a:lstStyle/>
        <a:p>
          <a:endParaRPr lang="en-US"/>
        </a:p>
      </dgm:t>
    </dgm:pt>
    <dgm:pt modelId="{E62C38CC-8177-484D-88E3-8DE297FC5496}" type="parTrans" cxnId="{C071AA7D-68C1-45D7-8DFA-1A17A5E701B2}">
      <dgm:prSet/>
      <dgm:spPr/>
      <dgm:t>
        <a:bodyPr/>
        <a:lstStyle/>
        <a:p>
          <a:endParaRPr lang="en-US"/>
        </a:p>
      </dgm:t>
    </dgm:pt>
    <dgm:pt modelId="{53606173-8FE9-4AAF-A0A8-394B8E738BAC}">
      <dgm:prSet custT="1"/>
      <dgm:spPr/>
      <dgm:t>
        <a:bodyPr/>
        <a:lstStyle/>
        <a:p>
          <a:r>
            <a:rPr lang="en-US" sz="2000" dirty="0"/>
            <a:t>Scan Type </a:t>
          </a:r>
        </a:p>
      </dgm:t>
    </dgm:pt>
    <dgm:pt modelId="{50ABA8E1-8BC4-4333-9A62-B4547D2B2D39}" type="sibTrans" cxnId="{33E659B4-0145-4743-8DF5-D511C67FB2BC}">
      <dgm:prSet/>
      <dgm:spPr/>
      <dgm:t>
        <a:bodyPr/>
        <a:lstStyle/>
        <a:p>
          <a:endParaRPr lang="en-US"/>
        </a:p>
      </dgm:t>
    </dgm:pt>
    <dgm:pt modelId="{D5F9113D-5EE1-4E4A-AEAC-6C3922216A1F}" type="parTrans" cxnId="{33E659B4-0145-4743-8DF5-D511C67FB2BC}">
      <dgm:prSet/>
      <dgm:spPr/>
      <dgm:t>
        <a:bodyPr/>
        <a:lstStyle/>
        <a:p>
          <a:endParaRPr lang="en-US"/>
        </a:p>
      </dgm:t>
    </dgm:pt>
    <dgm:pt modelId="{AFC73C74-3CC9-411F-B40E-C336728503F3}">
      <dgm:prSet custT="1"/>
      <dgm:spPr/>
      <dgm:t>
        <a:bodyPr/>
        <a:lstStyle/>
        <a:p>
          <a:r>
            <a:rPr lang="en-US" sz="2000" dirty="0"/>
            <a:t>Image quantification question </a:t>
          </a:r>
        </a:p>
      </dgm:t>
    </dgm:pt>
    <dgm:pt modelId="{5D181EA9-7A73-4DEF-8AA0-041FC5706873}" type="sibTrans" cxnId="{C2B40C16-D799-4F00-8F4A-94FDEBFB080A}">
      <dgm:prSet/>
      <dgm:spPr/>
      <dgm:t>
        <a:bodyPr/>
        <a:lstStyle/>
        <a:p>
          <a:endParaRPr lang="en-US"/>
        </a:p>
      </dgm:t>
    </dgm:pt>
    <dgm:pt modelId="{4935A0DB-4567-4CC2-B8D0-84E3F4732170}" type="parTrans" cxnId="{C2B40C16-D799-4F00-8F4A-94FDEBFB080A}">
      <dgm:prSet/>
      <dgm:spPr/>
      <dgm:t>
        <a:bodyPr/>
        <a:lstStyle/>
        <a:p>
          <a:endParaRPr lang="en-US"/>
        </a:p>
      </dgm:t>
    </dgm:pt>
    <dgm:pt modelId="{E8CDDAD5-82A9-41A6-86FB-9886D9696B67}">
      <dgm:prSet custT="1"/>
      <dgm:spPr/>
      <dgm:t>
        <a:bodyPr/>
        <a:lstStyle/>
        <a:p>
          <a:r>
            <a:rPr lang="en-US" sz="2000" dirty="0"/>
            <a:t>Comparison of imaging question </a:t>
          </a:r>
        </a:p>
      </dgm:t>
    </dgm:pt>
    <dgm:pt modelId="{6FDB0EAD-53D9-423D-AF97-3C437E323812}" type="sibTrans" cxnId="{72FC78CA-AA1D-41FF-9321-12378F42C47C}">
      <dgm:prSet/>
      <dgm:spPr/>
      <dgm:t>
        <a:bodyPr/>
        <a:lstStyle/>
        <a:p>
          <a:endParaRPr lang="en-US"/>
        </a:p>
      </dgm:t>
    </dgm:pt>
    <dgm:pt modelId="{083C83C8-9764-430A-BD9D-799468AE39D5}" type="parTrans" cxnId="{72FC78CA-AA1D-41FF-9321-12378F42C47C}">
      <dgm:prSet/>
      <dgm:spPr/>
      <dgm:t>
        <a:bodyPr/>
        <a:lstStyle/>
        <a:p>
          <a:endParaRPr lang="en-US"/>
        </a:p>
      </dgm:t>
    </dgm:pt>
    <dgm:pt modelId="{1A210DD2-6678-47E9-A755-9B4B912E796A}">
      <dgm:prSet custT="1"/>
      <dgm:spPr/>
      <dgm:t>
        <a:bodyPr/>
        <a:lstStyle/>
        <a:p>
          <a:r>
            <a:rPr lang="en-US" sz="2000" dirty="0"/>
            <a:t>Scan Quality Assessment </a:t>
          </a:r>
        </a:p>
      </dgm:t>
    </dgm:pt>
    <dgm:pt modelId="{85813614-4BCB-4152-9C80-7C65C6693058}" type="sibTrans" cxnId="{A82DD001-B737-4BE2-BC8D-ED8471C4AC71}">
      <dgm:prSet/>
      <dgm:spPr/>
      <dgm:t>
        <a:bodyPr/>
        <a:lstStyle/>
        <a:p>
          <a:endParaRPr lang="en-US"/>
        </a:p>
      </dgm:t>
    </dgm:pt>
    <dgm:pt modelId="{442039FA-32ED-4A5E-8413-392C3FCB6181}" type="parTrans" cxnId="{A82DD001-B737-4BE2-BC8D-ED8471C4AC71}">
      <dgm:prSet/>
      <dgm:spPr/>
      <dgm:t>
        <a:bodyPr/>
        <a:lstStyle/>
        <a:p>
          <a:endParaRPr lang="en-US"/>
        </a:p>
      </dgm:t>
    </dgm:pt>
    <dgm:pt modelId="{F9392AC3-3D46-4407-92EC-D85862BAD87B}">
      <dgm:prSet custT="1"/>
      <dgm:spPr/>
      <dgm:t>
        <a:bodyPr/>
        <a:lstStyle/>
        <a:p>
          <a:r>
            <a:rPr lang="en-US" sz="2000" dirty="0"/>
            <a:t>Global scan result </a:t>
          </a:r>
        </a:p>
      </dgm:t>
    </dgm:pt>
    <dgm:pt modelId="{6CE94080-6631-42A1-A59E-15462BE00FC8}" type="sibTrans" cxnId="{63741A26-884E-444E-88AA-9250F3EAFC57}">
      <dgm:prSet/>
      <dgm:spPr/>
      <dgm:t>
        <a:bodyPr/>
        <a:lstStyle/>
        <a:p>
          <a:endParaRPr lang="en-US"/>
        </a:p>
      </dgm:t>
    </dgm:pt>
    <dgm:pt modelId="{E082AD08-58D1-4FB2-943B-F761070B0241}" type="parTrans" cxnId="{63741A26-884E-444E-88AA-9250F3EAFC57}">
      <dgm:prSet/>
      <dgm:spPr/>
      <dgm:t>
        <a:bodyPr/>
        <a:lstStyle/>
        <a:p>
          <a:endParaRPr lang="en-US"/>
        </a:p>
      </dgm:t>
    </dgm:pt>
    <dgm:pt modelId="{DC9875B3-8167-4FB5-8B71-CD1560B3B30A}">
      <dgm:prSet custT="1"/>
      <dgm:spPr/>
      <dgm:t>
        <a:bodyPr/>
        <a:lstStyle/>
        <a:p>
          <a:r>
            <a:rPr lang="en-US" sz="2000" dirty="0"/>
            <a:t>Name of Person submitting form </a:t>
          </a:r>
        </a:p>
      </dgm:t>
    </dgm:pt>
    <dgm:pt modelId="{B056A29D-191D-4482-BF46-4413ED7B5B4D}" type="sibTrans" cxnId="{FA23F8D4-E2AC-4160-9FF0-72E5A600D9B4}">
      <dgm:prSet/>
      <dgm:spPr/>
      <dgm:t>
        <a:bodyPr/>
        <a:lstStyle/>
        <a:p>
          <a:endParaRPr lang="en-US"/>
        </a:p>
      </dgm:t>
    </dgm:pt>
    <dgm:pt modelId="{F423BBAF-C321-478A-9717-D597064FFB68}" type="parTrans" cxnId="{FA23F8D4-E2AC-4160-9FF0-72E5A600D9B4}">
      <dgm:prSet/>
      <dgm:spPr/>
      <dgm:t>
        <a:bodyPr/>
        <a:lstStyle/>
        <a:p>
          <a:endParaRPr lang="en-US"/>
        </a:p>
      </dgm:t>
    </dgm:pt>
    <dgm:pt modelId="{DC3CDD74-8FDF-4B28-AC54-C1F4615AFBEF}" type="pres">
      <dgm:prSet presAssocID="{440F17B7-DFA5-4B9E-A864-9727A10CED61}" presName="linear" presStyleCnt="0">
        <dgm:presLayoutVars>
          <dgm:animLvl val="lvl"/>
          <dgm:resizeHandles val="exact"/>
        </dgm:presLayoutVars>
      </dgm:prSet>
      <dgm:spPr/>
    </dgm:pt>
    <dgm:pt modelId="{A6E040AB-8BF0-4233-99D0-3A5C2E911357}" type="pres">
      <dgm:prSet presAssocID="{E3C520DD-4AFB-4D56-A4F4-F0544EF2F386}" presName="parentText" presStyleLbl="node1" presStyleIdx="0" presStyleCnt="1" custLinFactNeighborX="17939" custLinFactNeighborY="-5192">
        <dgm:presLayoutVars>
          <dgm:chMax val="0"/>
          <dgm:bulletEnabled val="1"/>
        </dgm:presLayoutVars>
      </dgm:prSet>
      <dgm:spPr/>
    </dgm:pt>
    <dgm:pt modelId="{73EB00D4-A4B6-4F36-B008-91EFB083AB45}" type="pres">
      <dgm:prSet presAssocID="{E3C520DD-4AFB-4D56-A4F4-F0544EF2F386}" presName="childText" presStyleLbl="revTx" presStyleIdx="0" presStyleCnt="1">
        <dgm:presLayoutVars>
          <dgm:bulletEnabled val="1"/>
        </dgm:presLayoutVars>
      </dgm:prSet>
      <dgm:spPr/>
    </dgm:pt>
  </dgm:ptLst>
  <dgm:cxnLst>
    <dgm:cxn modelId="{A82DD001-B737-4BE2-BC8D-ED8471C4AC71}" srcId="{E3C520DD-4AFB-4D56-A4F4-F0544EF2F386}" destId="{1A210DD2-6678-47E9-A755-9B4B912E796A}" srcOrd="5" destOrd="0" parTransId="{442039FA-32ED-4A5E-8413-392C3FCB6181}" sibTransId="{85813614-4BCB-4152-9C80-7C65C6693058}"/>
    <dgm:cxn modelId="{63CD2802-A763-48D2-8DFE-C36BFBF3761B}" type="presOf" srcId="{1A210DD2-6678-47E9-A755-9B4B912E796A}" destId="{73EB00D4-A4B6-4F36-B008-91EFB083AB45}" srcOrd="0" destOrd="5" presId="urn:microsoft.com/office/officeart/2005/8/layout/vList2"/>
    <dgm:cxn modelId="{F0E0D80D-EBCC-4BD5-AA34-874C3BE0963B}" type="presOf" srcId="{AC8D8C54-3974-4BD4-A58F-82CCB3C2E388}" destId="{73EB00D4-A4B6-4F36-B008-91EFB083AB45}" srcOrd="0" destOrd="0" presId="urn:microsoft.com/office/officeart/2005/8/layout/vList2"/>
    <dgm:cxn modelId="{CB5DD813-C824-4BA9-A6A4-F3E88D5CB484}" type="presOf" srcId="{AFC73C74-3CC9-411F-B40E-C336728503F3}" destId="{73EB00D4-A4B6-4F36-B008-91EFB083AB45}" srcOrd="0" destOrd="3" presId="urn:microsoft.com/office/officeart/2005/8/layout/vList2"/>
    <dgm:cxn modelId="{C2B40C16-D799-4F00-8F4A-94FDEBFB080A}" srcId="{E3C520DD-4AFB-4D56-A4F4-F0544EF2F386}" destId="{AFC73C74-3CC9-411F-B40E-C336728503F3}" srcOrd="3" destOrd="0" parTransId="{4935A0DB-4567-4CC2-B8D0-84E3F4732170}" sibTransId="{5D181EA9-7A73-4DEF-8AA0-041FC5706873}"/>
    <dgm:cxn modelId="{3537B516-C27E-41BA-9803-8B249EBDDB3F}" type="presOf" srcId="{E3C520DD-4AFB-4D56-A4F4-F0544EF2F386}" destId="{A6E040AB-8BF0-4233-99D0-3A5C2E911357}" srcOrd="0" destOrd="0" presId="urn:microsoft.com/office/officeart/2005/8/layout/vList2"/>
    <dgm:cxn modelId="{7811A91E-DE02-4040-89CE-2175C9D691C3}" type="presOf" srcId="{440F17B7-DFA5-4B9E-A864-9727A10CED61}" destId="{DC3CDD74-8FDF-4B28-AC54-C1F4615AFBEF}" srcOrd="0" destOrd="0" presId="urn:microsoft.com/office/officeart/2005/8/layout/vList2"/>
    <dgm:cxn modelId="{63741A26-884E-444E-88AA-9250F3EAFC57}" srcId="{E3C520DD-4AFB-4D56-A4F4-F0544EF2F386}" destId="{F9392AC3-3D46-4407-92EC-D85862BAD87B}" srcOrd="6" destOrd="0" parTransId="{E082AD08-58D1-4FB2-943B-F761070B0241}" sibTransId="{6CE94080-6631-42A1-A59E-15462BE00FC8}"/>
    <dgm:cxn modelId="{15032A2C-F7F6-489D-986D-0D0AAD38655B}" type="presOf" srcId="{61B09ED1-F97C-49FC-83CB-B3F5D3C7F1AD}" destId="{73EB00D4-A4B6-4F36-B008-91EFB083AB45}" srcOrd="0" destOrd="1" presId="urn:microsoft.com/office/officeart/2005/8/layout/vList2"/>
    <dgm:cxn modelId="{79B8D53D-5ABE-4E19-8726-707CE95F86F0}" type="presOf" srcId="{DC9875B3-8167-4FB5-8B71-CD1560B3B30A}" destId="{73EB00D4-A4B6-4F36-B008-91EFB083AB45}" srcOrd="0" destOrd="7" presId="urn:microsoft.com/office/officeart/2005/8/layout/vList2"/>
    <dgm:cxn modelId="{6CB2AC5F-3C5F-4C92-8E47-01A0705CA64F}" srcId="{E3C520DD-4AFB-4D56-A4F4-F0544EF2F386}" destId="{AC8D8C54-3974-4BD4-A58F-82CCB3C2E388}" srcOrd="0" destOrd="0" parTransId="{840C4C0A-A5DC-45F1-8DDD-D57D98355E76}" sibTransId="{58D73FEE-A2E3-4EE7-88A2-8762E5E6F7EE}"/>
    <dgm:cxn modelId="{5AB4BE51-A31E-419E-8CB3-01922423373C}" srcId="{440F17B7-DFA5-4B9E-A864-9727A10CED61}" destId="{E3C520DD-4AFB-4D56-A4F4-F0544EF2F386}" srcOrd="0" destOrd="0" parTransId="{B98157E3-BF68-4087-931B-94B7A20E5DD5}" sibTransId="{BC7ABB8C-B9B7-482E-9526-0C878EF28665}"/>
    <dgm:cxn modelId="{E07F8672-CEEE-48BA-A1C2-63718F0F0AB0}" type="presOf" srcId="{53606173-8FE9-4AAF-A0A8-394B8E738BAC}" destId="{73EB00D4-A4B6-4F36-B008-91EFB083AB45}" srcOrd="0" destOrd="2" presId="urn:microsoft.com/office/officeart/2005/8/layout/vList2"/>
    <dgm:cxn modelId="{B6B86956-1B22-491E-9551-FD4CA3845399}" type="presOf" srcId="{E8CDDAD5-82A9-41A6-86FB-9886D9696B67}" destId="{73EB00D4-A4B6-4F36-B008-91EFB083AB45}" srcOrd="0" destOrd="4" presId="urn:microsoft.com/office/officeart/2005/8/layout/vList2"/>
    <dgm:cxn modelId="{C071AA7D-68C1-45D7-8DFA-1A17A5E701B2}" srcId="{E3C520DD-4AFB-4D56-A4F4-F0544EF2F386}" destId="{61B09ED1-F97C-49FC-83CB-B3F5D3C7F1AD}" srcOrd="1" destOrd="0" parTransId="{E62C38CC-8177-484D-88E3-8DE297FC5496}" sibTransId="{E9FDC92D-266E-4A48-980D-E2E1BAB3CDCC}"/>
    <dgm:cxn modelId="{157CE797-734B-41CA-A5EB-61D9D1C37D56}" type="presOf" srcId="{F9392AC3-3D46-4407-92EC-D85862BAD87B}" destId="{73EB00D4-A4B6-4F36-B008-91EFB083AB45}" srcOrd="0" destOrd="6" presId="urn:microsoft.com/office/officeart/2005/8/layout/vList2"/>
    <dgm:cxn modelId="{33E659B4-0145-4743-8DF5-D511C67FB2BC}" srcId="{E3C520DD-4AFB-4D56-A4F4-F0544EF2F386}" destId="{53606173-8FE9-4AAF-A0A8-394B8E738BAC}" srcOrd="2" destOrd="0" parTransId="{D5F9113D-5EE1-4E4A-AEAC-6C3922216A1F}" sibTransId="{50ABA8E1-8BC4-4333-9A62-B4547D2B2D39}"/>
    <dgm:cxn modelId="{72FC78CA-AA1D-41FF-9321-12378F42C47C}" srcId="{E3C520DD-4AFB-4D56-A4F4-F0544EF2F386}" destId="{E8CDDAD5-82A9-41A6-86FB-9886D9696B67}" srcOrd="4" destOrd="0" parTransId="{083C83C8-9764-430A-BD9D-799468AE39D5}" sibTransId="{6FDB0EAD-53D9-423D-AF97-3C437E323812}"/>
    <dgm:cxn modelId="{FA23F8D4-E2AC-4160-9FF0-72E5A600D9B4}" srcId="{E3C520DD-4AFB-4D56-A4F4-F0544EF2F386}" destId="{DC9875B3-8167-4FB5-8B71-CD1560B3B30A}" srcOrd="7" destOrd="0" parTransId="{F423BBAF-C321-478A-9717-D597064FFB68}" sibTransId="{B056A29D-191D-4482-BF46-4413ED7B5B4D}"/>
    <dgm:cxn modelId="{71ED326C-843A-4E6A-BA4D-B965E9619294}" type="presParOf" srcId="{DC3CDD74-8FDF-4B28-AC54-C1F4615AFBEF}" destId="{A6E040AB-8BF0-4233-99D0-3A5C2E911357}" srcOrd="0" destOrd="0" presId="urn:microsoft.com/office/officeart/2005/8/layout/vList2"/>
    <dgm:cxn modelId="{3081B5BA-C750-4004-8521-C7660FF2504D}" type="presParOf" srcId="{DC3CDD74-8FDF-4B28-AC54-C1F4615AFBEF}" destId="{73EB00D4-A4B6-4F36-B008-91EFB083AB4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F488B-12E3-4F55-86C0-820B917C38B8}">
      <dsp:nvSpPr>
        <dsp:cNvPr id="0" name=""/>
        <dsp:cNvSpPr/>
      </dsp:nvSpPr>
      <dsp:spPr>
        <a:xfrm>
          <a:off x="0" y="0"/>
          <a:ext cx="959394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9B37D-517C-480E-90FC-EDAF93FD062E}">
      <dsp:nvSpPr>
        <dsp:cNvPr id="0" name=""/>
        <dsp:cNvSpPr/>
      </dsp:nvSpPr>
      <dsp:spPr>
        <a:xfrm>
          <a:off x="0" y="0"/>
          <a:ext cx="1918788" cy="2707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a:effectLst/>
              <a:latin typeface="Open Sans"/>
            </a:rPr>
            <a:t>Hospital-based PET Facilities: </a:t>
          </a:r>
          <a:endParaRPr lang="en-US" sz="1600" kern="1200" dirty="0"/>
        </a:p>
      </dsp:txBody>
      <dsp:txXfrm>
        <a:off x="0" y="0"/>
        <a:ext cx="1918788" cy="2707102"/>
      </dsp:txXfrm>
    </dsp:sp>
    <dsp:sp modelId="{77A53056-385E-4C07-9C40-8AA3ABDC45C6}">
      <dsp:nvSpPr>
        <dsp:cNvPr id="0" name=""/>
        <dsp:cNvSpPr/>
      </dsp:nvSpPr>
      <dsp:spPr>
        <a:xfrm>
          <a:off x="2062697" y="52344"/>
          <a:ext cx="7531245" cy="1105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363636"/>
              </a:solidFill>
              <a:effectLst/>
              <a:latin typeface="Open Sans"/>
            </a:rPr>
            <a:t>The National 2021 OPPS payment for CPT code 78811 or 78814 (limited body PET or PET/CT, respectively) is $1,305.94 - $1,480.34, respectively (rates are adjusted by local wage indexes, so the exact payment will vary slightly based on region). </a:t>
          </a:r>
        </a:p>
      </dsp:txBody>
      <dsp:txXfrm>
        <a:off x="2062697" y="52344"/>
        <a:ext cx="7531245" cy="1105282"/>
      </dsp:txXfrm>
    </dsp:sp>
    <dsp:sp modelId="{6998E4B2-6107-4333-AD56-2843D5342320}">
      <dsp:nvSpPr>
        <dsp:cNvPr id="0" name=""/>
        <dsp:cNvSpPr/>
      </dsp:nvSpPr>
      <dsp:spPr>
        <a:xfrm>
          <a:off x="1918788" y="1302224"/>
          <a:ext cx="76751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9FC148-A87B-4666-8A9F-5BFF66522F26}">
      <dsp:nvSpPr>
        <dsp:cNvPr id="0" name=""/>
        <dsp:cNvSpPr/>
      </dsp:nvSpPr>
      <dsp:spPr>
        <a:xfrm>
          <a:off x="2042815" y="1412198"/>
          <a:ext cx="7531245" cy="144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363636"/>
              </a:solidFill>
              <a:effectLst/>
              <a:latin typeface="Open Sans"/>
            </a:rPr>
            <a:t>Payment for the diagnostic radiopharmaceutical is packaged into the OPPS payment amount. For hospital-based PET facilities, there is a co-payment or co-insurance associated with the procedure.</a:t>
          </a:r>
        </a:p>
      </dsp:txBody>
      <dsp:txXfrm>
        <a:off x="2042815" y="1412198"/>
        <a:ext cx="7531245" cy="1443343"/>
      </dsp:txXfrm>
    </dsp:sp>
    <dsp:sp modelId="{2746BBDD-A18D-4EDA-9858-B73873EB8FA7}">
      <dsp:nvSpPr>
        <dsp:cNvPr id="0" name=""/>
        <dsp:cNvSpPr/>
      </dsp:nvSpPr>
      <dsp:spPr>
        <a:xfrm>
          <a:off x="1918788" y="2441898"/>
          <a:ext cx="76751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F3AEC-0CC1-4918-814D-C6F90397F1DF}">
      <dsp:nvSpPr>
        <dsp:cNvPr id="0" name=""/>
        <dsp:cNvSpPr/>
      </dsp:nvSpPr>
      <dsp:spPr>
        <a:xfrm>
          <a:off x="0" y="2229406"/>
          <a:ext cx="959394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6197-6FFE-450D-A123-7DA463687053}">
      <dsp:nvSpPr>
        <dsp:cNvPr id="0" name=""/>
        <dsp:cNvSpPr/>
      </dsp:nvSpPr>
      <dsp:spPr>
        <a:xfrm>
          <a:off x="0" y="2707102"/>
          <a:ext cx="1918788" cy="2707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dirty="0">
              <a:effectLst/>
              <a:latin typeface="Open Sans"/>
            </a:rPr>
            <a:t>Physician Offices and Independent Diagnostic Testing Facilities (IDTFs): </a:t>
          </a:r>
        </a:p>
      </dsp:txBody>
      <dsp:txXfrm>
        <a:off x="0" y="2707102"/>
        <a:ext cx="1918788" cy="2707102"/>
      </dsp:txXfrm>
    </dsp:sp>
    <dsp:sp modelId="{D6C43143-022B-404B-B1E1-BBF65DBB5F2C}">
      <dsp:nvSpPr>
        <dsp:cNvPr id="0" name=""/>
        <dsp:cNvSpPr/>
      </dsp:nvSpPr>
      <dsp:spPr>
        <a:xfrm>
          <a:off x="2032572" y="2436321"/>
          <a:ext cx="7531245" cy="165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363636"/>
              </a:solidFill>
              <a:effectLst/>
              <a:latin typeface="Open Sans"/>
            </a:rPr>
            <a:t>For physician offices and IDTFs, payment is determined by the Medicare Physician Fee Schedule (MPFS). The technical component payment for the procedure is carrier priced but is often capped at the OPPS technical component rate (For CPT 78811 at $1,305.94 and 78814 at $1,480.34). </a:t>
          </a:r>
        </a:p>
      </dsp:txBody>
      <dsp:txXfrm>
        <a:off x="2032572" y="2436321"/>
        <a:ext cx="7531245" cy="1654811"/>
      </dsp:txXfrm>
    </dsp:sp>
    <dsp:sp modelId="{BB20C5AA-0EB5-4097-9E8B-87713B2DD34A}">
      <dsp:nvSpPr>
        <dsp:cNvPr id="0" name=""/>
        <dsp:cNvSpPr/>
      </dsp:nvSpPr>
      <dsp:spPr>
        <a:xfrm>
          <a:off x="1908734" y="3621224"/>
          <a:ext cx="76751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3DCE5-DA14-4B34-B2DE-8FACD19FFD54}">
      <dsp:nvSpPr>
        <dsp:cNvPr id="0" name=""/>
        <dsp:cNvSpPr/>
      </dsp:nvSpPr>
      <dsp:spPr>
        <a:xfrm>
          <a:off x="2042664" y="3723346"/>
          <a:ext cx="7531245" cy="33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363636"/>
              </a:solidFill>
              <a:effectLst/>
              <a:latin typeface="Open Sans"/>
            </a:rPr>
            <a:t>Payment for the diagnostic radiopharmaceutical is based on the invoice cost (approximately $3,000, depending on the product used).</a:t>
          </a:r>
        </a:p>
      </dsp:txBody>
      <dsp:txXfrm>
        <a:off x="2042664" y="3723346"/>
        <a:ext cx="7531245" cy="337802"/>
      </dsp:txXfrm>
    </dsp:sp>
    <dsp:sp modelId="{128CF84F-46E8-484A-8066-1AF62B1EBD7C}">
      <dsp:nvSpPr>
        <dsp:cNvPr id="0" name=""/>
        <dsp:cNvSpPr/>
      </dsp:nvSpPr>
      <dsp:spPr>
        <a:xfrm>
          <a:off x="1888625" y="4382240"/>
          <a:ext cx="76751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991E3-B845-4A0D-9D01-975B45D52B67}">
      <dsp:nvSpPr>
        <dsp:cNvPr id="0" name=""/>
        <dsp:cNvSpPr/>
      </dsp:nvSpPr>
      <dsp:spPr>
        <a:xfrm>
          <a:off x="2062697" y="4364111"/>
          <a:ext cx="7531245" cy="664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rgbClr val="363636"/>
              </a:solidFill>
              <a:effectLst/>
              <a:latin typeface="Open Sans"/>
            </a:rPr>
            <a:t>In the MPFS setting, all rates are subject to co-payment, co-insurance and any deductibles that the patient’s Medicare plan requires. The co-payment policies for the diagnostic radiopharmaceutical differ in the MPFS setting versus the OPPS.</a:t>
          </a:r>
        </a:p>
      </dsp:txBody>
      <dsp:txXfrm>
        <a:off x="2062697" y="4364111"/>
        <a:ext cx="7531245" cy="664329"/>
      </dsp:txXfrm>
    </dsp:sp>
    <dsp:sp modelId="{06FE700E-F9F8-4148-9BC0-C8C4F8A4F10F}">
      <dsp:nvSpPr>
        <dsp:cNvPr id="0" name=""/>
        <dsp:cNvSpPr/>
      </dsp:nvSpPr>
      <dsp:spPr>
        <a:xfrm>
          <a:off x="1918788" y="5399883"/>
          <a:ext cx="76751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05AA3-36C4-4DD3-8BF8-65E12282DE9A}">
      <dsp:nvSpPr>
        <dsp:cNvPr id="0" name=""/>
        <dsp:cNvSpPr/>
      </dsp:nvSpPr>
      <dsp:spPr>
        <a:xfrm>
          <a:off x="48" y="121277"/>
          <a:ext cx="4649697" cy="185987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I do not have an</a:t>
          </a:r>
        </a:p>
        <a:p>
          <a:pPr marL="0" lvl="0" indent="0" algn="ctr" defTabSz="1066800">
            <a:lnSpc>
              <a:spcPct val="90000"/>
            </a:lnSpc>
            <a:spcBef>
              <a:spcPct val="0"/>
            </a:spcBef>
            <a:spcAft>
              <a:spcPct val="35000"/>
            </a:spcAft>
            <a:buNone/>
          </a:pPr>
          <a:r>
            <a:rPr lang="en-US" sz="2400" kern="1200" dirty="0"/>
            <a:t>ACR ID specifically for New IDEAS</a:t>
          </a:r>
          <a:endParaRPr lang="en-US" sz="2400" kern="1200" baseline="0" dirty="0"/>
        </a:p>
      </dsp:txBody>
      <dsp:txXfrm>
        <a:off x="48" y="121277"/>
        <a:ext cx="4649697" cy="1859879"/>
      </dsp:txXfrm>
    </dsp:sp>
    <dsp:sp modelId="{B081E1D2-8B3D-4D0C-8786-F1C745EDCCBC}">
      <dsp:nvSpPr>
        <dsp:cNvPr id="0" name=""/>
        <dsp:cNvSpPr/>
      </dsp:nvSpPr>
      <dsp:spPr>
        <a:xfrm>
          <a:off x="48" y="1981156"/>
          <a:ext cx="4649697"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E19AEE-6AED-488A-A59D-E1CDB4D363DD}">
      <dsp:nvSpPr>
        <dsp:cNvPr id="0" name=""/>
        <dsp:cNvSpPr/>
      </dsp:nvSpPr>
      <dsp:spPr>
        <a:xfrm>
          <a:off x="5300703" y="121277"/>
          <a:ext cx="4649697" cy="185987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I already registered</a:t>
          </a:r>
        </a:p>
        <a:p>
          <a:pPr marL="0" lvl="0" indent="0" algn="ctr" defTabSz="1066800">
            <a:lnSpc>
              <a:spcPct val="90000"/>
            </a:lnSpc>
            <a:spcBef>
              <a:spcPct val="0"/>
            </a:spcBef>
            <a:spcAft>
              <a:spcPct val="35000"/>
            </a:spcAft>
            <a:buNone/>
          </a:pPr>
          <a:r>
            <a:rPr lang="en-US" sz="2400" kern="1200" dirty="0"/>
            <a:t> for New IDEAS</a:t>
          </a:r>
        </a:p>
      </dsp:txBody>
      <dsp:txXfrm>
        <a:off x="5300703" y="121277"/>
        <a:ext cx="4649697" cy="1859879"/>
      </dsp:txXfrm>
    </dsp:sp>
    <dsp:sp modelId="{0967CDF6-BDE4-41D1-B580-1C32B0B82283}">
      <dsp:nvSpPr>
        <dsp:cNvPr id="0" name=""/>
        <dsp:cNvSpPr/>
      </dsp:nvSpPr>
      <dsp:spPr>
        <a:xfrm>
          <a:off x="5300703" y="1981156"/>
          <a:ext cx="4649697"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611A4-4F39-4C8C-9207-5AA8FE915292}">
      <dsp:nvSpPr>
        <dsp:cNvPr id="0" name=""/>
        <dsp:cNvSpPr/>
      </dsp:nvSpPr>
      <dsp:spPr>
        <a:xfrm>
          <a:off x="2773" y="43846"/>
          <a:ext cx="2012828" cy="150253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Completed</a:t>
          </a:r>
          <a:r>
            <a:rPr lang="en-US" sz="1400" kern="1200" baseline="0" dirty="0"/>
            <a:t> Physician Profile</a:t>
          </a:r>
          <a:endParaRPr lang="en-US" sz="1400" kern="1200" dirty="0"/>
        </a:p>
        <a:p>
          <a:pPr marL="114300" lvl="1" indent="-114300" algn="l" defTabSz="622300">
            <a:lnSpc>
              <a:spcPct val="90000"/>
            </a:lnSpc>
            <a:spcBef>
              <a:spcPct val="0"/>
            </a:spcBef>
            <a:spcAft>
              <a:spcPct val="15000"/>
            </a:spcAft>
            <a:buChar char="•"/>
          </a:pPr>
          <a:r>
            <a:rPr lang="en-US" sz="1400" kern="1200" dirty="0"/>
            <a:t>Approved by study team.</a:t>
          </a:r>
        </a:p>
        <a:p>
          <a:pPr marL="114300" lvl="1" indent="-114300" algn="l" defTabSz="622300">
            <a:lnSpc>
              <a:spcPct val="90000"/>
            </a:lnSpc>
            <a:spcBef>
              <a:spcPct val="0"/>
            </a:spcBef>
            <a:spcAft>
              <a:spcPct val="15000"/>
            </a:spcAft>
            <a:buChar char="•"/>
          </a:pPr>
          <a:r>
            <a:rPr lang="en-US" sz="1400" kern="1200" dirty="0"/>
            <a:t>Status is “Approved” </a:t>
          </a:r>
        </a:p>
      </dsp:txBody>
      <dsp:txXfrm>
        <a:off x="37979" y="79052"/>
        <a:ext cx="1942416" cy="1467327"/>
      </dsp:txXfrm>
    </dsp:sp>
    <dsp:sp modelId="{383B4847-7BC8-46B8-B387-09B4FED3D2C3}">
      <dsp:nvSpPr>
        <dsp:cNvPr id="0" name=""/>
        <dsp:cNvSpPr/>
      </dsp:nvSpPr>
      <dsp:spPr>
        <a:xfrm>
          <a:off x="2773" y="1546380"/>
          <a:ext cx="2012828" cy="6460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Radiologist 1</a:t>
          </a:r>
        </a:p>
      </dsp:txBody>
      <dsp:txXfrm>
        <a:off x="2773" y="1546380"/>
        <a:ext cx="1417484" cy="646089"/>
      </dsp:txXfrm>
    </dsp:sp>
    <dsp:sp modelId="{75D812B2-3EC2-46D0-BD5C-77267782FBBF}">
      <dsp:nvSpPr>
        <dsp:cNvPr id="0" name=""/>
        <dsp:cNvSpPr/>
      </dsp:nvSpPr>
      <dsp:spPr>
        <a:xfrm>
          <a:off x="1477197" y="1649006"/>
          <a:ext cx="704489" cy="70448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82E7B-E96B-4E4B-9460-9F7C9340B402}">
      <dsp:nvSpPr>
        <dsp:cNvPr id="0" name=""/>
        <dsp:cNvSpPr/>
      </dsp:nvSpPr>
      <dsp:spPr>
        <a:xfrm>
          <a:off x="2366908" y="43846"/>
          <a:ext cx="2357746" cy="150253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May not have activated ACR ID. </a:t>
          </a:r>
        </a:p>
        <a:p>
          <a:pPr marL="114300" lvl="1" indent="-114300" algn="l" defTabSz="577850">
            <a:lnSpc>
              <a:spcPct val="90000"/>
            </a:lnSpc>
            <a:spcBef>
              <a:spcPct val="0"/>
            </a:spcBef>
            <a:spcAft>
              <a:spcPct val="15000"/>
            </a:spcAft>
            <a:buChar char="•"/>
          </a:pPr>
          <a:r>
            <a:rPr lang="en-US" sz="1300" kern="1200" dirty="0"/>
            <a:t>May not have submitted physician profile</a:t>
          </a:r>
        </a:p>
        <a:p>
          <a:pPr marL="114300" lvl="1" indent="-114300" algn="l" defTabSz="577850">
            <a:lnSpc>
              <a:spcPct val="90000"/>
            </a:lnSpc>
            <a:spcBef>
              <a:spcPct val="0"/>
            </a:spcBef>
            <a:spcAft>
              <a:spcPct val="15000"/>
            </a:spcAft>
            <a:buChar char="•"/>
          </a:pPr>
          <a:r>
            <a:rPr lang="en-US" sz="1300" kern="1200" dirty="0"/>
            <a:t>Has not been approved.</a:t>
          </a:r>
        </a:p>
        <a:p>
          <a:pPr marL="114300" lvl="1" indent="-114300" algn="l" defTabSz="577850">
            <a:lnSpc>
              <a:spcPct val="90000"/>
            </a:lnSpc>
            <a:spcBef>
              <a:spcPct val="0"/>
            </a:spcBef>
            <a:spcAft>
              <a:spcPct val="15000"/>
            </a:spcAft>
            <a:buChar char="•"/>
          </a:pPr>
          <a:r>
            <a:rPr lang="en-US" sz="1300" kern="1200" dirty="0"/>
            <a:t>Status is “Incomplete”</a:t>
          </a:r>
        </a:p>
      </dsp:txBody>
      <dsp:txXfrm>
        <a:off x="2402114" y="79052"/>
        <a:ext cx="2287334" cy="1467327"/>
      </dsp:txXfrm>
    </dsp:sp>
    <dsp:sp modelId="{4CDED57C-A162-4CA3-9230-B931D4E7BF26}">
      <dsp:nvSpPr>
        <dsp:cNvPr id="0" name=""/>
        <dsp:cNvSpPr/>
      </dsp:nvSpPr>
      <dsp:spPr>
        <a:xfrm>
          <a:off x="2356220" y="1546380"/>
          <a:ext cx="2379123" cy="6460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Radiologist</a:t>
          </a:r>
          <a:r>
            <a:rPr lang="en-US" sz="1800" kern="1200" baseline="0" dirty="0"/>
            <a:t> 2</a:t>
          </a:r>
          <a:endParaRPr lang="en-US" sz="1800" kern="1200" dirty="0"/>
        </a:p>
      </dsp:txBody>
      <dsp:txXfrm>
        <a:off x="2356220" y="1546380"/>
        <a:ext cx="1675438" cy="646089"/>
      </dsp:txXfrm>
    </dsp:sp>
    <dsp:sp modelId="{605D0893-518B-4AA1-B94D-A95B5DBC4E38}">
      <dsp:nvSpPr>
        <dsp:cNvPr id="0" name=""/>
        <dsp:cNvSpPr/>
      </dsp:nvSpPr>
      <dsp:spPr>
        <a:xfrm>
          <a:off x="4013792" y="1649006"/>
          <a:ext cx="704489" cy="70448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6109B-F15F-459E-B06D-4C7BA75084E9}">
      <dsp:nvSpPr>
        <dsp:cNvPr id="0" name=""/>
        <dsp:cNvSpPr/>
      </dsp:nvSpPr>
      <dsp:spPr>
        <a:xfrm>
          <a:off x="0" y="72451"/>
          <a:ext cx="717229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Overview of Form: </a:t>
          </a:r>
        </a:p>
      </dsp:txBody>
      <dsp:txXfrm>
        <a:off x="36296" y="108747"/>
        <a:ext cx="7099698" cy="670943"/>
      </dsp:txXfrm>
    </dsp:sp>
    <dsp:sp modelId="{913E6327-9290-4A34-AE0C-9E6A29B8254D}">
      <dsp:nvSpPr>
        <dsp:cNvPr id="0" name=""/>
        <dsp:cNvSpPr/>
      </dsp:nvSpPr>
      <dsp:spPr>
        <a:xfrm>
          <a:off x="0" y="815986"/>
          <a:ext cx="7172290" cy="2185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20" tIns="39370" rIns="220472" bIns="39370" numCol="1" spcCol="1270" anchor="t" anchorCtr="0">
          <a:noAutofit/>
        </a:bodyPr>
        <a:lstStyle/>
        <a:p>
          <a:pPr marL="228600" lvl="1" indent="-228600" algn="l" defTabSz="1066800">
            <a:lnSpc>
              <a:spcPct val="90000"/>
            </a:lnSpc>
            <a:spcBef>
              <a:spcPct val="0"/>
            </a:spcBef>
            <a:spcAft>
              <a:spcPct val="20000"/>
            </a:spcAft>
            <a:buFont typeface="Arial" panose="020B0604020202020204" pitchFamily="34" charset="0"/>
            <a:buChar char="•"/>
          </a:pPr>
          <a:r>
            <a:rPr lang="en-US" sz="2400" kern="1200" dirty="0"/>
            <a:t>PET Completion Visit Status </a:t>
          </a:r>
        </a:p>
        <a:p>
          <a:pPr marL="228600" lvl="1" indent="-228600" algn="l" defTabSz="1066800">
            <a:lnSpc>
              <a:spcPct val="90000"/>
            </a:lnSpc>
            <a:spcBef>
              <a:spcPct val="0"/>
            </a:spcBef>
            <a:spcAft>
              <a:spcPct val="20000"/>
            </a:spcAft>
            <a:buFont typeface="Arial" panose="020B0604020202020204" pitchFamily="34" charset="0"/>
            <a:buChar char="•"/>
          </a:pPr>
          <a:r>
            <a:rPr lang="en-US" sz="2400" kern="1200" dirty="0"/>
            <a:t>Identification Data </a:t>
          </a:r>
        </a:p>
        <a:p>
          <a:pPr marL="228600" lvl="1" indent="-228600" algn="l" defTabSz="1066800">
            <a:lnSpc>
              <a:spcPct val="90000"/>
            </a:lnSpc>
            <a:spcBef>
              <a:spcPct val="0"/>
            </a:spcBef>
            <a:spcAft>
              <a:spcPct val="20000"/>
            </a:spcAft>
            <a:buFont typeface="Arial" panose="020B0604020202020204" pitchFamily="34" charset="0"/>
            <a:buChar char="•"/>
          </a:pPr>
          <a:r>
            <a:rPr lang="en-US" sz="2400" kern="1200" dirty="0"/>
            <a:t>Scan Type </a:t>
          </a:r>
        </a:p>
        <a:p>
          <a:pPr marL="228600" lvl="1" indent="-228600" algn="l" defTabSz="1066800">
            <a:lnSpc>
              <a:spcPct val="90000"/>
            </a:lnSpc>
            <a:spcBef>
              <a:spcPct val="0"/>
            </a:spcBef>
            <a:spcAft>
              <a:spcPct val="20000"/>
            </a:spcAft>
            <a:buFont typeface="Arial" panose="020B0604020202020204" pitchFamily="34" charset="0"/>
            <a:buChar char="•"/>
          </a:pPr>
          <a:r>
            <a:rPr lang="en-US" sz="2400" kern="1200" dirty="0"/>
            <a:t>Radiopharmaceutical Tracer Information </a:t>
          </a:r>
        </a:p>
        <a:p>
          <a:pPr marL="228600" lvl="1" indent="-228600" algn="l" defTabSz="1066800">
            <a:lnSpc>
              <a:spcPct val="90000"/>
            </a:lnSpc>
            <a:spcBef>
              <a:spcPct val="0"/>
            </a:spcBef>
            <a:spcAft>
              <a:spcPct val="20000"/>
            </a:spcAft>
            <a:buFont typeface="Arial" panose="020B0604020202020204" pitchFamily="34" charset="0"/>
            <a:buChar char="•"/>
          </a:pPr>
          <a:r>
            <a:rPr lang="en-US" sz="2400" kern="1200" dirty="0"/>
            <a:t>Name of Person Submitting Form</a:t>
          </a:r>
        </a:p>
      </dsp:txBody>
      <dsp:txXfrm>
        <a:off x="0" y="815986"/>
        <a:ext cx="7172290" cy="21851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C6839-24FD-42F7-868F-87621EC98C23}">
      <dsp:nvSpPr>
        <dsp:cNvPr id="0" name=""/>
        <dsp:cNvSpPr/>
      </dsp:nvSpPr>
      <dsp:spPr>
        <a:xfrm>
          <a:off x="0" y="78748"/>
          <a:ext cx="6328229"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Overview of Form: </a:t>
          </a:r>
        </a:p>
      </dsp:txBody>
      <dsp:txXfrm>
        <a:off x="32784" y="111532"/>
        <a:ext cx="6262661" cy="606012"/>
      </dsp:txXfrm>
    </dsp:sp>
    <dsp:sp modelId="{FBF4496F-D6DB-4ECA-BF48-66A29FAB7E0A}">
      <dsp:nvSpPr>
        <dsp:cNvPr id="0" name=""/>
        <dsp:cNvSpPr/>
      </dsp:nvSpPr>
      <dsp:spPr>
        <a:xfrm>
          <a:off x="0" y="777586"/>
          <a:ext cx="6328229"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92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Identification Data</a:t>
          </a:r>
          <a:endParaRPr lang="en-US" sz="2200" kern="1200" dirty="0"/>
        </a:p>
        <a:p>
          <a:pPr marL="228600" lvl="1" indent="-228600" algn="l" defTabSz="977900">
            <a:lnSpc>
              <a:spcPct val="90000"/>
            </a:lnSpc>
            <a:spcBef>
              <a:spcPct val="0"/>
            </a:spcBef>
            <a:spcAft>
              <a:spcPct val="20000"/>
            </a:spcAft>
            <a:buChar char="•"/>
          </a:pPr>
          <a:r>
            <a:rPr lang="en-US" sz="2200" kern="1200" dirty="0"/>
            <a:t>Interpreting Physician Information </a:t>
          </a:r>
        </a:p>
        <a:p>
          <a:pPr marL="228600" lvl="1" indent="-228600" algn="l" defTabSz="977900">
            <a:lnSpc>
              <a:spcPct val="90000"/>
            </a:lnSpc>
            <a:spcBef>
              <a:spcPct val="0"/>
            </a:spcBef>
            <a:spcAft>
              <a:spcPct val="20000"/>
            </a:spcAft>
            <a:buChar char="•"/>
          </a:pPr>
          <a:r>
            <a:rPr lang="en-US" sz="2200" kern="1200" dirty="0"/>
            <a:t>PET Report (entered as free text- copy and paste from Microsoft Word or Other text document) </a:t>
          </a:r>
        </a:p>
        <a:p>
          <a:pPr marL="228600" lvl="1" indent="-228600" algn="l" defTabSz="977900">
            <a:lnSpc>
              <a:spcPct val="90000"/>
            </a:lnSpc>
            <a:spcBef>
              <a:spcPct val="0"/>
            </a:spcBef>
            <a:spcAft>
              <a:spcPct val="20000"/>
            </a:spcAft>
            <a:buChar char="•"/>
          </a:pPr>
          <a:r>
            <a:rPr lang="en-US" sz="2200" kern="1200" dirty="0"/>
            <a:t>Name of Person Submitting Form</a:t>
          </a:r>
        </a:p>
      </dsp:txBody>
      <dsp:txXfrm>
        <a:off x="0" y="777586"/>
        <a:ext cx="6328229" cy="1825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040AB-8BF0-4233-99D0-3A5C2E911357}">
      <dsp:nvSpPr>
        <dsp:cNvPr id="0" name=""/>
        <dsp:cNvSpPr/>
      </dsp:nvSpPr>
      <dsp:spPr>
        <a:xfrm>
          <a:off x="0" y="0"/>
          <a:ext cx="6909917"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Overview of Form: </a:t>
          </a:r>
        </a:p>
      </dsp:txBody>
      <dsp:txXfrm>
        <a:off x="25759" y="25759"/>
        <a:ext cx="6858399" cy="476152"/>
      </dsp:txXfrm>
    </dsp:sp>
    <dsp:sp modelId="{73EB00D4-A4B6-4F36-B008-91EFB083AB45}">
      <dsp:nvSpPr>
        <dsp:cNvPr id="0" name=""/>
        <dsp:cNvSpPr/>
      </dsp:nvSpPr>
      <dsp:spPr>
        <a:xfrm>
          <a:off x="0" y="535628"/>
          <a:ext cx="6909917"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3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Identification Data</a:t>
          </a:r>
        </a:p>
        <a:p>
          <a:pPr marL="228600" lvl="1" indent="-228600" algn="l" defTabSz="889000">
            <a:lnSpc>
              <a:spcPct val="90000"/>
            </a:lnSpc>
            <a:spcBef>
              <a:spcPct val="0"/>
            </a:spcBef>
            <a:spcAft>
              <a:spcPct val="20000"/>
            </a:spcAft>
            <a:buChar char="•"/>
          </a:pPr>
          <a:r>
            <a:rPr lang="en-US" sz="2000" kern="1200" dirty="0"/>
            <a:t>Radiopharmaceutical </a:t>
          </a:r>
        </a:p>
        <a:p>
          <a:pPr marL="228600" lvl="1" indent="-228600" algn="l" defTabSz="889000">
            <a:lnSpc>
              <a:spcPct val="90000"/>
            </a:lnSpc>
            <a:spcBef>
              <a:spcPct val="0"/>
            </a:spcBef>
            <a:spcAft>
              <a:spcPct val="20000"/>
            </a:spcAft>
            <a:buChar char="•"/>
          </a:pPr>
          <a:r>
            <a:rPr lang="en-US" sz="2000" kern="1200" dirty="0"/>
            <a:t>Scan Type </a:t>
          </a:r>
        </a:p>
        <a:p>
          <a:pPr marL="228600" lvl="1" indent="-228600" algn="l" defTabSz="889000">
            <a:lnSpc>
              <a:spcPct val="90000"/>
            </a:lnSpc>
            <a:spcBef>
              <a:spcPct val="0"/>
            </a:spcBef>
            <a:spcAft>
              <a:spcPct val="20000"/>
            </a:spcAft>
            <a:buChar char="•"/>
          </a:pPr>
          <a:r>
            <a:rPr lang="en-US" sz="2000" kern="1200" dirty="0"/>
            <a:t>Image quantification question </a:t>
          </a:r>
        </a:p>
        <a:p>
          <a:pPr marL="228600" lvl="1" indent="-228600" algn="l" defTabSz="889000">
            <a:lnSpc>
              <a:spcPct val="90000"/>
            </a:lnSpc>
            <a:spcBef>
              <a:spcPct val="0"/>
            </a:spcBef>
            <a:spcAft>
              <a:spcPct val="20000"/>
            </a:spcAft>
            <a:buChar char="•"/>
          </a:pPr>
          <a:r>
            <a:rPr lang="en-US" sz="2000" kern="1200" dirty="0"/>
            <a:t>Comparison of imaging question </a:t>
          </a:r>
        </a:p>
        <a:p>
          <a:pPr marL="228600" lvl="1" indent="-228600" algn="l" defTabSz="889000">
            <a:lnSpc>
              <a:spcPct val="90000"/>
            </a:lnSpc>
            <a:spcBef>
              <a:spcPct val="0"/>
            </a:spcBef>
            <a:spcAft>
              <a:spcPct val="20000"/>
            </a:spcAft>
            <a:buChar char="•"/>
          </a:pPr>
          <a:r>
            <a:rPr lang="en-US" sz="2000" kern="1200" dirty="0"/>
            <a:t>Scan Quality Assessment </a:t>
          </a:r>
        </a:p>
        <a:p>
          <a:pPr marL="228600" lvl="1" indent="-228600" algn="l" defTabSz="889000">
            <a:lnSpc>
              <a:spcPct val="90000"/>
            </a:lnSpc>
            <a:spcBef>
              <a:spcPct val="0"/>
            </a:spcBef>
            <a:spcAft>
              <a:spcPct val="20000"/>
            </a:spcAft>
            <a:buChar char="•"/>
          </a:pPr>
          <a:r>
            <a:rPr lang="en-US" sz="2000" kern="1200" dirty="0"/>
            <a:t>Global scan result </a:t>
          </a:r>
        </a:p>
        <a:p>
          <a:pPr marL="228600" lvl="1" indent="-228600" algn="l" defTabSz="889000">
            <a:lnSpc>
              <a:spcPct val="90000"/>
            </a:lnSpc>
            <a:spcBef>
              <a:spcPct val="0"/>
            </a:spcBef>
            <a:spcAft>
              <a:spcPct val="20000"/>
            </a:spcAft>
            <a:buChar char="•"/>
          </a:pPr>
          <a:r>
            <a:rPr lang="en-US" sz="2000" kern="1200" dirty="0"/>
            <a:t>Name of Person submitting form </a:t>
          </a:r>
        </a:p>
      </dsp:txBody>
      <dsp:txXfrm>
        <a:off x="0" y="535628"/>
        <a:ext cx="6909917" cy="27324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7600" y="2701490"/>
            <a:ext cx="8916698" cy="28956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8069" t="70782" r="4858" b="17470"/>
          <a:stretch/>
        </p:blipFill>
        <p:spPr bwMode="auto">
          <a:xfrm>
            <a:off x="788698" y="5733143"/>
            <a:ext cx="1699489" cy="92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userDrawn="1"/>
        </p:nvPicPr>
        <p:blipFill>
          <a:blip r:embed="rId3"/>
          <a:stretch>
            <a:fillRect/>
          </a:stretch>
        </p:blipFill>
        <p:spPr>
          <a:xfrm>
            <a:off x="3729686" y="285227"/>
            <a:ext cx="3692525" cy="2083900"/>
          </a:xfrm>
          <a:prstGeom prst="rect">
            <a:avLst/>
          </a:prstGeom>
        </p:spPr>
      </p:pic>
      <p:pic>
        <p:nvPicPr>
          <p:cNvPr id="6" name="Picture 5">
            <a:extLst>
              <a:ext uri="{FF2B5EF4-FFF2-40B4-BE49-F238E27FC236}">
                <a16:creationId xmlns:a16="http://schemas.microsoft.com/office/drawing/2014/main" id="{A2D83D76-52CF-463B-B672-422B6BFA3E8C}"/>
              </a:ext>
            </a:extLst>
          </p:cNvPr>
          <p:cNvPicPr>
            <a:picLocks noChangeAspect="1"/>
          </p:cNvPicPr>
          <p:nvPr userDrawn="1"/>
        </p:nvPicPr>
        <p:blipFill>
          <a:blip r:embed="rId4"/>
          <a:stretch>
            <a:fillRect/>
          </a:stretch>
        </p:blipFill>
        <p:spPr>
          <a:xfrm>
            <a:off x="7285902" y="5606980"/>
            <a:ext cx="3552429" cy="1039960"/>
          </a:xfrm>
          <a:prstGeom prst="rect">
            <a:avLst/>
          </a:prstGeom>
        </p:spPr>
      </p:pic>
      <p:sp>
        <p:nvSpPr>
          <p:cNvPr id="7" name="TextBox 2">
            <a:extLst>
              <a:ext uri="{FF2B5EF4-FFF2-40B4-BE49-F238E27FC236}">
                <a16:creationId xmlns:a16="http://schemas.microsoft.com/office/drawing/2014/main" id="{45A19807-9A25-49A6-B48A-8FD2E5F1F1C0}"/>
              </a:ext>
            </a:extLst>
          </p:cNvPr>
          <p:cNvSpPr txBox="1"/>
          <p:nvPr userDrawn="1"/>
        </p:nvSpPr>
        <p:spPr>
          <a:xfrm>
            <a:off x="213233" y="199010"/>
            <a:ext cx="258288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Version 1.2, January 2022</a:t>
            </a:r>
          </a:p>
        </p:txBody>
      </p:sp>
    </p:spTree>
    <p:extLst>
      <p:ext uri="{BB962C8B-B14F-4D97-AF65-F5344CB8AC3E}">
        <p14:creationId xmlns:p14="http://schemas.microsoft.com/office/powerpoint/2010/main" val="274509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160000" cy="1143000"/>
          </a:xfrm>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09600" y="1447800"/>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33600"/>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447800"/>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33600"/>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137" y="6110515"/>
            <a:ext cx="1525385" cy="6567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508000" y="6332990"/>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356235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6"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32074" y="6110515"/>
            <a:ext cx="1485691" cy="6567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585409" y="6316095"/>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1879321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2050"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2039" y="6110517"/>
            <a:ext cx="1525385" cy="6567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711200" y="6294323"/>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3204566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228600"/>
            <a:ext cx="10160000" cy="1066800"/>
          </a:xfrm>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10"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07031" y="6110517"/>
            <a:ext cx="1525385" cy="6567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609600" y="6301581"/>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396099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71804"/>
            <a:ext cx="101600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9" name="TextBox 8"/>
          <p:cNvSpPr txBox="1"/>
          <p:nvPr userDrawn="1"/>
        </p:nvSpPr>
        <p:spPr>
          <a:xfrm>
            <a:off x="711200" y="6294323"/>
            <a:ext cx="1723164" cy="369332"/>
          </a:xfrm>
          <a:prstGeom prst="rect">
            <a:avLst/>
          </a:prstGeom>
          <a:noFill/>
        </p:spPr>
        <p:txBody>
          <a:bodyPr wrap="none" rtlCol="0">
            <a:spAutoFit/>
          </a:bodyPr>
          <a:lstStyle/>
          <a:p>
            <a:pPr algn="l" eaLnBrk="1" fontAlgn="auto" hangingPunct="1">
              <a:spcBef>
                <a:spcPts val="0"/>
              </a:spcBef>
              <a:spcAft>
                <a:spcPts val="0"/>
              </a:spcAft>
            </a:pPr>
            <a:r>
              <a:rPr lang="en-US" sz="1800" b="1" i="0" baseline="0" dirty="0">
                <a:solidFill>
                  <a:srgbClr val="62358B"/>
                </a:solidFill>
                <a:latin typeface="Calibri" panose="020F0502020204030204" pitchFamily="34" charset="0"/>
                <a:cs typeface="Arial" panose="020B0604020202020204" pitchFamily="34" charset="0"/>
              </a:rPr>
              <a:t>IDEAS-Study.org</a:t>
            </a:r>
          </a:p>
        </p:txBody>
      </p:sp>
      <p:pic>
        <p:nvPicPr>
          <p:cNvPr id="4" name="Picture 3"/>
          <p:cNvPicPr>
            <a:picLocks noChangeAspect="1"/>
          </p:cNvPicPr>
          <p:nvPr userDrawn="1"/>
        </p:nvPicPr>
        <p:blipFill>
          <a:blip r:embed="rId2"/>
          <a:stretch>
            <a:fillRect/>
          </a:stretch>
        </p:blipFill>
        <p:spPr>
          <a:xfrm>
            <a:off x="9245600" y="6145570"/>
            <a:ext cx="1524000" cy="606582"/>
          </a:xfrm>
          <a:prstGeom prst="rect">
            <a:avLst/>
          </a:prstGeom>
        </p:spPr>
      </p:pic>
    </p:spTree>
    <p:extLst>
      <p:ext uri="{BB962C8B-B14F-4D97-AF65-F5344CB8AC3E}">
        <p14:creationId xmlns:p14="http://schemas.microsoft.com/office/powerpoint/2010/main" val="354141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228600"/>
            <a:ext cx="10160000" cy="1066800"/>
          </a:xfrm>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11" name="TextBox 10"/>
          <p:cNvSpPr txBox="1"/>
          <p:nvPr userDrawn="1"/>
        </p:nvSpPr>
        <p:spPr>
          <a:xfrm>
            <a:off x="609600" y="6301581"/>
            <a:ext cx="1723164" cy="369332"/>
          </a:xfrm>
          <a:prstGeom prst="rect">
            <a:avLst/>
          </a:prstGeom>
          <a:noFill/>
        </p:spPr>
        <p:txBody>
          <a:bodyPr wrap="none" rtlCol="0">
            <a:spAutoFit/>
          </a:bodyPr>
          <a:lstStyle/>
          <a:p>
            <a:pPr algn="l" eaLnBrk="1" fontAlgn="auto" hangingPunct="1">
              <a:spcBef>
                <a:spcPts val="0"/>
              </a:spcBef>
              <a:spcAft>
                <a:spcPts val="0"/>
              </a:spcAft>
            </a:pPr>
            <a:r>
              <a:rPr lang="en-US" sz="1800" b="1" i="0" baseline="0" dirty="0">
                <a:solidFill>
                  <a:srgbClr val="62358B"/>
                </a:solidFill>
                <a:latin typeface="Calibri" panose="020F0502020204030204" pitchFamily="34" charset="0"/>
                <a:cs typeface="Arial" panose="020B0604020202020204" pitchFamily="34" charset="0"/>
              </a:rPr>
              <a:t>IDEAS-Study.org</a:t>
            </a:r>
          </a:p>
        </p:txBody>
      </p:sp>
      <p:pic>
        <p:nvPicPr>
          <p:cNvPr id="5" name="Picture 4"/>
          <p:cNvPicPr>
            <a:picLocks noChangeAspect="1"/>
          </p:cNvPicPr>
          <p:nvPr userDrawn="1"/>
        </p:nvPicPr>
        <p:blipFill>
          <a:blip r:embed="rId2"/>
          <a:stretch>
            <a:fillRect/>
          </a:stretch>
        </p:blipFill>
        <p:spPr>
          <a:xfrm>
            <a:off x="9245468" y="6181420"/>
            <a:ext cx="1524132" cy="609653"/>
          </a:xfrm>
          <a:prstGeom prst="rect">
            <a:avLst/>
          </a:prstGeom>
        </p:spPr>
      </p:pic>
    </p:spTree>
    <p:extLst>
      <p:ext uri="{BB962C8B-B14F-4D97-AF65-F5344CB8AC3E}">
        <p14:creationId xmlns:p14="http://schemas.microsoft.com/office/powerpoint/2010/main" val="348349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160000" cy="1143000"/>
          </a:xfrm>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09600" y="1383148"/>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68948"/>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383148"/>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92800" y="2068948"/>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609600" y="6296045"/>
            <a:ext cx="1723164" cy="369332"/>
          </a:xfrm>
          <a:prstGeom prst="rect">
            <a:avLst/>
          </a:prstGeom>
          <a:noFill/>
        </p:spPr>
        <p:txBody>
          <a:bodyPr wrap="none" rtlCol="0">
            <a:spAutoFit/>
          </a:bodyPr>
          <a:lstStyle/>
          <a:p>
            <a:pPr algn="l" eaLnBrk="1" fontAlgn="auto" hangingPunct="1">
              <a:spcBef>
                <a:spcPts val="0"/>
              </a:spcBef>
              <a:spcAft>
                <a:spcPts val="0"/>
              </a:spcAft>
            </a:pPr>
            <a:r>
              <a:rPr lang="en-US" sz="1800" b="1" i="0" baseline="0" dirty="0">
                <a:solidFill>
                  <a:srgbClr val="62358B"/>
                </a:solidFill>
                <a:latin typeface="Calibri" panose="020F0502020204030204" pitchFamily="34" charset="0"/>
                <a:cs typeface="Arial" panose="020B0604020202020204" pitchFamily="34" charset="0"/>
              </a:rPr>
              <a:t>IDEAS-Study.org</a:t>
            </a:r>
          </a:p>
        </p:txBody>
      </p:sp>
      <p:pic>
        <p:nvPicPr>
          <p:cNvPr id="8" name="Picture 7"/>
          <p:cNvPicPr>
            <a:picLocks noChangeAspect="1"/>
          </p:cNvPicPr>
          <p:nvPr userDrawn="1"/>
        </p:nvPicPr>
        <p:blipFill>
          <a:blip r:embed="rId2"/>
          <a:stretch>
            <a:fillRect/>
          </a:stretch>
        </p:blipFill>
        <p:spPr>
          <a:xfrm>
            <a:off x="9245468" y="6175884"/>
            <a:ext cx="1524132" cy="609653"/>
          </a:xfrm>
          <a:prstGeom prst="rect">
            <a:avLst/>
          </a:prstGeom>
        </p:spPr>
      </p:pic>
    </p:spTree>
    <p:extLst>
      <p:ext uri="{BB962C8B-B14F-4D97-AF65-F5344CB8AC3E}">
        <p14:creationId xmlns:p14="http://schemas.microsoft.com/office/powerpoint/2010/main" val="29448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sp>
        <p:nvSpPr>
          <p:cNvPr id="7" name="TextBox 6"/>
          <p:cNvSpPr txBox="1"/>
          <p:nvPr userDrawn="1"/>
        </p:nvSpPr>
        <p:spPr>
          <a:xfrm>
            <a:off x="609600" y="6227678"/>
            <a:ext cx="1723164" cy="369332"/>
          </a:xfrm>
          <a:prstGeom prst="rect">
            <a:avLst/>
          </a:prstGeom>
          <a:noFill/>
        </p:spPr>
        <p:txBody>
          <a:bodyPr wrap="none" rtlCol="0">
            <a:spAutoFit/>
          </a:bodyPr>
          <a:lstStyle/>
          <a:p>
            <a:pPr algn="l" eaLnBrk="1" fontAlgn="auto" hangingPunct="1">
              <a:spcBef>
                <a:spcPts val="0"/>
              </a:spcBef>
              <a:spcAft>
                <a:spcPts val="0"/>
              </a:spcAft>
            </a:pPr>
            <a:r>
              <a:rPr lang="en-US" sz="1800" b="1" i="0" baseline="0" dirty="0">
                <a:solidFill>
                  <a:srgbClr val="62358B"/>
                </a:solidFill>
                <a:latin typeface="Calibri" panose="020F0502020204030204" pitchFamily="34" charset="0"/>
                <a:cs typeface="Arial" panose="020B0604020202020204" pitchFamily="34" charset="0"/>
              </a:rPr>
              <a:t>IDEAS-Study.org</a:t>
            </a:r>
          </a:p>
        </p:txBody>
      </p:sp>
      <p:pic>
        <p:nvPicPr>
          <p:cNvPr id="4" name="Picture 3"/>
          <p:cNvPicPr>
            <a:picLocks noChangeAspect="1"/>
          </p:cNvPicPr>
          <p:nvPr userDrawn="1"/>
        </p:nvPicPr>
        <p:blipFill>
          <a:blip r:embed="rId2"/>
          <a:stretch>
            <a:fillRect/>
          </a:stretch>
        </p:blipFill>
        <p:spPr>
          <a:xfrm>
            <a:off x="9245468" y="5987357"/>
            <a:ext cx="1524132" cy="609653"/>
          </a:xfrm>
          <a:prstGeom prst="rect">
            <a:avLst/>
          </a:prstGeom>
        </p:spPr>
      </p:pic>
    </p:spTree>
    <p:extLst>
      <p:ext uri="{BB962C8B-B14F-4D97-AF65-F5344CB8AC3E}">
        <p14:creationId xmlns:p14="http://schemas.microsoft.com/office/powerpoint/2010/main" val="85880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286000"/>
            <a:ext cx="9245600" cy="28956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7" name="Picture 3"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6040" y="353626"/>
            <a:ext cx="7373723" cy="2389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8069" t="70782" r="4858" b="17470"/>
          <a:stretch/>
        </p:blipFill>
        <p:spPr bwMode="auto">
          <a:xfrm>
            <a:off x="203202" y="5638803"/>
            <a:ext cx="2275959" cy="93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05600" y="5464418"/>
            <a:ext cx="4165600" cy="1051582"/>
          </a:xfrm>
          <a:prstGeom prst="rect">
            <a:avLst/>
          </a:prstGeom>
        </p:spPr>
      </p:pic>
    </p:spTree>
    <p:extLst>
      <p:ext uri="{BB962C8B-B14F-4D97-AF65-F5344CB8AC3E}">
        <p14:creationId xmlns:p14="http://schemas.microsoft.com/office/powerpoint/2010/main" val="304636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286000"/>
            <a:ext cx="9245600" cy="28956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7" name="Picture 3"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92550" y="305802"/>
            <a:ext cx="3289300" cy="13499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285" t="50000" r="46440" b="33490"/>
          <a:stretch/>
        </p:blipFill>
        <p:spPr bwMode="auto">
          <a:xfrm>
            <a:off x="7696200" y="5811868"/>
            <a:ext cx="3276600" cy="92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78069" t="70782" r="4858" b="17470"/>
          <a:stretch/>
        </p:blipFill>
        <p:spPr bwMode="auto">
          <a:xfrm>
            <a:off x="304800" y="5811868"/>
            <a:ext cx="1777999" cy="90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84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2050"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02097" y="6110515"/>
            <a:ext cx="1485691" cy="6567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711200" y="6294323"/>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178995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483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228600"/>
            <a:ext cx="10160000" cy="1066800"/>
          </a:xfrm>
        </p:spPr>
        <p:txBody>
          <a:bodyPr/>
          <a:lstStyle>
            <a:lvl1pPr>
              <a:defRPr baseline="0">
                <a:latin typeface="Calibri" panose="020F0502020204030204" pitchFamily="34" charset="0"/>
              </a:defRPr>
            </a:lvl1pPr>
          </a:lstStyle>
          <a:p>
            <a:r>
              <a:rPr lang="en-US"/>
              <a:t>Click to edit Master title style</a:t>
            </a:r>
            <a:endParaRPr lang="en-US" dirty="0"/>
          </a:p>
        </p:txBody>
      </p:sp>
      <p:pic>
        <p:nvPicPr>
          <p:cNvPr id="10" name="Picture 2" descr="C:\Users\lsears\AppData\Local\Microsoft\Windows\Temporary Internet Files\Content.Outlook\LK56RHT2\IDEAS Logo Final CMYK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07030" y="6110515"/>
            <a:ext cx="1525385" cy="6567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609600" y="6301581"/>
            <a:ext cx="17231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2358B"/>
                </a:solidFill>
                <a:effectLst/>
                <a:uLnTx/>
                <a:uFillTx/>
                <a:latin typeface="Calibri"/>
                <a:ea typeface="+mn-ea"/>
                <a:cs typeface="Arial" panose="020B0604020202020204" pitchFamily="34" charset="0"/>
              </a:rPr>
              <a:t>IDEAS-Study.org</a:t>
            </a:r>
          </a:p>
        </p:txBody>
      </p:sp>
    </p:spTree>
    <p:extLst>
      <p:ext uri="{BB962C8B-B14F-4D97-AF65-F5344CB8AC3E}">
        <p14:creationId xmlns:p14="http://schemas.microsoft.com/office/powerpoint/2010/main" val="4119097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11200" y="1600200"/>
            <a:ext cx="10160000"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56999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Calibri" panose="020F0502020204030204" pitchFamily="34" charset="0"/>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11200" y="1600200"/>
            <a:ext cx="101600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67026298"/>
      </p:ext>
    </p:extLst>
  </p:cSld>
  <p:clrMap bg1="lt1" tx1="dk1" bg2="lt2" tx2="dk2" accent1="accent1" accent2="accent2" accent3="accent3" accent4="accent4" accent5="accent5" accent6="accent6" hlink="hlink" folHlink="folHlink"/>
  <p:sldLayoutIdLst>
    <p:sldLayoutId id="2147483683" r:id="rId1"/>
    <p:sldLayoutId id="2147483687" r:id="rId2"/>
    <p:sldLayoutId id="2147483679" r:id="rId3"/>
    <p:sldLayoutId id="2147483680" r:id="rId4"/>
    <p:sldLayoutId id="2147483681" r:id="rId5"/>
    <p:sldLayoutId id="2147483682" r:id="rId6"/>
    <p:sldLayoutId id="2147483684" r:id="rId7"/>
    <p:sldLayoutId id="2147483685" r:id="rId8"/>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Calibri" panose="020F0502020204030204" pitchFamily="34" charset="0"/>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deas-study.org/-/media/Ideas/Files/New-IDEAS-PET-Coinsurance-Reimbursement-Policy.pdf" TargetMode="External"/><Relationship Id="rId2" Type="http://schemas.openxmlformats.org/officeDocument/2006/relationships/hyperlink" Target="https://www.ideas-study.org/-/media/Ideas/Files/New-IDEAS-Coinsurance-Reimbursement-Training-Module.pdf"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ideas-study.org/-/media/Ideas/Files/FAQ-Sheet-for-Coinsurance-Reimbursement-Program.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ideas-study.org/During-Study/Resourc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pp.ideas-study.or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s://app.ideas-study.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pp.ideas-study.or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ideas-study.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app.ideas-study.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ideas-study.org/-/media/Ideas/Files/New-IDEAS-Coinsurance-Reimbursement-Training-Module.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deas-study.org/Find-a-Site"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ideas-study.org/Getting-Starte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triadhelp.acr.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ideas-study.org/Getting-Started/TRIAD"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ideas-study.org/Getting-Started/Protocol" TargetMode="External"/><Relationship Id="rId2" Type="http://schemas.openxmlformats.org/officeDocument/2006/relationships/hyperlink" Target="https://www.ideas-study.org/PET-Facility" TargetMode="External"/><Relationship Id="rId1" Type="http://schemas.openxmlformats.org/officeDocument/2006/relationships/slideLayout" Target="../slideLayouts/slideLayout2.xml"/><Relationship Id="rId4" Type="http://schemas.openxmlformats.org/officeDocument/2006/relationships/hyperlink" Target="https://clinicaltrials.gov/ct2/show/NCT04426539"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mailto:newideas@acr.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ideas-study.org/-/media/Ideas/Files/PET-Facilities/Amyloid-Radiotracer-Reader-Training-Guidanc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deas-study.org/During-Study/Medicare-Reimbursement" TargetMode="External"/><Relationship Id="rId2" Type="http://schemas.openxmlformats.org/officeDocument/2006/relationships/hyperlink" Target="mailto:NewIDEAS@acr.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12825" y="2987240"/>
            <a:ext cx="8916698" cy="2895600"/>
          </a:xfrm>
        </p:spPr>
        <p:txBody>
          <a:bodyPr>
            <a:normAutofit/>
          </a:bodyPr>
          <a:lstStyle/>
          <a:p>
            <a:pPr algn="ctr"/>
            <a:r>
              <a:rPr lang="en-US" sz="4800" b="1" i="1" dirty="0">
                <a:solidFill>
                  <a:schemeClr val="tx1"/>
                </a:solidFill>
              </a:rPr>
              <a:t>PET Imaging Facility </a:t>
            </a:r>
          </a:p>
          <a:p>
            <a:pPr algn="ctr"/>
            <a:r>
              <a:rPr lang="en-US" sz="4800" b="1" i="1" dirty="0">
                <a:solidFill>
                  <a:schemeClr val="tx1"/>
                </a:solidFill>
              </a:rPr>
              <a:t>Information and Training</a:t>
            </a:r>
            <a:endParaRPr lang="en-US" sz="4800" i="1" baseline="30000" dirty="0">
              <a:solidFill>
                <a:schemeClr val="tx1"/>
              </a:solidFill>
            </a:endParaRPr>
          </a:p>
        </p:txBody>
      </p:sp>
    </p:spTree>
    <p:extLst>
      <p:ext uri="{BB962C8B-B14F-4D97-AF65-F5344CB8AC3E}">
        <p14:creationId xmlns:p14="http://schemas.microsoft.com/office/powerpoint/2010/main" val="76877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836844-A13D-4436-936A-E6FCD7F9F21D}"/>
              </a:ext>
            </a:extLst>
          </p:cNvPr>
          <p:cNvSpPr>
            <a:spLocks noGrp="1"/>
          </p:cNvSpPr>
          <p:nvPr>
            <p:ph idx="1"/>
          </p:nvPr>
        </p:nvSpPr>
        <p:spPr>
          <a:xfrm>
            <a:off x="609600" y="1571804"/>
            <a:ext cx="6298096" cy="4419600"/>
          </a:xfrm>
        </p:spPr>
        <p:txBody>
          <a:bodyPr>
            <a:normAutofit lnSpcReduction="10000"/>
          </a:bodyPr>
          <a:lstStyle/>
          <a:p>
            <a:r>
              <a:rPr lang="en-US" sz="2000" dirty="0"/>
              <a:t>Review the </a:t>
            </a:r>
            <a:r>
              <a:rPr lang="en-US" sz="2000" dirty="0">
                <a:hlinkClick r:id="rId2"/>
              </a:rPr>
              <a:t>Operational Training: New IDEAS Coinsurance Reimbursement Program Training Module</a:t>
            </a:r>
            <a:r>
              <a:rPr lang="en-US" sz="2000" dirty="0"/>
              <a:t> for in depth training on the Coinsurance Reimbursement Program. </a:t>
            </a:r>
          </a:p>
          <a:p>
            <a:r>
              <a:rPr lang="en-US" sz="2000" dirty="0">
                <a:effectLst/>
                <a:ea typeface="+mn-lt"/>
                <a:cs typeface="+mn-lt"/>
              </a:rPr>
              <a:t>All PET imaging facilities </a:t>
            </a:r>
            <a:r>
              <a:rPr lang="en-US" sz="2000" dirty="0">
                <a:ea typeface="+mn-lt"/>
                <a:cs typeface="+mn-lt"/>
              </a:rPr>
              <a:t>and dementia practices </a:t>
            </a:r>
            <a:r>
              <a:rPr lang="en-US" sz="2000" dirty="0">
                <a:effectLst/>
                <a:ea typeface="+mn-lt"/>
                <a:cs typeface="+mn-lt"/>
              </a:rPr>
              <a:t>that choose to participate in the </a:t>
            </a:r>
            <a:r>
              <a:rPr lang="en-US" sz="2000" dirty="0">
                <a:ea typeface="+mn-lt"/>
                <a:cs typeface="+mn-lt"/>
              </a:rPr>
              <a:t>New IDEAS study</a:t>
            </a:r>
            <a:r>
              <a:rPr lang="en-US" sz="2000" dirty="0">
                <a:effectLst/>
                <a:ea typeface="+mn-lt"/>
                <a:cs typeface="+mn-lt"/>
              </a:rPr>
              <a:t> must adhere to the </a:t>
            </a:r>
            <a:r>
              <a:rPr lang="en-US" sz="2000" dirty="0">
                <a:hlinkClick r:id="rId3"/>
              </a:rPr>
              <a:t>Coinsurance Reimbursement Program Policy. </a:t>
            </a:r>
            <a:endParaRPr lang="en-US" sz="2000" dirty="0">
              <a:ea typeface="+mn-lt"/>
              <a:cs typeface="+mn-lt"/>
            </a:endParaRPr>
          </a:p>
          <a:p>
            <a:pPr lvl="1"/>
            <a:r>
              <a:rPr lang="en-US" sz="1800" dirty="0">
                <a:ea typeface="+mn-lt"/>
                <a:cs typeface="+mn-lt"/>
              </a:rPr>
              <a:t>Failure to comply with this policy or requirements specified by the New IDEAS Study will result in termination of the participating PET imaging facility or dementia practice as detailed in the study’s executed legal agreement. </a:t>
            </a:r>
            <a:endParaRPr lang="en-US" sz="1800" b="1" dirty="0">
              <a:ea typeface="+mn-lt"/>
              <a:cs typeface="+mn-lt"/>
            </a:endParaRPr>
          </a:p>
          <a:p>
            <a:r>
              <a:rPr lang="en-US" sz="2000" dirty="0"/>
              <a:t>Additional Resources: </a:t>
            </a:r>
          </a:p>
          <a:p>
            <a:pPr lvl="1"/>
            <a:r>
              <a:rPr lang="en-US" sz="1800" dirty="0">
                <a:hlinkClick r:id="rId4"/>
              </a:rPr>
              <a:t>Frequency Asked Questions </a:t>
            </a:r>
            <a:endParaRPr lang="en-US" sz="1800" dirty="0"/>
          </a:p>
        </p:txBody>
      </p:sp>
      <p:sp>
        <p:nvSpPr>
          <p:cNvPr id="3" name="Title 2">
            <a:extLst>
              <a:ext uri="{FF2B5EF4-FFF2-40B4-BE49-F238E27FC236}">
                <a16:creationId xmlns:a16="http://schemas.microsoft.com/office/drawing/2014/main" id="{80568588-C4E1-41AC-8E72-145A74DD5FD0}"/>
              </a:ext>
            </a:extLst>
          </p:cNvPr>
          <p:cNvSpPr>
            <a:spLocks noGrp="1"/>
          </p:cNvSpPr>
          <p:nvPr>
            <p:ph type="title"/>
          </p:nvPr>
        </p:nvSpPr>
        <p:spPr/>
        <p:txBody>
          <a:bodyPr/>
          <a:lstStyle/>
          <a:p>
            <a:r>
              <a:rPr lang="en-US" b="1" dirty="0"/>
              <a:t>Coinsurance Reimbursement Program</a:t>
            </a:r>
          </a:p>
        </p:txBody>
      </p:sp>
      <p:pic>
        <p:nvPicPr>
          <p:cNvPr id="1026" name="Picture 2" descr="medical office waiting room">
            <a:extLst>
              <a:ext uri="{FF2B5EF4-FFF2-40B4-BE49-F238E27FC236}">
                <a16:creationId xmlns:a16="http://schemas.microsoft.com/office/drawing/2014/main" id="{76074761-7056-4F56-8819-8D416A978D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683" t="5413" r="24682"/>
          <a:stretch/>
        </p:blipFill>
        <p:spPr bwMode="auto">
          <a:xfrm>
            <a:off x="7104992" y="1282262"/>
            <a:ext cx="3664607" cy="455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6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263EDA-89EF-4225-B990-BC8E51C533DD}"/>
              </a:ext>
            </a:extLst>
          </p:cNvPr>
          <p:cNvSpPr>
            <a:spLocks noGrp="1"/>
          </p:cNvSpPr>
          <p:nvPr>
            <p:ph type="title"/>
          </p:nvPr>
        </p:nvSpPr>
        <p:spPr/>
        <p:txBody>
          <a:bodyPr/>
          <a:lstStyle/>
          <a:p>
            <a:r>
              <a:rPr lang="en-US" b="1" dirty="0"/>
              <a:t>Participant Study Timeline</a:t>
            </a:r>
          </a:p>
        </p:txBody>
      </p:sp>
      <p:pic>
        <p:nvPicPr>
          <p:cNvPr id="4" name="Picture 3">
            <a:extLst>
              <a:ext uri="{FF2B5EF4-FFF2-40B4-BE49-F238E27FC236}">
                <a16:creationId xmlns:a16="http://schemas.microsoft.com/office/drawing/2014/main" id="{96998D81-24FD-4093-BC32-A51CF8440971}"/>
              </a:ext>
            </a:extLst>
          </p:cNvPr>
          <p:cNvPicPr>
            <a:picLocks noChangeAspect="1"/>
          </p:cNvPicPr>
          <p:nvPr/>
        </p:nvPicPr>
        <p:blipFill>
          <a:blip r:embed="rId2"/>
          <a:stretch>
            <a:fillRect/>
          </a:stretch>
        </p:blipFill>
        <p:spPr>
          <a:xfrm>
            <a:off x="822428" y="1155490"/>
            <a:ext cx="9304798" cy="5044413"/>
          </a:xfrm>
          <a:prstGeom prst="rect">
            <a:avLst/>
          </a:prstGeom>
        </p:spPr>
      </p:pic>
    </p:spTree>
    <p:extLst>
      <p:ext uri="{BB962C8B-B14F-4D97-AF65-F5344CB8AC3E}">
        <p14:creationId xmlns:p14="http://schemas.microsoft.com/office/powerpoint/2010/main" val="65497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EB52A32-81A2-4096-BEA5-0CC613CD97F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33000"/>
                    </a14:imgEffect>
                  </a14:imgLayer>
                </a14:imgProps>
              </a:ext>
            </a:extLst>
          </a:blip>
          <a:stretch>
            <a:fillRect/>
          </a:stretch>
        </p:blipFill>
        <p:spPr>
          <a:xfrm>
            <a:off x="2082983" y="2397657"/>
            <a:ext cx="8026034" cy="3593747"/>
          </a:xfrm>
        </p:spPr>
      </p:pic>
      <p:sp>
        <p:nvSpPr>
          <p:cNvPr id="3" name="Title 2">
            <a:extLst>
              <a:ext uri="{FF2B5EF4-FFF2-40B4-BE49-F238E27FC236}">
                <a16:creationId xmlns:a16="http://schemas.microsoft.com/office/drawing/2014/main" id="{3D40BA4C-B65A-4CE9-9C81-7E624BED6FE1}"/>
              </a:ext>
            </a:extLst>
          </p:cNvPr>
          <p:cNvSpPr>
            <a:spLocks noGrp="1"/>
          </p:cNvSpPr>
          <p:nvPr>
            <p:ph type="title"/>
          </p:nvPr>
        </p:nvSpPr>
        <p:spPr>
          <a:xfrm>
            <a:off x="566035" y="283950"/>
            <a:ext cx="10160000" cy="1143000"/>
          </a:xfrm>
        </p:spPr>
        <p:txBody>
          <a:bodyPr/>
          <a:lstStyle/>
          <a:p>
            <a:r>
              <a:rPr lang="en-US" b="1" dirty="0"/>
              <a:t>Training Materials</a:t>
            </a:r>
          </a:p>
        </p:txBody>
      </p:sp>
      <p:sp>
        <p:nvSpPr>
          <p:cNvPr id="6" name="Content Placeholder 1">
            <a:extLst>
              <a:ext uri="{FF2B5EF4-FFF2-40B4-BE49-F238E27FC236}">
                <a16:creationId xmlns:a16="http://schemas.microsoft.com/office/drawing/2014/main" id="{6EECBEC7-2C94-4D82-B477-57C9CB35D4EC}"/>
              </a:ext>
            </a:extLst>
          </p:cNvPr>
          <p:cNvSpPr txBox="1">
            <a:spLocks/>
          </p:cNvSpPr>
          <p:nvPr/>
        </p:nvSpPr>
        <p:spPr>
          <a:xfrm>
            <a:off x="609600" y="1571804"/>
            <a:ext cx="10160000" cy="4419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a:t>Updated New IDEAS training materials for PET Imaging Facilities can be found at </a:t>
            </a:r>
            <a:r>
              <a:rPr lang="en-US" sz="2400" dirty="0">
                <a:hlinkClick r:id="rId4"/>
              </a:rPr>
              <a:t>https://www.ideas-study.org/During-Study/Resources</a:t>
            </a:r>
            <a:r>
              <a:rPr lang="en-US" sz="2400" dirty="0"/>
              <a:t>.  </a:t>
            </a:r>
          </a:p>
          <a:p>
            <a:endParaRPr lang="en-US" dirty="0"/>
          </a:p>
        </p:txBody>
      </p:sp>
    </p:spTree>
    <p:extLst>
      <p:ext uri="{BB962C8B-B14F-4D97-AF65-F5344CB8AC3E}">
        <p14:creationId xmlns:p14="http://schemas.microsoft.com/office/powerpoint/2010/main" val="272990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D10B93-5B11-422A-9AF8-5867887F407A}"/>
              </a:ext>
            </a:extLst>
          </p:cNvPr>
          <p:cNvSpPr>
            <a:spLocks noGrp="1"/>
          </p:cNvSpPr>
          <p:nvPr>
            <p:ph idx="1"/>
          </p:nvPr>
        </p:nvSpPr>
        <p:spPr/>
        <p:txBody>
          <a:bodyPr/>
          <a:lstStyle/>
          <a:p>
            <a:pPr marL="114300" indent="0">
              <a:buNone/>
            </a:pPr>
            <a:r>
              <a:rPr lang="en-US" sz="2400" dirty="0"/>
              <a:t>Processed via a secure, role-based online application with a two-factor authentication system (Okta)</a:t>
            </a:r>
          </a:p>
          <a:p>
            <a:pPr lvl="1"/>
            <a:r>
              <a:rPr lang="en-US" sz="2400" b="1" dirty="0"/>
              <a:t>Each user is required to have his/her own username/password and current e-mail address </a:t>
            </a:r>
            <a:r>
              <a:rPr lang="en-US" sz="2400" dirty="0"/>
              <a:t>for access and receipt of notifications/alerts. </a:t>
            </a:r>
          </a:p>
          <a:p>
            <a:pPr lvl="1"/>
            <a:r>
              <a:rPr lang="en-US" sz="2400" b="1" dirty="0"/>
              <a:t>Passwords must be changed every 90 days. </a:t>
            </a:r>
          </a:p>
          <a:p>
            <a:pPr lvl="1"/>
            <a:r>
              <a:rPr lang="en-US" sz="2400" b="1" dirty="0"/>
              <a:t>Physicians must complete their </a:t>
            </a:r>
            <a:r>
              <a:rPr lang="en-US" sz="2400" b="1" u="sng" dirty="0"/>
              <a:t>own</a:t>
            </a:r>
            <a:r>
              <a:rPr lang="en-US" sz="2400" b="1" dirty="0"/>
              <a:t> data entry</a:t>
            </a:r>
          </a:p>
          <a:p>
            <a:endParaRPr lang="en-US" dirty="0"/>
          </a:p>
        </p:txBody>
      </p:sp>
      <p:sp>
        <p:nvSpPr>
          <p:cNvPr id="3" name="Title 2">
            <a:extLst>
              <a:ext uri="{FF2B5EF4-FFF2-40B4-BE49-F238E27FC236}">
                <a16:creationId xmlns:a16="http://schemas.microsoft.com/office/drawing/2014/main" id="{3FB9B683-D6ED-4A7F-B467-518D692A35B3}"/>
              </a:ext>
            </a:extLst>
          </p:cNvPr>
          <p:cNvSpPr>
            <a:spLocks noGrp="1"/>
          </p:cNvSpPr>
          <p:nvPr>
            <p:ph type="title"/>
          </p:nvPr>
        </p:nvSpPr>
        <p:spPr/>
        <p:txBody>
          <a:bodyPr/>
          <a:lstStyle/>
          <a:p>
            <a:r>
              <a:rPr lang="en-US" b="1" dirty="0"/>
              <a:t>Important Portal Information</a:t>
            </a:r>
          </a:p>
        </p:txBody>
      </p:sp>
      <p:pic>
        <p:nvPicPr>
          <p:cNvPr id="4" name="Picture 3">
            <a:extLst>
              <a:ext uri="{FF2B5EF4-FFF2-40B4-BE49-F238E27FC236}">
                <a16:creationId xmlns:a16="http://schemas.microsoft.com/office/drawing/2014/main" id="{D144EE89-7156-41AC-ADDE-17045D711077}"/>
              </a:ext>
            </a:extLst>
          </p:cNvPr>
          <p:cNvPicPr>
            <a:picLocks noChangeAspect="1"/>
          </p:cNvPicPr>
          <p:nvPr/>
        </p:nvPicPr>
        <p:blipFill rotWithShape="1">
          <a:blip r:embed="rId2"/>
          <a:srcRect b="30922"/>
          <a:stretch/>
        </p:blipFill>
        <p:spPr>
          <a:xfrm>
            <a:off x="1078997" y="4381834"/>
            <a:ext cx="8922254" cy="1390495"/>
          </a:xfrm>
          <a:prstGeom prst="rect">
            <a:avLst/>
          </a:prstGeom>
        </p:spPr>
      </p:pic>
      <p:sp>
        <p:nvSpPr>
          <p:cNvPr id="5" name="Rectangle 4">
            <a:extLst>
              <a:ext uri="{FF2B5EF4-FFF2-40B4-BE49-F238E27FC236}">
                <a16:creationId xmlns:a16="http://schemas.microsoft.com/office/drawing/2014/main" id="{A856C0B8-A1FB-483C-A6BD-F9AF5979DF68}"/>
              </a:ext>
            </a:extLst>
          </p:cNvPr>
          <p:cNvSpPr/>
          <p:nvPr/>
        </p:nvSpPr>
        <p:spPr>
          <a:xfrm>
            <a:off x="8595360" y="4314826"/>
            <a:ext cx="1301115" cy="571499"/>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5A59EE74-4FB4-4200-A1E2-C3A4FED9F657}"/>
              </a:ext>
            </a:extLst>
          </p:cNvPr>
          <p:cNvSpPr txBox="1"/>
          <p:nvPr/>
        </p:nvSpPr>
        <p:spPr>
          <a:xfrm>
            <a:off x="8191879" y="693927"/>
            <a:ext cx="6096000" cy="369332"/>
          </a:xfrm>
          <a:prstGeom prst="rect">
            <a:avLst/>
          </a:prstGeom>
          <a:noFill/>
        </p:spPr>
        <p:txBody>
          <a:bodyPr wrap="square">
            <a:spAutoFit/>
          </a:bodyPr>
          <a:lstStyle/>
          <a:p>
            <a:r>
              <a:rPr lang="en-US" dirty="0">
                <a:hlinkClick r:id="rId3"/>
              </a:rPr>
              <a:t>https://app.ideas-study.org/</a:t>
            </a:r>
            <a:r>
              <a:rPr lang="en-US" dirty="0"/>
              <a:t> </a:t>
            </a:r>
          </a:p>
        </p:txBody>
      </p:sp>
      <p:sp>
        <p:nvSpPr>
          <p:cNvPr id="7" name="TextBox 6">
            <a:extLst>
              <a:ext uri="{FF2B5EF4-FFF2-40B4-BE49-F238E27FC236}">
                <a16:creationId xmlns:a16="http://schemas.microsoft.com/office/drawing/2014/main" id="{6C6A907B-3F3B-4D98-8DF6-789AB02297B3}"/>
              </a:ext>
            </a:extLst>
          </p:cNvPr>
          <p:cNvSpPr txBox="1"/>
          <p:nvPr/>
        </p:nvSpPr>
        <p:spPr>
          <a:xfrm>
            <a:off x="9018257" y="307390"/>
            <a:ext cx="1965987" cy="461665"/>
          </a:xfrm>
          <a:prstGeom prst="rect">
            <a:avLst/>
          </a:prstGeom>
          <a:noFill/>
        </p:spPr>
        <p:txBody>
          <a:bodyPr wrap="none" rtlCol="0">
            <a:spAutoFit/>
          </a:bodyPr>
          <a:lstStyle/>
          <a:p>
            <a:r>
              <a:rPr lang="en-US" sz="2400" b="1" dirty="0"/>
              <a:t>Link to portal:</a:t>
            </a:r>
          </a:p>
        </p:txBody>
      </p:sp>
    </p:spTree>
    <p:extLst>
      <p:ext uri="{BB962C8B-B14F-4D97-AF65-F5344CB8AC3E}">
        <p14:creationId xmlns:p14="http://schemas.microsoft.com/office/powerpoint/2010/main" val="297542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0FE7E4-DED9-4971-A561-786429B4AAC6}"/>
              </a:ext>
            </a:extLst>
          </p:cNvPr>
          <p:cNvSpPr>
            <a:spLocks noGrp="1"/>
          </p:cNvSpPr>
          <p:nvPr>
            <p:ph idx="1"/>
          </p:nvPr>
        </p:nvSpPr>
        <p:spPr/>
        <p:txBody>
          <a:bodyPr/>
          <a:lstStyle/>
          <a:p>
            <a:pPr indent="-342900"/>
            <a:r>
              <a:rPr lang="en-US" sz="3200" dirty="0"/>
              <a:t>Registration should only be completed if your facility was invited to the New IDEAS study by ACR staff.</a:t>
            </a:r>
            <a:endParaRPr lang="en-US" sz="3600" dirty="0"/>
          </a:p>
          <a:p>
            <a:pPr marL="342900" indent="-342900">
              <a:buFont typeface="Arial" panose="020B0604020202020204" pitchFamily="34" charset="0"/>
              <a:buChar char="•"/>
            </a:pPr>
            <a:r>
              <a:rPr lang="en-US" sz="3200" dirty="0"/>
              <a:t>PET Facility registration is a </a:t>
            </a:r>
            <a:r>
              <a:rPr lang="en-US" sz="3200" b="1" dirty="0"/>
              <a:t>one time event </a:t>
            </a:r>
            <a:r>
              <a:rPr lang="en-US" sz="3200" dirty="0"/>
              <a:t>to </a:t>
            </a:r>
            <a:r>
              <a:rPr lang="en-US" sz="3200" b="1" dirty="0"/>
              <a:t>be completed by the facility administrator </a:t>
            </a:r>
            <a:r>
              <a:rPr lang="en-US" sz="3200" dirty="0"/>
              <a:t>(overall access).</a:t>
            </a:r>
          </a:p>
          <a:p>
            <a:pPr indent="-342900"/>
            <a:r>
              <a:rPr lang="en-US" sz="3200" b="1" dirty="0"/>
              <a:t>Each user is required to have his/her own username/password and current e-mail address </a:t>
            </a:r>
            <a:r>
              <a:rPr lang="en-US" sz="3200" dirty="0"/>
              <a:t>for access and receipt of notifications/alerts. </a:t>
            </a:r>
          </a:p>
          <a:p>
            <a:pPr marL="114300" indent="0">
              <a:buNone/>
            </a:pPr>
            <a:endParaRPr lang="en-US" dirty="0"/>
          </a:p>
        </p:txBody>
      </p:sp>
      <p:sp>
        <p:nvSpPr>
          <p:cNvPr id="3" name="Title 2">
            <a:extLst>
              <a:ext uri="{FF2B5EF4-FFF2-40B4-BE49-F238E27FC236}">
                <a16:creationId xmlns:a16="http://schemas.microsoft.com/office/drawing/2014/main" id="{FCE4B135-817F-42E7-BB94-9C14F28CEB43}"/>
              </a:ext>
            </a:extLst>
          </p:cNvPr>
          <p:cNvSpPr>
            <a:spLocks noGrp="1"/>
          </p:cNvSpPr>
          <p:nvPr>
            <p:ph type="title"/>
          </p:nvPr>
        </p:nvSpPr>
        <p:spPr/>
        <p:txBody>
          <a:bodyPr/>
          <a:lstStyle/>
          <a:p>
            <a:r>
              <a:rPr lang="en-US" b="1" dirty="0"/>
              <a:t>Registration Overview </a:t>
            </a:r>
            <a:endParaRPr lang="en-US" dirty="0"/>
          </a:p>
        </p:txBody>
      </p:sp>
    </p:spTree>
    <p:extLst>
      <p:ext uri="{BB962C8B-B14F-4D97-AF65-F5344CB8AC3E}">
        <p14:creationId xmlns:p14="http://schemas.microsoft.com/office/powerpoint/2010/main" val="255585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53E8A-F8B6-4742-BB31-BFB07F09881A}"/>
              </a:ext>
            </a:extLst>
          </p:cNvPr>
          <p:cNvSpPr>
            <a:spLocks noGrp="1"/>
          </p:cNvSpPr>
          <p:nvPr>
            <p:ph type="title"/>
          </p:nvPr>
        </p:nvSpPr>
        <p:spPr/>
        <p:txBody>
          <a:bodyPr/>
          <a:lstStyle/>
          <a:p>
            <a:r>
              <a:rPr lang="en-US" sz="4000" b="1">
                <a:latin typeface="Calibri"/>
                <a:cs typeface="Calibri"/>
              </a:rPr>
              <a:t>Facility User Roles in the New IDEAS Portal</a:t>
            </a:r>
            <a:endParaRPr lang="en-US" sz="4000" b="1">
              <a:cs typeface="Calibri" panose="020F0502020204030204" pitchFamily="34" charset="0"/>
            </a:endParaRPr>
          </a:p>
        </p:txBody>
      </p:sp>
      <p:graphicFrame>
        <p:nvGraphicFramePr>
          <p:cNvPr id="2" name="Table 3">
            <a:extLst>
              <a:ext uri="{FF2B5EF4-FFF2-40B4-BE49-F238E27FC236}">
                <a16:creationId xmlns:a16="http://schemas.microsoft.com/office/drawing/2014/main" id="{2BA1735A-CBAD-4EBF-AA4C-C9B3A4BEF340}"/>
              </a:ext>
            </a:extLst>
          </p:cNvPr>
          <p:cNvGraphicFramePr>
            <a:graphicFrameLocks noGrp="1"/>
          </p:cNvGraphicFramePr>
          <p:nvPr>
            <p:extLst>
              <p:ext uri="{D42A27DB-BD31-4B8C-83A1-F6EECF244321}">
                <p14:modId xmlns:p14="http://schemas.microsoft.com/office/powerpoint/2010/main" val="855935756"/>
              </p:ext>
            </p:extLst>
          </p:nvPr>
        </p:nvGraphicFramePr>
        <p:xfrm>
          <a:off x="581526" y="2105526"/>
          <a:ext cx="10402135" cy="3718560"/>
        </p:xfrm>
        <a:graphic>
          <a:graphicData uri="http://schemas.openxmlformats.org/drawingml/2006/table">
            <a:tbl>
              <a:tblPr firstRow="1" bandRow="1">
                <a:tableStyleId>{5C22544A-7EE6-4342-B048-85BDC9FD1C3A}</a:tableStyleId>
              </a:tblPr>
              <a:tblGrid>
                <a:gridCol w="3589007">
                  <a:extLst>
                    <a:ext uri="{9D8B030D-6E8A-4147-A177-3AD203B41FA5}">
                      <a16:colId xmlns:a16="http://schemas.microsoft.com/office/drawing/2014/main" val="3891917883"/>
                    </a:ext>
                  </a:extLst>
                </a:gridCol>
                <a:gridCol w="2047039">
                  <a:extLst>
                    <a:ext uri="{9D8B030D-6E8A-4147-A177-3AD203B41FA5}">
                      <a16:colId xmlns:a16="http://schemas.microsoft.com/office/drawing/2014/main" val="2274812913"/>
                    </a:ext>
                  </a:extLst>
                </a:gridCol>
                <a:gridCol w="2007019">
                  <a:extLst>
                    <a:ext uri="{9D8B030D-6E8A-4147-A177-3AD203B41FA5}">
                      <a16:colId xmlns:a16="http://schemas.microsoft.com/office/drawing/2014/main" val="2177904683"/>
                    </a:ext>
                  </a:extLst>
                </a:gridCol>
                <a:gridCol w="2759070">
                  <a:extLst>
                    <a:ext uri="{9D8B030D-6E8A-4147-A177-3AD203B41FA5}">
                      <a16:colId xmlns:a16="http://schemas.microsoft.com/office/drawing/2014/main" val="2341820527"/>
                    </a:ext>
                  </a:extLst>
                </a:gridCol>
              </a:tblGrid>
              <a:tr h="597519">
                <a:tc>
                  <a:txBody>
                    <a:bodyPr/>
                    <a:lstStyle/>
                    <a:p>
                      <a:pPr marL="0" lvl="0" algn="ctr" rtl="0">
                        <a:spcBef>
                          <a:spcPts val="0"/>
                        </a:spcBef>
                        <a:spcAft>
                          <a:spcPts val="0"/>
                        </a:spcAft>
                        <a:buNone/>
                      </a:pPr>
                      <a:r>
                        <a:rPr lang="en-US" sz="1800" kern="1200" dirty="0">
                          <a:effectLst/>
                        </a:rPr>
                        <a:t>Facility </a:t>
                      </a:r>
                      <a:endParaRPr lang="en-US" sz="1800" dirty="0">
                        <a:effectLst/>
                      </a:endParaRPr>
                    </a:p>
                    <a:p>
                      <a:pPr marL="0" lvl="0" algn="ctr">
                        <a:spcBef>
                          <a:spcPts val="0"/>
                        </a:spcBef>
                        <a:spcAft>
                          <a:spcPts val="0"/>
                        </a:spcAft>
                        <a:buNone/>
                      </a:pPr>
                      <a:r>
                        <a:rPr lang="en-US" sz="1800" kern="1200" dirty="0">
                          <a:effectLst/>
                        </a:rPr>
                        <a:t>Administrator</a:t>
                      </a:r>
                      <a:endParaRPr lang="en-US" sz="1800" dirty="0">
                        <a:effectLst/>
                      </a:endParaRPr>
                    </a:p>
                  </a:txBody>
                  <a:tcPr/>
                </a:tc>
                <a:tc>
                  <a:txBody>
                    <a:bodyPr/>
                    <a:lstStyle/>
                    <a:p>
                      <a:pPr marL="0" lvl="0" indent="0" algn="ctr" rtl="0">
                        <a:spcBef>
                          <a:spcPts val="0"/>
                        </a:spcBef>
                        <a:spcAft>
                          <a:spcPts val="0"/>
                        </a:spcAft>
                        <a:buNone/>
                      </a:pPr>
                      <a:r>
                        <a:rPr lang="en-US" sz="1800" kern="1200">
                          <a:effectLst/>
                        </a:rPr>
                        <a:t>Interpreting Radiologist</a:t>
                      </a:r>
                      <a:endParaRPr lang="en-US" sz="1800">
                        <a:effectLst/>
                      </a:endParaRPr>
                    </a:p>
                  </a:txBody>
                  <a:tcPr/>
                </a:tc>
                <a:tc>
                  <a:txBody>
                    <a:bodyPr/>
                    <a:lstStyle/>
                    <a:p>
                      <a:pPr marL="0" lvl="0" algn="ctr" rtl="0">
                        <a:spcBef>
                          <a:spcPts val="0"/>
                        </a:spcBef>
                        <a:spcAft>
                          <a:spcPts val="0"/>
                        </a:spcAft>
                        <a:buNone/>
                      </a:pPr>
                      <a:r>
                        <a:rPr lang="en-US" sz="1800" kern="1200">
                          <a:effectLst/>
                        </a:rPr>
                        <a:t>Facility </a:t>
                      </a:r>
                      <a:endParaRPr lang="en-US" sz="1800">
                        <a:effectLst/>
                      </a:endParaRPr>
                    </a:p>
                    <a:p>
                      <a:pPr marL="0" lvl="0" algn="ctr">
                        <a:spcBef>
                          <a:spcPts val="0"/>
                        </a:spcBef>
                        <a:spcAft>
                          <a:spcPts val="0"/>
                        </a:spcAft>
                        <a:buNone/>
                      </a:pPr>
                      <a:r>
                        <a:rPr lang="en-US" sz="1800" kern="1200">
                          <a:effectLst/>
                        </a:rPr>
                        <a:t>User</a:t>
                      </a:r>
                      <a:endParaRPr lang="en-US" sz="1800">
                        <a:effectLst/>
                      </a:endParaRPr>
                    </a:p>
                  </a:txBody>
                  <a:tcPr/>
                </a:tc>
                <a:tc>
                  <a:txBody>
                    <a:bodyPr/>
                    <a:lstStyle/>
                    <a:p>
                      <a:pPr marL="0" lvl="0" algn="ctr">
                        <a:spcBef>
                          <a:spcPts val="0"/>
                        </a:spcBef>
                        <a:spcAft>
                          <a:spcPts val="0"/>
                        </a:spcAft>
                        <a:buNone/>
                      </a:pPr>
                      <a:r>
                        <a:rPr lang="en-US" sz="1800" kern="1200">
                          <a:effectLst/>
                        </a:rPr>
                        <a:t>Facility </a:t>
                      </a:r>
                      <a:endParaRPr lang="en-US" sz="1800"/>
                    </a:p>
                    <a:p>
                      <a:pPr marL="0" lvl="0" algn="ctr">
                        <a:spcBef>
                          <a:spcPts val="0"/>
                        </a:spcBef>
                        <a:spcAft>
                          <a:spcPts val="0"/>
                        </a:spcAft>
                        <a:buNone/>
                      </a:pPr>
                      <a:r>
                        <a:rPr lang="en-US" sz="1800" kern="1200">
                          <a:effectLst/>
                        </a:rPr>
                        <a:t>Finance User</a:t>
                      </a:r>
                      <a:endParaRPr lang="en-US" sz="1800"/>
                    </a:p>
                  </a:txBody>
                  <a:tcPr/>
                </a:tc>
                <a:extLst>
                  <a:ext uri="{0D108BD9-81ED-4DB2-BD59-A6C34878D82A}">
                    <a16:rowId xmlns:a16="http://schemas.microsoft.com/office/drawing/2014/main" val="2902079483"/>
                  </a:ext>
                </a:extLst>
              </a:tr>
              <a:tr h="3037388">
                <a:tc>
                  <a:txBody>
                    <a:bodyPr/>
                    <a:lstStyle/>
                    <a:p>
                      <a:pPr marL="285750" marR="0" indent="-285750" algn="l">
                        <a:spcBef>
                          <a:spcPts val="0"/>
                        </a:spcBef>
                        <a:spcAft>
                          <a:spcPts val="0"/>
                        </a:spcAft>
                        <a:buClr>
                          <a:srgbClr val="2F2B20"/>
                        </a:buClr>
                        <a:buFont typeface="Arial,Sans-Serif"/>
                        <a:buChar char="•"/>
                      </a:pPr>
                      <a:r>
                        <a:rPr lang="en-US" sz="1400" b="0" i="0" u="none" strike="noStrike" noProof="0" dirty="0">
                          <a:latin typeface="Calibri"/>
                        </a:rPr>
                        <a:t>Automatically assigned to the person who initially submits the facility pre-registration form (next slide)</a:t>
                      </a:r>
                    </a:p>
                    <a:p>
                      <a:pPr marL="285750" marR="0" lvl="0" indent="-285750" algn="l">
                        <a:spcBef>
                          <a:spcPts val="0"/>
                        </a:spcBef>
                        <a:spcAft>
                          <a:spcPts val="0"/>
                        </a:spcAft>
                        <a:buClr>
                          <a:srgbClr val="2F2B20"/>
                        </a:buClr>
                        <a:buFont typeface="Arial,Sans-Serif"/>
                        <a:buChar char="•"/>
                      </a:pPr>
                      <a:r>
                        <a:rPr lang="en-US" sz="1400" b="0" i="0" u="none" strike="noStrike" noProof="0" dirty="0">
                          <a:latin typeface="Calibri"/>
                        </a:rPr>
                        <a:t>Has complete administrative functionality in the New IDEAS portal</a:t>
                      </a:r>
                    </a:p>
                    <a:p>
                      <a:pPr marL="285750" lvl="0" indent="-285750" algn="l">
                        <a:spcBef>
                          <a:spcPts val="0"/>
                        </a:spcBef>
                        <a:spcAft>
                          <a:spcPts val="0"/>
                        </a:spcAft>
                        <a:buClr>
                          <a:srgbClr val="2F2B20"/>
                        </a:buClr>
                        <a:buFont typeface="Arial,Sans-Serif"/>
                        <a:buChar char="•"/>
                      </a:pPr>
                      <a:r>
                        <a:rPr lang="en-US" sz="1400" b="0" i="0" u="none" strike="noStrike" noProof="0" dirty="0">
                          <a:latin typeface="Calibri"/>
                        </a:rPr>
                        <a:t>Responsible for administrative duties associated with facility registration and addition of staff profile accounts</a:t>
                      </a:r>
                    </a:p>
                    <a:p>
                      <a:pPr marL="285750" lvl="0" indent="-285750" algn="l">
                        <a:spcBef>
                          <a:spcPts val="0"/>
                        </a:spcBef>
                        <a:spcAft>
                          <a:spcPts val="0"/>
                        </a:spcAft>
                        <a:buClr>
                          <a:srgbClr val="2F2B20"/>
                        </a:buClr>
                        <a:buFont typeface="Arial,Sans-Serif"/>
                        <a:buChar char="•"/>
                      </a:pPr>
                      <a:r>
                        <a:rPr lang="en-US" sz="1400" b="0" i="0" u="none" strike="noStrike" noProof="0" dirty="0">
                          <a:latin typeface="Calibri"/>
                        </a:rPr>
                        <a:t>Has view access to all forms and edit/submission access to all forms except Amyloid PET Assessment Form</a:t>
                      </a:r>
                    </a:p>
                    <a:p>
                      <a:pPr marL="285750" lvl="0" indent="-285750" algn="l">
                        <a:spcBef>
                          <a:spcPts val="0"/>
                        </a:spcBef>
                        <a:spcAft>
                          <a:spcPts val="0"/>
                        </a:spcAft>
                        <a:buClr>
                          <a:srgbClr val="2F2B20"/>
                        </a:buClr>
                        <a:buFont typeface="Arial,Sans-Serif"/>
                        <a:buChar char="•"/>
                      </a:pPr>
                      <a:r>
                        <a:rPr lang="en-US" sz="1400" b="0" i="0" u="none" strike="noStrike" noProof="0" dirty="0">
                          <a:latin typeface="Calibri"/>
                        </a:rPr>
                        <a:t>Has edit/submission access to the Coinsurance Reimbursement Form, but NOT Banking/Tax information for Facility</a:t>
                      </a:r>
                    </a:p>
                  </a:txBody>
                  <a:tcPr/>
                </a:tc>
                <a:tc>
                  <a:txBody>
                    <a:bodyPr/>
                    <a:lstStyle/>
                    <a:p>
                      <a:pPr marL="285750" lvl="0" indent="-285750" algn="l">
                        <a:spcBef>
                          <a:spcPts val="0"/>
                        </a:spcBef>
                        <a:spcAft>
                          <a:spcPts val="0"/>
                        </a:spcAft>
                        <a:buClr>
                          <a:srgbClr val="2F2B20"/>
                        </a:buClr>
                        <a:buFont typeface="Arial,Sans-Serif"/>
                        <a:buChar char="•"/>
                      </a:pPr>
                      <a:r>
                        <a:rPr lang="en-US" sz="1400" b="0" i="0" u="none" strike="noStrike" noProof="0">
                          <a:latin typeface="Calibri"/>
                        </a:rPr>
                        <a:t>Has view, edit and submission access to all case report forms</a:t>
                      </a:r>
                    </a:p>
                    <a:p>
                      <a:pPr marL="285750" marR="0" lvl="0" indent="-285750" algn="l">
                        <a:spcBef>
                          <a:spcPts val="0"/>
                        </a:spcBef>
                        <a:spcAft>
                          <a:spcPts val="0"/>
                        </a:spcAft>
                        <a:buClr>
                          <a:srgbClr val="2F2B20"/>
                        </a:buClr>
                        <a:buFont typeface="Arial,Sans-Serif"/>
                        <a:buChar char="•"/>
                      </a:pPr>
                      <a:r>
                        <a:rPr lang="en-US" sz="1400" b="0" i="0" u="none" strike="noStrike" noProof="0">
                          <a:latin typeface="Calibri"/>
                        </a:rPr>
                        <a:t>Only user role that has edit and submission access to Amyloid PET Assessment Form</a:t>
                      </a:r>
                    </a:p>
                    <a:p>
                      <a:pPr lvl="0">
                        <a:buNone/>
                      </a:pPr>
                      <a:endParaRPr lang="en-US" sz="1400"/>
                    </a:p>
                  </a:txBody>
                  <a:tcPr/>
                </a:tc>
                <a:tc>
                  <a:txBody>
                    <a:bodyPr/>
                    <a:lstStyle/>
                    <a:p>
                      <a:pPr marL="285750" lvl="0" indent="-285750">
                        <a:buFont typeface="Arial"/>
                        <a:buChar char="•"/>
                      </a:pPr>
                      <a:r>
                        <a:rPr lang="en-US" sz="1400" b="0" i="0" u="none" strike="noStrike" noProof="0">
                          <a:latin typeface="Calibri"/>
                        </a:rPr>
                        <a:t>Has view access to all forms and edit/submission access to all forms except Amyloid PET Assessment Form</a:t>
                      </a:r>
                      <a:endParaRPr lang="en-US" sz="1400"/>
                    </a:p>
                  </a:txBody>
                  <a:tcPr/>
                </a:tc>
                <a:tc>
                  <a:txBody>
                    <a:bodyPr/>
                    <a:lstStyle/>
                    <a:p>
                      <a:pPr marL="285750" lvl="0" indent="-285750" algn="l">
                        <a:spcBef>
                          <a:spcPts val="0"/>
                        </a:spcBef>
                        <a:spcAft>
                          <a:spcPts val="0"/>
                        </a:spcAft>
                        <a:buClr>
                          <a:srgbClr val="2F2B20"/>
                        </a:buClr>
                        <a:buFont typeface="Arial,Sans-Serif"/>
                        <a:buChar char="•"/>
                      </a:pPr>
                      <a:r>
                        <a:rPr lang="en-US" sz="1400" b="0" i="0" u="none" strike="noStrike" noProof="0" dirty="0">
                          <a:solidFill>
                            <a:srgbClr val="000000"/>
                          </a:solidFill>
                          <a:latin typeface="Calibri"/>
                        </a:rPr>
                        <a:t>New role for Coinsurance Reimbursement Program</a:t>
                      </a:r>
                    </a:p>
                    <a:p>
                      <a:pPr marL="285750" lvl="0" indent="-285750" algn="l">
                        <a:spcBef>
                          <a:spcPts val="0"/>
                        </a:spcBef>
                        <a:spcAft>
                          <a:spcPts val="0"/>
                        </a:spcAft>
                        <a:buClr>
                          <a:srgbClr val="2F2B20"/>
                        </a:buClr>
                        <a:buFont typeface="Arial,Sans-Serif"/>
                        <a:buChar char="•"/>
                      </a:pPr>
                      <a:r>
                        <a:rPr lang="en-US" sz="1400" b="0" i="0" u="none" strike="noStrike" noProof="0" dirty="0">
                          <a:latin typeface="Calibri"/>
                        </a:rPr>
                        <a:t>Only user role that has access to facility finance portal </a:t>
                      </a:r>
                    </a:p>
                    <a:p>
                      <a:pPr marL="285750" lvl="0" indent="-285750" algn="l">
                        <a:spcBef>
                          <a:spcPts val="0"/>
                        </a:spcBef>
                        <a:spcAft>
                          <a:spcPts val="0"/>
                        </a:spcAft>
                        <a:buClr>
                          <a:srgbClr val="2F2B20"/>
                        </a:buClr>
                        <a:buFont typeface="Arial,Sans-Serif"/>
                        <a:buChar char="•"/>
                      </a:pPr>
                      <a:r>
                        <a:rPr lang="en-US" sz="1400" b="0" i="0" u="none" strike="noStrike" noProof="0" dirty="0">
                          <a:latin typeface="Calibri"/>
                        </a:rPr>
                        <a:t>Responsible for submitting facility banking and tax information</a:t>
                      </a:r>
                    </a:p>
                    <a:p>
                      <a:pPr marL="285750" lvl="0" indent="-285750" algn="l">
                        <a:spcBef>
                          <a:spcPts val="0"/>
                        </a:spcBef>
                        <a:spcAft>
                          <a:spcPts val="0"/>
                        </a:spcAft>
                        <a:buClr>
                          <a:srgbClr val="2F2B20"/>
                        </a:buClr>
                        <a:buFont typeface="Arial,Sans-Serif"/>
                        <a:buChar char="•"/>
                      </a:pPr>
                      <a:r>
                        <a:rPr lang="en-US" sz="1400" b="0" i="0" u="none" strike="noStrike" noProof="0" dirty="0">
                          <a:latin typeface="Calibri"/>
                        </a:rPr>
                        <a:t>Has edit/submission access to the Coinsurance Reimbursement Form</a:t>
                      </a:r>
                    </a:p>
                    <a:p>
                      <a:pPr marL="285750" lvl="0" indent="-285750" algn="l">
                        <a:spcBef>
                          <a:spcPts val="0"/>
                        </a:spcBef>
                        <a:spcAft>
                          <a:spcPts val="0"/>
                        </a:spcAft>
                        <a:buClr>
                          <a:srgbClr val="2F2B20"/>
                        </a:buClr>
                        <a:buFont typeface="Arial,Sans-Serif"/>
                        <a:buChar char="•"/>
                      </a:pPr>
                      <a:r>
                        <a:rPr lang="en-US" sz="1400" b="0" i="0" u="none" strike="noStrike" noProof="0" dirty="0">
                          <a:latin typeface="Calibri"/>
                        </a:rPr>
                        <a:t>Has view only access to Case Registration Form</a:t>
                      </a:r>
                    </a:p>
                  </a:txBody>
                  <a:tcPr/>
                </a:tc>
                <a:extLst>
                  <a:ext uri="{0D108BD9-81ED-4DB2-BD59-A6C34878D82A}">
                    <a16:rowId xmlns:a16="http://schemas.microsoft.com/office/drawing/2014/main" val="3405628944"/>
                  </a:ext>
                </a:extLst>
              </a:tr>
            </a:tbl>
          </a:graphicData>
        </a:graphic>
      </p:graphicFrame>
      <p:sp>
        <p:nvSpPr>
          <p:cNvPr id="7" name="Content Placeholder 6">
            <a:extLst>
              <a:ext uri="{FF2B5EF4-FFF2-40B4-BE49-F238E27FC236}">
                <a16:creationId xmlns:a16="http://schemas.microsoft.com/office/drawing/2014/main" id="{9838A0FC-D985-4CF2-8722-A7614A083DC6}"/>
              </a:ext>
            </a:extLst>
          </p:cNvPr>
          <p:cNvSpPr>
            <a:spLocks noGrp="1"/>
          </p:cNvSpPr>
          <p:nvPr>
            <p:ph idx="1"/>
          </p:nvPr>
        </p:nvSpPr>
        <p:spPr>
          <a:xfrm>
            <a:off x="609599" y="1321019"/>
            <a:ext cx="10198581" cy="628892"/>
          </a:xfrm>
        </p:spPr>
        <p:txBody>
          <a:bodyPr vert="horz" lIns="91440" tIns="45720" rIns="91440" bIns="45720" rtlCol="0" anchor="t">
            <a:noAutofit/>
          </a:bodyPr>
          <a:lstStyle/>
          <a:p>
            <a:r>
              <a:rPr lang="en-US" sz="1900" b="1">
                <a:cs typeface="Calibri"/>
              </a:rPr>
              <a:t>To access your Facility's account in the New IDEAS Portal, your facility administrator needs to assign you a user role</a:t>
            </a:r>
            <a:r>
              <a:rPr lang="en-US" sz="1900">
                <a:cs typeface="Calibri"/>
              </a:rPr>
              <a:t>. (Note: a single user can have more than one role in the database).  </a:t>
            </a:r>
            <a:endParaRPr lang="en-US"/>
          </a:p>
        </p:txBody>
      </p:sp>
      <p:sp>
        <p:nvSpPr>
          <p:cNvPr id="10" name="Rectangle 9">
            <a:extLst>
              <a:ext uri="{FF2B5EF4-FFF2-40B4-BE49-F238E27FC236}">
                <a16:creationId xmlns:a16="http://schemas.microsoft.com/office/drawing/2014/main" id="{AADC4C21-ABE7-4164-8E15-B843ADC4D87E}"/>
              </a:ext>
            </a:extLst>
          </p:cNvPr>
          <p:cNvSpPr/>
          <p:nvPr/>
        </p:nvSpPr>
        <p:spPr>
          <a:xfrm>
            <a:off x="3632915" y="5920046"/>
            <a:ext cx="4147594" cy="65589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cs typeface="Calibri"/>
              </a:rPr>
              <a:t>Can't access your facility's account?</a:t>
            </a:r>
          </a:p>
          <a:p>
            <a:pPr algn="ctr"/>
            <a:r>
              <a:rPr lang="en-US" dirty="0">
                <a:cs typeface="Calibri"/>
              </a:rPr>
              <a:t>Email newideas@acr.org</a:t>
            </a:r>
          </a:p>
        </p:txBody>
      </p:sp>
    </p:spTree>
    <p:extLst>
      <p:ext uri="{BB962C8B-B14F-4D97-AF65-F5344CB8AC3E}">
        <p14:creationId xmlns:p14="http://schemas.microsoft.com/office/powerpoint/2010/main" val="231564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E5FB5D1-9403-4DB2-9BF7-84E4F6BE1343}"/>
              </a:ext>
            </a:extLst>
          </p:cNvPr>
          <p:cNvSpPr txBox="1">
            <a:spLocks/>
          </p:cNvSpPr>
          <p:nvPr/>
        </p:nvSpPr>
        <p:spPr>
          <a:xfrm>
            <a:off x="609600" y="274638"/>
            <a:ext cx="1016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Calibri" panose="020F0502020204030204" pitchFamily="34" charset="0"/>
                <a:ea typeface="+mj-ea"/>
                <a:cs typeface="+mj-cs"/>
              </a:defRPr>
            </a:lvl1pPr>
          </a:lstStyle>
          <a:p>
            <a:r>
              <a:rPr lang="en-US" b="1" dirty="0"/>
              <a:t>Facility Registration Tutorial</a:t>
            </a:r>
          </a:p>
        </p:txBody>
      </p:sp>
      <p:graphicFrame>
        <p:nvGraphicFramePr>
          <p:cNvPr id="5" name="Diagram 4">
            <a:extLst>
              <a:ext uri="{FF2B5EF4-FFF2-40B4-BE49-F238E27FC236}">
                <a16:creationId xmlns:a16="http://schemas.microsoft.com/office/drawing/2014/main" id="{9D9B74AD-E00C-4376-9D19-89B6DEFA9728}"/>
              </a:ext>
            </a:extLst>
          </p:cNvPr>
          <p:cNvGraphicFramePr/>
          <p:nvPr>
            <p:extLst>
              <p:ext uri="{D42A27DB-BD31-4B8C-83A1-F6EECF244321}">
                <p14:modId xmlns:p14="http://schemas.microsoft.com/office/powerpoint/2010/main" val="4168425621"/>
              </p:ext>
            </p:extLst>
          </p:nvPr>
        </p:nvGraphicFramePr>
        <p:xfrm>
          <a:off x="774700" y="1119717"/>
          <a:ext cx="9950450" cy="4957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0FAC463-B8DE-4867-8B3E-EC75B9DB9865}"/>
              </a:ext>
            </a:extLst>
          </p:cNvPr>
          <p:cNvPicPr>
            <a:picLocks noChangeAspect="1"/>
          </p:cNvPicPr>
          <p:nvPr/>
        </p:nvPicPr>
        <p:blipFill rotWithShape="1">
          <a:blip r:embed="rId7"/>
          <a:srcRect l="18542" t="12245" r="19375" b="12245"/>
          <a:stretch/>
        </p:blipFill>
        <p:spPr>
          <a:xfrm>
            <a:off x="1784986" y="3207809"/>
            <a:ext cx="2613545" cy="1526116"/>
          </a:xfrm>
          <a:prstGeom prst="rect">
            <a:avLst/>
          </a:prstGeom>
        </p:spPr>
      </p:pic>
      <p:pic>
        <p:nvPicPr>
          <p:cNvPr id="7" name="Picture 6">
            <a:extLst>
              <a:ext uri="{FF2B5EF4-FFF2-40B4-BE49-F238E27FC236}">
                <a16:creationId xmlns:a16="http://schemas.microsoft.com/office/drawing/2014/main" id="{71FC8338-B0F4-4FAB-B3D7-CB1BB317BD4A}"/>
              </a:ext>
            </a:extLst>
          </p:cNvPr>
          <p:cNvPicPr>
            <a:picLocks noChangeAspect="1"/>
          </p:cNvPicPr>
          <p:nvPr/>
        </p:nvPicPr>
        <p:blipFill>
          <a:blip r:embed="rId8"/>
          <a:stretch>
            <a:fillRect/>
          </a:stretch>
        </p:blipFill>
        <p:spPr>
          <a:xfrm>
            <a:off x="6530337" y="3367087"/>
            <a:ext cx="3891915" cy="2162175"/>
          </a:xfrm>
          <a:prstGeom prst="rect">
            <a:avLst/>
          </a:prstGeom>
        </p:spPr>
      </p:pic>
      <p:sp>
        <p:nvSpPr>
          <p:cNvPr id="8" name="TextBox 7">
            <a:extLst>
              <a:ext uri="{FF2B5EF4-FFF2-40B4-BE49-F238E27FC236}">
                <a16:creationId xmlns:a16="http://schemas.microsoft.com/office/drawing/2014/main" id="{3627ABA1-A105-4D6F-87D9-A833B13FCE73}"/>
              </a:ext>
            </a:extLst>
          </p:cNvPr>
          <p:cNvSpPr txBox="1"/>
          <p:nvPr/>
        </p:nvSpPr>
        <p:spPr>
          <a:xfrm>
            <a:off x="1466850" y="4866829"/>
            <a:ext cx="3876678" cy="1077218"/>
          </a:xfrm>
          <a:prstGeom prst="rect">
            <a:avLst/>
          </a:prstGeom>
          <a:noFill/>
        </p:spPr>
        <p:txBody>
          <a:bodyPr wrap="square" rtlCol="0">
            <a:spAutoFit/>
          </a:bodyPr>
          <a:lstStyle/>
          <a:p>
            <a:pPr marL="171450" indent="-171450">
              <a:buFont typeface="Arial" panose="020B0604020202020204" pitchFamily="34" charset="0"/>
              <a:buChar char="•"/>
            </a:pPr>
            <a:r>
              <a:rPr lang="en-US" sz="1600" dirty="0"/>
              <a:t>Create your ACR ID profile. </a:t>
            </a:r>
          </a:p>
          <a:p>
            <a:pPr marL="171450" indent="-171450">
              <a:buFont typeface="Arial" panose="020B0604020202020204" pitchFamily="34" charset="0"/>
              <a:buChar char="•"/>
            </a:pPr>
            <a:r>
              <a:rPr lang="en-US" sz="1600" dirty="0"/>
              <a:t>You will receive an email link. </a:t>
            </a:r>
          </a:p>
          <a:p>
            <a:pPr marL="171450" indent="-171450">
              <a:buFont typeface="Arial" panose="020B0604020202020204" pitchFamily="34" charset="0"/>
              <a:buChar char="•"/>
            </a:pPr>
            <a:r>
              <a:rPr lang="en-US" sz="1600" b="1" dirty="0"/>
              <a:t>Follow slides for Administrator Login Instructions</a:t>
            </a:r>
          </a:p>
        </p:txBody>
      </p:sp>
      <p:sp>
        <p:nvSpPr>
          <p:cNvPr id="9" name="TextBox 8">
            <a:extLst>
              <a:ext uri="{FF2B5EF4-FFF2-40B4-BE49-F238E27FC236}">
                <a16:creationId xmlns:a16="http://schemas.microsoft.com/office/drawing/2014/main" id="{66F7635A-F906-47AC-A58A-A218034544BD}"/>
              </a:ext>
            </a:extLst>
          </p:cNvPr>
          <p:cNvSpPr txBox="1"/>
          <p:nvPr/>
        </p:nvSpPr>
        <p:spPr>
          <a:xfrm>
            <a:off x="9018257" y="307390"/>
            <a:ext cx="1965987" cy="461665"/>
          </a:xfrm>
          <a:prstGeom prst="rect">
            <a:avLst/>
          </a:prstGeom>
          <a:noFill/>
        </p:spPr>
        <p:txBody>
          <a:bodyPr wrap="none" rtlCol="0">
            <a:spAutoFit/>
          </a:bodyPr>
          <a:lstStyle/>
          <a:p>
            <a:r>
              <a:rPr lang="en-US" sz="2400" b="1" dirty="0"/>
              <a:t>Link to portal:</a:t>
            </a:r>
          </a:p>
        </p:txBody>
      </p:sp>
      <p:sp>
        <p:nvSpPr>
          <p:cNvPr id="10" name="TextBox 9">
            <a:extLst>
              <a:ext uri="{FF2B5EF4-FFF2-40B4-BE49-F238E27FC236}">
                <a16:creationId xmlns:a16="http://schemas.microsoft.com/office/drawing/2014/main" id="{9313A4B5-E023-4A60-B937-CBA00CD13031}"/>
              </a:ext>
            </a:extLst>
          </p:cNvPr>
          <p:cNvSpPr txBox="1"/>
          <p:nvPr/>
        </p:nvSpPr>
        <p:spPr>
          <a:xfrm>
            <a:off x="8191879" y="693927"/>
            <a:ext cx="6096000" cy="369332"/>
          </a:xfrm>
          <a:prstGeom prst="rect">
            <a:avLst/>
          </a:prstGeom>
          <a:noFill/>
        </p:spPr>
        <p:txBody>
          <a:bodyPr wrap="square">
            <a:spAutoFit/>
          </a:bodyPr>
          <a:lstStyle/>
          <a:p>
            <a:r>
              <a:rPr lang="en-US" dirty="0">
                <a:hlinkClick r:id="rId9"/>
              </a:rPr>
              <a:t>https://app.ideas-study.org/</a:t>
            </a:r>
            <a:r>
              <a:rPr lang="en-US" dirty="0"/>
              <a:t> </a:t>
            </a:r>
          </a:p>
        </p:txBody>
      </p:sp>
    </p:spTree>
    <p:extLst>
      <p:ext uri="{BB962C8B-B14F-4D97-AF65-F5344CB8AC3E}">
        <p14:creationId xmlns:p14="http://schemas.microsoft.com/office/powerpoint/2010/main" val="1923160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0261AFC-B71E-4156-87C4-75F2D38A1B57}"/>
              </a:ext>
            </a:extLst>
          </p:cNvPr>
          <p:cNvPicPr>
            <a:picLocks noChangeAspect="1"/>
          </p:cNvPicPr>
          <p:nvPr/>
        </p:nvPicPr>
        <p:blipFill rotWithShape="1">
          <a:blip r:embed="rId2"/>
          <a:srcRect t="6631"/>
          <a:stretch/>
        </p:blipFill>
        <p:spPr>
          <a:xfrm>
            <a:off x="435864" y="1709928"/>
            <a:ext cx="4319016" cy="4522331"/>
          </a:xfrm>
          <a:prstGeom prst="rect">
            <a:avLst/>
          </a:prstGeom>
        </p:spPr>
      </p:pic>
      <p:sp>
        <p:nvSpPr>
          <p:cNvPr id="5" name="Title 2">
            <a:extLst>
              <a:ext uri="{FF2B5EF4-FFF2-40B4-BE49-F238E27FC236}">
                <a16:creationId xmlns:a16="http://schemas.microsoft.com/office/drawing/2014/main" id="{DA4CC3B2-0496-45C6-ADAD-A16CEB6442EC}"/>
              </a:ext>
            </a:extLst>
          </p:cNvPr>
          <p:cNvSpPr txBox="1">
            <a:spLocks/>
          </p:cNvSpPr>
          <p:nvPr/>
        </p:nvSpPr>
        <p:spPr>
          <a:xfrm>
            <a:off x="609600" y="274638"/>
            <a:ext cx="1016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Calibri" panose="020F0502020204030204" pitchFamily="34" charset="0"/>
                <a:ea typeface="+mj-ea"/>
                <a:cs typeface="+mj-cs"/>
              </a:defRPr>
            </a:lvl1pPr>
          </a:lstStyle>
          <a:p>
            <a:r>
              <a:rPr lang="en-US" b="1" dirty="0"/>
              <a:t>Facility Administrator Login Instructions</a:t>
            </a:r>
          </a:p>
        </p:txBody>
      </p:sp>
      <p:sp>
        <p:nvSpPr>
          <p:cNvPr id="6" name="TextBox 5">
            <a:extLst>
              <a:ext uri="{FF2B5EF4-FFF2-40B4-BE49-F238E27FC236}">
                <a16:creationId xmlns:a16="http://schemas.microsoft.com/office/drawing/2014/main" id="{CF668378-B93C-4CBC-BB5C-F01BAC75E891}"/>
              </a:ext>
            </a:extLst>
          </p:cNvPr>
          <p:cNvSpPr txBox="1"/>
          <p:nvPr/>
        </p:nvSpPr>
        <p:spPr>
          <a:xfrm>
            <a:off x="4234309" y="1618488"/>
            <a:ext cx="6405626" cy="4401205"/>
          </a:xfrm>
          <a:prstGeom prst="rect">
            <a:avLst/>
          </a:prstGeom>
          <a:noFill/>
        </p:spPr>
        <p:txBody>
          <a:bodyPr wrap="square">
            <a:spAutoFit/>
          </a:bodyPr>
          <a:lstStyle/>
          <a:p>
            <a:pPr marL="457200" indent="-457200">
              <a:buFont typeface="+mj-lt"/>
              <a:buAutoNum type="arabicPeriod"/>
            </a:pPr>
            <a:r>
              <a:rPr lang="en-US" sz="2000" dirty="0"/>
              <a:t>Create your account and click “Register.”</a:t>
            </a:r>
          </a:p>
          <a:p>
            <a:pPr marL="457200" indent="-457200">
              <a:buFont typeface="+mj-lt"/>
              <a:buAutoNum type="arabicPeriod"/>
            </a:pPr>
            <a:r>
              <a:rPr lang="en-US" sz="2000" dirty="0"/>
              <a:t>Locate the ‘Welcome to ACR ID’ email in the email inbox you used to register and follow the one-time link to activate your account. Simply clicking on this link will activate your account (Note: check spam folder). </a:t>
            </a:r>
          </a:p>
          <a:p>
            <a:pPr marL="457200" indent="-457200">
              <a:buFont typeface="+mj-lt"/>
              <a:buAutoNum type="arabicPeriod"/>
            </a:pPr>
            <a:r>
              <a:rPr lang="en-US" sz="2000" dirty="0"/>
              <a:t>Return to the application’s </a:t>
            </a:r>
            <a:r>
              <a:rPr lang="en-US" sz="2000" dirty="0">
                <a:hlinkClick r:id="rId3"/>
              </a:rPr>
              <a:t>home </a:t>
            </a:r>
            <a:r>
              <a:rPr lang="en-US" sz="2000" dirty="0"/>
              <a:t>page and click “Login with your ACR ID” (purple Login button).</a:t>
            </a:r>
          </a:p>
          <a:p>
            <a:pPr marL="457200" indent="-457200">
              <a:buFont typeface="+mj-lt"/>
              <a:buAutoNum type="arabicPeriod"/>
            </a:pPr>
            <a:r>
              <a:rPr lang="en-US" sz="2000" dirty="0"/>
              <a:t>Type in your username (email address used to create ACR ID). </a:t>
            </a:r>
          </a:p>
          <a:p>
            <a:pPr marL="457200" indent="-457200">
              <a:buFont typeface="+mj-lt"/>
              <a:buAutoNum type="arabicPeriod"/>
            </a:pPr>
            <a:r>
              <a:rPr lang="en-US" sz="2000" dirty="0"/>
              <a:t>Set up Okta (two-factor authentication).</a:t>
            </a:r>
          </a:p>
          <a:p>
            <a:pPr marL="457200" indent="-457200">
              <a:buFont typeface="+mj-lt"/>
              <a:buAutoNum type="arabicPeriod"/>
            </a:pPr>
            <a:r>
              <a:rPr lang="en-US" sz="2000" dirty="0"/>
              <a:t>Return to the login portal and login with username and two-factor authentication.</a:t>
            </a:r>
          </a:p>
          <a:p>
            <a:r>
              <a:rPr lang="en-US" sz="2000" dirty="0"/>
              <a:t>Note: You will have to utilize a ‘multifactor authentication’ mechanism to log in each time. This is for security purposes</a:t>
            </a:r>
            <a:r>
              <a:rPr lang="en-US" sz="1600" dirty="0"/>
              <a:t>.</a:t>
            </a:r>
          </a:p>
        </p:txBody>
      </p:sp>
    </p:spTree>
    <p:extLst>
      <p:ext uri="{BB962C8B-B14F-4D97-AF65-F5344CB8AC3E}">
        <p14:creationId xmlns:p14="http://schemas.microsoft.com/office/powerpoint/2010/main" val="269253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D5D57B0-67B3-4CA0-A7DD-0B2368157208}"/>
              </a:ext>
            </a:extLst>
          </p:cNvPr>
          <p:cNvSpPr>
            <a:spLocks noGrp="1"/>
          </p:cNvSpPr>
          <p:nvPr>
            <p:ph type="title"/>
          </p:nvPr>
        </p:nvSpPr>
        <p:spPr>
          <a:xfrm>
            <a:off x="609600" y="274638"/>
            <a:ext cx="10660912" cy="1143000"/>
          </a:xfrm>
        </p:spPr>
        <p:txBody>
          <a:bodyPr/>
          <a:lstStyle/>
          <a:p>
            <a:r>
              <a:rPr lang="en-US" sz="4400" b="1" dirty="0"/>
              <a:t>Facility Administrator Login Instructions (cont.)</a:t>
            </a:r>
          </a:p>
        </p:txBody>
      </p:sp>
      <p:sp>
        <p:nvSpPr>
          <p:cNvPr id="9" name="TextBox 8">
            <a:extLst>
              <a:ext uri="{FF2B5EF4-FFF2-40B4-BE49-F238E27FC236}">
                <a16:creationId xmlns:a16="http://schemas.microsoft.com/office/drawing/2014/main" id="{158E8426-357B-4483-A04F-18F22DD38E47}"/>
              </a:ext>
            </a:extLst>
          </p:cNvPr>
          <p:cNvSpPr txBox="1"/>
          <p:nvPr/>
        </p:nvSpPr>
        <p:spPr>
          <a:xfrm>
            <a:off x="609600" y="1702216"/>
            <a:ext cx="2390775" cy="707886"/>
          </a:xfrm>
          <a:prstGeom prst="rect">
            <a:avLst/>
          </a:prstGeom>
          <a:noFill/>
        </p:spPr>
        <p:txBody>
          <a:bodyPr wrap="square" rtlCol="0">
            <a:spAutoFit/>
          </a:bodyPr>
          <a:lstStyle/>
          <a:p>
            <a:r>
              <a:rPr lang="en-US" sz="2000" b="1" dirty="0"/>
              <a:t>Under PET Facilities, </a:t>
            </a:r>
          </a:p>
          <a:p>
            <a:r>
              <a:rPr lang="en-US" sz="2000" b="1" dirty="0"/>
              <a:t>Select “Register”</a:t>
            </a:r>
          </a:p>
        </p:txBody>
      </p:sp>
      <p:pic>
        <p:nvPicPr>
          <p:cNvPr id="13" name="Content Placeholder 12">
            <a:extLst>
              <a:ext uri="{FF2B5EF4-FFF2-40B4-BE49-F238E27FC236}">
                <a16:creationId xmlns:a16="http://schemas.microsoft.com/office/drawing/2014/main" id="{8F5A16BA-C875-41DA-B535-AC212249188D}"/>
              </a:ext>
            </a:extLst>
          </p:cNvPr>
          <p:cNvPicPr>
            <a:picLocks noGrp="1" noChangeAspect="1"/>
          </p:cNvPicPr>
          <p:nvPr>
            <p:ph idx="1"/>
          </p:nvPr>
        </p:nvPicPr>
        <p:blipFill>
          <a:blip r:embed="rId2"/>
          <a:stretch>
            <a:fillRect/>
          </a:stretch>
        </p:blipFill>
        <p:spPr>
          <a:xfrm>
            <a:off x="2782422" y="1571625"/>
            <a:ext cx="5814356" cy="4419600"/>
          </a:xfrm>
        </p:spPr>
      </p:pic>
    </p:spTree>
    <p:extLst>
      <p:ext uri="{BB962C8B-B14F-4D97-AF65-F5344CB8AC3E}">
        <p14:creationId xmlns:p14="http://schemas.microsoft.com/office/powerpoint/2010/main" val="25982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8BFF249-6084-440B-9F2B-8F4515E358DC}"/>
              </a:ext>
            </a:extLst>
          </p:cNvPr>
          <p:cNvSpPr>
            <a:spLocks noGrp="1"/>
          </p:cNvSpPr>
          <p:nvPr>
            <p:ph type="title"/>
          </p:nvPr>
        </p:nvSpPr>
        <p:spPr>
          <a:xfrm>
            <a:off x="609600" y="274638"/>
            <a:ext cx="10160000" cy="1143000"/>
          </a:xfrm>
        </p:spPr>
        <p:txBody>
          <a:bodyPr/>
          <a:lstStyle/>
          <a:p>
            <a:r>
              <a:rPr lang="en-US" sz="4800" b="1" dirty="0"/>
              <a:t>Pre-Registration Form </a:t>
            </a:r>
          </a:p>
        </p:txBody>
      </p:sp>
      <p:sp>
        <p:nvSpPr>
          <p:cNvPr id="6" name="TextBox 5">
            <a:extLst>
              <a:ext uri="{FF2B5EF4-FFF2-40B4-BE49-F238E27FC236}">
                <a16:creationId xmlns:a16="http://schemas.microsoft.com/office/drawing/2014/main" id="{748CD515-00CB-42AF-8106-AE3D056D0EE8}"/>
              </a:ext>
            </a:extLst>
          </p:cNvPr>
          <p:cNvSpPr txBox="1"/>
          <p:nvPr/>
        </p:nvSpPr>
        <p:spPr>
          <a:xfrm>
            <a:off x="496247" y="1693060"/>
            <a:ext cx="3122449" cy="1384995"/>
          </a:xfrm>
          <a:prstGeom prst="rect">
            <a:avLst/>
          </a:prstGeom>
          <a:noFill/>
        </p:spPr>
        <p:txBody>
          <a:bodyPr wrap="square" rtlCol="0">
            <a:spAutoFit/>
          </a:bodyPr>
          <a:lstStyle/>
          <a:p>
            <a:r>
              <a:rPr lang="en-US" sz="2800" b="1" dirty="0"/>
              <a:t>Fill out the Pre-Registration Form and click “Next”</a:t>
            </a:r>
          </a:p>
        </p:txBody>
      </p:sp>
      <p:pic>
        <p:nvPicPr>
          <p:cNvPr id="10" name="Picture 9">
            <a:extLst>
              <a:ext uri="{FF2B5EF4-FFF2-40B4-BE49-F238E27FC236}">
                <a16:creationId xmlns:a16="http://schemas.microsoft.com/office/drawing/2014/main" id="{F91533CE-A7EE-4CA6-9B9F-217292BD0A93}"/>
              </a:ext>
            </a:extLst>
          </p:cNvPr>
          <p:cNvPicPr>
            <a:picLocks noChangeAspect="1"/>
          </p:cNvPicPr>
          <p:nvPr/>
        </p:nvPicPr>
        <p:blipFill>
          <a:blip r:embed="rId2"/>
          <a:stretch>
            <a:fillRect/>
          </a:stretch>
        </p:blipFill>
        <p:spPr>
          <a:xfrm>
            <a:off x="3500437" y="1504240"/>
            <a:ext cx="5191125" cy="4551411"/>
          </a:xfrm>
          <a:prstGeom prst="rect">
            <a:avLst/>
          </a:prstGeom>
        </p:spPr>
      </p:pic>
    </p:spTree>
    <p:extLst>
      <p:ext uri="{BB962C8B-B14F-4D97-AF65-F5344CB8AC3E}">
        <p14:creationId xmlns:p14="http://schemas.microsoft.com/office/powerpoint/2010/main" val="217365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1AE18F-AD08-4DF3-B5CC-8F87398389E0}"/>
              </a:ext>
            </a:extLst>
          </p:cNvPr>
          <p:cNvSpPr>
            <a:spLocks noGrp="1"/>
          </p:cNvSpPr>
          <p:nvPr>
            <p:ph idx="1"/>
          </p:nvPr>
        </p:nvSpPr>
        <p:spPr/>
        <p:txBody>
          <a:bodyPr>
            <a:normAutofit/>
          </a:bodyPr>
          <a:lstStyle/>
          <a:p>
            <a:r>
              <a:rPr lang="en-US" sz="3200" dirty="0"/>
              <a:t>Protocol Introduction: </a:t>
            </a:r>
            <a:r>
              <a:rPr lang="en-US" sz="3200" b="1" dirty="0"/>
              <a:t>Slides 3-12</a:t>
            </a:r>
          </a:p>
          <a:p>
            <a:pPr lvl="1"/>
            <a:r>
              <a:rPr lang="en-US" sz="3000" dirty="0"/>
              <a:t>Including Medicare Reimbursement</a:t>
            </a:r>
          </a:p>
          <a:p>
            <a:r>
              <a:rPr lang="en-US" sz="3200" dirty="0"/>
              <a:t>Facility and Physician Registration: </a:t>
            </a:r>
            <a:r>
              <a:rPr lang="en-US" sz="3200" b="1" dirty="0"/>
              <a:t>Slides 13-27</a:t>
            </a:r>
            <a:endParaRPr lang="en-US" sz="3000" b="1" dirty="0"/>
          </a:p>
          <a:p>
            <a:r>
              <a:rPr lang="en-US" sz="3200" dirty="0"/>
              <a:t>Case Specific Data Entry: </a:t>
            </a:r>
            <a:r>
              <a:rPr lang="en-US" sz="3200" b="1" dirty="0"/>
              <a:t>Slides 28-46</a:t>
            </a:r>
          </a:p>
          <a:p>
            <a:pPr lvl="1"/>
            <a:r>
              <a:rPr lang="en-US" sz="3000" dirty="0"/>
              <a:t>Including Image Transmission via TRIAD</a:t>
            </a:r>
          </a:p>
          <a:p>
            <a:r>
              <a:rPr lang="en-US" sz="3200" dirty="0"/>
              <a:t>Additional Resources: </a:t>
            </a:r>
            <a:r>
              <a:rPr lang="en-US" sz="3200" b="1" dirty="0"/>
              <a:t>Slide 47</a:t>
            </a:r>
          </a:p>
        </p:txBody>
      </p:sp>
      <p:sp>
        <p:nvSpPr>
          <p:cNvPr id="3" name="Title 2">
            <a:extLst>
              <a:ext uri="{FF2B5EF4-FFF2-40B4-BE49-F238E27FC236}">
                <a16:creationId xmlns:a16="http://schemas.microsoft.com/office/drawing/2014/main" id="{0F211235-411C-4462-BA1C-479727EBBC35}"/>
              </a:ext>
            </a:extLst>
          </p:cNvPr>
          <p:cNvSpPr>
            <a:spLocks noGrp="1"/>
          </p:cNvSpPr>
          <p:nvPr>
            <p:ph type="title"/>
          </p:nvPr>
        </p:nvSpPr>
        <p:spPr/>
        <p:txBody>
          <a:bodyPr/>
          <a:lstStyle/>
          <a:p>
            <a:r>
              <a:rPr lang="en-US" b="1" dirty="0"/>
              <a:t>Module Overview </a:t>
            </a:r>
          </a:p>
        </p:txBody>
      </p:sp>
    </p:spTree>
    <p:extLst>
      <p:ext uri="{BB962C8B-B14F-4D97-AF65-F5344CB8AC3E}">
        <p14:creationId xmlns:p14="http://schemas.microsoft.com/office/powerpoint/2010/main" val="2876040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4AD8AD-59E9-415B-B614-713AEC771ADC}"/>
              </a:ext>
            </a:extLst>
          </p:cNvPr>
          <p:cNvSpPr>
            <a:spLocks noGrp="1"/>
          </p:cNvSpPr>
          <p:nvPr>
            <p:ph idx="1"/>
          </p:nvPr>
        </p:nvSpPr>
        <p:spPr/>
        <p:txBody>
          <a:bodyPr>
            <a:normAutofit lnSpcReduction="10000"/>
          </a:bodyPr>
          <a:lstStyle/>
          <a:p>
            <a:r>
              <a:rPr lang="en-US" sz="2800" dirty="0"/>
              <a:t>After a Pre-Registration Form is completed, a PET Facility Registration Form will be generated. Complete the PET Facility Registration Form. </a:t>
            </a:r>
          </a:p>
          <a:p>
            <a:r>
              <a:rPr lang="en-US" sz="2800" dirty="0"/>
              <a:t>Overview: </a:t>
            </a:r>
          </a:p>
          <a:p>
            <a:pPr lvl="1"/>
            <a:r>
              <a:rPr lang="en-US" sz="2400" dirty="0"/>
              <a:t>PET Facility Administrator Information </a:t>
            </a:r>
          </a:p>
          <a:p>
            <a:pPr lvl="1"/>
            <a:r>
              <a:rPr lang="en-US" sz="2600" dirty="0"/>
              <a:t>PET Facility Information </a:t>
            </a:r>
          </a:p>
          <a:p>
            <a:pPr lvl="1"/>
            <a:r>
              <a:rPr lang="en-US" sz="2600" dirty="0"/>
              <a:t>PET Facility Accreditation Information </a:t>
            </a:r>
          </a:p>
          <a:p>
            <a:pPr lvl="1"/>
            <a:r>
              <a:rPr lang="en-US" sz="2600" dirty="0"/>
              <a:t>Scanner Information </a:t>
            </a:r>
          </a:p>
          <a:p>
            <a:pPr lvl="1"/>
            <a:r>
              <a:rPr lang="en-US" sz="2600" dirty="0"/>
              <a:t>Staff Information </a:t>
            </a:r>
          </a:p>
          <a:p>
            <a:pPr lvl="1"/>
            <a:r>
              <a:rPr lang="en-US" sz="2600" dirty="0"/>
              <a:t>Interpreting Radiologists/Nuclear Medicine Physician Information</a:t>
            </a:r>
          </a:p>
          <a:p>
            <a:pPr marL="411480" lvl="1" indent="0">
              <a:buNone/>
            </a:pPr>
            <a:endParaRPr lang="en-US" dirty="0"/>
          </a:p>
          <a:p>
            <a:endParaRPr lang="en-US" dirty="0"/>
          </a:p>
        </p:txBody>
      </p:sp>
      <p:sp>
        <p:nvSpPr>
          <p:cNvPr id="3" name="Title 2">
            <a:extLst>
              <a:ext uri="{FF2B5EF4-FFF2-40B4-BE49-F238E27FC236}">
                <a16:creationId xmlns:a16="http://schemas.microsoft.com/office/drawing/2014/main" id="{8E7603D8-02C1-47A4-B4FD-F92D9C02A5E4}"/>
              </a:ext>
            </a:extLst>
          </p:cNvPr>
          <p:cNvSpPr>
            <a:spLocks noGrp="1"/>
          </p:cNvSpPr>
          <p:nvPr>
            <p:ph type="title"/>
          </p:nvPr>
        </p:nvSpPr>
        <p:spPr/>
        <p:txBody>
          <a:bodyPr/>
          <a:lstStyle/>
          <a:p>
            <a:r>
              <a:rPr lang="en-US" b="1" dirty="0"/>
              <a:t>Registration Form Overview</a:t>
            </a:r>
          </a:p>
        </p:txBody>
      </p:sp>
    </p:spTree>
    <p:extLst>
      <p:ext uri="{BB962C8B-B14F-4D97-AF65-F5344CB8AC3E}">
        <p14:creationId xmlns:p14="http://schemas.microsoft.com/office/powerpoint/2010/main" val="163384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A5E5F-60FB-4002-848A-6A927A9AC39D}"/>
              </a:ext>
            </a:extLst>
          </p:cNvPr>
          <p:cNvSpPr>
            <a:spLocks noGrp="1"/>
          </p:cNvSpPr>
          <p:nvPr>
            <p:ph type="title"/>
          </p:nvPr>
        </p:nvSpPr>
        <p:spPr/>
        <p:txBody>
          <a:bodyPr/>
          <a:lstStyle/>
          <a:p>
            <a:r>
              <a:rPr lang="en-US" b="1" dirty="0"/>
              <a:t>Registration Form Example </a:t>
            </a:r>
          </a:p>
        </p:txBody>
      </p:sp>
      <p:sp>
        <p:nvSpPr>
          <p:cNvPr id="6" name="TextBox 5">
            <a:extLst>
              <a:ext uri="{FF2B5EF4-FFF2-40B4-BE49-F238E27FC236}">
                <a16:creationId xmlns:a16="http://schemas.microsoft.com/office/drawing/2014/main" id="{0BAE50F5-443C-4F5C-89D7-83C836F91F97}"/>
              </a:ext>
            </a:extLst>
          </p:cNvPr>
          <p:cNvSpPr txBox="1"/>
          <p:nvPr/>
        </p:nvSpPr>
        <p:spPr>
          <a:xfrm>
            <a:off x="830425" y="1417638"/>
            <a:ext cx="10160000" cy="954107"/>
          </a:xfrm>
          <a:prstGeom prst="rect">
            <a:avLst/>
          </a:prstGeom>
          <a:noFill/>
        </p:spPr>
        <p:txBody>
          <a:bodyPr wrap="square" rtlCol="0">
            <a:spAutoFit/>
          </a:bodyPr>
          <a:lstStyle/>
          <a:p>
            <a:r>
              <a:rPr lang="en-US" sz="2800" dirty="0"/>
              <a:t>After a Pre-Registration Form is completed, a PET Registration Form will be generated. Complete the PET Facility Registration Form.</a:t>
            </a:r>
          </a:p>
        </p:txBody>
      </p:sp>
      <p:pic>
        <p:nvPicPr>
          <p:cNvPr id="10" name="Picture 9">
            <a:extLst>
              <a:ext uri="{FF2B5EF4-FFF2-40B4-BE49-F238E27FC236}">
                <a16:creationId xmlns:a16="http://schemas.microsoft.com/office/drawing/2014/main" id="{EB540528-CB1E-4A6D-A2C5-70DC4A369E5C}"/>
              </a:ext>
            </a:extLst>
          </p:cNvPr>
          <p:cNvPicPr>
            <a:picLocks noChangeAspect="1"/>
          </p:cNvPicPr>
          <p:nvPr/>
        </p:nvPicPr>
        <p:blipFill>
          <a:blip r:embed="rId2"/>
          <a:stretch>
            <a:fillRect/>
          </a:stretch>
        </p:blipFill>
        <p:spPr>
          <a:xfrm>
            <a:off x="1405731" y="2472503"/>
            <a:ext cx="8567737" cy="3271191"/>
          </a:xfrm>
          <a:prstGeom prst="rect">
            <a:avLst/>
          </a:prstGeom>
        </p:spPr>
      </p:pic>
      <p:sp>
        <p:nvSpPr>
          <p:cNvPr id="11" name="TextBox 10">
            <a:extLst>
              <a:ext uri="{FF2B5EF4-FFF2-40B4-BE49-F238E27FC236}">
                <a16:creationId xmlns:a16="http://schemas.microsoft.com/office/drawing/2014/main" id="{D87B1336-6AED-4940-80F4-670367F8150D}"/>
              </a:ext>
            </a:extLst>
          </p:cNvPr>
          <p:cNvSpPr txBox="1"/>
          <p:nvPr/>
        </p:nvSpPr>
        <p:spPr>
          <a:xfrm>
            <a:off x="3349128" y="4836405"/>
            <a:ext cx="2093205" cy="418641"/>
          </a:xfrm>
          <a:prstGeom prst="rect">
            <a:avLst/>
          </a:prstGeom>
          <a:noFill/>
          <a:ln w="28575">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D136EC81-DBFF-4CFD-9461-998305E2D8E4}"/>
              </a:ext>
            </a:extLst>
          </p:cNvPr>
          <p:cNvSpPr txBox="1"/>
          <p:nvPr/>
        </p:nvSpPr>
        <p:spPr>
          <a:xfrm>
            <a:off x="5544585" y="4861059"/>
            <a:ext cx="3682290" cy="369332"/>
          </a:xfrm>
          <a:prstGeom prst="rect">
            <a:avLst/>
          </a:prstGeom>
          <a:noFill/>
        </p:spPr>
        <p:txBody>
          <a:bodyPr wrap="none" rtlCol="0">
            <a:spAutoFit/>
          </a:bodyPr>
          <a:lstStyle/>
          <a:p>
            <a:r>
              <a:rPr lang="en-US" b="1" dirty="0"/>
              <a:t>Identify your unique PET Facility ID #</a:t>
            </a:r>
          </a:p>
        </p:txBody>
      </p:sp>
    </p:spTree>
    <p:extLst>
      <p:ext uri="{BB962C8B-B14F-4D97-AF65-F5344CB8AC3E}">
        <p14:creationId xmlns:p14="http://schemas.microsoft.com/office/powerpoint/2010/main" val="202994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AF728C8B-87A5-47E5-8163-103C38DFD64F}"/>
              </a:ext>
            </a:extLst>
          </p:cNvPr>
          <p:cNvPicPr>
            <a:picLocks noGrp="1" noChangeAspect="1"/>
          </p:cNvPicPr>
          <p:nvPr>
            <p:ph idx="1"/>
          </p:nvPr>
        </p:nvPicPr>
        <p:blipFill rotWithShape="1">
          <a:blip r:embed="rId2"/>
          <a:srcRect b="10511"/>
          <a:stretch/>
        </p:blipFill>
        <p:spPr>
          <a:xfrm>
            <a:off x="670783" y="2941812"/>
            <a:ext cx="5063741" cy="3249263"/>
          </a:xfrm>
        </p:spPr>
      </p:pic>
      <p:sp>
        <p:nvSpPr>
          <p:cNvPr id="13" name="Title 2">
            <a:extLst>
              <a:ext uri="{FF2B5EF4-FFF2-40B4-BE49-F238E27FC236}">
                <a16:creationId xmlns:a16="http://schemas.microsoft.com/office/drawing/2014/main" id="{D10BDB31-5CB7-46EC-BFF9-18AC6A499B88}"/>
              </a:ext>
            </a:extLst>
          </p:cNvPr>
          <p:cNvSpPr>
            <a:spLocks noGrp="1"/>
          </p:cNvSpPr>
          <p:nvPr>
            <p:ph type="title"/>
          </p:nvPr>
        </p:nvSpPr>
        <p:spPr>
          <a:xfrm>
            <a:off x="609600" y="274638"/>
            <a:ext cx="10160000" cy="1143000"/>
          </a:xfrm>
        </p:spPr>
        <p:txBody>
          <a:bodyPr/>
          <a:lstStyle/>
          <a:p>
            <a:r>
              <a:rPr lang="en-US" b="1" dirty="0"/>
              <a:t>Add Physicians and Facility Staff</a:t>
            </a:r>
          </a:p>
        </p:txBody>
      </p:sp>
      <p:sp>
        <p:nvSpPr>
          <p:cNvPr id="14" name="TextBox 13">
            <a:extLst>
              <a:ext uri="{FF2B5EF4-FFF2-40B4-BE49-F238E27FC236}">
                <a16:creationId xmlns:a16="http://schemas.microsoft.com/office/drawing/2014/main" id="{D88CE0F3-6484-4631-8FB3-691946F1549F}"/>
              </a:ext>
            </a:extLst>
          </p:cNvPr>
          <p:cNvSpPr txBox="1"/>
          <p:nvPr/>
        </p:nvSpPr>
        <p:spPr>
          <a:xfrm>
            <a:off x="670783" y="1374793"/>
            <a:ext cx="10216130" cy="1631216"/>
          </a:xfrm>
          <a:prstGeom prst="rect">
            <a:avLst/>
          </a:prstGeom>
          <a:noFill/>
        </p:spPr>
        <p:txBody>
          <a:bodyPr wrap="square" rtlCol="0">
            <a:spAutoFit/>
          </a:bodyPr>
          <a:lstStyle/>
          <a:p>
            <a:pPr marL="457200" indent="-457200">
              <a:buFont typeface="+mj-lt"/>
              <a:buAutoNum type="arabicPeriod"/>
            </a:pPr>
            <a:r>
              <a:rPr lang="en-US" sz="2000" dirty="0"/>
              <a:t>Select the type of user you want to add (e.g. Radiologist, Registrar, etc.)</a:t>
            </a:r>
          </a:p>
          <a:p>
            <a:pPr marL="457200" indent="-457200">
              <a:buFont typeface="+mj-lt"/>
              <a:buAutoNum type="arabicPeriod"/>
            </a:pPr>
            <a:r>
              <a:rPr lang="en-US" sz="2000" dirty="0"/>
              <a:t>Enter personal information for the new user.</a:t>
            </a:r>
          </a:p>
          <a:p>
            <a:pPr marL="457200" indent="-457200">
              <a:buFont typeface="+mj-lt"/>
              <a:buAutoNum type="arabicPeriod"/>
            </a:pPr>
            <a:r>
              <a:rPr lang="en-US" sz="2000" dirty="0"/>
              <a:t>An automated email will be sent to the email address entered for that user. </a:t>
            </a:r>
          </a:p>
          <a:p>
            <a:pPr marL="457200" indent="-457200">
              <a:buFont typeface="+mj-lt"/>
              <a:buAutoNum type="arabicPeriod"/>
            </a:pPr>
            <a:r>
              <a:rPr lang="en-US" sz="2000" dirty="0"/>
              <a:t>Instruct your team member to click on the link they receive in their email to activate their account (Note: Check SPAM folders). </a:t>
            </a:r>
          </a:p>
        </p:txBody>
      </p:sp>
      <p:pic>
        <p:nvPicPr>
          <p:cNvPr id="15" name="Picture 14">
            <a:extLst>
              <a:ext uri="{FF2B5EF4-FFF2-40B4-BE49-F238E27FC236}">
                <a16:creationId xmlns:a16="http://schemas.microsoft.com/office/drawing/2014/main" id="{89D86FF2-549E-4B5D-8319-054C7449ABE9}"/>
              </a:ext>
            </a:extLst>
          </p:cNvPr>
          <p:cNvPicPr>
            <a:picLocks noChangeAspect="1"/>
          </p:cNvPicPr>
          <p:nvPr/>
        </p:nvPicPr>
        <p:blipFill rotWithShape="1">
          <a:blip r:embed="rId3"/>
          <a:srcRect t="1187" r="28162" b="-1187"/>
          <a:stretch/>
        </p:blipFill>
        <p:spPr>
          <a:xfrm>
            <a:off x="5717665" y="3348867"/>
            <a:ext cx="5527920" cy="2842208"/>
          </a:xfrm>
          <a:prstGeom prst="rect">
            <a:avLst/>
          </a:prstGeom>
        </p:spPr>
      </p:pic>
      <p:sp>
        <p:nvSpPr>
          <p:cNvPr id="16" name="Rectangle 15">
            <a:extLst>
              <a:ext uri="{FF2B5EF4-FFF2-40B4-BE49-F238E27FC236}">
                <a16:creationId xmlns:a16="http://schemas.microsoft.com/office/drawing/2014/main" id="{D987909A-E342-446F-8C45-4A46E55A4BB3}"/>
              </a:ext>
            </a:extLst>
          </p:cNvPr>
          <p:cNvSpPr/>
          <p:nvPr/>
        </p:nvSpPr>
        <p:spPr>
          <a:xfrm>
            <a:off x="2534583" y="3807197"/>
            <a:ext cx="1191511" cy="402715"/>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65FB33FF-E67C-4316-9518-C7F10F592736}"/>
              </a:ext>
            </a:extLst>
          </p:cNvPr>
          <p:cNvSpPr/>
          <p:nvPr/>
        </p:nvSpPr>
        <p:spPr>
          <a:xfrm>
            <a:off x="6600391" y="5444455"/>
            <a:ext cx="4431132" cy="746620"/>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C4F3008A-2BE3-4182-B1BF-97F2EB7B5421}"/>
              </a:ext>
            </a:extLst>
          </p:cNvPr>
          <p:cNvCxnSpPr>
            <a:cxnSpLocks/>
          </p:cNvCxnSpPr>
          <p:nvPr/>
        </p:nvCxnSpPr>
        <p:spPr>
          <a:xfrm flipV="1">
            <a:off x="3726094" y="3627528"/>
            <a:ext cx="2188145" cy="28869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TextBox 18">
            <a:extLst>
              <a:ext uri="{FF2B5EF4-FFF2-40B4-BE49-F238E27FC236}">
                <a16:creationId xmlns:a16="http://schemas.microsoft.com/office/drawing/2014/main" id="{EC3E3BA6-C730-4DF5-8881-27ECCC4DC400}"/>
              </a:ext>
            </a:extLst>
          </p:cNvPr>
          <p:cNvSpPr txBox="1"/>
          <p:nvPr/>
        </p:nvSpPr>
        <p:spPr>
          <a:xfrm>
            <a:off x="7810500" y="5457825"/>
            <a:ext cx="3015230" cy="307777"/>
          </a:xfrm>
          <a:prstGeom prst="rect">
            <a:avLst/>
          </a:prstGeom>
          <a:noFill/>
        </p:spPr>
        <p:txBody>
          <a:bodyPr wrap="square" rtlCol="0">
            <a:spAutoFit/>
          </a:bodyPr>
          <a:lstStyle/>
          <a:p>
            <a:r>
              <a:rPr lang="en-US" sz="1400" b="1" dirty="0"/>
              <a:t>Unique email address for every user </a:t>
            </a:r>
          </a:p>
        </p:txBody>
      </p:sp>
      <p:sp>
        <p:nvSpPr>
          <p:cNvPr id="20" name="TextBox 19">
            <a:extLst>
              <a:ext uri="{FF2B5EF4-FFF2-40B4-BE49-F238E27FC236}">
                <a16:creationId xmlns:a16="http://schemas.microsoft.com/office/drawing/2014/main" id="{B884BB56-7591-440E-A70E-7852D7E3748D}"/>
              </a:ext>
            </a:extLst>
          </p:cNvPr>
          <p:cNvSpPr txBox="1"/>
          <p:nvPr/>
        </p:nvSpPr>
        <p:spPr>
          <a:xfrm>
            <a:off x="5925126" y="3429000"/>
            <a:ext cx="2188145" cy="276999"/>
          </a:xfrm>
          <a:prstGeom prst="rect">
            <a:avLst/>
          </a:prstGeom>
          <a:solidFill>
            <a:srgbClr val="EFEFEF"/>
          </a:solidFill>
        </p:spPr>
        <p:txBody>
          <a:bodyPr wrap="square" rtlCol="0">
            <a:spAutoFit/>
          </a:bodyPr>
          <a:lstStyle/>
          <a:p>
            <a:r>
              <a:rPr lang="en-US" sz="1200" dirty="0">
                <a:latin typeface="Arial" panose="020B0604020202020204" pitchFamily="34" charset="0"/>
                <a:cs typeface="Arial" panose="020B0604020202020204" pitchFamily="34" charset="0"/>
              </a:rPr>
              <a:t>Interpreting Radiologist</a:t>
            </a:r>
          </a:p>
        </p:txBody>
      </p:sp>
    </p:spTree>
    <p:extLst>
      <p:ext uri="{BB962C8B-B14F-4D97-AF65-F5344CB8AC3E}">
        <p14:creationId xmlns:p14="http://schemas.microsoft.com/office/powerpoint/2010/main" val="191950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2DB205-51E4-4350-95A5-76AFA861A20D}"/>
              </a:ext>
            </a:extLst>
          </p:cNvPr>
          <p:cNvSpPr>
            <a:spLocks noGrp="1"/>
          </p:cNvSpPr>
          <p:nvPr>
            <p:ph idx="1"/>
          </p:nvPr>
        </p:nvSpPr>
        <p:spPr>
          <a:xfrm>
            <a:off x="609600" y="2034513"/>
            <a:ext cx="10160000" cy="4419600"/>
          </a:xfrm>
        </p:spPr>
        <p:txBody>
          <a:bodyPr>
            <a:normAutofit fontScale="62500" lnSpcReduction="20000"/>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PET Facility Name:  </a:t>
            </a:r>
            <a:r>
              <a:rPr lang="en-US" sz="1800" b="1" dirty="0">
                <a:effectLst/>
                <a:latin typeface="Calibri" panose="020F0502020204030204" pitchFamily="34" charset="0"/>
                <a:ea typeface="Calibri" panose="020F0502020204030204" pitchFamily="34" charset="0"/>
                <a:cs typeface="Arial" panose="020B0604020202020204" pitchFamily="34" charset="0"/>
              </a:rPr>
              <a:t>Name of PET facility entered on Pre-Registration Form </a:t>
            </a:r>
            <a:endParaRPr lang="en-US" sz="18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PET Facility ID#:  </a:t>
            </a:r>
            <a:r>
              <a:rPr lang="en-US" sz="1800" b="1" dirty="0">
                <a:effectLst/>
                <a:latin typeface="Calibri" panose="020F0502020204030204" pitchFamily="34" charset="0"/>
                <a:ea typeface="Calibri" panose="020F0502020204030204" pitchFamily="34" charset="0"/>
                <a:cs typeface="Arial" panose="020B0604020202020204" pitchFamily="34" charset="0"/>
              </a:rPr>
              <a:t>4-digit ID number </a:t>
            </a:r>
            <a:endParaRPr lang="en-US" sz="18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________________________________________</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Your Facility Administrator has registered you as a Radiologist/Nuclear Medicine Physician for the New IDEAS Study.</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The New IDEAS (Imaging Dementia—Evidence for Amyloid Scanning) Study is managed by the American College of Radiology and thus requires an ACR ID (username) to access the recently upgraded database.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Please read the following instructions before clicking on the study link below.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endParaRPr>
          </a:p>
          <a:p>
            <a:pPr marL="0" indent="0">
              <a:lnSpc>
                <a:spcPct val="107000"/>
              </a:lnSpc>
              <a:spcBef>
                <a:spcPts val="0"/>
              </a:spcBef>
              <a:spcAft>
                <a:spcPts val="800"/>
              </a:spcAft>
              <a:buNone/>
            </a:pPr>
            <a:r>
              <a:rPr lang="en-US" sz="1800" dirty="0">
                <a:effectLst/>
                <a:latin typeface="Calibri" panose="020F0502020204030204" pitchFamily="34" charset="0"/>
                <a:ea typeface="Times New Roman" panose="02020603050405020304" pitchFamily="18" charset="0"/>
              </a:rPr>
              <a:t>All users, including users with existing ACR IDs, need to sign up for a new ACR account to access the New IDEAS portal. Existing IDs do not work for the New IDEAS study. </a:t>
            </a:r>
            <a:r>
              <a:rPr lang="en-US" sz="1800" dirty="0">
                <a:effectLst/>
                <a:latin typeface="Calibri" panose="020F0502020204030204" pitchFamily="34" charset="0"/>
                <a:ea typeface="Calibri" panose="020F0502020204030204" pitchFamily="34" charset="0"/>
                <a:cs typeface="Arial" panose="020B0604020202020204" pitchFamily="34" charset="0"/>
              </a:rPr>
              <a:t>Click on “Sign up”, then fill out the necessary information. Upon submission, you will be sent another automatic email to ‘verify’ your ACR ID. Do so by clicking the link in that email</a:t>
            </a:r>
            <a:r>
              <a:rPr lang="en-US" sz="18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Times New Roman" panose="02020603050405020304" pitchFamily="18" charset="0"/>
              </a:rPr>
              <a:t>and login to the New IDEAS portal. To access the study portal at any time, navigate to the </a:t>
            </a:r>
            <a:r>
              <a:rPr lang="en-US" sz="1800" u="sng"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study website</a:t>
            </a:r>
            <a:r>
              <a:rPr lang="en-US" sz="1800" dirty="0">
                <a:effectLst/>
                <a:latin typeface="Calibri" panose="020F0502020204030204" pitchFamily="34" charset="0"/>
                <a:ea typeface="Times New Roman" panose="02020603050405020304" pitchFamily="18" charset="0"/>
              </a:rPr>
              <a:t> and click “Login” in the top right-hand corner.</a:t>
            </a: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endParaRPr>
          </a:p>
          <a:p>
            <a:pPr marL="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Once logged in you should see your name in the top right corner. </a:t>
            </a:r>
            <a:r>
              <a:rPr lang="en-US" sz="1800" b="1" dirty="0">
                <a:effectLst/>
                <a:latin typeface="Calibri" panose="020F0502020204030204" pitchFamily="34" charset="0"/>
                <a:ea typeface="Calibri" panose="020F0502020204030204" pitchFamily="34" charset="0"/>
                <a:cs typeface="Arial" panose="020B0604020202020204" pitchFamily="34" charset="0"/>
              </a:rPr>
              <a:t>Do Not re-register your facility</a:t>
            </a:r>
            <a:r>
              <a:rPr lang="en-US" sz="1800" dirty="0">
                <a:effectLst/>
                <a:latin typeface="Calibri" panose="020F0502020204030204" pitchFamily="34" charset="0"/>
                <a:ea typeface="Calibri" panose="020F0502020204030204" pitchFamily="34" charset="0"/>
                <a:cs typeface="Arial" panose="020B0604020202020204" pitchFamily="34" charset="0"/>
              </a:rPr>
              <a:t>. This has already been done. Instead, click on your name then click ‘physician profile’. You will be prompted to confirm your Board and Subspecialty certification(s) and verify completion of vendor specific training. Click submit and wait to be approved by the ACR. </a:t>
            </a:r>
            <a:endParaRPr lang="en-US" sz="1800" dirty="0">
              <a:effectLst/>
              <a:latin typeface="Calibri" panose="020F0502020204030204" pitchFamily="34" charset="0"/>
              <a:ea typeface="Calibri" panose="020F0502020204030204" pitchFamily="34" charset="0"/>
            </a:endParaRPr>
          </a:p>
          <a:p>
            <a:pPr marL="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To access your facility’s registration page, click ‘Facility Management’ along the top.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Note: the link below must be used in order to connect your account to the correct site. This link expires after 10 days. Once expired, your site administrator will have to re-issue the link from their account.</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To log in to New IDEAS please access the following secure New IDEAS link and complete the steps outlined above:  </a:t>
            </a:r>
            <a:r>
              <a:rPr lang="en-US" sz="1800" b="1" dirty="0">
                <a:effectLst/>
                <a:latin typeface="Calibri" panose="020F0502020204030204" pitchFamily="34" charset="0"/>
                <a:ea typeface="Calibri" panose="020F0502020204030204" pitchFamily="34" charset="0"/>
              </a:rPr>
              <a:t>CLICK ON LINK TO LOGIN </a:t>
            </a:r>
          </a:p>
          <a:p>
            <a:pPr marL="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We look forward to working with your facility on the New IDEAS Study!</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Best Regards,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AU" sz="1800" dirty="0">
                <a:effectLst/>
                <a:latin typeface="Calibri" panose="020F0502020204030204" pitchFamily="34" charset="0"/>
                <a:ea typeface="Calibri" panose="020F0502020204030204" pitchFamily="34" charset="0"/>
                <a:cs typeface="Arial" panose="020B0604020202020204" pitchFamily="34" charset="0"/>
              </a:rPr>
              <a:t>New </a:t>
            </a:r>
            <a:r>
              <a:rPr lang="en-US" sz="1800" dirty="0">
                <a:effectLst/>
                <a:latin typeface="Calibri" panose="020F0502020204030204" pitchFamily="34" charset="0"/>
                <a:ea typeface="Calibri" panose="020F0502020204030204" pitchFamily="34" charset="0"/>
                <a:cs typeface="Arial" panose="020B0604020202020204" pitchFamily="34" charset="0"/>
              </a:rPr>
              <a:t>IDEAS-Study Team</a:t>
            </a:r>
            <a:endParaRPr lang="en-US" sz="1800" dirty="0">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1A2900BC-9882-42CF-BD5C-707D4F1CB002}"/>
              </a:ext>
            </a:extLst>
          </p:cNvPr>
          <p:cNvSpPr>
            <a:spLocks noGrp="1"/>
          </p:cNvSpPr>
          <p:nvPr>
            <p:ph type="title"/>
          </p:nvPr>
        </p:nvSpPr>
        <p:spPr/>
        <p:txBody>
          <a:bodyPr/>
          <a:lstStyle/>
          <a:p>
            <a:r>
              <a:rPr lang="en-US" b="1" dirty="0"/>
              <a:t>Automated Email Example</a:t>
            </a:r>
            <a:endParaRPr lang="en-US" dirty="0"/>
          </a:p>
        </p:txBody>
      </p:sp>
      <p:sp>
        <p:nvSpPr>
          <p:cNvPr id="4" name="TextBox 3">
            <a:extLst>
              <a:ext uri="{FF2B5EF4-FFF2-40B4-BE49-F238E27FC236}">
                <a16:creationId xmlns:a16="http://schemas.microsoft.com/office/drawing/2014/main" id="{435281C9-B0CB-4768-B0BB-3F634D173CB0}"/>
              </a:ext>
            </a:extLst>
          </p:cNvPr>
          <p:cNvSpPr txBox="1"/>
          <p:nvPr/>
        </p:nvSpPr>
        <p:spPr>
          <a:xfrm>
            <a:off x="609600" y="1541409"/>
            <a:ext cx="10720307" cy="369332"/>
          </a:xfrm>
          <a:prstGeom prst="rect">
            <a:avLst/>
          </a:prstGeom>
          <a:noFill/>
        </p:spPr>
        <p:txBody>
          <a:bodyPr wrap="square" rtlCol="0">
            <a:spAutoFit/>
          </a:bodyPr>
          <a:lstStyle/>
          <a:p>
            <a:r>
              <a:rPr lang="en-US" b="1" dirty="0">
                <a:effectLst/>
                <a:latin typeface="Calibri" panose="020F0502020204030204" pitchFamily="34" charset="0"/>
                <a:ea typeface="Calibri" panose="020F0502020204030204" pitchFamily="34" charset="0"/>
                <a:cs typeface="Arial" panose="020B0604020202020204" pitchFamily="34" charset="0"/>
              </a:rPr>
              <a:t>Subject Line: New IDEAS-Study Interpreting Radiologist/Nuclear Medicine Physician Registration Confirmation </a:t>
            </a:r>
            <a:endParaRPr lang="en-US" b="1" dirty="0"/>
          </a:p>
        </p:txBody>
      </p:sp>
    </p:spTree>
    <p:extLst>
      <p:ext uri="{BB962C8B-B14F-4D97-AF65-F5344CB8AC3E}">
        <p14:creationId xmlns:p14="http://schemas.microsoft.com/office/powerpoint/2010/main" val="1264183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32AFA847-0E0B-4B75-AAE8-64F7E3E2DE67}"/>
              </a:ext>
            </a:extLst>
          </p:cNvPr>
          <p:cNvSpPr>
            <a:spLocks noGrp="1"/>
          </p:cNvSpPr>
          <p:nvPr>
            <p:ph idx="1"/>
          </p:nvPr>
        </p:nvSpPr>
        <p:spPr>
          <a:xfrm>
            <a:off x="609600" y="1571804"/>
            <a:ext cx="10160000" cy="4419600"/>
          </a:xfrm>
        </p:spPr>
        <p:txBody>
          <a:bodyPr>
            <a:normAutofit fontScale="92500" lnSpcReduction="20000"/>
          </a:bodyPr>
          <a:lstStyle/>
          <a:p>
            <a:pPr marL="114300" indent="0">
              <a:buNone/>
            </a:pPr>
            <a:r>
              <a:rPr lang="en-US" sz="2800" b="1" dirty="0"/>
              <a:t>Every Interpreting Radiologist added to the portal will need to: </a:t>
            </a:r>
          </a:p>
          <a:p>
            <a:pPr marL="571500" indent="-457200">
              <a:buFont typeface="+mj-lt"/>
              <a:buAutoNum type="arabicPeriod"/>
            </a:pPr>
            <a:r>
              <a:rPr lang="en-US" dirty="0"/>
              <a:t>Click on the login link in the automatically generated email from the New IDEAS portal. </a:t>
            </a:r>
          </a:p>
          <a:p>
            <a:pPr marL="571500" indent="-457200">
              <a:buFont typeface="+mj-lt"/>
              <a:buAutoNum type="arabicPeriod"/>
            </a:pPr>
            <a:r>
              <a:rPr lang="en-US" dirty="0"/>
              <a:t>Create a New ACR ID with a unique email address and set up two-factor authentication. </a:t>
            </a:r>
          </a:p>
          <a:p>
            <a:pPr marL="571500" indent="-457200">
              <a:buFont typeface="+mj-lt"/>
              <a:buAutoNum type="arabicPeriod"/>
            </a:pPr>
            <a:r>
              <a:rPr lang="en-US" dirty="0"/>
              <a:t>Login to the New IDEAS portal at  </a:t>
            </a:r>
            <a:r>
              <a:rPr lang="en-US" dirty="0">
                <a:hlinkClick r:id="rId2"/>
              </a:rPr>
              <a:t>https://app.ideas-study.org/</a:t>
            </a:r>
            <a:r>
              <a:rPr lang="en-US" dirty="0"/>
              <a:t> </a:t>
            </a:r>
          </a:p>
          <a:p>
            <a:pPr marL="571500" indent="-457200">
              <a:buFont typeface="+mj-lt"/>
              <a:buAutoNum type="arabicPeriod"/>
            </a:pPr>
            <a:r>
              <a:rPr lang="en-US" dirty="0"/>
              <a:t>Use the site selection drop-down menu to the facility. </a:t>
            </a:r>
          </a:p>
          <a:p>
            <a:pPr marL="571500" indent="-457200">
              <a:buFont typeface="+mj-lt"/>
              <a:buAutoNum type="arabicPeriod"/>
            </a:pPr>
            <a:r>
              <a:rPr lang="en-US" dirty="0"/>
              <a:t>Click on his/her name in the top right-hand corner and select “Physician Profile”</a:t>
            </a:r>
          </a:p>
          <a:p>
            <a:pPr marL="571500" indent="-457200">
              <a:buFont typeface="+mj-lt"/>
              <a:buAutoNum type="arabicPeriod"/>
            </a:pPr>
            <a:r>
              <a:rPr lang="en-US" dirty="0"/>
              <a:t>Complete the following sections: </a:t>
            </a:r>
          </a:p>
          <a:p>
            <a:pPr lvl="2">
              <a:buFont typeface="Wingdings" panose="05000000000000000000" pitchFamily="2" charset="2"/>
              <a:buChar char="ü"/>
            </a:pPr>
            <a:r>
              <a:rPr lang="en-US" dirty="0"/>
              <a:t>Personal information</a:t>
            </a:r>
          </a:p>
          <a:p>
            <a:pPr lvl="2">
              <a:buFont typeface="Wingdings" panose="05000000000000000000" pitchFamily="2" charset="2"/>
              <a:buChar char="ü"/>
            </a:pPr>
            <a:r>
              <a:rPr lang="en-US" dirty="0"/>
              <a:t>Upload Human Subject Protection Course Completion Certificate </a:t>
            </a:r>
            <a:r>
              <a:rPr lang="en-US" sz="1400" dirty="0"/>
              <a:t>*optional </a:t>
            </a:r>
          </a:p>
          <a:p>
            <a:pPr lvl="2">
              <a:buFont typeface="Wingdings" panose="05000000000000000000" pitchFamily="2" charset="2"/>
              <a:buChar char="ü"/>
            </a:pPr>
            <a:r>
              <a:rPr lang="en-US" dirty="0"/>
              <a:t>Vendor-Specific Training for interpretation of amyloid images</a:t>
            </a:r>
          </a:p>
          <a:p>
            <a:pPr lvl="2">
              <a:buFont typeface="Wingdings" panose="05000000000000000000" pitchFamily="2" charset="2"/>
              <a:buChar char="ü"/>
            </a:pPr>
            <a:r>
              <a:rPr lang="en-US" dirty="0"/>
              <a:t>Board and Subspecialty Certification(s)</a:t>
            </a:r>
          </a:p>
          <a:p>
            <a:pPr lvl="2">
              <a:buFont typeface="Wingdings" panose="05000000000000000000" pitchFamily="2" charset="2"/>
              <a:buChar char="ü"/>
            </a:pPr>
            <a:r>
              <a:rPr lang="en-US" dirty="0"/>
              <a:t>Eligibility to bill Medicare for services</a:t>
            </a:r>
          </a:p>
          <a:p>
            <a:pPr marL="571500" indent="-457200">
              <a:buFont typeface="+mj-lt"/>
              <a:buAutoNum type="arabicPeriod"/>
            </a:pPr>
            <a:r>
              <a:rPr lang="en-US" dirty="0"/>
              <a:t>Review responses and Click “Submit.” </a:t>
            </a:r>
          </a:p>
          <a:p>
            <a:pPr marL="571500" indent="-457200">
              <a:buFont typeface="+mj-lt"/>
              <a:buAutoNum type="arabicPeriod"/>
            </a:pPr>
            <a:r>
              <a:rPr lang="en-US" dirty="0"/>
              <a:t>A member of the ACR New IDEAS Team will review and approve each Interpreting Radiologist. </a:t>
            </a:r>
          </a:p>
          <a:p>
            <a:endParaRPr lang="en-US" dirty="0"/>
          </a:p>
        </p:txBody>
      </p:sp>
      <p:sp>
        <p:nvSpPr>
          <p:cNvPr id="9" name="Title 2">
            <a:extLst>
              <a:ext uri="{FF2B5EF4-FFF2-40B4-BE49-F238E27FC236}">
                <a16:creationId xmlns:a16="http://schemas.microsoft.com/office/drawing/2014/main" id="{17D5737E-A376-4531-BE96-1A7BCF8DABDD}"/>
              </a:ext>
            </a:extLst>
          </p:cNvPr>
          <p:cNvSpPr>
            <a:spLocks noGrp="1"/>
          </p:cNvSpPr>
          <p:nvPr>
            <p:ph type="title"/>
          </p:nvPr>
        </p:nvSpPr>
        <p:spPr>
          <a:xfrm>
            <a:off x="609600" y="274638"/>
            <a:ext cx="10160000" cy="1143000"/>
          </a:xfrm>
        </p:spPr>
        <p:txBody>
          <a:bodyPr/>
          <a:lstStyle/>
          <a:p>
            <a:r>
              <a:rPr lang="en-US" b="1" dirty="0"/>
              <a:t>Physician </a:t>
            </a:r>
            <a:r>
              <a:rPr lang="en-US" b="1" dirty="0">
                <a:solidFill>
                  <a:schemeClr val="bg2">
                    <a:lumMod val="75000"/>
                  </a:schemeClr>
                </a:solidFill>
              </a:rPr>
              <a:t>Profiles</a:t>
            </a:r>
          </a:p>
        </p:txBody>
      </p:sp>
    </p:spTree>
    <p:extLst>
      <p:ext uri="{BB962C8B-B14F-4D97-AF65-F5344CB8AC3E}">
        <p14:creationId xmlns:p14="http://schemas.microsoft.com/office/powerpoint/2010/main" val="81611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58D9EF-A043-4DF7-A3FA-A7FBA82B5029}"/>
              </a:ext>
            </a:extLst>
          </p:cNvPr>
          <p:cNvSpPr>
            <a:spLocks noGrp="1"/>
          </p:cNvSpPr>
          <p:nvPr>
            <p:ph type="title"/>
          </p:nvPr>
        </p:nvSpPr>
        <p:spPr/>
        <p:txBody>
          <a:bodyPr/>
          <a:lstStyle/>
          <a:p>
            <a:r>
              <a:rPr lang="en-US" b="1" dirty="0"/>
              <a:t>Physician Profile Status</a:t>
            </a:r>
          </a:p>
        </p:txBody>
      </p:sp>
      <p:pic>
        <p:nvPicPr>
          <p:cNvPr id="4" name="Content Placeholder 4">
            <a:extLst>
              <a:ext uri="{FF2B5EF4-FFF2-40B4-BE49-F238E27FC236}">
                <a16:creationId xmlns:a16="http://schemas.microsoft.com/office/drawing/2014/main" id="{D6B149AC-82F7-4802-94A6-5A45D5B4C12B}"/>
              </a:ext>
            </a:extLst>
          </p:cNvPr>
          <p:cNvPicPr>
            <a:picLocks noChangeAspect="1"/>
          </p:cNvPicPr>
          <p:nvPr/>
        </p:nvPicPr>
        <p:blipFill rotWithShape="1">
          <a:blip r:embed="rId2"/>
          <a:srcRect t="43293"/>
          <a:stretch/>
        </p:blipFill>
        <p:spPr>
          <a:xfrm>
            <a:off x="609600" y="1894900"/>
            <a:ext cx="9550399" cy="1982119"/>
          </a:xfrm>
          <a:prstGeom prst="rect">
            <a:avLst/>
          </a:prstGeom>
        </p:spPr>
      </p:pic>
      <p:sp>
        <p:nvSpPr>
          <p:cNvPr id="6" name="Rectangle 5">
            <a:extLst>
              <a:ext uri="{FF2B5EF4-FFF2-40B4-BE49-F238E27FC236}">
                <a16:creationId xmlns:a16="http://schemas.microsoft.com/office/drawing/2014/main" id="{49F7754B-D9C2-486C-B030-C4C79C756EDF}"/>
              </a:ext>
            </a:extLst>
          </p:cNvPr>
          <p:cNvSpPr/>
          <p:nvPr/>
        </p:nvSpPr>
        <p:spPr>
          <a:xfrm>
            <a:off x="3606926" y="2531010"/>
            <a:ext cx="800534" cy="1019705"/>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CC8F1071-414A-4677-AB4D-9C5DFBD70AF4}"/>
              </a:ext>
            </a:extLst>
          </p:cNvPr>
          <p:cNvGraphicFramePr/>
          <p:nvPr>
            <p:extLst>
              <p:ext uri="{D42A27DB-BD31-4B8C-83A1-F6EECF244321}">
                <p14:modId xmlns:p14="http://schemas.microsoft.com/office/powerpoint/2010/main" val="2706674051"/>
              </p:ext>
            </p:extLst>
          </p:nvPr>
        </p:nvGraphicFramePr>
        <p:xfrm>
          <a:off x="4407459" y="3539426"/>
          <a:ext cx="4738117" cy="239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Arrow: Bent-Up 9">
            <a:extLst>
              <a:ext uri="{FF2B5EF4-FFF2-40B4-BE49-F238E27FC236}">
                <a16:creationId xmlns:a16="http://schemas.microsoft.com/office/drawing/2014/main" id="{370EF901-53DB-4209-A41F-7192C871AAF7}"/>
              </a:ext>
            </a:extLst>
          </p:cNvPr>
          <p:cNvSpPr/>
          <p:nvPr/>
        </p:nvSpPr>
        <p:spPr>
          <a:xfrm rot="5400000">
            <a:off x="3687972" y="3897416"/>
            <a:ext cx="1019705" cy="38126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E8236B-5913-4FDD-8DBF-1E2265DF6714}"/>
              </a:ext>
            </a:extLst>
          </p:cNvPr>
          <p:cNvSpPr/>
          <p:nvPr/>
        </p:nvSpPr>
        <p:spPr>
          <a:xfrm>
            <a:off x="4549966" y="2963537"/>
            <a:ext cx="1972020" cy="4654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580B25-1DE8-42AD-BE0D-667ED5861515}"/>
              </a:ext>
            </a:extLst>
          </p:cNvPr>
          <p:cNvSpPr txBox="1"/>
          <p:nvPr/>
        </p:nvSpPr>
        <p:spPr>
          <a:xfrm>
            <a:off x="4697842" y="2885959"/>
            <a:ext cx="1467709" cy="369332"/>
          </a:xfrm>
          <a:prstGeom prst="rect">
            <a:avLst/>
          </a:prstGeom>
          <a:noFill/>
        </p:spPr>
        <p:txBody>
          <a:bodyPr wrap="none" rtlCol="0">
            <a:spAutoFit/>
          </a:bodyPr>
          <a:lstStyle/>
          <a:p>
            <a:r>
              <a:rPr lang="en-US" b="1" dirty="0"/>
              <a:t>Radiologist 1 </a:t>
            </a:r>
          </a:p>
        </p:txBody>
      </p:sp>
      <p:sp>
        <p:nvSpPr>
          <p:cNvPr id="8" name="TextBox 7">
            <a:extLst>
              <a:ext uri="{FF2B5EF4-FFF2-40B4-BE49-F238E27FC236}">
                <a16:creationId xmlns:a16="http://schemas.microsoft.com/office/drawing/2014/main" id="{A163A3FC-977C-4ABD-BA57-D67D4D7D596A}"/>
              </a:ext>
            </a:extLst>
          </p:cNvPr>
          <p:cNvSpPr txBox="1"/>
          <p:nvPr/>
        </p:nvSpPr>
        <p:spPr>
          <a:xfrm>
            <a:off x="4697842" y="3149217"/>
            <a:ext cx="1467709" cy="369332"/>
          </a:xfrm>
          <a:prstGeom prst="rect">
            <a:avLst/>
          </a:prstGeom>
          <a:noFill/>
        </p:spPr>
        <p:txBody>
          <a:bodyPr wrap="none" rtlCol="0">
            <a:spAutoFit/>
          </a:bodyPr>
          <a:lstStyle/>
          <a:p>
            <a:r>
              <a:rPr lang="en-US" b="1" dirty="0"/>
              <a:t>Radiologist 2 </a:t>
            </a:r>
          </a:p>
        </p:txBody>
      </p:sp>
    </p:spTree>
    <p:extLst>
      <p:ext uri="{BB962C8B-B14F-4D97-AF65-F5344CB8AC3E}">
        <p14:creationId xmlns:p14="http://schemas.microsoft.com/office/powerpoint/2010/main" val="2503488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3DA305-AC37-4648-9423-FF36CB14BE33}"/>
              </a:ext>
            </a:extLst>
          </p:cNvPr>
          <p:cNvSpPr>
            <a:spLocks noGrp="1"/>
          </p:cNvSpPr>
          <p:nvPr>
            <p:ph type="title"/>
          </p:nvPr>
        </p:nvSpPr>
        <p:spPr/>
        <p:txBody>
          <a:bodyPr/>
          <a:lstStyle/>
          <a:p>
            <a:r>
              <a:rPr lang="en-US" b="1" dirty="0"/>
              <a:t>Facility Activation Requirements</a:t>
            </a:r>
          </a:p>
        </p:txBody>
      </p:sp>
      <p:sp>
        <p:nvSpPr>
          <p:cNvPr id="4" name="TextBox 3">
            <a:extLst>
              <a:ext uri="{FF2B5EF4-FFF2-40B4-BE49-F238E27FC236}">
                <a16:creationId xmlns:a16="http://schemas.microsoft.com/office/drawing/2014/main" id="{750CA842-EEBF-4D8F-96DD-DC74F387254F}"/>
              </a:ext>
            </a:extLst>
          </p:cNvPr>
          <p:cNvSpPr txBox="1"/>
          <p:nvPr/>
        </p:nvSpPr>
        <p:spPr>
          <a:xfrm>
            <a:off x="708695" y="1551563"/>
            <a:ext cx="4457700" cy="4154984"/>
          </a:xfrm>
          <a:prstGeom prst="rect">
            <a:avLst/>
          </a:prstGeom>
          <a:noFill/>
        </p:spPr>
        <p:txBody>
          <a:bodyPr wrap="square" rtlCol="0">
            <a:spAutoFit/>
          </a:bodyPr>
          <a:lstStyle/>
          <a:p>
            <a:r>
              <a:rPr lang="en-US" sz="2200" b="1" dirty="0"/>
              <a:t>The New IDEAS Operations Team at ACR will activate your facility when you complete the following tasks: </a:t>
            </a:r>
          </a:p>
          <a:p>
            <a:pPr marL="285750" indent="-285750">
              <a:buFont typeface="Wingdings" panose="05000000000000000000" pitchFamily="2" charset="2"/>
              <a:buChar char="ü"/>
            </a:pPr>
            <a:r>
              <a:rPr lang="en-US" sz="2200" dirty="0"/>
              <a:t>Complete the New IDEAS Referring Physician Site Agreement and BAA fully executed. </a:t>
            </a:r>
          </a:p>
          <a:p>
            <a:pPr marL="285750" indent="-285750">
              <a:buFont typeface="Wingdings" panose="05000000000000000000" pitchFamily="2" charset="2"/>
              <a:buChar char="ü"/>
            </a:pPr>
            <a:r>
              <a:rPr lang="en-US" sz="2200" dirty="0"/>
              <a:t>Interpreting Radiologists are approved by the New IDEAS Operations Team.</a:t>
            </a:r>
          </a:p>
          <a:p>
            <a:pPr marL="285750" indent="-285750">
              <a:buFont typeface="Wingdings" panose="05000000000000000000" pitchFamily="2" charset="2"/>
              <a:buChar char="ü"/>
            </a:pPr>
            <a:r>
              <a:rPr lang="en-US" sz="2200" dirty="0"/>
              <a:t>Accreditation status is added to the portal and approved by the New IDEAS Operations Team.</a:t>
            </a:r>
          </a:p>
        </p:txBody>
      </p:sp>
      <p:pic>
        <p:nvPicPr>
          <p:cNvPr id="6" name="Picture 5">
            <a:extLst>
              <a:ext uri="{FF2B5EF4-FFF2-40B4-BE49-F238E27FC236}">
                <a16:creationId xmlns:a16="http://schemas.microsoft.com/office/drawing/2014/main" id="{544DC451-CC9A-43DD-A751-099D921EDFFD}"/>
              </a:ext>
            </a:extLst>
          </p:cNvPr>
          <p:cNvPicPr>
            <a:picLocks noChangeAspect="1"/>
          </p:cNvPicPr>
          <p:nvPr/>
        </p:nvPicPr>
        <p:blipFill>
          <a:blip r:embed="rId2"/>
          <a:stretch>
            <a:fillRect/>
          </a:stretch>
        </p:blipFill>
        <p:spPr>
          <a:xfrm>
            <a:off x="5256463" y="1551563"/>
            <a:ext cx="5908752" cy="3322804"/>
          </a:xfrm>
          <a:prstGeom prst="rect">
            <a:avLst/>
          </a:prstGeom>
        </p:spPr>
      </p:pic>
    </p:spTree>
    <p:extLst>
      <p:ext uri="{BB962C8B-B14F-4D97-AF65-F5344CB8AC3E}">
        <p14:creationId xmlns:p14="http://schemas.microsoft.com/office/powerpoint/2010/main" val="1246768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D4ECC1-AAAC-4AF7-B764-A2450E8EA17E}"/>
              </a:ext>
            </a:extLst>
          </p:cNvPr>
          <p:cNvSpPr>
            <a:spLocks noGrp="1"/>
          </p:cNvSpPr>
          <p:nvPr>
            <p:ph idx="1"/>
          </p:nvPr>
        </p:nvSpPr>
        <p:spPr/>
        <p:txBody>
          <a:bodyPr/>
          <a:lstStyle/>
          <a:p>
            <a:pPr marL="114300" indent="0">
              <a:buNone/>
            </a:pPr>
            <a:r>
              <a:rPr lang="en-US" sz="3200" dirty="0"/>
              <a:t>Your facility is only active for scanning patients for New IDEAS </a:t>
            </a:r>
            <a:r>
              <a:rPr lang="en-US" sz="3200" b="1" dirty="0"/>
              <a:t>AFTER</a:t>
            </a:r>
            <a:r>
              <a:rPr lang="en-US" sz="3200" dirty="0"/>
              <a:t> you receive approval from the New IDEAS Study Team. </a:t>
            </a:r>
          </a:p>
          <a:p>
            <a:r>
              <a:rPr lang="en-US" sz="2400" dirty="0"/>
              <a:t>Your facility administrator will receive an email notification when an ACR New IDEAS study staff member has activated your facility. </a:t>
            </a:r>
            <a:endParaRPr lang="en-US" sz="3200" dirty="0"/>
          </a:p>
          <a:p>
            <a:endParaRPr lang="en-US" dirty="0"/>
          </a:p>
        </p:txBody>
      </p:sp>
      <p:sp>
        <p:nvSpPr>
          <p:cNvPr id="3" name="Title 2">
            <a:extLst>
              <a:ext uri="{FF2B5EF4-FFF2-40B4-BE49-F238E27FC236}">
                <a16:creationId xmlns:a16="http://schemas.microsoft.com/office/drawing/2014/main" id="{18030DF9-8D14-45AC-B61B-FAB16A71CAE2}"/>
              </a:ext>
            </a:extLst>
          </p:cNvPr>
          <p:cNvSpPr>
            <a:spLocks noGrp="1"/>
          </p:cNvSpPr>
          <p:nvPr>
            <p:ph type="title"/>
          </p:nvPr>
        </p:nvSpPr>
        <p:spPr/>
        <p:txBody>
          <a:bodyPr/>
          <a:lstStyle/>
          <a:p>
            <a:r>
              <a:rPr lang="en-US" b="1" dirty="0"/>
              <a:t>Protocol Reminder for Facility Activation</a:t>
            </a:r>
            <a:endParaRPr lang="en-US" dirty="0"/>
          </a:p>
        </p:txBody>
      </p:sp>
    </p:spTree>
    <p:extLst>
      <p:ext uri="{BB962C8B-B14F-4D97-AF65-F5344CB8AC3E}">
        <p14:creationId xmlns:p14="http://schemas.microsoft.com/office/powerpoint/2010/main" val="47462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326BEB-5A90-49A4-A885-CC506CDD3796}"/>
              </a:ext>
            </a:extLst>
          </p:cNvPr>
          <p:cNvSpPr>
            <a:spLocks noGrp="1"/>
          </p:cNvSpPr>
          <p:nvPr>
            <p:ph type="title"/>
          </p:nvPr>
        </p:nvSpPr>
        <p:spPr/>
        <p:txBody>
          <a:bodyPr/>
          <a:lstStyle/>
          <a:p>
            <a:r>
              <a:rPr lang="en-US" b="1" dirty="0"/>
              <a:t>Study Forms Overview</a:t>
            </a:r>
          </a:p>
        </p:txBody>
      </p:sp>
      <p:graphicFrame>
        <p:nvGraphicFramePr>
          <p:cNvPr id="4" name="Table 4">
            <a:extLst>
              <a:ext uri="{FF2B5EF4-FFF2-40B4-BE49-F238E27FC236}">
                <a16:creationId xmlns:a16="http://schemas.microsoft.com/office/drawing/2014/main" id="{5B7EA901-2697-490D-B0B4-FB84CF9E9328}"/>
              </a:ext>
            </a:extLst>
          </p:cNvPr>
          <p:cNvGraphicFramePr>
            <a:graphicFrameLocks noGrp="1"/>
          </p:cNvGraphicFramePr>
          <p:nvPr>
            <p:extLst>
              <p:ext uri="{D42A27DB-BD31-4B8C-83A1-F6EECF244321}">
                <p14:modId xmlns:p14="http://schemas.microsoft.com/office/powerpoint/2010/main" val="1039316379"/>
              </p:ext>
            </p:extLst>
          </p:nvPr>
        </p:nvGraphicFramePr>
        <p:xfrm>
          <a:off x="667745" y="1417638"/>
          <a:ext cx="10043710" cy="4485640"/>
        </p:xfrm>
        <a:graphic>
          <a:graphicData uri="http://schemas.openxmlformats.org/drawingml/2006/table">
            <a:tbl>
              <a:tblPr firstRow="1" bandRow="1">
                <a:tableStyleId>{5940675A-B579-460E-94D1-54222C63F5DA}</a:tableStyleId>
              </a:tblPr>
              <a:tblGrid>
                <a:gridCol w="2026858">
                  <a:extLst>
                    <a:ext uri="{9D8B030D-6E8A-4147-A177-3AD203B41FA5}">
                      <a16:colId xmlns:a16="http://schemas.microsoft.com/office/drawing/2014/main" val="798974771"/>
                    </a:ext>
                  </a:extLst>
                </a:gridCol>
                <a:gridCol w="2785516">
                  <a:extLst>
                    <a:ext uri="{9D8B030D-6E8A-4147-A177-3AD203B41FA5}">
                      <a16:colId xmlns:a16="http://schemas.microsoft.com/office/drawing/2014/main" val="1424320205"/>
                    </a:ext>
                  </a:extLst>
                </a:gridCol>
                <a:gridCol w="5231336">
                  <a:extLst>
                    <a:ext uri="{9D8B030D-6E8A-4147-A177-3AD203B41FA5}">
                      <a16:colId xmlns:a16="http://schemas.microsoft.com/office/drawing/2014/main" val="4122565461"/>
                    </a:ext>
                  </a:extLst>
                </a:gridCol>
              </a:tblGrid>
              <a:tr h="370840">
                <a:tc>
                  <a:txBody>
                    <a:bodyPr/>
                    <a:lstStyle/>
                    <a:p>
                      <a:r>
                        <a:rPr lang="en-US" sz="1600" b="1" dirty="0"/>
                        <a:t>Form/Assessment: </a:t>
                      </a:r>
                    </a:p>
                  </a:txBody>
                  <a:tcPr>
                    <a:solidFill>
                      <a:schemeClr val="accent5">
                        <a:lumMod val="40000"/>
                        <a:lumOff val="60000"/>
                      </a:schemeClr>
                    </a:solidFill>
                  </a:tcPr>
                </a:tc>
                <a:tc>
                  <a:txBody>
                    <a:bodyPr/>
                    <a:lstStyle/>
                    <a:p>
                      <a:r>
                        <a:rPr lang="en-US" sz="1600" b="1" dirty="0"/>
                        <a:t>Must be completed by: </a:t>
                      </a:r>
                    </a:p>
                  </a:txBody>
                  <a:tcPr>
                    <a:solidFill>
                      <a:schemeClr val="accent5">
                        <a:lumMod val="40000"/>
                        <a:lumOff val="60000"/>
                      </a:schemeClr>
                    </a:solidFill>
                  </a:tcPr>
                </a:tc>
                <a:tc>
                  <a:txBody>
                    <a:bodyPr/>
                    <a:lstStyle/>
                    <a:p>
                      <a:r>
                        <a:rPr lang="en-US" sz="1600" b="1" dirty="0"/>
                        <a:t>Requirements: </a:t>
                      </a:r>
                    </a:p>
                  </a:txBody>
                  <a:tcPr>
                    <a:solidFill>
                      <a:schemeClr val="accent5">
                        <a:lumMod val="40000"/>
                        <a:lumOff val="60000"/>
                      </a:schemeClr>
                    </a:solidFill>
                  </a:tcPr>
                </a:tc>
                <a:extLst>
                  <a:ext uri="{0D108BD9-81ED-4DB2-BD59-A6C34878D82A}">
                    <a16:rowId xmlns:a16="http://schemas.microsoft.com/office/drawing/2014/main" val="4166109210"/>
                  </a:ext>
                </a:extLst>
              </a:tr>
              <a:tr h="370840">
                <a:tc>
                  <a:txBody>
                    <a:bodyPr/>
                    <a:lstStyle/>
                    <a:p>
                      <a:r>
                        <a:rPr lang="en-US" sz="1600" b="1" dirty="0"/>
                        <a:t>Amyloid PET Scan</a:t>
                      </a:r>
                    </a:p>
                  </a:txBody>
                  <a:tcPr/>
                </a:tc>
                <a:tc>
                  <a:txBody>
                    <a:bodyPr/>
                    <a:lstStyle/>
                    <a:p>
                      <a:r>
                        <a:rPr lang="en-US" sz="1600" b="1" dirty="0"/>
                        <a:t>PET Imaging Facility</a:t>
                      </a:r>
                    </a:p>
                  </a:txBody>
                  <a:tcPr/>
                </a:tc>
                <a:tc>
                  <a:txBody>
                    <a:bodyPr/>
                    <a:lstStyle/>
                    <a:p>
                      <a:r>
                        <a:rPr lang="en-US" sz="1600" b="1" dirty="0">
                          <a:solidFill>
                            <a:srgbClr val="000000"/>
                          </a:solidFill>
                          <a:effectLst/>
                        </a:rPr>
                        <a:t>Must be completed </a:t>
                      </a:r>
                      <a:r>
                        <a:rPr lang="en-US" sz="1600" b="1" u="sng" dirty="0">
                          <a:solidFill>
                            <a:srgbClr val="000000"/>
                          </a:solidFill>
                          <a:effectLst/>
                        </a:rPr>
                        <a:t>within 60 Days after </a:t>
                      </a:r>
                      <a:r>
                        <a:rPr lang="en-US" sz="1600" b="1" dirty="0">
                          <a:solidFill>
                            <a:srgbClr val="000000"/>
                          </a:solidFill>
                          <a:effectLst/>
                        </a:rPr>
                        <a:t>Pre-PET electronic Case Report Form Completion</a:t>
                      </a:r>
                      <a:r>
                        <a:rPr lang="en-US" sz="1400" b="1" dirty="0">
                          <a:solidFill>
                            <a:srgbClr val="000000"/>
                          </a:solidFill>
                          <a:effectLst/>
                        </a:rPr>
                        <a:t>. </a:t>
                      </a:r>
                      <a:endParaRPr lang="en-US" sz="1600" b="1" dirty="0"/>
                    </a:p>
                  </a:txBody>
                  <a:tcPr/>
                </a:tc>
                <a:extLst>
                  <a:ext uri="{0D108BD9-81ED-4DB2-BD59-A6C34878D82A}">
                    <a16:rowId xmlns:a16="http://schemas.microsoft.com/office/drawing/2014/main" val="983465056"/>
                  </a:ext>
                </a:extLst>
              </a:tr>
              <a:tr h="370840">
                <a:tc>
                  <a:txBody>
                    <a:bodyPr/>
                    <a:lstStyle/>
                    <a:p>
                      <a:r>
                        <a:rPr lang="en-US" sz="1600" b="1" dirty="0"/>
                        <a:t>Amyloid PET Completion Form</a:t>
                      </a:r>
                    </a:p>
                  </a:txBody>
                  <a:tcPr/>
                </a:tc>
                <a:tc>
                  <a:txBody>
                    <a:bodyPr/>
                    <a:lstStyle/>
                    <a:p>
                      <a:r>
                        <a:rPr lang="en-US" sz="1600" b="1" dirty="0"/>
                        <a:t>Facility Administrator, Registrar or Interpreting Radiologist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Must be completed by the PET Facility via Web-based data entry </a:t>
                      </a:r>
                      <a:r>
                        <a:rPr lang="en-US" sz="1600" b="1" u="sng" dirty="0"/>
                        <a:t>within 7 days after completing the Amyloid PET scan. </a:t>
                      </a:r>
                    </a:p>
                    <a:p>
                      <a:endParaRPr lang="en-US" sz="1600" b="1" dirty="0"/>
                    </a:p>
                  </a:txBody>
                  <a:tcPr/>
                </a:tc>
                <a:extLst>
                  <a:ext uri="{0D108BD9-81ED-4DB2-BD59-A6C34878D82A}">
                    <a16:rowId xmlns:a16="http://schemas.microsoft.com/office/drawing/2014/main" val="1243551067"/>
                  </a:ext>
                </a:extLst>
              </a:tr>
              <a:tr h="370840">
                <a:tc>
                  <a:txBody>
                    <a:bodyPr/>
                    <a:lstStyle/>
                    <a:p>
                      <a:r>
                        <a:rPr lang="en-US" sz="1600" b="1" dirty="0"/>
                        <a:t>Amyloid PET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Facility Administrator, Registrar or Interpreting Radiologist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Must be completed by the PET facility via Web-based data entry </a:t>
                      </a:r>
                      <a:r>
                        <a:rPr lang="en-US" sz="1600" b="1" u="sng" dirty="0"/>
                        <a:t>within 7 days after completing the Amyloid PET scan.</a:t>
                      </a:r>
                    </a:p>
                    <a:p>
                      <a:endParaRPr lang="en-US" sz="1600" b="1" dirty="0"/>
                    </a:p>
                  </a:txBody>
                  <a:tcPr/>
                </a:tc>
                <a:extLst>
                  <a:ext uri="{0D108BD9-81ED-4DB2-BD59-A6C34878D82A}">
                    <a16:rowId xmlns:a16="http://schemas.microsoft.com/office/drawing/2014/main" val="976839615"/>
                  </a:ext>
                </a:extLst>
              </a:tr>
              <a:tr h="370840">
                <a:tc>
                  <a:txBody>
                    <a:bodyPr/>
                    <a:lstStyle/>
                    <a:p>
                      <a:r>
                        <a:rPr lang="en-US" sz="1600" b="1" dirty="0"/>
                        <a:t>Amyloid PET Assessment</a:t>
                      </a:r>
                    </a:p>
                  </a:txBody>
                  <a:tcPr/>
                </a:tc>
                <a:tc>
                  <a:txBody>
                    <a:bodyPr/>
                    <a:lstStyle/>
                    <a:p>
                      <a:r>
                        <a:rPr lang="en-US" sz="1600" b="1" dirty="0"/>
                        <a:t>Interpreting Radiologist ONLY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Must be completed via Web-based data entry </a:t>
                      </a:r>
                      <a:r>
                        <a:rPr lang="en-US" sz="1600" b="1" u="sng" dirty="0"/>
                        <a:t>within 7 days of the scan.</a:t>
                      </a:r>
                    </a:p>
                    <a:p>
                      <a:endParaRPr lang="en-US" sz="1600" b="1" dirty="0"/>
                    </a:p>
                  </a:txBody>
                  <a:tcPr/>
                </a:tc>
                <a:extLst>
                  <a:ext uri="{0D108BD9-81ED-4DB2-BD59-A6C34878D82A}">
                    <a16:rowId xmlns:a16="http://schemas.microsoft.com/office/drawing/2014/main" val="1898405265"/>
                  </a:ext>
                </a:extLst>
              </a:tr>
              <a:tr h="370840">
                <a:tc>
                  <a:txBody>
                    <a:bodyPr/>
                    <a:lstStyle/>
                    <a:p>
                      <a:r>
                        <a:rPr lang="en-US" sz="1600" b="1" dirty="0"/>
                        <a:t>Coinsurance Reimbursement Form</a:t>
                      </a:r>
                    </a:p>
                  </a:txBody>
                  <a:tcPr/>
                </a:tc>
                <a:tc>
                  <a:txBody>
                    <a:bodyPr/>
                    <a:lstStyle/>
                    <a:p>
                      <a:r>
                        <a:rPr lang="en-US" sz="1600" b="1" dirty="0"/>
                        <a:t>Facility Administrator or Finance User</a:t>
                      </a:r>
                    </a:p>
                  </a:txBody>
                  <a:tcPr/>
                </a:tc>
                <a:tc>
                  <a:txBody>
                    <a:bodyPr/>
                    <a:lstStyle/>
                    <a:p>
                      <a:r>
                        <a:rPr lang="en-US" sz="1600" b="1" dirty="0"/>
                        <a:t>Must be completed via Web-based data entry for patients who have an outstanding balance for their amyloid PET scan. For step-by-step training, reference </a:t>
                      </a:r>
                      <a:r>
                        <a:rPr lang="en-US" sz="1600" b="1" dirty="0">
                          <a:hlinkClick r:id="rId2"/>
                        </a:rPr>
                        <a:t>Operational Training: New IDEAS Coinsurance Reimbursement Program</a:t>
                      </a:r>
                      <a:endParaRPr lang="en-US" sz="1600" b="1" dirty="0"/>
                    </a:p>
                  </a:txBody>
                  <a:tcPr/>
                </a:tc>
                <a:extLst>
                  <a:ext uri="{0D108BD9-81ED-4DB2-BD59-A6C34878D82A}">
                    <a16:rowId xmlns:a16="http://schemas.microsoft.com/office/drawing/2014/main" val="2483143448"/>
                  </a:ext>
                </a:extLst>
              </a:tr>
            </a:tbl>
          </a:graphicData>
        </a:graphic>
      </p:graphicFrame>
    </p:spTree>
    <p:extLst>
      <p:ext uri="{BB962C8B-B14F-4D97-AF65-F5344CB8AC3E}">
        <p14:creationId xmlns:p14="http://schemas.microsoft.com/office/powerpoint/2010/main" val="157558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56A30B-BAEF-40D4-9CDE-F815FEDC16DD}"/>
              </a:ext>
            </a:extLst>
          </p:cNvPr>
          <p:cNvPicPr>
            <a:picLocks noGrp="1" noChangeAspect="1"/>
          </p:cNvPicPr>
          <p:nvPr>
            <p:ph idx="1"/>
          </p:nvPr>
        </p:nvPicPr>
        <p:blipFill rotWithShape="1">
          <a:blip r:embed="rId2"/>
          <a:srcRect t="4680"/>
          <a:stretch/>
        </p:blipFill>
        <p:spPr>
          <a:xfrm>
            <a:off x="1574742" y="3260992"/>
            <a:ext cx="9705975" cy="2623907"/>
          </a:xfrm>
        </p:spPr>
      </p:pic>
      <p:sp>
        <p:nvSpPr>
          <p:cNvPr id="3" name="Title 2">
            <a:extLst>
              <a:ext uri="{FF2B5EF4-FFF2-40B4-BE49-F238E27FC236}">
                <a16:creationId xmlns:a16="http://schemas.microsoft.com/office/drawing/2014/main" id="{8FBC91F2-228A-430C-B953-B021DC12C3CA}"/>
              </a:ext>
            </a:extLst>
          </p:cNvPr>
          <p:cNvSpPr>
            <a:spLocks noGrp="1"/>
          </p:cNvSpPr>
          <p:nvPr>
            <p:ph type="title"/>
          </p:nvPr>
        </p:nvSpPr>
        <p:spPr/>
        <p:txBody>
          <a:bodyPr/>
          <a:lstStyle/>
          <a:p>
            <a:r>
              <a:rPr lang="en-US" b="1" dirty="0"/>
              <a:t>Study Flow Overview:</a:t>
            </a:r>
          </a:p>
        </p:txBody>
      </p:sp>
      <p:sp>
        <p:nvSpPr>
          <p:cNvPr id="6" name="Content Placeholder 1">
            <a:extLst>
              <a:ext uri="{FF2B5EF4-FFF2-40B4-BE49-F238E27FC236}">
                <a16:creationId xmlns:a16="http://schemas.microsoft.com/office/drawing/2014/main" id="{9E67F7B3-AAA8-4805-95C7-08FE9227E796}"/>
              </a:ext>
            </a:extLst>
          </p:cNvPr>
          <p:cNvSpPr txBox="1">
            <a:spLocks/>
          </p:cNvSpPr>
          <p:nvPr/>
        </p:nvSpPr>
        <p:spPr>
          <a:xfrm>
            <a:off x="609600" y="1571804"/>
            <a:ext cx="9705174" cy="4419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71450" indent="-171450">
              <a:lnSpc>
                <a:spcPct val="107000"/>
              </a:lnSpc>
              <a:spcBef>
                <a:spcPts val="0"/>
              </a:spcBef>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dementia specialist practice will consent the patient, schedule the scan and register the patient. </a:t>
            </a:r>
          </a:p>
          <a:p>
            <a:pPr marL="171450" indent="-171450">
              <a:lnSpc>
                <a:spcPct val="107000"/>
              </a:lnSpc>
              <a:spcBef>
                <a:spcPts val="0"/>
              </a:spcBef>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patient case ID number will be generated to link all electronic case report forms.</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A82778F-0FE1-471F-9A7D-91519A3AB635}"/>
              </a:ext>
            </a:extLst>
          </p:cNvPr>
          <p:cNvSpPr/>
          <p:nvPr/>
        </p:nvSpPr>
        <p:spPr>
          <a:xfrm>
            <a:off x="4340646" y="4105693"/>
            <a:ext cx="6830458" cy="815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2910A07-51E5-417E-9714-688B05DBCC88}"/>
              </a:ext>
            </a:extLst>
          </p:cNvPr>
          <p:cNvSpPr/>
          <p:nvPr/>
        </p:nvSpPr>
        <p:spPr>
          <a:xfrm>
            <a:off x="3380343" y="3194925"/>
            <a:ext cx="7447402" cy="815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DCEE36-1DD8-4E1A-BC90-20A379DAEF54}"/>
              </a:ext>
            </a:extLst>
          </p:cNvPr>
          <p:cNvSpPr txBox="1"/>
          <p:nvPr/>
        </p:nvSpPr>
        <p:spPr>
          <a:xfrm>
            <a:off x="3481330" y="3558447"/>
            <a:ext cx="7689774" cy="369332"/>
          </a:xfrm>
          <a:prstGeom prst="rect">
            <a:avLst/>
          </a:prstGeom>
          <a:noFill/>
        </p:spPr>
        <p:txBody>
          <a:bodyPr wrap="square" rtlCol="0">
            <a:spAutoFit/>
          </a:bodyPr>
          <a:lstStyle/>
          <a:p>
            <a:r>
              <a:rPr lang="en-US" b="1" dirty="0"/>
              <a:t>Informed consent and case registration completed by Dementia Specialist  </a:t>
            </a:r>
          </a:p>
        </p:txBody>
      </p:sp>
      <p:sp>
        <p:nvSpPr>
          <p:cNvPr id="10" name="TextBox 9">
            <a:extLst>
              <a:ext uri="{FF2B5EF4-FFF2-40B4-BE49-F238E27FC236}">
                <a16:creationId xmlns:a16="http://schemas.microsoft.com/office/drawing/2014/main" id="{EC675D67-11B7-4C69-928C-F3DCB6052732}"/>
              </a:ext>
            </a:extLst>
          </p:cNvPr>
          <p:cNvSpPr txBox="1"/>
          <p:nvPr/>
        </p:nvSpPr>
        <p:spPr>
          <a:xfrm>
            <a:off x="4340646" y="4305687"/>
            <a:ext cx="4825388" cy="369332"/>
          </a:xfrm>
          <a:prstGeom prst="rect">
            <a:avLst/>
          </a:prstGeom>
          <a:noFill/>
        </p:spPr>
        <p:txBody>
          <a:bodyPr wrap="square" rtlCol="0">
            <a:spAutoFit/>
          </a:bodyPr>
          <a:lstStyle/>
          <a:p>
            <a:r>
              <a:rPr lang="en-US" b="1" dirty="0"/>
              <a:t>Completed by Dementia Specialist</a:t>
            </a:r>
          </a:p>
        </p:txBody>
      </p:sp>
      <p:sp>
        <p:nvSpPr>
          <p:cNvPr id="11" name="Rectangle 10">
            <a:extLst>
              <a:ext uri="{FF2B5EF4-FFF2-40B4-BE49-F238E27FC236}">
                <a16:creationId xmlns:a16="http://schemas.microsoft.com/office/drawing/2014/main" id="{3F5BF35A-60B7-4896-99C7-7ED56973EE1E}"/>
              </a:ext>
            </a:extLst>
          </p:cNvPr>
          <p:cNvSpPr/>
          <p:nvPr/>
        </p:nvSpPr>
        <p:spPr>
          <a:xfrm>
            <a:off x="5210978" y="5078775"/>
            <a:ext cx="4065224" cy="648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F162F3-82B2-4152-A80E-AC08AC0897EE}"/>
              </a:ext>
            </a:extLst>
          </p:cNvPr>
          <p:cNvSpPr txBox="1"/>
          <p:nvPr/>
        </p:nvSpPr>
        <p:spPr>
          <a:xfrm>
            <a:off x="5210978" y="5065983"/>
            <a:ext cx="4825388" cy="646331"/>
          </a:xfrm>
          <a:prstGeom prst="rect">
            <a:avLst/>
          </a:prstGeom>
          <a:noFill/>
        </p:spPr>
        <p:txBody>
          <a:bodyPr wrap="square" rtlCol="0">
            <a:spAutoFit/>
          </a:bodyPr>
          <a:lstStyle/>
          <a:p>
            <a:r>
              <a:rPr lang="en-US" b="1" dirty="0"/>
              <a:t>Completed by PET Facility</a:t>
            </a:r>
          </a:p>
          <a:p>
            <a:r>
              <a:rPr lang="en-US" b="1" dirty="0"/>
              <a:t>(Scan NOT part of research) </a:t>
            </a:r>
          </a:p>
        </p:txBody>
      </p:sp>
      <p:sp>
        <p:nvSpPr>
          <p:cNvPr id="13" name="Flowchart: Process 12">
            <a:extLst>
              <a:ext uri="{FF2B5EF4-FFF2-40B4-BE49-F238E27FC236}">
                <a16:creationId xmlns:a16="http://schemas.microsoft.com/office/drawing/2014/main" id="{A6CE16AB-E19C-45FE-A596-DD3DF7F397FE}"/>
              </a:ext>
            </a:extLst>
          </p:cNvPr>
          <p:cNvSpPr/>
          <p:nvPr/>
        </p:nvSpPr>
        <p:spPr>
          <a:xfrm>
            <a:off x="3283974" y="4305687"/>
            <a:ext cx="796413" cy="443294"/>
          </a:xfrm>
          <a:prstGeom prst="flowChartProcess">
            <a:avLst/>
          </a:prstGeom>
          <a:solidFill>
            <a:srgbClr val="082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Pre-PET Visit</a:t>
            </a:r>
          </a:p>
        </p:txBody>
      </p:sp>
    </p:spTree>
    <p:extLst>
      <p:ext uri="{BB962C8B-B14F-4D97-AF65-F5344CB8AC3E}">
        <p14:creationId xmlns:p14="http://schemas.microsoft.com/office/powerpoint/2010/main" val="187365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64880D-DE6C-409C-A959-DE7ECD766827}"/>
              </a:ext>
            </a:extLst>
          </p:cNvPr>
          <p:cNvSpPr>
            <a:spLocks noGrp="1"/>
          </p:cNvSpPr>
          <p:nvPr>
            <p:ph idx="1"/>
          </p:nvPr>
        </p:nvSpPr>
        <p:spPr/>
        <p:txBody>
          <a:bodyPr>
            <a:noAutofit/>
          </a:bodyPr>
          <a:lstStyle/>
          <a:p>
            <a:r>
              <a:rPr lang="en-US" sz="2000" dirty="0">
                <a:effectLst/>
                <a:ea typeface="Times New Roman" panose="02020603050405020304" pitchFamily="18" charset="0"/>
              </a:rPr>
              <a:t>PET imaging facilities are not considered as participating in research, so Institutional Review Board (IRB) approval is not needed.</a:t>
            </a:r>
          </a:p>
          <a:p>
            <a:r>
              <a:rPr lang="en-US" sz="2000" dirty="0">
                <a:effectLst/>
                <a:ea typeface="Times New Roman" panose="02020603050405020304" pitchFamily="18" charset="0"/>
              </a:rPr>
              <a:t>Medicare will reimburse for scans based on coverage plans (typically 80% coverage provided). </a:t>
            </a:r>
            <a:r>
              <a:rPr lang="en-US" sz="2000" dirty="0">
                <a:effectLst/>
              </a:rPr>
              <a:t>This study is the only way Medicare covers beneficiaries for these scans.</a:t>
            </a:r>
            <a:endParaRPr lang="en-US" sz="2000" dirty="0">
              <a:effectLst/>
              <a:ea typeface="Times New Roman" panose="02020603050405020304" pitchFamily="18" charset="0"/>
            </a:endParaRPr>
          </a:p>
          <a:p>
            <a:r>
              <a:rPr lang="en-US" sz="2000" dirty="0">
                <a:effectLst/>
                <a:ea typeface="Times New Roman" panose="02020603050405020304" pitchFamily="18" charset="0"/>
              </a:rPr>
              <a:t>As </a:t>
            </a:r>
            <a:r>
              <a:rPr lang="en-US" sz="2000" dirty="0">
                <a:ea typeface="Times New Roman" panose="02020603050405020304" pitchFamily="18" charset="0"/>
              </a:rPr>
              <a:t>part of the New IDEAS Coinsurance Reimbursement Program, the study sponsor will pay for the unmet coinsurance associated with the amyloid PET scan for patients who receive a scan on or after January 1, 2022. </a:t>
            </a:r>
          </a:p>
          <a:p>
            <a:r>
              <a:rPr lang="en-US" sz="2000" dirty="0">
                <a:effectLst/>
                <a:ea typeface="Times New Roman" panose="02020603050405020304" pitchFamily="18" charset="0"/>
              </a:rPr>
              <a:t>No escrow account is needed for patient scans.</a:t>
            </a:r>
            <a:endParaRPr lang="en-US" sz="2000" dirty="0">
              <a:effectLst/>
              <a:ea typeface="Calibri" panose="020F0502020204030204" pitchFamily="34" charset="0"/>
            </a:endParaRPr>
          </a:p>
          <a:p>
            <a:r>
              <a:rPr lang="en-US" sz="2000" dirty="0">
                <a:effectLst/>
                <a:ea typeface="Times New Roman" panose="02020603050405020304" pitchFamily="18" charset="0"/>
              </a:rPr>
              <a:t>PET image transfer will be conducted via the American College of Radiology® TRIAD platform.</a:t>
            </a:r>
          </a:p>
          <a:p>
            <a:r>
              <a:rPr lang="en-US" sz="2000" dirty="0"/>
              <a:t>Emphasis on balancing racial and ethnic make-up of study population.</a:t>
            </a:r>
          </a:p>
          <a:p>
            <a:pPr lvl="1"/>
            <a:r>
              <a:rPr lang="en-US" dirty="0"/>
              <a:t>At least 4,000 of the planned 7,000 New IDEAS participants will be Black or Hispanic which may allow better understanding of amyloid PET’s impact on change in management and health outcomes in diverse dementia cases</a:t>
            </a:r>
            <a:r>
              <a:rPr lang="en-US" b="1" dirty="0"/>
              <a:t>. </a:t>
            </a:r>
            <a:endParaRPr lang="en-US" dirty="0"/>
          </a:p>
        </p:txBody>
      </p:sp>
      <p:sp>
        <p:nvSpPr>
          <p:cNvPr id="3" name="Title 2">
            <a:extLst>
              <a:ext uri="{FF2B5EF4-FFF2-40B4-BE49-F238E27FC236}">
                <a16:creationId xmlns:a16="http://schemas.microsoft.com/office/drawing/2014/main" id="{8032ECC0-6C88-4B00-A986-87D7EAB34CD1}"/>
              </a:ext>
            </a:extLst>
          </p:cNvPr>
          <p:cNvSpPr>
            <a:spLocks noGrp="1"/>
          </p:cNvSpPr>
          <p:nvPr>
            <p:ph type="title"/>
          </p:nvPr>
        </p:nvSpPr>
        <p:spPr/>
        <p:txBody>
          <a:bodyPr/>
          <a:lstStyle/>
          <a:p>
            <a:r>
              <a:rPr lang="en-US" b="1" dirty="0"/>
              <a:t>Important New IDEAS Information </a:t>
            </a:r>
          </a:p>
        </p:txBody>
      </p:sp>
    </p:spTree>
    <p:extLst>
      <p:ext uri="{BB962C8B-B14F-4D97-AF65-F5344CB8AC3E}">
        <p14:creationId xmlns:p14="http://schemas.microsoft.com/office/powerpoint/2010/main" val="3341354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A598E3DC-97F4-48A5-B410-403E488B37A4}"/>
              </a:ext>
            </a:extLst>
          </p:cNvPr>
          <p:cNvSpPr>
            <a:spLocks noGrp="1"/>
          </p:cNvSpPr>
          <p:nvPr>
            <p:ph type="title"/>
          </p:nvPr>
        </p:nvSpPr>
        <p:spPr>
          <a:xfrm>
            <a:off x="609600" y="274638"/>
            <a:ext cx="10160000" cy="1143000"/>
          </a:xfrm>
        </p:spPr>
        <p:txBody>
          <a:bodyPr/>
          <a:lstStyle/>
          <a:p>
            <a:r>
              <a:rPr lang="en-US" sz="4400" b="1" dirty="0"/>
              <a:t>Case Status Overview</a:t>
            </a:r>
          </a:p>
        </p:txBody>
      </p:sp>
      <p:sp>
        <p:nvSpPr>
          <p:cNvPr id="15" name="TextBox 14">
            <a:extLst>
              <a:ext uri="{FF2B5EF4-FFF2-40B4-BE49-F238E27FC236}">
                <a16:creationId xmlns:a16="http://schemas.microsoft.com/office/drawing/2014/main" id="{B5864F94-F1B4-44EA-A981-8DDCF4DA674B}"/>
              </a:ext>
            </a:extLst>
          </p:cNvPr>
          <p:cNvSpPr txBox="1"/>
          <p:nvPr/>
        </p:nvSpPr>
        <p:spPr>
          <a:xfrm>
            <a:off x="2600325" y="5084255"/>
            <a:ext cx="7109954" cy="1323439"/>
          </a:xfrm>
          <a:prstGeom prst="rect">
            <a:avLst/>
          </a:prstGeom>
          <a:noFill/>
        </p:spPr>
        <p:txBody>
          <a:bodyPr wrap="square" rtlCol="0">
            <a:spAutoFit/>
          </a:bodyPr>
          <a:lstStyle/>
          <a:p>
            <a:r>
              <a:rPr lang="en-US" sz="2000" dirty="0"/>
              <a:t>A </a:t>
            </a:r>
            <a:r>
              <a:rPr lang="en-US" sz="2000" b="1" dirty="0">
                <a:solidFill>
                  <a:srgbClr val="00B050"/>
                </a:solidFill>
              </a:rPr>
              <a:t>green box </a:t>
            </a:r>
            <a:r>
              <a:rPr lang="en-US" sz="2000" dirty="0"/>
              <a:t>indicates the form has been completed.</a:t>
            </a:r>
          </a:p>
          <a:p>
            <a:r>
              <a:rPr lang="en-US" sz="2000" dirty="0"/>
              <a:t>A </a:t>
            </a:r>
            <a:r>
              <a:rPr lang="en-US" sz="2000" b="1" dirty="0">
                <a:solidFill>
                  <a:schemeClr val="bg2"/>
                </a:solidFill>
              </a:rPr>
              <a:t>blue box </a:t>
            </a:r>
            <a:r>
              <a:rPr lang="en-US" sz="2000" dirty="0"/>
              <a:t>indicates the form is available but has not been completed.  </a:t>
            </a:r>
          </a:p>
          <a:p>
            <a:r>
              <a:rPr lang="en-US" sz="2000" dirty="0"/>
              <a:t>A </a:t>
            </a:r>
            <a:r>
              <a:rPr lang="en-US" sz="2000" b="1" dirty="0"/>
              <a:t>white box </a:t>
            </a:r>
            <a:r>
              <a:rPr lang="en-US" sz="2000" dirty="0"/>
              <a:t>indicates that the form is not available yet. </a:t>
            </a:r>
            <a:endParaRPr lang="en-US" sz="2000" b="1" dirty="0"/>
          </a:p>
        </p:txBody>
      </p:sp>
      <p:pic>
        <p:nvPicPr>
          <p:cNvPr id="16" name="Content Placeholder 4">
            <a:extLst>
              <a:ext uri="{FF2B5EF4-FFF2-40B4-BE49-F238E27FC236}">
                <a16:creationId xmlns:a16="http://schemas.microsoft.com/office/drawing/2014/main" id="{70A473A0-63FA-4FA2-94D7-6B8A63B3C296}"/>
              </a:ext>
            </a:extLst>
          </p:cNvPr>
          <p:cNvPicPr>
            <a:picLocks noGrp="1" noChangeAspect="1"/>
          </p:cNvPicPr>
          <p:nvPr>
            <p:ph idx="1"/>
          </p:nvPr>
        </p:nvPicPr>
        <p:blipFill>
          <a:blip r:embed="rId2"/>
          <a:stretch>
            <a:fillRect/>
          </a:stretch>
        </p:blipFill>
        <p:spPr>
          <a:xfrm>
            <a:off x="802488" y="3481975"/>
            <a:ext cx="9896749" cy="1018783"/>
          </a:xfrm>
        </p:spPr>
      </p:pic>
      <p:sp>
        <p:nvSpPr>
          <p:cNvPr id="17" name="Left Brace 16">
            <a:extLst>
              <a:ext uri="{FF2B5EF4-FFF2-40B4-BE49-F238E27FC236}">
                <a16:creationId xmlns:a16="http://schemas.microsoft.com/office/drawing/2014/main" id="{4180A01F-C43A-426C-9F40-DA4AABF98156}"/>
              </a:ext>
            </a:extLst>
          </p:cNvPr>
          <p:cNvSpPr/>
          <p:nvPr/>
        </p:nvSpPr>
        <p:spPr>
          <a:xfrm rot="5400000">
            <a:off x="5605789" y="1252864"/>
            <a:ext cx="737992" cy="7233779"/>
          </a:xfrm>
          <a:prstGeom prst="leftBrace">
            <a:avLst>
              <a:gd name="adj1" fmla="val 8333"/>
              <a:gd name="adj2" fmla="val 8480"/>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3EBD30BF-12D8-4CE5-B124-54FAA5D0A73A}"/>
              </a:ext>
            </a:extLst>
          </p:cNvPr>
          <p:cNvCxnSpPr>
            <a:cxnSpLocks/>
          </p:cNvCxnSpPr>
          <p:nvPr/>
        </p:nvCxnSpPr>
        <p:spPr>
          <a:xfrm>
            <a:off x="1276350" y="2867025"/>
            <a:ext cx="0" cy="61495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9" name="TextBox 18">
            <a:extLst>
              <a:ext uri="{FF2B5EF4-FFF2-40B4-BE49-F238E27FC236}">
                <a16:creationId xmlns:a16="http://schemas.microsoft.com/office/drawing/2014/main" id="{1F2DE731-846B-46A7-AE86-B7279F63B022}"/>
              </a:ext>
            </a:extLst>
          </p:cNvPr>
          <p:cNvSpPr txBox="1"/>
          <p:nvPr/>
        </p:nvSpPr>
        <p:spPr>
          <a:xfrm>
            <a:off x="1413752" y="2774728"/>
            <a:ext cx="5025148" cy="646331"/>
          </a:xfrm>
          <a:prstGeom prst="rect">
            <a:avLst/>
          </a:prstGeom>
          <a:noFill/>
        </p:spPr>
        <p:txBody>
          <a:bodyPr wrap="square" rtlCol="0">
            <a:spAutoFit/>
          </a:bodyPr>
          <a:lstStyle/>
          <a:p>
            <a:r>
              <a:rPr lang="en-US" dirty="0"/>
              <a:t>Unique 5-digit study case identifier. </a:t>
            </a:r>
          </a:p>
          <a:p>
            <a:r>
              <a:rPr lang="en-US" dirty="0"/>
              <a:t>Click on this Case # to see patient form status. </a:t>
            </a:r>
          </a:p>
        </p:txBody>
      </p:sp>
      <p:sp>
        <p:nvSpPr>
          <p:cNvPr id="21" name="TextBox 20">
            <a:extLst>
              <a:ext uri="{FF2B5EF4-FFF2-40B4-BE49-F238E27FC236}">
                <a16:creationId xmlns:a16="http://schemas.microsoft.com/office/drawing/2014/main" id="{3D5CFB36-5BE7-4901-BFAA-94DA19E8922A}"/>
              </a:ext>
            </a:extLst>
          </p:cNvPr>
          <p:cNvSpPr txBox="1"/>
          <p:nvPr/>
        </p:nvSpPr>
        <p:spPr>
          <a:xfrm>
            <a:off x="2846952" y="1373452"/>
            <a:ext cx="3308350" cy="1015663"/>
          </a:xfrm>
          <a:prstGeom prst="rect">
            <a:avLst/>
          </a:prstGeom>
          <a:noFill/>
        </p:spPr>
        <p:txBody>
          <a:bodyPr wrap="square" rtlCol="0">
            <a:spAutoFit/>
          </a:bodyPr>
          <a:lstStyle/>
          <a:p>
            <a:r>
              <a:rPr lang="en-US" sz="2000" b="1" dirty="0"/>
              <a:t>View list of registered cases under “Data Collection.” Select “Case Registration.” </a:t>
            </a:r>
          </a:p>
        </p:txBody>
      </p:sp>
      <p:pic>
        <p:nvPicPr>
          <p:cNvPr id="24" name="Content Placeholder 4">
            <a:extLst>
              <a:ext uri="{FF2B5EF4-FFF2-40B4-BE49-F238E27FC236}">
                <a16:creationId xmlns:a16="http://schemas.microsoft.com/office/drawing/2014/main" id="{7BA6F9A3-4920-4456-9F9A-8E0E932D5442}"/>
              </a:ext>
            </a:extLst>
          </p:cNvPr>
          <p:cNvPicPr>
            <a:picLocks noChangeAspect="1"/>
          </p:cNvPicPr>
          <p:nvPr/>
        </p:nvPicPr>
        <p:blipFill>
          <a:blip r:embed="rId3"/>
          <a:stretch>
            <a:fillRect/>
          </a:stretch>
        </p:blipFill>
        <p:spPr>
          <a:xfrm>
            <a:off x="6298521" y="987841"/>
            <a:ext cx="4810847" cy="1786886"/>
          </a:xfrm>
          <a:prstGeom prst="rect">
            <a:avLst/>
          </a:prstGeom>
        </p:spPr>
      </p:pic>
      <p:sp>
        <p:nvSpPr>
          <p:cNvPr id="22" name="Rectangle 21">
            <a:extLst>
              <a:ext uri="{FF2B5EF4-FFF2-40B4-BE49-F238E27FC236}">
                <a16:creationId xmlns:a16="http://schemas.microsoft.com/office/drawing/2014/main" id="{994D8E26-8835-4CBE-88AF-8ECF8F63BBA6}"/>
              </a:ext>
            </a:extLst>
          </p:cNvPr>
          <p:cNvSpPr/>
          <p:nvPr/>
        </p:nvSpPr>
        <p:spPr>
          <a:xfrm>
            <a:off x="8086153" y="1527780"/>
            <a:ext cx="1758315" cy="258854"/>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0187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B5A78A05-50CE-4603-9302-7232E0D6EFFE}"/>
              </a:ext>
            </a:extLst>
          </p:cNvPr>
          <p:cNvSpPr>
            <a:spLocks noGrp="1"/>
          </p:cNvSpPr>
          <p:nvPr>
            <p:ph idx="1"/>
          </p:nvPr>
        </p:nvSpPr>
        <p:spPr>
          <a:xfrm>
            <a:off x="609600" y="1571804"/>
            <a:ext cx="9705174" cy="4419600"/>
          </a:xfrm>
        </p:spPr>
        <p:txBody>
          <a:bodyPr>
            <a:normAutofit/>
          </a:bodyPr>
          <a:lstStyle/>
          <a:p>
            <a:pPr marL="171450" indent="-171450">
              <a:lnSpc>
                <a:spcPct val="107000"/>
              </a:lnSpc>
              <a:spcBef>
                <a:spcPts val="0"/>
              </a:spcBef>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PET facility will receive an e-mail notification when the Pre-PET eCRF has been completed by the Referring Dementia Specialist.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lnSpc>
                <a:spcPct val="107000"/>
              </a:lnSpc>
              <a:spcBef>
                <a:spcPts val="0"/>
              </a:spcBef>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Amyloid PET Scan must be completed </a:t>
            </a:r>
            <a:r>
              <a:rPr lang="en-US"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within 60 Days </a:t>
            </a:r>
            <a:r>
              <a:rPr lang="en-US" sz="24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Pre-PET electronic Case Report Form Completion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itle 2">
            <a:extLst>
              <a:ext uri="{FF2B5EF4-FFF2-40B4-BE49-F238E27FC236}">
                <a16:creationId xmlns:a16="http://schemas.microsoft.com/office/drawing/2014/main" id="{F61E00F2-F411-473A-9AAD-C7DA484A998B}"/>
              </a:ext>
            </a:extLst>
          </p:cNvPr>
          <p:cNvSpPr>
            <a:spLocks noGrp="1"/>
          </p:cNvSpPr>
          <p:nvPr>
            <p:ph type="title"/>
          </p:nvPr>
        </p:nvSpPr>
        <p:spPr>
          <a:xfrm>
            <a:off x="609600" y="274638"/>
            <a:ext cx="10160000" cy="1143000"/>
          </a:xfrm>
        </p:spPr>
        <p:txBody>
          <a:bodyPr/>
          <a:lstStyle/>
          <a:p>
            <a:r>
              <a:rPr lang="en-US" b="1" dirty="0"/>
              <a:t>Amyloid PET Scan</a:t>
            </a:r>
            <a:endParaRPr lang="en-US" b="1" strike="sngStrike" dirty="0"/>
          </a:p>
        </p:txBody>
      </p:sp>
      <p:pic>
        <p:nvPicPr>
          <p:cNvPr id="10" name="Picture 9">
            <a:extLst>
              <a:ext uri="{FF2B5EF4-FFF2-40B4-BE49-F238E27FC236}">
                <a16:creationId xmlns:a16="http://schemas.microsoft.com/office/drawing/2014/main" id="{F3C01007-1722-41B4-856B-319B0D617954}"/>
              </a:ext>
            </a:extLst>
          </p:cNvPr>
          <p:cNvPicPr>
            <a:picLocks noChangeAspect="1"/>
          </p:cNvPicPr>
          <p:nvPr/>
        </p:nvPicPr>
        <p:blipFill>
          <a:blip r:embed="rId2"/>
          <a:stretch>
            <a:fillRect/>
          </a:stretch>
        </p:blipFill>
        <p:spPr>
          <a:xfrm>
            <a:off x="1391222" y="4957842"/>
            <a:ext cx="8404633" cy="945821"/>
          </a:xfrm>
          <a:prstGeom prst="rect">
            <a:avLst/>
          </a:prstGeom>
        </p:spPr>
      </p:pic>
      <p:sp>
        <p:nvSpPr>
          <p:cNvPr id="11" name="TextBox 10">
            <a:extLst>
              <a:ext uri="{FF2B5EF4-FFF2-40B4-BE49-F238E27FC236}">
                <a16:creationId xmlns:a16="http://schemas.microsoft.com/office/drawing/2014/main" id="{86BD5E3F-562B-462F-A5EC-BE02579C5029}"/>
              </a:ext>
            </a:extLst>
          </p:cNvPr>
          <p:cNvSpPr txBox="1"/>
          <p:nvPr/>
        </p:nvSpPr>
        <p:spPr>
          <a:xfrm>
            <a:off x="1391223" y="3603347"/>
            <a:ext cx="8596754" cy="1200329"/>
          </a:xfrm>
          <a:prstGeom prst="rect">
            <a:avLst/>
          </a:prstGeom>
          <a:noFill/>
        </p:spPr>
        <p:txBody>
          <a:bodyPr wrap="square" rtlCol="0">
            <a:spAutoFit/>
          </a:bodyPr>
          <a:lstStyle/>
          <a:p>
            <a:r>
              <a:rPr lang="en-US" sz="2400" b="1" dirty="0"/>
              <a:t>Example Case: </a:t>
            </a:r>
            <a:r>
              <a:rPr lang="en-US" sz="2400" dirty="0"/>
              <a:t>Patient 50011 has been registered, a Socio-Demographic form has been completed and the Pre-PET form has been completed. Patient is awaiting scan. </a:t>
            </a:r>
          </a:p>
        </p:txBody>
      </p:sp>
    </p:spTree>
    <p:extLst>
      <p:ext uri="{BB962C8B-B14F-4D97-AF65-F5344CB8AC3E}">
        <p14:creationId xmlns:p14="http://schemas.microsoft.com/office/powerpoint/2010/main" val="1416223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06F8C0-EFFA-48EB-A2F0-9D43CB9A419B}"/>
              </a:ext>
            </a:extLst>
          </p:cNvPr>
          <p:cNvPicPr>
            <a:picLocks noGrp="1" noChangeAspect="1"/>
          </p:cNvPicPr>
          <p:nvPr>
            <p:ph idx="1"/>
          </p:nvPr>
        </p:nvPicPr>
        <p:blipFill>
          <a:blip r:embed="rId2"/>
          <a:stretch>
            <a:fillRect/>
          </a:stretch>
        </p:blipFill>
        <p:spPr>
          <a:xfrm>
            <a:off x="896483" y="2223802"/>
            <a:ext cx="7800975" cy="2495550"/>
          </a:xfrm>
        </p:spPr>
      </p:pic>
      <p:sp>
        <p:nvSpPr>
          <p:cNvPr id="3" name="Title 2">
            <a:extLst>
              <a:ext uri="{FF2B5EF4-FFF2-40B4-BE49-F238E27FC236}">
                <a16:creationId xmlns:a16="http://schemas.microsoft.com/office/drawing/2014/main" id="{099036DB-E0B9-4345-AF5E-311948A5D9BD}"/>
              </a:ext>
            </a:extLst>
          </p:cNvPr>
          <p:cNvSpPr>
            <a:spLocks noGrp="1"/>
          </p:cNvSpPr>
          <p:nvPr>
            <p:ph type="title"/>
          </p:nvPr>
        </p:nvSpPr>
        <p:spPr/>
        <p:txBody>
          <a:bodyPr/>
          <a:lstStyle/>
          <a:p>
            <a:r>
              <a:rPr lang="en-US" b="1" dirty="0"/>
              <a:t>Study Timeline Overview</a:t>
            </a:r>
          </a:p>
        </p:txBody>
      </p:sp>
      <p:sp>
        <p:nvSpPr>
          <p:cNvPr id="6" name="Rectangle 5">
            <a:extLst>
              <a:ext uri="{FF2B5EF4-FFF2-40B4-BE49-F238E27FC236}">
                <a16:creationId xmlns:a16="http://schemas.microsoft.com/office/drawing/2014/main" id="{7ECBDB84-8F9E-4B37-9902-4358A6E81AFB}"/>
              </a:ext>
            </a:extLst>
          </p:cNvPr>
          <p:cNvSpPr/>
          <p:nvPr/>
        </p:nvSpPr>
        <p:spPr>
          <a:xfrm>
            <a:off x="609600" y="1769323"/>
            <a:ext cx="1106724" cy="1805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BA5F10F-967B-4391-A8B6-B9FE5F5C9C35}"/>
              </a:ext>
            </a:extLst>
          </p:cNvPr>
          <p:cNvSpPr/>
          <p:nvPr/>
        </p:nvSpPr>
        <p:spPr>
          <a:xfrm>
            <a:off x="3923840" y="3119151"/>
            <a:ext cx="4922441" cy="767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547609-8596-4EC7-838A-305E0217AF30}"/>
              </a:ext>
            </a:extLst>
          </p:cNvPr>
          <p:cNvSpPr/>
          <p:nvPr/>
        </p:nvSpPr>
        <p:spPr>
          <a:xfrm>
            <a:off x="4719852" y="3919251"/>
            <a:ext cx="4922441" cy="767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Complc</a:t>
            </a:r>
          </a:p>
        </p:txBody>
      </p:sp>
      <p:sp>
        <p:nvSpPr>
          <p:cNvPr id="9" name="TextBox 8">
            <a:extLst>
              <a:ext uri="{FF2B5EF4-FFF2-40B4-BE49-F238E27FC236}">
                <a16:creationId xmlns:a16="http://schemas.microsoft.com/office/drawing/2014/main" id="{5468C1F7-27B4-438F-BB69-7C996D8FB4EE}"/>
              </a:ext>
            </a:extLst>
          </p:cNvPr>
          <p:cNvSpPr txBox="1"/>
          <p:nvPr/>
        </p:nvSpPr>
        <p:spPr>
          <a:xfrm>
            <a:off x="4796970" y="4181683"/>
            <a:ext cx="3465681" cy="369332"/>
          </a:xfrm>
          <a:prstGeom prst="rect">
            <a:avLst/>
          </a:prstGeom>
          <a:noFill/>
        </p:spPr>
        <p:txBody>
          <a:bodyPr wrap="square" rtlCol="0">
            <a:spAutoFit/>
          </a:bodyPr>
          <a:lstStyle/>
          <a:p>
            <a:r>
              <a:rPr lang="en-US" b="1" dirty="0"/>
              <a:t>Completed by Dementia Specialist</a:t>
            </a:r>
          </a:p>
        </p:txBody>
      </p:sp>
      <p:sp>
        <p:nvSpPr>
          <p:cNvPr id="12" name="TextBox 11">
            <a:extLst>
              <a:ext uri="{FF2B5EF4-FFF2-40B4-BE49-F238E27FC236}">
                <a16:creationId xmlns:a16="http://schemas.microsoft.com/office/drawing/2014/main" id="{EBCF8E50-9209-42F3-9247-F68BF19DD6CF}"/>
              </a:ext>
            </a:extLst>
          </p:cNvPr>
          <p:cNvSpPr txBox="1"/>
          <p:nvPr/>
        </p:nvSpPr>
        <p:spPr>
          <a:xfrm>
            <a:off x="3923840" y="3304209"/>
            <a:ext cx="3465681" cy="369332"/>
          </a:xfrm>
          <a:prstGeom prst="rect">
            <a:avLst/>
          </a:prstGeom>
          <a:noFill/>
        </p:spPr>
        <p:txBody>
          <a:bodyPr wrap="square" rtlCol="0">
            <a:spAutoFit/>
          </a:bodyPr>
          <a:lstStyle/>
          <a:p>
            <a:r>
              <a:rPr lang="en-US" b="1" dirty="0"/>
              <a:t>Completed by Dementia Specialist</a:t>
            </a:r>
          </a:p>
        </p:txBody>
      </p:sp>
      <p:sp>
        <p:nvSpPr>
          <p:cNvPr id="13" name="Rectangle 12">
            <a:extLst>
              <a:ext uri="{FF2B5EF4-FFF2-40B4-BE49-F238E27FC236}">
                <a16:creationId xmlns:a16="http://schemas.microsoft.com/office/drawing/2014/main" id="{509035F4-AB42-4D15-ADD6-AD0DC983E85B}"/>
              </a:ext>
            </a:extLst>
          </p:cNvPr>
          <p:cNvSpPr/>
          <p:nvPr/>
        </p:nvSpPr>
        <p:spPr>
          <a:xfrm>
            <a:off x="2985570" y="2210081"/>
            <a:ext cx="4953954" cy="902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139C06E0-6A0B-4CC4-995B-8A37A7225DAA}"/>
              </a:ext>
            </a:extLst>
          </p:cNvPr>
          <p:cNvSpPr txBox="1"/>
          <p:nvPr/>
        </p:nvSpPr>
        <p:spPr>
          <a:xfrm>
            <a:off x="2985570" y="1872117"/>
            <a:ext cx="7204770" cy="1754326"/>
          </a:xfrm>
          <a:prstGeom prst="rect">
            <a:avLst/>
          </a:prstGeom>
          <a:noFill/>
        </p:spPr>
        <p:txBody>
          <a:bodyPr wrap="square" rtlCol="0">
            <a:spAutoFit/>
          </a:bodyPr>
          <a:lstStyle/>
          <a:p>
            <a:r>
              <a:rPr lang="en-US" b="1" dirty="0"/>
              <a:t>Amyloid PET Completion Form (within 7 days after scan is performed) </a:t>
            </a:r>
          </a:p>
          <a:p>
            <a:r>
              <a:rPr lang="en-US" b="1" dirty="0"/>
              <a:t>Amyloid PET Report (within 7 days after scan is performed)</a:t>
            </a:r>
          </a:p>
          <a:p>
            <a:r>
              <a:rPr lang="en-US" b="1" dirty="0"/>
              <a:t>Amyloid PET Assessment (within 7 days after scan is performed) </a:t>
            </a:r>
          </a:p>
          <a:p>
            <a:r>
              <a:rPr lang="en-US" b="1" dirty="0"/>
              <a:t>Image Upload to TRIAD (within 7 days after scan is performed)*</a:t>
            </a:r>
          </a:p>
          <a:p>
            <a:r>
              <a:rPr lang="en-US" b="1" dirty="0"/>
              <a:t> </a:t>
            </a:r>
          </a:p>
          <a:p>
            <a:endParaRPr lang="en-US" b="1" dirty="0"/>
          </a:p>
        </p:txBody>
      </p:sp>
      <p:sp>
        <p:nvSpPr>
          <p:cNvPr id="15" name="Rectangle 14">
            <a:extLst>
              <a:ext uri="{FF2B5EF4-FFF2-40B4-BE49-F238E27FC236}">
                <a16:creationId xmlns:a16="http://schemas.microsoft.com/office/drawing/2014/main" id="{D4990EB5-2107-433D-B07A-721FBA50C754}"/>
              </a:ext>
            </a:extLst>
          </p:cNvPr>
          <p:cNvSpPr/>
          <p:nvPr/>
        </p:nvSpPr>
        <p:spPr>
          <a:xfrm>
            <a:off x="1709284" y="1736665"/>
            <a:ext cx="8370887" cy="1382486"/>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4F248F10-3432-465D-B599-89F962D29C50}"/>
              </a:ext>
            </a:extLst>
          </p:cNvPr>
          <p:cNvSpPr txBox="1"/>
          <p:nvPr/>
        </p:nvSpPr>
        <p:spPr>
          <a:xfrm>
            <a:off x="2871492" y="5288207"/>
            <a:ext cx="6046470" cy="1015663"/>
          </a:xfrm>
          <a:prstGeom prst="rect">
            <a:avLst/>
          </a:prstGeom>
          <a:noFill/>
        </p:spPr>
        <p:txBody>
          <a:bodyPr wrap="square" rtlCol="0">
            <a:spAutoFit/>
          </a:bodyPr>
          <a:lstStyle/>
          <a:p>
            <a:r>
              <a:rPr lang="en-US" sz="2000" b="1" dirty="0"/>
              <a:t>*Image Upload to TRIAD should only be completed for patients that consented to Image Archive. If patient OPTS OUT, TRIAD will block ability to upload. </a:t>
            </a:r>
          </a:p>
        </p:txBody>
      </p:sp>
      <p:sp>
        <p:nvSpPr>
          <p:cNvPr id="16" name="Rectangle 15">
            <a:extLst>
              <a:ext uri="{FF2B5EF4-FFF2-40B4-BE49-F238E27FC236}">
                <a16:creationId xmlns:a16="http://schemas.microsoft.com/office/drawing/2014/main" id="{A954FEDA-5BFB-4EBD-A83D-F305416C1143}"/>
              </a:ext>
            </a:extLst>
          </p:cNvPr>
          <p:cNvSpPr/>
          <p:nvPr/>
        </p:nvSpPr>
        <p:spPr>
          <a:xfrm>
            <a:off x="2684645" y="5288207"/>
            <a:ext cx="6233318" cy="1015663"/>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63852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C74129-39D4-4D24-8654-B413B236D146}"/>
              </a:ext>
            </a:extLst>
          </p:cNvPr>
          <p:cNvSpPr>
            <a:spLocks noGrp="1"/>
          </p:cNvSpPr>
          <p:nvPr>
            <p:ph idx="1"/>
          </p:nvPr>
        </p:nvSpPr>
        <p:spPr/>
        <p:txBody>
          <a:bodyPr>
            <a:normAutofit/>
          </a:bodyPr>
          <a:lstStyle/>
          <a:p>
            <a:r>
              <a:rPr lang="en-US" sz="3200" dirty="0"/>
              <a:t>This form is completed by the PET Facility via Web-based data entry </a:t>
            </a:r>
            <a:r>
              <a:rPr lang="en-US" sz="3200" b="1" dirty="0"/>
              <a:t>7 days from the date the scan was performed.</a:t>
            </a:r>
          </a:p>
        </p:txBody>
      </p:sp>
      <p:sp>
        <p:nvSpPr>
          <p:cNvPr id="3" name="Title 2">
            <a:extLst>
              <a:ext uri="{FF2B5EF4-FFF2-40B4-BE49-F238E27FC236}">
                <a16:creationId xmlns:a16="http://schemas.microsoft.com/office/drawing/2014/main" id="{E9489124-BDCB-4938-A917-BAABC294C344}"/>
              </a:ext>
            </a:extLst>
          </p:cNvPr>
          <p:cNvSpPr>
            <a:spLocks noGrp="1"/>
          </p:cNvSpPr>
          <p:nvPr>
            <p:ph type="title"/>
          </p:nvPr>
        </p:nvSpPr>
        <p:spPr/>
        <p:txBody>
          <a:bodyPr/>
          <a:lstStyle/>
          <a:p>
            <a:r>
              <a:rPr lang="en-US" b="1" dirty="0"/>
              <a:t>Amyloid PET Completion Form</a:t>
            </a:r>
          </a:p>
        </p:txBody>
      </p:sp>
      <p:graphicFrame>
        <p:nvGraphicFramePr>
          <p:cNvPr id="4" name="Diagram 3">
            <a:extLst>
              <a:ext uri="{FF2B5EF4-FFF2-40B4-BE49-F238E27FC236}">
                <a16:creationId xmlns:a16="http://schemas.microsoft.com/office/drawing/2014/main" id="{D06A12C9-EE3B-46EE-A7DD-04E18769A707}"/>
              </a:ext>
            </a:extLst>
          </p:cNvPr>
          <p:cNvGraphicFramePr/>
          <p:nvPr>
            <p:extLst>
              <p:ext uri="{D42A27DB-BD31-4B8C-83A1-F6EECF244321}">
                <p14:modId xmlns:p14="http://schemas.microsoft.com/office/powerpoint/2010/main" val="2496594978"/>
              </p:ext>
            </p:extLst>
          </p:nvPr>
        </p:nvGraphicFramePr>
        <p:xfrm>
          <a:off x="2103455" y="2870163"/>
          <a:ext cx="7172290" cy="3073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223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9948BB-F6BD-420F-ABA6-466965EAD1EA}"/>
              </a:ext>
            </a:extLst>
          </p:cNvPr>
          <p:cNvPicPr>
            <a:picLocks noGrp="1" noChangeAspect="1"/>
          </p:cNvPicPr>
          <p:nvPr>
            <p:ph idx="1"/>
          </p:nvPr>
        </p:nvPicPr>
        <p:blipFill>
          <a:blip r:embed="rId2"/>
          <a:stretch>
            <a:fillRect/>
          </a:stretch>
        </p:blipFill>
        <p:spPr>
          <a:xfrm>
            <a:off x="2853696" y="1615693"/>
            <a:ext cx="7915904" cy="4419600"/>
          </a:xfrm>
        </p:spPr>
      </p:pic>
      <p:sp>
        <p:nvSpPr>
          <p:cNvPr id="3" name="Title 2">
            <a:extLst>
              <a:ext uri="{FF2B5EF4-FFF2-40B4-BE49-F238E27FC236}">
                <a16:creationId xmlns:a16="http://schemas.microsoft.com/office/drawing/2014/main" id="{C038FC05-1D03-4860-8CAD-DFD88B76FA23}"/>
              </a:ext>
            </a:extLst>
          </p:cNvPr>
          <p:cNvSpPr>
            <a:spLocks noGrp="1"/>
          </p:cNvSpPr>
          <p:nvPr>
            <p:ph type="title"/>
          </p:nvPr>
        </p:nvSpPr>
        <p:spPr/>
        <p:txBody>
          <a:bodyPr/>
          <a:lstStyle/>
          <a:p>
            <a:r>
              <a:rPr lang="en-US" b="1" dirty="0"/>
              <a:t>Amyloid PET Completion Form Example</a:t>
            </a:r>
          </a:p>
        </p:txBody>
      </p:sp>
      <p:sp>
        <p:nvSpPr>
          <p:cNvPr id="6" name="TextBox 5">
            <a:extLst>
              <a:ext uri="{FF2B5EF4-FFF2-40B4-BE49-F238E27FC236}">
                <a16:creationId xmlns:a16="http://schemas.microsoft.com/office/drawing/2014/main" id="{CE5E592E-3275-42EA-BFAF-A02A760B77F7}"/>
              </a:ext>
            </a:extLst>
          </p:cNvPr>
          <p:cNvSpPr txBox="1"/>
          <p:nvPr/>
        </p:nvSpPr>
        <p:spPr>
          <a:xfrm>
            <a:off x="440675" y="1994053"/>
            <a:ext cx="2126255" cy="4524315"/>
          </a:xfrm>
          <a:prstGeom prst="rect">
            <a:avLst/>
          </a:prstGeom>
          <a:noFill/>
        </p:spPr>
        <p:txBody>
          <a:bodyPr wrap="square" rtlCol="0">
            <a:spAutoFit/>
          </a:bodyPr>
          <a:lstStyle/>
          <a:p>
            <a:r>
              <a:rPr lang="en-US" b="1" dirty="0"/>
              <a:t>Click on the Case ID # of interest.</a:t>
            </a:r>
          </a:p>
          <a:p>
            <a:endParaRPr lang="en-US" b="1" dirty="0"/>
          </a:p>
          <a:p>
            <a:r>
              <a:rPr lang="en-US" b="1" dirty="0"/>
              <a:t>Select “PET Completion” Tab. </a:t>
            </a:r>
          </a:p>
          <a:p>
            <a:endParaRPr lang="en-US" b="1" dirty="0"/>
          </a:p>
          <a:p>
            <a:r>
              <a:rPr lang="en-US" b="1" dirty="0"/>
              <a:t>Complete the form and click “Submit”</a:t>
            </a:r>
          </a:p>
          <a:p>
            <a:endParaRPr lang="en-US" b="1" dirty="0"/>
          </a:p>
          <a:p>
            <a:r>
              <a:rPr lang="en-US" b="1" dirty="0"/>
              <a:t>Must be completed within 7 </a:t>
            </a:r>
            <a:r>
              <a:rPr lang="en-US" sz="1800" b="1" dirty="0"/>
              <a:t>days from the day the scan was performed.</a:t>
            </a:r>
          </a:p>
          <a:p>
            <a:endParaRPr lang="en-US" b="1" dirty="0"/>
          </a:p>
          <a:p>
            <a:r>
              <a:rPr lang="en-US" b="1" dirty="0"/>
              <a:t>  </a:t>
            </a:r>
          </a:p>
          <a:p>
            <a:endParaRPr lang="en-US" dirty="0"/>
          </a:p>
        </p:txBody>
      </p:sp>
      <p:sp>
        <p:nvSpPr>
          <p:cNvPr id="7" name="Rectangle 6">
            <a:extLst>
              <a:ext uri="{FF2B5EF4-FFF2-40B4-BE49-F238E27FC236}">
                <a16:creationId xmlns:a16="http://schemas.microsoft.com/office/drawing/2014/main" id="{BC6E562D-BC8B-45DF-BAF1-0FFA3E7111EF}"/>
              </a:ext>
            </a:extLst>
          </p:cNvPr>
          <p:cNvSpPr/>
          <p:nvPr/>
        </p:nvSpPr>
        <p:spPr>
          <a:xfrm>
            <a:off x="399667" y="4474454"/>
            <a:ext cx="2045465" cy="1160962"/>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48837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8AE852-F48A-4987-8D88-40D5A046B523}"/>
              </a:ext>
            </a:extLst>
          </p:cNvPr>
          <p:cNvSpPr>
            <a:spLocks noGrp="1"/>
          </p:cNvSpPr>
          <p:nvPr>
            <p:ph idx="1"/>
          </p:nvPr>
        </p:nvSpPr>
        <p:spPr/>
        <p:txBody>
          <a:bodyPr>
            <a:normAutofit/>
          </a:bodyPr>
          <a:lstStyle/>
          <a:p>
            <a:r>
              <a:rPr lang="en-US" sz="2800" dirty="0"/>
              <a:t>Must be completed by the PET facility via Web-based data entry </a:t>
            </a:r>
            <a:r>
              <a:rPr lang="en-US" sz="2800" b="1" dirty="0"/>
              <a:t>within 7 days after completing the Amyloid PET scan.</a:t>
            </a:r>
          </a:p>
          <a:p>
            <a:r>
              <a:rPr lang="en-US" sz="2800" dirty="0"/>
              <a:t>This form is used to transmit the Amyloid PET Report. </a:t>
            </a:r>
          </a:p>
        </p:txBody>
      </p:sp>
      <p:sp>
        <p:nvSpPr>
          <p:cNvPr id="3" name="Title 2">
            <a:extLst>
              <a:ext uri="{FF2B5EF4-FFF2-40B4-BE49-F238E27FC236}">
                <a16:creationId xmlns:a16="http://schemas.microsoft.com/office/drawing/2014/main" id="{BA8D5F90-D487-4F8D-A89A-854F4F8274A2}"/>
              </a:ext>
            </a:extLst>
          </p:cNvPr>
          <p:cNvSpPr>
            <a:spLocks noGrp="1"/>
          </p:cNvSpPr>
          <p:nvPr>
            <p:ph type="title"/>
          </p:nvPr>
        </p:nvSpPr>
        <p:spPr/>
        <p:txBody>
          <a:bodyPr/>
          <a:lstStyle/>
          <a:p>
            <a:r>
              <a:rPr lang="en-US" b="1" dirty="0"/>
              <a:t>Amyloid PET Report</a:t>
            </a:r>
          </a:p>
        </p:txBody>
      </p:sp>
      <p:graphicFrame>
        <p:nvGraphicFramePr>
          <p:cNvPr id="4" name="Diagram 3">
            <a:extLst>
              <a:ext uri="{FF2B5EF4-FFF2-40B4-BE49-F238E27FC236}">
                <a16:creationId xmlns:a16="http://schemas.microsoft.com/office/drawing/2014/main" id="{922BEFC4-0817-4BB1-BCB7-A893DBB0190F}"/>
              </a:ext>
            </a:extLst>
          </p:cNvPr>
          <p:cNvGraphicFramePr/>
          <p:nvPr>
            <p:extLst>
              <p:ext uri="{D42A27DB-BD31-4B8C-83A1-F6EECF244321}">
                <p14:modId xmlns:p14="http://schemas.microsoft.com/office/powerpoint/2010/main" val="3807418588"/>
              </p:ext>
            </p:extLst>
          </p:nvPr>
        </p:nvGraphicFramePr>
        <p:xfrm>
          <a:off x="2525485" y="3264486"/>
          <a:ext cx="6328229" cy="270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316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E20074-50DC-4C7A-AE86-C09DF458B653}"/>
              </a:ext>
            </a:extLst>
          </p:cNvPr>
          <p:cNvSpPr>
            <a:spLocks noGrp="1"/>
          </p:cNvSpPr>
          <p:nvPr>
            <p:ph type="title"/>
          </p:nvPr>
        </p:nvSpPr>
        <p:spPr/>
        <p:txBody>
          <a:bodyPr/>
          <a:lstStyle/>
          <a:p>
            <a:r>
              <a:rPr lang="en-US" b="1" dirty="0"/>
              <a:t>Amyloid PET Report Example</a:t>
            </a:r>
          </a:p>
        </p:txBody>
      </p:sp>
      <p:sp>
        <p:nvSpPr>
          <p:cNvPr id="4" name="TextBox 3">
            <a:extLst>
              <a:ext uri="{FF2B5EF4-FFF2-40B4-BE49-F238E27FC236}">
                <a16:creationId xmlns:a16="http://schemas.microsoft.com/office/drawing/2014/main" id="{B9734730-7331-4C88-A3B6-8486E7DE1E63}"/>
              </a:ext>
            </a:extLst>
          </p:cNvPr>
          <p:cNvSpPr txBox="1"/>
          <p:nvPr/>
        </p:nvSpPr>
        <p:spPr>
          <a:xfrm>
            <a:off x="609600" y="2337297"/>
            <a:ext cx="2126255" cy="4524315"/>
          </a:xfrm>
          <a:prstGeom prst="rect">
            <a:avLst/>
          </a:prstGeom>
          <a:noFill/>
        </p:spPr>
        <p:txBody>
          <a:bodyPr wrap="square" rtlCol="0">
            <a:spAutoFit/>
          </a:bodyPr>
          <a:lstStyle/>
          <a:p>
            <a:r>
              <a:rPr lang="en-US" b="1" dirty="0"/>
              <a:t>Click on the Case ID # of interest.</a:t>
            </a:r>
          </a:p>
          <a:p>
            <a:endParaRPr lang="en-US" b="1" dirty="0"/>
          </a:p>
          <a:p>
            <a:r>
              <a:rPr lang="en-US" b="1" dirty="0"/>
              <a:t>Select “PET Report” Tab. </a:t>
            </a:r>
          </a:p>
          <a:p>
            <a:endParaRPr lang="en-US" b="1" dirty="0"/>
          </a:p>
          <a:p>
            <a:r>
              <a:rPr lang="en-US" b="1" dirty="0"/>
              <a:t>Complete the form and click “Submit”</a:t>
            </a:r>
          </a:p>
          <a:p>
            <a:endParaRPr lang="en-US" b="1" dirty="0"/>
          </a:p>
          <a:p>
            <a:r>
              <a:rPr lang="en-US" sz="1800" b="1" dirty="0"/>
              <a:t>Must be completed within 7 days after completing the Amyloid PET scan.</a:t>
            </a:r>
          </a:p>
          <a:p>
            <a:endParaRPr lang="en-US" b="1" dirty="0"/>
          </a:p>
          <a:p>
            <a:r>
              <a:rPr lang="en-US" dirty="0"/>
              <a:t>  </a:t>
            </a:r>
          </a:p>
          <a:p>
            <a:endParaRPr lang="en-US" dirty="0"/>
          </a:p>
        </p:txBody>
      </p:sp>
      <p:pic>
        <p:nvPicPr>
          <p:cNvPr id="6" name="Picture 5">
            <a:extLst>
              <a:ext uri="{FF2B5EF4-FFF2-40B4-BE49-F238E27FC236}">
                <a16:creationId xmlns:a16="http://schemas.microsoft.com/office/drawing/2014/main" id="{042DEE42-531D-462D-87E3-A6928ED4669A}"/>
              </a:ext>
            </a:extLst>
          </p:cNvPr>
          <p:cNvPicPr>
            <a:picLocks noChangeAspect="1"/>
          </p:cNvPicPr>
          <p:nvPr/>
        </p:nvPicPr>
        <p:blipFill>
          <a:blip r:embed="rId2"/>
          <a:stretch>
            <a:fillRect/>
          </a:stretch>
        </p:blipFill>
        <p:spPr>
          <a:xfrm>
            <a:off x="2577947" y="1559977"/>
            <a:ext cx="8484480" cy="4416962"/>
          </a:xfrm>
          <a:prstGeom prst="rect">
            <a:avLst/>
          </a:prstGeom>
        </p:spPr>
      </p:pic>
      <p:sp>
        <p:nvSpPr>
          <p:cNvPr id="7" name="Rectangle 6">
            <a:extLst>
              <a:ext uri="{FF2B5EF4-FFF2-40B4-BE49-F238E27FC236}">
                <a16:creationId xmlns:a16="http://schemas.microsoft.com/office/drawing/2014/main" id="{0F2AB2FE-8FE7-44C2-B4DA-D655A171AA99}"/>
              </a:ext>
            </a:extLst>
          </p:cNvPr>
          <p:cNvSpPr/>
          <p:nvPr/>
        </p:nvSpPr>
        <p:spPr>
          <a:xfrm>
            <a:off x="6597268" y="2361052"/>
            <a:ext cx="1037421" cy="330506"/>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D363332-AFF4-4A72-9EDC-1E585998E9C8}"/>
              </a:ext>
            </a:extLst>
          </p:cNvPr>
          <p:cNvSpPr/>
          <p:nvPr/>
        </p:nvSpPr>
        <p:spPr>
          <a:xfrm>
            <a:off x="609600" y="4815977"/>
            <a:ext cx="2045465" cy="1160962"/>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9810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C7A5DC-7370-4564-ACC6-D2D9C0DA6886}"/>
              </a:ext>
            </a:extLst>
          </p:cNvPr>
          <p:cNvSpPr>
            <a:spLocks noGrp="1"/>
          </p:cNvSpPr>
          <p:nvPr>
            <p:ph idx="1"/>
          </p:nvPr>
        </p:nvSpPr>
        <p:spPr/>
        <p:txBody>
          <a:bodyPr>
            <a:normAutofit/>
          </a:bodyPr>
          <a:lstStyle/>
          <a:p>
            <a:r>
              <a:rPr lang="en-US" sz="2600" dirty="0"/>
              <a:t>The </a:t>
            </a:r>
            <a:r>
              <a:rPr lang="en-US" sz="2600" b="1" dirty="0"/>
              <a:t>radiologist/nuclear medicine physician who interprets the amyloid PET </a:t>
            </a:r>
            <a:r>
              <a:rPr lang="en-US" sz="2600" dirty="0"/>
              <a:t>will be required to complete the online Amyloid PET Assessment Form</a:t>
            </a:r>
            <a:r>
              <a:rPr lang="en-US" sz="2600" b="1" dirty="0"/>
              <a:t> within 7 days of the scan.</a:t>
            </a:r>
          </a:p>
        </p:txBody>
      </p:sp>
      <p:sp>
        <p:nvSpPr>
          <p:cNvPr id="3" name="Title 2">
            <a:extLst>
              <a:ext uri="{FF2B5EF4-FFF2-40B4-BE49-F238E27FC236}">
                <a16:creationId xmlns:a16="http://schemas.microsoft.com/office/drawing/2014/main" id="{BCB0BCEB-55D9-4D01-98E5-7057208E9EBC}"/>
              </a:ext>
            </a:extLst>
          </p:cNvPr>
          <p:cNvSpPr>
            <a:spLocks noGrp="1"/>
          </p:cNvSpPr>
          <p:nvPr>
            <p:ph type="title"/>
          </p:nvPr>
        </p:nvSpPr>
        <p:spPr/>
        <p:txBody>
          <a:bodyPr/>
          <a:lstStyle/>
          <a:p>
            <a:r>
              <a:rPr lang="en-US" b="1" dirty="0"/>
              <a:t>Amyloid PET Assessment</a:t>
            </a:r>
          </a:p>
        </p:txBody>
      </p:sp>
      <p:graphicFrame>
        <p:nvGraphicFramePr>
          <p:cNvPr id="4" name="Diagram 3">
            <a:extLst>
              <a:ext uri="{FF2B5EF4-FFF2-40B4-BE49-F238E27FC236}">
                <a16:creationId xmlns:a16="http://schemas.microsoft.com/office/drawing/2014/main" id="{6E7739B7-5D42-493D-ADEE-8C233EA0A0F5}"/>
              </a:ext>
            </a:extLst>
          </p:cNvPr>
          <p:cNvGraphicFramePr/>
          <p:nvPr>
            <p:extLst>
              <p:ext uri="{D42A27DB-BD31-4B8C-83A1-F6EECF244321}">
                <p14:modId xmlns:p14="http://schemas.microsoft.com/office/powerpoint/2010/main" val="3913357959"/>
              </p:ext>
            </p:extLst>
          </p:nvPr>
        </p:nvGraphicFramePr>
        <p:xfrm>
          <a:off x="2234641" y="2869583"/>
          <a:ext cx="6909917" cy="3275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343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2EE8B1-E643-4B7A-A651-FD898B44E6A9}"/>
              </a:ext>
            </a:extLst>
          </p:cNvPr>
          <p:cNvPicPr>
            <a:picLocks noGrp="1" noChangeAspect="1"/>
          </p:cNvPicPr>
          <p:nvPr>
            <p:ph idx="1"/>
          </p:nvPr>
        </p:nvPicPr>
        <p:blipFill>
          <a:blip r:embed="rId2"/>
          <a:stretch>
            <a:fillRect/>
          </a:stretch>
        </p:blipFill>
        <p:spPr>
          <a:xfrm>
            <a:off x="3802785" y="1582641"/>
            <a:ext cx="6593948" cy="4419600"/>
          </a:xfrm>
        </p:spPr>
      </p:pic>
      <p:sp>
        <p:nvSpPr>
          <p:cNvPr id="3" name="Title 2">
            <a:extLst>
              <a:ext uri="{FF2B5EF4-FFF2-40B4-BE49-F238E27FC236}">
                <a16:creationId xmlns:a16="http://schemas.microsoft.com/office/drawing/2014/main" id="{3DA8AD0E-9E0F-4BCD-9F7E-4D40B0A669BE}"/>
              </a:ext>
            </a:extLst>
          </p:cNvPr>
          <p:cNvSpPr>
            <a:spLocks noGrp="1"/>
          </p:cNvSpPr>
          <p:nvPr>
            <p:ph type="title"/>
          </p:nvPr>
        </p:nvSpPr>
        <p:spPr/>
        <p:txBody>
          <a:bodyPr/>
          <a:lstStyle/>
          <a:p>
            <a:r>
              <a:rPr lang="en-US" b="1" dirty="0"/>
              <a:t>Amyloid PET Assessment Example</a:t>
            </a:r>
            <a:endParaRPr lang="en-US" dirty="0"/>
          </a:p>
        </p:txBody>
      </p:sp>
      <p:sp>
        <p:nvSpPr>
          <p:cNvPr id="6" name="TextBox 5">
            <a:extLst>
              <a:ext uri="{FF2B5EF4-FFF2-40B4-BE49-F238E27FC236}">
                <a16:creationId xmlns:a16="http://schemas.microsoft.com/office/drawing/2014/main" id="{50794E6B-FEBD-4E30-8F0E-FD183E2236BB}"/>
              </a:ext>
            </a:extLst>
          </p:cNvPr>
          <p:cNvSpPr txBox="1"/>
          <p:nvPr/>
        </p:nvSpPr>
        <p:spPr>
          <a:xfrm>
            <a:off x="1156772" y="1927952"/>
            <a:ext cx="2126255" cy="4801314"/>
          </a:xfrm>
          <a:prstGeom prst="rect">
            <a:avLst/>
          </a:prstGeom>
          <a:noFill/>
        </p:spPr>
        <p:txBody>
          <a:bodyPr wrap="square" rtlCol="0">
            <a:spAutoFit/>
          </a:bodyPr>
          <a:lstStyle/>
          <a:p>
            <a:r>
              <a:rPr lang="en-US" b="1" dirty="0"/>
              <a:t>Click on the Case ID # of interest.</a:t>
            </a:r>
          </a:p>
          <a:p>
            <a:endParaRPr lang="en-US" b="1" dirty="0"/>
          </a:p>
          <a:p>
            <a:r>
              <a:rPr lang="en-US" b="1" dirty="0"/>
              <a:t>Select “PET Assessment” Tab. </a:t>
            </a:r>
          </a:p>
          <a:p>
            <a:endParaRPr lang="en-US" b="1" dirty="0"/>
          </a:p>
          <a:p>
            <a:r>
              <a:rPr lang="en-US" b="1" dirty="0"/>
              <a:t>Complete the form and click “Submit”</a:t>
            </a:r>
          </a:p>
          <a:p>
            <a:endParaRPr lang="en-US" dirty="0"/>
          </a:p>
          <a:p>
            <a:r>
              <a:rPr lang="en-US" b="1" dirty="0"/>
              <a:t>Must be completed by Interpreting Radiologist within 7 days of scan. </a:t>
            </a:r>
          </a:p>
          <a:p>
            <a:endParaRPr lang="en-US" dirty="0"/>
          </a:p>
          <a:p>
            <a:endParaRPr lang="en-US" dirty="0"/>
          </a:p>
          <a:p>
            <a:r>
              <a:rPr lang="en-US" dirty="0"/>
              <a:t>  </a:t>
            </a:r>
          </a:p>
          <a:p>
            <a:endParaRPr lang="en-US" dirty="0"/>
          </a:p>
        </p:txBody>
      </p:sp>
      <p:sp>
        <p:nvSpPr>
          <p:cNvPr id="7" name="Rectangle 6">
            <a:extLst>
              <a:ext uri="{FF2B5EF4-FFF2-40B4-BE49-F238E27FC236}">
                <a16:creationId xmlns:a16="http://schemas.microsoft.com/office/drawing/2014/main" id="{1CB22ADD-A702-4E4A-B6E7-886CF2CD8BD6}"/>
              </a:ext>
            </a:extLst>
          </p:cNvPr>
          <p:cNvSpPr/>
          <p:nvPr/>
        </p:nvSpPr>
        <p:spPr>
          <a:xfrm>
            <a:off x="1079653" y="4425217"/>
            <a:ext cx="2203375" cy="1143000"/>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D1B4913A-08B9-4F82-8012-43A67D8232ED}"/>
              </a:ext>
            </a:extLst>
          </p:cNvPr>
          <p:cNvSpPr/>
          <p:nvPr/>
        </p:nvSpPr>
        <p:spPr>
          <a:xfrm>
            <a:off x="7621837" y="2005070"/>
            <a:ext cx="1037421" cy="330506"/>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49694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CE3EF-D900-4ADB-9BF0-F00B1AE78192}"/>
              </a:ext>
            </a:extLst>
          </p:cNvPr>
          <p:cNvSpPr>
            <a:spLocks noGrp="1"/>
          </p:cNvSpPr>
          <p:nvPr>
            <p:ph idx="1"/>
          </p:nvPr>
        </p:nvSpPr>
        <p:spPr>
          <a:xfrm>
            <a:off x="609600" y="1522165"/>
            <a:ext cx="10230184" cy="4880810"/>
          </a:xfrm>
        </p:spPr>
        <p:txBody>
          <a:bodyPr vert="horz" lIns="91440" tIns="45720" rIns="91440" bIns="45720" rtlCol="0" anchor="t">
            <a:normAutofit fontScale="92500" lnSpcReduction="20000"/>
          </a:bodyPr>
          <a:lstStyle/>
          <a:p>
            <a:pPr marL="0" indent="0">
              <a:buNone/>
            </a:pPr>
            <a:r>
              <a:rPr lang="en-US" b="1" dirty="0">
                <a:solidFill>
                  <a:srgbClr val="000000"/>
                </a:solidFill>
                <a:ea typeface="+mn-lt"/>
                <a:cs typeface="+mn-lt"/>
              </a:rPr>
              <a:t>For patient’s who owe a balance for the amyloid PET scan after all insurances have been billed, the Financer User or Facility Administrator will need to: </a:t>
            </a:r>
          </a:p>
          <a:p>
            <a:pPr marL="0" indent="0">
              <a:buNone/>
            </a:pPr>
            <a:endParaRPr lang="en-US" sz="1000" dirty="0">
              <a:solidFill>
                <a:srgbClr val="000000"/>
              </a:solidFill>
              <a:cs typeface="Calibri"/>
            </a:endParaRPr>
          </a:p>
          <a:p>
            <a:pPr marL="1211580" lvl="1" indent="-457200">
              <a:spcBef>
                <a:spcPts val="200"/>
              </a:spcBef>
              <a:buClr>
                <a:srgbClr val="7F7F7F"/>
              </a:buClr>
              <a:buAutoNum type="arabicPeriod"/>
            </a:pPr>
            <a:r>
              <a:rPr lang="en-US" sz="1800" dirty="0">
                <a:solidFill>
                  <a:srgbClr val="000000"/>
                </a:solidFill>
                <a:cs typeface="Calibri"/>
              </a:rPr>
              <a:t> </a:t>
            </a:r>
            <a:r>
              <a:rPr lang="en-US" sz="1800" b="1" dirty="0">
                <a:solidFill>
                  <a:srgbClr val="000000"/>
                </a:solidFill>
                <a:cs typeface="Calibri"/>
              </a:rPr>
              <a:t>Verify patient's general information and confirm pre-populated fields: </a:t>
            </a:r>
          </a:p>
          <a:p>
            <a:pPr lvl="4">
              <a:spcBef>
                <a:spcPts val="200"/>
              </a:spcBef>
            </a:pPr>
            <a:r>
              <a:rPr lang="en-US" sz="1800" dirty="0">
                <a:solidFill>
                  <a:srgbClr val="000000"/>
                </a:solidFill>
                <a:cs typeface="Calibri"/>
              </a:rPr>
              <a:t>PET facility provider type (Hospital-based/Not hospital-based) </a:t>
            </a:r>
          </a:p>
          <a:p>
            <a:pPr lvl="4">
              <a:spcBef>
                <a:spcPts val="200"/>
              </a:spcBef>
            </a:pPr>
            <a:r>
              <a:rPr lang="en-US" sz="1800" dirty="0">
                <a:solidFill>
                  <a:srgbClr val="000000"/>
                </a:solidFill>
                <a:cs typeface="Calibri"/>
              </a:rPr>
              <a:t>Patient's Medicare type (Traditional/Medicare Advantage Plan) </a:t>
            </a:r>
          </a:p>
          <a:p>
            <a:pPr lvl="4">
              <a:spcBef>
                <a:spcPts val="200"/>
              </a:spcBef>
            </a:pPr>
            <a:r>
              <a:rPr lang="en-US" sz="1800" dirty="0">
                <a:solidFill>
                  <a:srgbClr val="000000"/>
                </a:solidFill>
                <a:cs typeface="Calibri"/>
              </a:rPr>
              <a:t>Supplemental insurance (Yes/No)</a:t>
            </a:r>
          </a:p>
          <a:p>
            <a:pPr lvl="4">
              <a:spcBef>
                <a:spcPts val="200"/>
              </a:spcBef>
            </a:pPr>
            <a:r>
              <a:rPr lang="en-US" sz="1800" dirty="0">
                <a:solidFill>
                  <a:srgbClr val="000000"/>
                </a:solidFill>
                <a:cs typeface="Calibri"/>
              </a:rPr>
              <a:t>Scan Date</a:t>
            </a:r>
          </a:p>
          <a:p>
            <a:pPr lvl="4">
              <a:spcBef>
                <a:spcPts val="200"/>
              </a:spcBef>
            </a:pPr>
            <a:r>
              <a:rPr lang="en-US" sz="1800" dirty="0">
                <a:solidFill>
                  <a:srgbClr val="000000"/>
                </a:solidFill>
                <a:cs typeface="Calibri"/>
              </a:rPr>
              <a:t>Radiopharmaceutical administered</a:t>
            </a:r>
          </a:p>
          <a:p>
            <a:pPr marL="1211580" lvl="1" indent="-457200">
              <a:spcBef>
                <a:spcPts val="200"/>
              </a:spcBef>
              <a:buClr>
                <a:srgbClr val="7F7F7F"/>
              </a:buClr>
              <a:buAutoNum type="arabicPeriod"/>
            </a:pPr>
            <a:r>
              <a:rPr lang="en-US" sz="1800" b="1" dirty="0">
                <a:solidFill>
                  <a:srgbClr val="000000"/>
                </a:solidFill>
                <a:cs typeface="Calibri"/>
              </a:rPr>
              <a:t> Upload required documentation for reimbursement </a:t>
            </a:r>
          </a:p>
          <a:p>
            <a:pPr lvl="4">
              <a:spcBef>
                <a:spcPts val="200"/>
              </a:spcBef>
            </a:pPr>
            <a:r>
              <a:rPr lang="en-US" sz="1800" dirty="0">
                <a:solidFill>
                  <a:srgbClr val="000000"/>
                </a:solidFill>
                <a:cs typeface="Calibri"/>
              </a:rPr>
              <a:t>Upload patient's Explanation of Benefits (EOB) documents for all insurances </a:t>
            </a:r>
          </a:p>
          <a:p>
            <a:pPr lvl="4">
              <a:spcBef>
                <a:spcPts val="200"/>
              </a:spcBef>
            </a:pPr>
            <a:r>
              <a:rPr lang="en-US" sz="1800" dirty="0">
                <a:solidFill>
                  <a:srgbClr val="000000"/>
                </a:solidFill>
                <a:cs typeface="Calibri"/>
              </a:rPr>
              <a:t>PDF document only; max file size 10Mb) </a:t>
            </a:r>
          </a:p>
          <a:p>
            <a:pPr lvl="4">
              <a:spcBef>
                <a:spcPts val="200"/>
              </a:spcBef>
              <a:buClr>
                <a:srgbClr val="7F7F7F"/>
              </a:buClr>
            </a:pPr>
            <a:r>
              <a:rPr lang="en-US" sz="1800" dirty="0">
                <a:solidFill>
                  <a:srgbClr val="000000"/>
                </a:solidFill>
                <a:ea typeface="+mn-lt"/>
                <a:cs typeface="+mn-lt"/>
              </a:rPr>
              <a:t>Multiple documents can be uploaded </a:t>
            </a:r>
          </a:p>
          <a:p>
            <a:pPr lvl="4">
              <a:spcBef>
                <a:spcPts val="200"/>
              </a:spcBef>
              <a:buClr>
                <a:srgbClr val="7F7F7F"/>
              </a:buClr>
            </a:pPr>
            <a:r>
              <a:rPr lang="en-US" sz="1800" dirty="0">
                <a:solidFill>
                  <a:srgbClr val="000000"/>
                </a:solidFill>
                <a:ea typeface="+mn-lt"/>
                <a:cs typeface="+mn-lt"/>
              </a:rPr>
              <a:t>Multiple documents </a:t>
            </a:r>
            <a:r>
              <a:rPr lang="en-US" sz="1800" u="sng" dirty="0">
                <a:solidFill>
                  <a:srgbClr val="000000"/>
                </a:solidFill>
                <a:ea typeface="+mn-lt"/>
                <a:cs typeface="+mn-lt"/>
              </a:rPr>
              <a:t>must be</a:t>
            </a:r>
            <a:r>
              <a:rPr lang="en-US" sz="1800" dirty="0">
                <a:solidFill>
                  <a:srgbClr val="000000"/>
                </a:solidFill>
                <a:ea typeface="+mn-lt"/>
                <a:cs typeface="+mn-lt"/>
              </a:rPr>
              <a:t> uploaded before submission if technical and professional components are billed separately. Requests for partial payments will not be accepted.  </a:t>
            </a:r>
          </a:p>
          <a:p>
            <a:pPr marL="1211580" lvl="1" indent="-457200">
              <a:spcBef>
                <a:spcPts val="200"/>
              </a:spcBef>
              <a:buClr>
                <a:srgbClr val="7F7F7F"/>
              </a:buClr>
              <a:buAutoNum type="arabicPeriod"/>
            </a:pPr>
            <a:r>
              <a:rPr lang="en-US" sz="1800" b="1" dirty="0">
                <a:solidFill>
                  <a:srgbClr val="000000"/>
                </a:solidFill>
                <a:cs typeface="Calibri"/>
              </a:rPr>
              <a:t> Provide an attestation of coverage</a:t>
            </a:r>
          </a:p>
          <a:p>
            <a:pPr lvl="4">
              <a:spcBef>
                <a:spcPts val="200"/>
              </a:spcBef>
            </a:pPr>
            <a:r>
              <a:rPr lang="en-US" sz="1800" dirty="0">
                <a:solidFill>
                  <a:srgbClr val="000000"/>
                </a:solidFill>
                <a:cs typeface="Calibri"/>
              </a:rPr>
              <a:t>Confirm that ALL insurances have been billed appropriately and all appeals have been pursued and resolved with Medicare and any supplemental insurer. </a:t>
            </a:r>
          </a:p>
          <a:p>
            <a:pPr marL="1211580" lvl="1" indent="-457200">
              <a:spcBef>
                <a:spcPts val="200"/>
              </a:spcBef>
              <a:buClr>
                <a:srgbClr val="7F7F7F"/>
              </a:buClr>
              <a:buAutoNum type="arabicPeriod"/>
            </a:pPr>
            <a:r>
              <a:rPr lang="en-US" sz="1800" b="1" dirty="0">
                <a:solidFill>
                  <a:srgbClr val="000000"/>
                </a:solidFill>
                <a:cs typeface="Calibri"/>
              </a:rPr>
              <a:t> Indicate the total amounts requested for reimbursement</a:t>
            </a:r>
          </a:p>
          <a:p>
            <a:pPr lvl="4">
              <a:spcBef>
                <a:spcPts val="200"/>
              </a:spcBef>
              <a:buClr>
                <a:srgbClr val="7F7F7F"/>
              </a:buClr>
            </a:pPr>
            <a:r>
              <a:rPr lang="en-US" sz="1800" dirty="0">
                <a:solidFill>
                  <a:srgbClr val="000000"/>
                </a:solidFill>
                <a:cs typeface="Calibri"/>
              </a:rPr>
              <a:t>Entered amounts must match the coinsurance amounts shown on provided EOBs.</a:t>
            </a:r>
          </a:p>
          <a:p>
            <a:pPr marL="868680" lvl="1" indent="-457200">
              <a:buAutoNum type="arabicPeriod"/>
            </a:pPr>
            <a:endParaRPr lang="en-US" dirty="0">
              <a:cs typeface="Calibri"/>
            </a:endParaRPr>
          </a:p>
        </p:txBody>
      </p:sp>
      <p:sp>
        <p:nvSpPr>
          <p:cNvPr id="3" name="Title 2">
            <a:extLst>
              <a:ext uri="{FF2B5EF4-FFF2-40B4-BE49-F238E27FC236}">
                <a16:creationId xmlns:a16="http://schemas.microsoft.com/office/drawing/2014/main" id="{D2A47E4C-F4B6-4897-910E-9CE5F52A3882}"/>
              </a:ext>
            </a:extLst>
          </p:cNvPr>
          <p:cNvSpPr>
            <a:spLocks noGrp="1"/>
          </p:cNvSpPr>
          <p:nvPr>
            <p:ph type="title"/>
          </p:nvPr>
        </p:nvSpPr>
        <p:spPr>
          <a:xfrm>
            <a:off x="609600" y="274638"/>
            <a:ext cx="10315510" cy="1143000"/>
          </a:xfrm>
        </p:spPr>
        <p:txBody>
          <a:bodyPr/>
          <a:lstStyle/>
          <a:p>
            <a:r>
              <a:rPr lang="en-US" sz="3800" b="1" dirty="0">
                <a:latin typeface="Calibri"/>
                <a:cs typeface="Calibri"/>
              </a:rPr>
              <a:t>Coinsurance Reimbursement Form </a:t>
            </a:r>
            <a:endParaRPr lang="en-US" sz="3800" b="1" dirty="0">
              <a:cs typeface="Calibri"/>
            </a:endParaRPr>
          </a:p>
        </p:txBody>
      </p:sp>
      <p:sp>
        <p:nvSpPr>
          <p:cNvPr id="5" name="Rectangle 4">
            <a:extLst>
              <a:ext uri="{FF2B5EF4-FFF2-40B4-BE49-F238E27FC236}">
                <a16:creationId xmlns:a16="http://schemas.microsoft.com/office/drawing/2014/main" id="{31FF3035-0F10-46BF-BC33-256BF4E9D2B0}"/>
              </a:ext>
            </a:extLst>
          </p:cNvPr>
          <p:cNvSpPr/>
          <p:nvPr/>
        </p:nvSpPr>
        <p:spPr>
          <a:xfrm>
            <a:off x="7655653" y="275572"/>
            <a:ext cx="3318075" cy="9356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cs typeface="Calibri"/>
              </a:rPr>
              <a:t>Questions about this Form?</a:t>
            </a:r>
          </a:p>
          <a:p>
            <a:pPr algn="ctr"/>
            <a:r>
              <a:rPr lang="en-US" dirty="0">
                <a:cs typeface="Calibri"/>
              </a:rPr>
              <a:t>Email newideas@acr.org</a:t>
            </a:r>
          </a:p>
        </p:txBody>
      </p:sp>
    </p:spTree>
    <p:extLst>
      <p:ext uri="{BB962C8B-B14F-4D97-AF65-F5344CB8AC3E}">
        <p14:creationId xmlns:p14="http://schemas.microsoft.com/office/powerpoint/2010/main" val="426108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FE1150-557D-4B7A-942B-265769387D72}"/>
              </a:ext>
            </a:extLst>
          </p:cNvPr>
          <p:cNvSpPr>
            <a:spLocks noGrp="1"/>
          </p:cNvSpPr>
          <p:nvPr>
            <p:ph type="title"/>
          </p:nvPr>
        </p:nvSpPr>
        <p:spPr/>
        <p:txBody>
          <a:bodyPr/>
          <a:lstStyle/>
          <a:p>
            <a:r>
              <a:rPr lang="en-US" b="1" dirty="0"/>
              <a:t>New IDEAS Site Selection Process </a:t>
            </a:r>
          </a:p>
        </p:txBody>
      </p:sp>
      <p:pic>
        <p:nvPicPr>
          <p:cNvPr id="4" name="Picture 3">
            <a:extLst>
              <a:ext uri="{FF2B5EF4-FFF2-40B4-BE49-F238E27FC236}">
                <a16:creationId xmlns:a16="http://schemas.microsoft.com/office/drawing/2014/main" id="{99A4FA90-E725-4BC0-B1A3-E402512F9C3D}"/>
              </a:ext>
            </a:extLst>
          </p:cNvPr>
          <p:cNvPicPr>
            <a:picLocks noChangeAspect="1"/>
          </p:cNvPicPr>
          <p:nvPr/>
        </p:nvPicPr>
        <p:blipFill>
          <a:blip r:embed="rId2"/>
          <a:stretch>
            <a:fillRect/>
          </a:stretch>
        </p:blipFill>
        <p:spPr>
          <a:xfrm>
            <a:off x="4509413" y="1571804"/>
            <a:ext cx="6454308" cy="4341882"/>
          </a:xfrm>
          <a:prstGeom prst="rect">
            <a:avLst/>
          </a:prstGeom>
        </p:spPr>
      </p:pic>
      <p:sp>
        <p:nvSpPr>
          <p:cNvPr id="10" name="Content Placeholder 1">
            <a:extLst>
              <a:ext uri="{FF2B5EF4-FFF2-40B4-BE49-F238E27FC236}">
                <a16:creationId xmlns:a16="http://schemas.microsoft.com/office/drawing/2014/main" id="{989E4435-E159-44DD-9279-414E3EE08925}"/>
              </a:ext>
            </a:extLst>
          </p:cNvPr>
          <p:cNvSpPr txBox="1">
            <a:spLocks/>
          </p:cNvSpPr>
          <p:nvPr/>
        </p:nvSpPr>
        <p:spPr>
          <a:xfrm>
            <a:off x="385088" y="1571804"/>
            <a:ext cx="4124325" cy="4598260"/>
          </a:xfrm>
          <a:prstGeom prst="rect">
            <a:avLst/>
          </a:prstGeom>
        </p:spPr>
        <p:txBody>
          <a:bodyPr vert="horz" lIns="91440" tIns="45720" rIns="91440" bIns="45720" rtlCol="0">
            <a:normAutofit fontScale="850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600" u="sng" dirty="0"/>
              <a:t>Reminder</a:t>
            </a:r>
            <a:r>
              <a:rPr lang="en-US" sz="2600" dirty="0"/>
              <a:t>: Dementia Specialists and PET Imaging Facilities will be selected on a rolling basis.</a:t>
            </a:r>
          </a:p>
          <a:p>
            <a:pPr lvl="1"/>
            <a:r>
              <a:rPr lang="en-US" sz="1900" dirty="0">
                <a:solidFill>
                  <a:srgbClr val="2F2B20"/>
                </a:solidFill>
                <a:cs typeface="Arial" panose="020B0604020202020204" pitchFamily="34" charset="0"/>
              </a:rPr>
              <a:t>PET Imaging facility must be </a:t>
            </a:r>
            <a:r>
              <a:rPr lang="en-US" sz="1900" u="sng" dirty="0">
                <a:solidFill>
                  <a:srgbClr val="2F2B20"/>
                </a:solidFill>
                <a:cs typeface="Arial" panose="020B0604020202020204" pitchFamily="34" charset="0"/>
              </a:rPr>
              <a:t>within 3-4 hours </a:t>
            </a:r>
            <a:r>
              <a:rPr lang="en-US" sz="1900" dirty="0">
                <a:solidFill>
                  <a:srgbClr val="2F2B20"/>
                </a:solidFill>
                <a:cs typeface="Arial" panose="020B0604020202020204" pitchFamily="34" charset="0"/>
              </a:rPr>
              <a:t>of an amyloid tracer supplier.</a:t>
            </a:r>
          </a:p>
          <a:p>
            <a:pPr marL="411480" lvl="1" indent="0">
              <a:buNone/>
            </a:pPr>
            <a:endParaRPr lang="en-US" sz="2600" dirty="0"/>
          </a:p>
          <a:p>
            <a:r>
              <a:rPr lang="en-US" sz="2600" dirty="0"/>
              <a:t>Site Locator for Enrolled Dementia Specialists and PET Imaging Facilities: </a:t>
            </a:r>
            <a:r>
              <a:rPr lang="en-US" sz="1900" dirty="0">
                <a:hlinkClick r:id="rId3"/>
              </a:rPr>
              <a:t>https://www.ideas-study.org/Find-a-Site</a:t>
            </a:r>
            <a:r>
              <a:rPr lang="en-US" sz="1900" dirty="0"/>
              <a:t> </a:t>
            </a:r>
          </a:p>
          <a:p>
            <a:pPr marL="114300" indent="0">
              <a:buNone/>
            </a:pPr>
            <a:endParaRPr lang="en-US" sz="1900" dirty="0"/>
          </a:p>
          <a:p>
            <a:r>
              <a:rPr lang="en-US" sz="2600" dirty="0"/>
              <a:t>Interested sites start the application by completing the New IDEAS questionnaire: </a:t>
            </a:r>
            <a:r>
              <a:rPr lang="en-US" sz="1900" dirty="0">
                <a:hlinkClick r:id="rId4"/>
              </a:rPr>
              <a:t>https://www.ideas-study.org/Getting-Started</a:t>
            </a:r>
            <a:r>
              <a:rPr lang="en-US" sz="1900" dirty="0"/>
              <a:t> </a:t>
            </a:r>
          </a:p>
          <a:p>
            <a:pPr marL="114300" indent="0">
              <a:buFont typeface="Arial" pitchFamily="34" charset="0"/>
              <a:buNone/>
            </a:pPr>
            <a:endParaRPr lang="en-US" dirty="0"/>
          </a:p>
        </p:txBody>
      </p:sp>
    </p:spTree>
    <p:extLst>
      <p:ext uri="{BB962C8B-B14F-4D97-AF65-F5344CB8AC3E}">
        <p14:creationId xmlns:p14="http://schemas.microsoft.com/office/powerpoint/2010/main" val="523723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5F4048C-23F1-4406-A234-6BB0BD561569}"/>
              </a:ext>
            </a:extLst>
          </p:cNvPr>
          <p:cNvSpPr>
            <a:spLocks noGrp="1"/>
          </p:cNvSpPr>
          <p:nvPr>
            <p:ph type="title"/>
          </p:nvPr>
        </p:nvSpPr>
        <p:spPr>
          <a:xfrm>
            <a:off x="609600" y="274638"/>
            <a:ext cx="10160000" cy="1143000"/>
          </a:xfrm>
        </p:spPr>
        <p:txBody>
          <a:bodyPr/>
          <a:lstStyle/>
          <a:p>
            <a:r>
              <a:rPr lang="en-US" b="1" dirty="0"/>
              <a:t>Data Change Re	quest Form</a:t>
            </a:r>
          </a:p>
        </p:txBody>
      </p:sp>
      <p:sp>
        <p:nvSpPr>
          <p:cNvPr id="8" name="Content Placeholder 1">
            <a:extLst>
              <a:ext uri="{FF2B5EF4-FFF2-40B4-BE49-F238E27FC236}">
                <a16:creationId xmlns:a16="http://schemas.microsoft.com/office/drawing/2014/main" id="{B09339F6-FF33-49D1-B4A3-76D4D278394B}"/>
              </a:ext>
            </a:extLst>
          </p:cNvPr>
          <p:cNvSpPr txBox="1">
            <a:spLocks/>
          </p:cNvSpPr>
          <p:nvPr/>
        </p:nvSpPr>
        <p:spPr>
          <a:xfrm>
            <a:off x="609600" y="1401626"/>
            <a:ext cx="10160000" cy="4419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342900"/>
            <a:r>
              <a:rPr lang="en-US" sz="2000" dirty="0"/>
              <a:t>Click on the Case # of interest. </a:t>
            </a:r>
          </a:p>
          <a:p>
            <a:pPr indent="-342900"/>
            <a:r>
              <a:rPr lang="en-US" sz="2000" dirty="0"/>
              <a:t>Select the completed form you have a data change request for.</a:t>
            </a:r>
          </a:p>
          <a:p>
            <a:pPr indent="-342900"/>
            <a:r>
              <a:rPr lang="en-US" sz="2000" dirty="0"/>
              <a:t>Detail your requested data changes in the comment box. </a:t>
            </a:r>
          </a:p>
          <a:p>
            <a:pPr indent="-342900"/>
            <a:r>
              <a:rPr lang="en-US" sz="2000" dirty="0"/>
              <a:t>Click “Send.”  An email will be sent to ACR New IDEAS staff for review. </a:t>
            </a:r>
          </a:p>
          <a:p>
            <a:pPr marL="342900" indent="-34290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60133987-0D37-4A7A-BBCE-7E3B8DC8DE06}"/>
              </a:ext>
            </a:extLst>
          </p:cNvPr>
          <p:cNvSpPr txBox="1"/>
          <p:nvPr/>
        </p:nvSpPr>
        <p:spPr>
          <a:xfrm>
            <a:off x="9100345" y="4982800"/>
            <a:ext cx="1943100" cy="923330"/>
          </a:xfrm>
          <a:prstGeom prst="rect">
            <a:avLst/>
          </a:prstGeom>
          <a:noFill/>
        </p:spPr>
        <p:txBody>
          <a:bodyPr wrap="square" rtlCol="0">
            <a:spAutoFit/>
          </a:bodyPr>
          <a:lstStyle/>
          <a:p>
            <a:r>
              <a:rPr lang="en-US" b="1" dirty="0"/>
              <a:t>View All requests by clicking “My Requests” </a:t>
            </a:r>
          </a:p>
        </p:txBody>
      </p:sp>
      <p:pic>
        <p:nvPicPr>
          <p:cNvPr id="14" name="Picture 13">
            <a:extLst>
              <a:ext uri="{FF2B5EF4-FFF2-40B4-BE49-F238E27FC236}">
                <a16:creationId xmlns:a16="http://schemas.microsoft.com/office/drawing/2014/main" id="{0BB50A77-1476-4889-BA5C-E3A073C015F3}"/>
              </a:ext>
            </a:extLst>
          </p:cNvPr>
          <p:cNvPicPr>
            <a:picLocks noChangeAspect="1"/>
          </p:cNvPicPr>
          <p:nvPr/>
        </p:nvPicPr>
        <p:blipFill>
          <a:blip r:embed="rId2"/>
          <a:stretch>
            <a:fillRect/>
          </a:stretch>
        </p:blipFill>
        <p:spPr>
          <a:xfrm>
            <a:off x="9003537" y="2246889"/>
            <a:ext cx="1943100" cy="2552700"/>
          </a:xfrm>
          <a:prstGeom prst="rect">
            <a:avLst/>
          </a:prstGeom>
        </p:spPr>
      </p:pic>
      <p:pic>
        <p:nvPicPr>
          <p:cNvPr id="18" name="Picture 17">
            <a:extLst>
              <a:ext uri="{FF2B5EF4-FFF2-40B4-BE49-F238E27FC236}">
                <a16:creationId xmlns:a16="http://schemas.microsoft.com/office/drawing/2014/main" id="{31FDFC32-785D-4599-A718-998C50621E87}"/>
              </a:ext>
            </a:extLst>
          </p:cNvPr>
          <p:cNvPicPr>
            <a:picLocks noChangeAspect="1"/>
          </p:cNvPicPr>
          <p:nvPr/>
        </p:nvPicPr>
        <p:blipFill>
          <a:blip r:embed="rId3"/>
          <a:stretch>
            <a:fillRect/>
          </a:stretch>
        </p:blipFill>
        <p:spPr>
          <a:xfrm>
            <a:off x="674727" y="3136867"/>
            <a:ext cx="4579407" cy="2884768"/>
          </a:xfrm>
          <a:prstGeom prst="rect">
            <a:avLst/>
          </a:prstGeom>
        </p:spPr>
      </p:pic>
      <p:sp>
        <p:nvSpPr>
          <p:cNvPr id="6" name="Rectangle 5">
            <a:extLst>
              <a:ext uri="{FF2B5EF4-FFF2-40B4-BE49-F238E27FC236}">
                <a16:creationId xmlns:a16="http://schemas.microsoft.com/office/drawing/2014/main" id="{08FB9F29-AA0B-4BD8-AA46-D8215E093C2A}"/>
              </a:ext>
            </a:extLst>
          </p:cNvPr>
          <p:cNvSpPr/>
          <p:nvPr/>
        </p:nvSpPr>
        <p:spPr>
          <a:xfrm>
            <a:off x="791028" y="4632220"/>
            <a:ext cx="1262743" cy="315913"/>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 name="Picture 19">
            <a:extLst>
              <a:ext uri="{FF2B5EF4-FFF2-40B4-BE49-F238E27FC236}">
                <a16:creationId xmlns:a16="http://schemas.microsoft.com/office/drawing/2014/main" id="{C6A704D4-7E72-4449-99F9-FEAEB1F2F39B}"/>
              </a:ext>
            </a:extLst>
          </p:cNvPr>
          <p:cNvPicPr>
            <a:picLocks noChangeAspect="1"/>
          </p:cNvPicPr>
          <p:nvPr/>
        </p:nvPicPr>
        <p:blipFill>
          <a:blip r:embed="rId4"/>
          <a:stretch>
            <a:fillRect/>
          </a:stretch>
        </p:blipFill>
        <p:spPr>
          <a:xfrm>
            <a:off x="5489832" y="2989104"/>
            <a:ext cx="3433476" cy="3620970"/>
          </a:xfrm>
          <a:prstGeom prst="rect">
            <a:avLst/>
          </a:prstGeom>
        </p:spPr>
      </p:pic>
    </p:spTree>
    <p:extLst>
      <p:ext uri="{BB962C8B-B14F-4D97-AF65-F5344CB8AC3E}">
        <p14:creationId xmlns:p14="http://schemas.microsoft.com/office/powerpoint/2010/main" val="3295655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52D6B-6BC4-4DFA-A7CA-A09DEAA708BB}"/>
              </a:ext>
            </a:extLst>
          </p:cNvPr>
          <p:cNvSpPr>
            <a:spLocks noGrp="1"/>
          </p:cNvSpPr>
          <p:nvPr>
            <p:ph type="title"/>
          </p:nvPr>
        </p:nvSpPr>
        <p:spPr/>
        <p:txBody>
          <a:bodyPr/>
          <a:lstStyle/>
          <a:p>
            <a:r>
              <a:rPr lang="en-US" b="1" dirty="0"/>
              <a:t>Protocol Violation Form</a:t>
            </a:r>
          </a:p>
        </p:txBody>
      </p:sp>
      <p:sp>
        <p:nvSpPr>
          <p:cNvPr id="4" name="Content Placeholder 1">
            <a:extLst>
              <a:ext uri="{FF2B5EF4-FFF2-40B4-BE49-F238E27FC236}">
                <a16:creationId xmlns:a16="http://schemas.microsoft.com/office/drawing/2014/main" id="{B2C37A18-DDCD-4F60-9898-95C06986DE93}"/>
              </a:ext>
            </a:extLst>
          </p:cNvPr>
          <p:cNvSpPr>
            <a:spLocks noGrp="1"/>
          </p:cNvSpPr>
          <p:nvPr>
            <p:ph idx="1"/>
          </p:nvPr>
        </p:nvSpPr>
        <p:spPr>
          <a:xfrm>
            <a:off x="609600" y="1571625"/>
            <a:ext cx="10160000" cy="4419600"/>
          </a:xfrm>
        </p:spPr>
        <p:txBody>
          <a:bodyPr>
            <a:normAutofit/>
          </a:bodyPr>
          <a:lstStyle/>
          <a:p>
            <a:r>
              <a:rPr lang="en-US" sz="2000" dirty="0"/>
              <a:t>Protocol Violations can be viewed by clicking on the Case ID # of interest and clicking on the “Protocol Violations” tab. </a:t>
            </a:r>
          </a:p>
          <a:p>
            <a:r>
              <a:rPr lang="en-US" sz="2000" dirty="0"/>
              <a:t>Protocol Violations are initiated by the New IDEAS Study Team (ACR staff) and must be acknowledged by the Facility. </a:t>
            </a:r>
          </a:p>
        </p:txBody>
      </p:sp>
      <p:pic>
        <p:nvPicPr>
          <p:cNvPr id="6" name="Picture 5">
            <a:extLst>
              <a:ext uri="{FF2B5EF4-FFF2-40B4-BE49-F238E27FC236}">
                <a16:creationId xmlns:a16="http://schemas.microsoft.com/office/drawing/2014/main" id="{1B13E5EE-3120-4F87-AC13-AE4B8B670D32}"/>
              </a:ext>
            </a:extLst>
          </p:cNvPr>
          <p:cNvPicPr>
            <a:picLocks noChangeAspect="1"/>
          </p:cNvPicPr>
          <p:nvPr/>
        </p:nvPicPr>
        <p:blipFill>
          <a:blip r:embed="rId2"/>
          <a:stretch>
            <a:fillRect/>
          </a:stretch>
        </p:blipFill>
        <p:spPr>
          <a:xfrm>
            <a:off x="321688" y="3001962"/>
            <a:ext cx="10868025" cy="3143250"/>
          </a:xfrm>
          <a:prstGeom prst="rect">
            <a:avLst/>
          </a:prstGeom>
        </p:spPr>
      </p:pic>
      <p:sp>
        <p:nvSpPr>
          <p:cNvPr id="7" name="Rectangle 6">
            <a:extLst>
              <a:ext uri="{FF2B5EF4-FFF2-40B4-BE49-F238E27FC236}">
                <a16:creationId xmlns:a16="http://schemas.microsoft.com/office/drawing/2014/main" id="{E21B4C76-3706-49E2-8C28-F8D0A17C119D}"/>
              </a:ext>
            </a:extLst>
          </p:cNvPr>
          <p:cNvSpPr/>
          <p:nvPr/>
        </p:nvSpPr>
        <p:spPr>
          <a:xfrm>
            <a:off x="9472605" y="3687796"/>
            <a:ext cx="1717108" cy="405242"/>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91595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8610D72-F9FF-43A6-8A60-5A8D364432B4}"/>
              </a:ext>
            </a:extLst>
          </p:cNvPr>
          <p:cNvSpPr>
            <a:spLocks noGrp="1"/>
          </p:cNvSpPr>
          <p:nvPr>
            <p:ph type="title"/>
          </p:nvPr>
        </p:nvSpPr>
        <p:spPr>
          <a:xfrm>
            <a:off x="609600" y="274638"/>
            <a:ext cx="10160000" cy="1143000"/>
          </a:xfrm>
        </p:spPr>
        <p:txBody>
          <a:bodyPr/>
          <a:lstStyle/>
          <a:p>
            <a:r>
              <a:rPr lang="en-US" b="1" dirty="0"/>
              <a:t>Case Comments Section</a:t>
            </a:r>
          </a:p>
        </p:txBody>
      </p:sp>
      <p:sp>
        <p:nvSpPr>
          <p:cNvPr id="11" name="Content Placeholder 1">
            <a:extLst>
              <a:ext uri="{FF2B5EF4-FFF2-40B4-BE49-F238E27FC236}">
                <a16:creationId xmlns:a16="http://schemas.microsoft.com/office/drawing/2014/main" id="{19CE3D64-DAC5-4019-B9EC-64849099EEBC}"/>
              </a:ext>
            </a:extLst>
          </p:cNvPr>
          <p:cNvSpPr txBox="1">
            <a:spLocks/>
          </p:cNvSpPr>
          <p:nvPr/>
        </p:nvSpPr>
        <p:spPr>
          <a:xfrm>
            <a:off x="609600" y="1401626"/>
            <a:ext cx="10160000" cy="4419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1" dirty="0"/>
              <a:t>Communication about patient cases should only be communicated through the New IDEAS portal, </a:t>
            </a:r>
            <a:r>
              <a:rPr lang="en-US" sz="2400" b="1" u="sng" dirty="0"/>
              <a:t>never</a:t>
            </a:r>
            <a:r>
              <a:rPr lang="en-US" sz="2400" b="1" dirty="0"/>
              <a:t> by email.</a:t>
            </a:r>
          </a:p>
          <a:p>
            <a:pPr marL="742950" lvl="1" indent="-285750">
              <a:buFont typeface="Arial" panose="020B0604020202020204" pitchFamily="34" charset="0"/>
              <a:buChar char="•"/>
            </a:pPr>
            <a:r>
              <a:rPr lang="en-US" sz="2000" dirty="0"/>
              <a:t>Select “Case Registration”</a:t>
            </a:r>
          </a:p>
          <a:p>
            <a:pPr marL="742950" lvl="1" indent="-285750">
              <a:buFont typeface="Arial" panose="020B0604020202020204" pitchFamily="34" charset="0"/>
              <a:buChar char="•"/>
            </a:pPr>
            <a:r>
              <a:rPr lang="en-US" sz="2000" dirty="0"/>
              <a:t>Click on the Case # of interest. </a:t>
            </a:r>
          </a:p>
          <a:p>
            <a:pPr marL="742950" lvl="1" indent="-285750">
              <a:buFont typeface="Arial" panose="020B0604020202020204" pitchFamily="34" charset="0"/>
              <a:buChar char="•"/>
            </a:pPr>
            <a:r>
              <a:rPr lang="en-US" sz="2000" dirty="0"/>
              <a:t>Select “Comments” tab. </a:t>
            </a:r>
          </a:p>
          <a:p>
            <a:pPr marL="742950" lvl="1" indent="-285750">
              <a:buFont typeface="Arial" panose="020B0604020202020204" pitchFamily="34" charset="0"/>
              <a:buChar char="•"/>
            </a:pPr>
            <a:r>
              <a:rPr lang="en-US" sz="2000" dirty="0"/>
              <a:t>Write patient comment and submit by selecting “Comment for everyone.” </a:t>
            </a:r>
          </a:p>
          <a:p>
            <a:endParaRPr lang="en-US" dirty="0"/>
          </a:p>
        </p:txBody>
      </p:sp>
      <p:pic>
        <p:nvPicPr>
          <p:cNvPr id="17" name="Picture 16">
            <a:extLst>
              <a:ext uri="{FF2B5EF4-FFF2-40B4-BE49-F238E27FC236}">
                <a16:creationId xmlns:a16="http://schemas.microsoft.com/office/drawing/2014/main" id="{A06DFBF9-26E7-4A31-9F29-723866E0ECBE}"/>
              </a:ext>
            </a:extLst>
          </p:cNvPr>
          <p:cNvPicPr>
            <a:picLocks noChangeAspect="1"/>
          </p:cNvPicPr>
          <p:nvPr/>
        </p:nvPicPr>
        <p:blipFill>
          <a:blip r:embed="rId2"/>
          <a:stretch>
            <a:fillRect/>
          </a:stretch>
        </p:blipFill>
        <p:spPr>
          <a:xfrm>
            <a:off x="2996818" y="4278922"/>
            <a:ext cx="1029463" cy="1459686"/>
          </a:xfrm>
          <a:prstGeom prst="rect">
            <a:avLst/>
          </a:prstGeom>
        </p:spPr>
      </p:pic>
      <p:pic>
        <p:nvPicPr>
          <p:cNvPr id="19" name="Picture 18">
            <a:extLst>
              <a:ext uri="{FF2B5EF4-FFF2-40B4-BE49-F238E27FC236}">
                <a16:creationId xmlns:a16="http://schemas.microsoft.com/office/drawing/2014/main" id="{96D07987-C866-4F1A-AFF6-86D3722823DD}"/>
              </a:ext>
            </a:extLst>
          </p:cNvPr>
          <p:cNvPicPr>
            <a:picLocks noChangeAspect="1"/>
          </p:cNvPicPr>
          <p:nvPr/>
        </p:nvPicPr>
        <p:blipFill>
          <a:blip r:embed="rId3"/>
          <a:stretch>
            <a:fillRect/>
          </a:stretch>
        </p:blipFill>
        <p:spPr>
          <a:xfrm>
            <a:off x="995275" y="3803852"/>
            <a:ext cx="1809750" cy="2409825"/>
          </a:xfrm>
          <a:prstGeom prst="rect">
            <a:avLst/>
          </a:prstGeom>
        </p:spPr>
      </p:pic>
      <p:pic>
        <p:nvPicPr>
          <p:cNvPr id="21" name="Picture 20">
            <a:extLst>
              <a:ext uri="{FF2B5EF4-FFF2-40B4-BE49-F238E27FC236}">
                <a16:creationId xmlns:a16="http://schemas.microsoft.com/office/drawing/2014/main" id="{A9E14215-1372-4D9F-AE43-1D601F4FF099}"/>
              </a:ext>
            </a:extLst>
          </p:cNvPr>
          <p:cNvPicPr>
            <a:picLocks noChangeAspect="1"/>
          </p:cNvPicPr>
          <p:nvPr/>
        </p:nvPicPr>
        <p:blipFill rotWithShape="1">
          <a:blip r:embed="rId4"/>
          <a:srcRect l="18784"/>
          <a:stretch/>
        </p:blipFill>
        <p:spPr>
          <a:xfrm>
            <a:off x="4409867" y="3963609"/>
            <a:ext cx="4785315" cy="2509584"/>
          </a:xfrm>
          <a:prstGeom prst="rect">
            <a:avLst/>
          </a:prstGeom>
        </p:spPr>
      </p:pic>
      <p:sp>
        <p:nvSpPr>
          <p:cNvPr id="22" name="Rectangle 21">
            <a:extLst>
              <a:ext uri="{FF2B5EF4-FFF2-40B4-BE49-F238E27FC236}">
                <a16:creationId xmlns:a16="http://schemas.microsoft.com/office/drawing/2014/main" id="{6E687FAB-9CAB-42B6-99F2-14C63EB4AC71}"/>
              </a:ext>
            </a:extLst>
          </p:cNvPr>
          <p:cNvSpPr/>
          <p:nvPr/>
        </p:nvSpPr>
        <p:spPr>
          <a:xfrm>
            <a:off x="2996818" y="4978468"/>
            <a:ext cx="1029463" cy="405242"/>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40308311-D29A-406A-A6FA-F86C4529BD16}"/>
              </a:ext>
            </a:extLst>
          </p:cNvPr>
          <p:cNvSpPr/>
          <p:nvPr/>
        </p:nvSpPr>
        <p:spPr>
          <a:xfrm>
            <a:off x="995274" y="3847920"/>
            <a:ext cx="1840175" cy="564999"/>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E4F15F16-449E-4653-82A6-E49B75F7FE01}"/>
              </a:ext>
            </a:extLst>
          </p:cNvPr>
          <p:cNvSpPr/>
          <p:nvPr/>
        </p:nvSpPr>
        <p:spPr>
          <a:xfrm>
            <a:off x="8328752" y="3963609"/>
            <a:ext cx="749147" cy="405242"/>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38918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1BE1F2-9F9B-4CF6-A1FD-2D3803C897B1}"/>
              </a:ext>
            </a:extLst>
          </p:cNvPr>
          <p:cNvSpPr>
            <a:spLocks noGrp="1"/>
          </p:cNvSpPr>
          <p:nvPr>
            <p:ph type="title"/>
          </p:nvPr>
        </p:nvSpPr>
        <p:spPr/>
        <p:txBody>
          <a:bodyPr/>
          <a:lstStyle/>
          <a:p>
            <a:r>
              <a:rPr lang="en-US" sz="4800" b="1" dirty="0"/>
              <a:t>Will Subjects Endure Any Costs?</a:t>
            </a:r>
            <a:endParaRPr lang="en-US" dirty="0"/>
          </a:p>
        </p:txBody>
      </p:sp>
      <p:sp>
        <p:nvSpPr>
          <p:cNvPr id="4" name="Content Placeholder 1">
            <a:extLst>
              <a:ext uri="{FF2B5EF4-FFF2-40B4-BE49-F238E27FC236}">
                <a16:creationId xmlns:a16="http://schemas.microsoft.com/office/drawing/2014/main" id="{4CBAA77C-6142-4041-B953-F80DAD1AE071}"/>
              </a:ext>
            </a:extLst>
          </p:cNvPr>
          <p:cNvSpPr>
            <a:spLocks noGrp="1"/>
          </p:cNvSpPr>
          <p:nvPr>
            <p:ph idx="1"/>
          </p:nvPr>
        </p:nvSpPr>
        <p:spPr>
          <a:xfrm>
            <a:off x="609600" y="1571625"/>
            <a:ext cx="10160000" cy="4419600"/>
          </a:xfrm>
        </p:spPr>
        <p:txBody>
          <a:bodyPr>
            <a:normAutofit fontScale="25000" lnSpcReduction="20000"/>
          </a:bodyPr>
          <a:lstStyle/>
          <a:p>
            <a:r>
              <a:rPr lang="en-US" sz="8000" b="1" dirty="0"/>
              <a:t>Best Practice: </a:t>
            </a:r>
            <a:r>
              <a:rPr lang="en-US" sz="8000" dirty="0"/>
              <a:t>Determine and discuss any potential out-of-pocket costs with the patient/family as part of the shared decision making </a:t>
            </a:r>
            <a:r>
              <a:rPr lang="en-US" sz="8000" u="sng" dirty="0"/>
              <a:t>prior</a:t>
            </a:r>
            <a:r>
              <a:rPr lang="en-US" sz="8000" dirty="0"/>
              <a:t> to conducting the scan.</a:t>
            </a:r>
          </a:p>
          <a:p>
            <a:r>
              <a:rPr lang="en-US" sz="8000" b="1" dirty="0"/>
              <a:t>As a New IDEAS Study participant, the amyloid PET scan is a covered procedure by Medicare.</a:t>
            </a:r>
          </a:p>
          <a:p>
            <a:pPr lvl="1"/>
            <a:r>
              <a:rPr lang="en-US" sz="8000" b="1" dirty="0"/>
              <a:t>However, co-payments may apply for clinical services.</a:t>
            </a:r>
          </a:p>
          <a:p>
            <a:pPr lvl="2"/>
            <a:r>
              <a:rPr lang="en-US" sz="8000" dirty="0"/>
              <a:t>E.g. deductible or copay for the PET scan visit and/or the copay of the follow-up visit with the referring Dementia Specialist.</a:t>
            </a:r>
          </a:p>
          <a:p>
            <a:pPr lvl="1"/>
            <a:r>
              <a:rPr lang="en-US" sz="8000" b="1" dirty="0"/>
              <a:t>Patients with Medicare supplemental insurance (Medicaid): </a:t>
            </a:r>
          </a:p>
          <a:p>
            <a:pPr lvl="2"/>
            <a:r>
              <a:rPr lang="en-US" sz="8000" dirty="0"/>
              <a:t>Most co-payments will be covered</a:t>
            </a:r>
          </a:p>
          <a:p>
            <a:pPr lvl="1"/>
            <a:r>
              <a:rPr lang="en-US" sz="8000" b="1" dirty="0"/>
              <a:t>Patients with Medicare Advantage Plans:</a:t>
            </a:r>
          </a:p>
          <a:p>
            <a:pPr lvl="2"/>
            <a:r>
              <a:rPr lang="en-US" sz="8000" dirty="0"/>
              <a:t>Most will have no deductible or co-pay (some MA plans have co-share requirements). </a:t>
            </a:r>
          </a:p>
          <a:p>
            <a:pPr lvl="1"/>
            <a:r>
              <a:rPr lang="en-US" sz="8000" b="1" dirty="0"/>
              <a:t>Patients who </a:t>
            </a:r>
            <a:r>
              <a:rPr lang="en-US" sz="8000" b="1" u="sng" dirty="0"/>
              <a:t>do not </a:t>
            </a:r>
            <a:r>
              <a:rPr lang="en-US" sz="8000" b="1" dirty="0"/>
              <a:t>have supplemental insurance: </a:t>
            </a:r>
          </a:p>
          <a:p>
            <a:pPr lvl="2"/>
            <a:r>
              <a:rPr lang="en-US" sz="8000" dirty="0"/>
              <a:t>Responsible for the usual patient co-share portion of the imaging (20% co-payment). </a:t>
            </a:r>
          </a:p>
          <a:p>
            <a:pPr lvl="3"/>
            <a:r>
              <a:rPr lang="en-US" sz="8000" dirty="0"/>
              <a:t>Amyloid PET scan estimate: $250-$700 (depending on the imaging facility setting and patient insurance plan). </a:t>
            </a:r>
          </a:p>
          <a:p>
            <a:pPr lvl="1"/>
            <a:endParaRPr lang="en-US" sz="8000" dirty="0"/>
          </a:p>
          <a:p>
            <a:endParaRPr lang="en-US" dirty="0"/>
          </a:p>
        </p:txBody>
      </p:sp>
    </p:spTree>
    <p:extLst>
      <p:ext uri="{BB962C8B-B14F-4D97-AF65-F5344CB8AC3E}">
        <p14:creationId xmlns:p14="http://schemas.microsoft.com/office/powerpoint/2010/main" val="4076259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87EC5E-A139-48BF-835A-1FBDA9597A2C}"/>
              </a:ext>
            </a:extLst>
          </p:cNvPr>
          <p:cNvSpPr>
            <a:spLocks noGrp="1"/>
          </p:cNvSpPr>
          <p:nvPr>
            <p:ph idx="1"/>
          </p:nvPr>
        </p:nvSpPr>
        <p:spPr/>
        <p:txBody>
          <a:bodyPr>
            <a:normAutofit fontScale="92500" lnSpcReduction="20000"/>
          </a:bodyPr>
          <a:lstStyle/>
          <a:p>
            <a:r>
              <a:rPr lang="en-US" sz="2800" dirty="0"/>
              <a:t>TRIAD</a:t>
            </a:r>
            <a:r>
              <a:rPr lang="en-US" sz="2800" baseline="30000" dirty="0"/>
              <a:t>TM</a:t>
            </a:r>
            <a:r>
              <a:rPr lang="en-US" sz="2800" dirty="0"/>
              <a:t> (</a:t>
            </a:r>
            <a:r>
              <a:rPr lang="en-US" sz="2800" b="1" dirty="0"/>
              <a:t>Tr</a:t>
            </a:r>
            <a:r>
              <a:rPr lang="en-US" sz="2800" dirty="0"/>
              <a:t>ansfer of </a:t>
            </a:r>
            <a:r>
              <a:rPr lang="en-US" sz="2800" b="1" dirty="0"/>
              <a:t>I</a:t>
            </a:r>
            <a:r>
              <a:rPr lang="en-US" sz="2800" dirty="0"/>
              <a:t>mages </a:t>
            </a:r>
            <a:r>
              <a:rPr lang="en-US" sz="2800" b="1" dirty="0"/>
              <a:t>a</a:t>
            </a:r>
            <a:r>
              <a:rPr lang="en-US" sz="2800" dirty="0"/>
              <a:t>nd </a:t>
            </a:r>
            <a:r>
              <a:rPr lang="en-US" sz="2800" b="1" dirty="0"/>
              <a:t>D</a:t>
            </a:r>
            <a:r>
              <a:rPr lang="en-US" sz="2800" dirty="0"/>
              <a:t>ata)</a:t>
            </a:r>
          </a:p>
          <a:p>
            <a:r>
              <a:rPr lang="en-US" sz="2800" dirty="0"/>
              <a:t>Cloud based image and data exchange platform to support image and data sharing for Clinical Trials.</a:t>
            </a:r>
          </a:p>
          <a:p>
            <a:r>
              <a:rPr lang="en-US" sz="2800" dirty="0"/>
              <a:t>TRIAD meets FDA regulatory requirements for use in Clinical Trials; it is Title 21 CFR Part 11 compliant.</a:t>
            </a:r>
          </a:p>
          <a:p>
            <a:pPr lvl="1"/>
            <a:r>
              <a:rPr lang="en-US" sz="2800" dirty="0"/>
              <a:t>Sends images and data files securely.</a:t>
            </a:r>
          </a:p>
          <a:p>
            <a:pPr lvl="1"/>
            <a:r>
              <a:rPr lang="en-US" sz="2800" dirty="0"/>
              <a:t>Anonymizes the DICOM headers locally before submission based on flexible and profile-based algorithm.</a:t>
            </a:r>
          </a:p>
          <a:p>
            <a:pPr lvl="1"/>
            <a:r>
              <a:rPr lang="en-US" sz="2800" dirty="0"/>
              <a:t>A straight-forward software download to get started.</a:t>
            </a:r>
          </a:p>
          <a:p>
            <a:pPr lvl="1"/>
            <a:r>
              <a:rPr lang="en-US" sz="2800" dirty="0"/>
              <a:t>Images are submitted with a click of a button.</a:t>
            </a:r>
          </a:p>
          <a:p>
            <a:pPr lvl="1"/>
            <a:r>
              <a:rPr lang="en-US" sz="2800" dirty="0"/>
              <a:t>More info: </a:t>
            </a:r>
            <a:r>
              <a:rPr lang="en-US" sz="2800" u="sng" dirty="0">
                <a:hlinkClick r:id="rId2"/>
              </a:rPr>
              <a:t>http://triadhelp.acr.org/</a:t>
            </a:r>
            <a:endParaRPr lang="en-US" sz="2800" dirty="0"/>
          </a:p>
        </p:txBody>
      </p:sp>
      <p:sp>
        <p:nvSpPr>
          <p:cNvPr id="3" name="Title 2">
            <a:extLst>
              <a:ext uri="{FF2B5EF4-FFF2-40B4-BE49-F238E27FC236}">
                <a16:creationId xmlns:a16="http://schemas.microsoft.com/office/drawing/2014/main" id="{1C0BDD02-E542-49EC-8B60-DC30F049ABF7}"/>
              </a:ext>
            </a:extLst>
          </p:cNvPr>
          <p:cNvSpPr>
            <a:spLocks noGrp="1"/>
          </p:cNvSpPr>
          <p:nvPr>
            <p:ph type="title"/>
          </p:nvPr>
        </p:nvSpPr>
        <p:spPr/>
        <p:txBody>
          <a:bodyPr/>
          <a:lstStyle/>
          <a:p>
            <a:r>
              <a:rPr lang="en-US" b="1" dirty="0"/>
              <a:t>TRIAD Overview</a:t>
            </a:r>
          </a:p>
        </p:txBody>
      </p:sp>
      <p:pic>
        <p:nvPicPr>
          <p:cNvPr id="1026" name="Picture 2" descr="TRIAD Help">
            <a:extLst>
              <a:ext uri="{FF2B5EF4-FFF2-40B4-BE49-F238E27FC236}">
                <a16:creationId xmlns:a16="http://schemas.microsoft.com/office/drawing/2014/main" id="{239990C5-2AFF-4ADF-8B8A-ED92CB972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058" y="426100"/>
            <a:ext cx="3322542" cy="114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362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28010B-69EF-46A0-97FF-B5E488F10EAA}"/>
              </a:ext>
            </a:extLst>
          </p:cNvPr>
          <p:cNvSpPr>
            <a:spLocks noGrp="1"/>
          </p:cNvSpPr>
          <p:nvPr>
            <p:ph idx="1"/>
          </p:nvPr>
        </p:nvSpPr>
        <p:spPr/>
        <p:txBody>
          <a:bodyPr>
            <a:normAutofit fontScale="92500" lnSpcReduction="10000"/>
          </a:bodyPr>
          <a:lstStyle/>
          <a:p>
            <a:r>
              <a:rPr lang="en-US" sz="2600" dirty="0"/>
              <a:t>Except for subjects who have specifically opted out of image collection during the study consent  process, </a:t>
            </a:r>
            <a:r>
              <a:rPr lang="en-US" sz="2600" b="1" dirty="0"/>
              <a:t>all brain amyloid PET scans </a:t>
            </a:r>
            <a:r>
              <a:rPr lang="en-US" sz="2600" dirty="0"/>
              <a:t>will be submitted to the American College of Radiology (ACR) archive within 7 days of scan acquisition using the TRIAD</a:t>
            </a:r>
            <a:r>
              <a:rPr lang="en-US" sz="2600" baseline="30000" dirty="0"/>
              <a:t>TM</a:t>
            </a:r>
            <a:r>
              <a:rPr lang="en-US" sz="2600" dirty="0"/>
              <a:t> application.</a:t>
            </a:r>
          </a:p>
          <a:p>
            <a:pPr lvl="1"/>
            <a:r>
              <a:rPr lang="en-US" sz="2400" dirty="0"/>
              <a:t>If patient OPTS OUT of Image Archive, TRIAD will automatically block access to transmit images. </a:t>
            </a:r>
          </a:p>
          <a:p>
            <a:pPr marL="114300" indent="0">
              <a:buNone/>
            </a:pPr>
            <a:endParaRPr lang="en-US" sz="1300" dirty="0"/>
          </a:p>
          <a:p>
            <a:r>
              <a:rPr lang="en-US" sz="2600" dirty="0"/>
              <a:t>Site staff (e.g., Nuclear Medicine Technologists) who submit images will need to be registered by the PET Facility Administrator as users, which will automatically enable them as TRIAD users.</a:t>
            </a:r>
          </a:p>
          <a:p>
            <a:r>
              <a:rPr lang="en-US" sz="2600" dirty="0"/>
              <a:t>Site staff who submit images through TRIAD will need to be registered in the New IDEAS Database and have a valid account.</a:t>
            </a:r>
          </a:p>
          <a:p>
            <a:endParaRPr lang="en-US" sz="2000" b="1" dirty="0"/>
          </a:p>
          <a:p>
            <a:endParaRPr lang="en-US" sz="2000" b="1" dirty="0"/>
          </a:p>
        </p:txBody>
      </p:sp>
      <p:sp>
        <p:nvSpPr>
          <p:cNvPr id="3" name="Title 2">
            <a:extLst>
              <a:ext uri="{FF2B5EF4-FFF2-40B4-BE49-F238E27FC236}">
                <a16:creationId xmlns:a16="http://schemas.microsoft.com/office/drawing/2014/main" id="{7E077A12-5055-438D-AB23-59C2BF276A43}"/>
              </a:ext>
            </a:extLst>
          </p:cNvPr>
          <p:cNvSpPr>
            <a:spLocks noGrp="1"/>
          </p:cNvSpPr>
          <p:nvPr>
            <p:ph type="title"/>
          </p:nvPr>
        </p:nvSpPr>
        <p:spPr/>
        <p:txBody>
          <a:bodyPr/>
          <a:lstStyle/>
          <a:p>
            <a:r>
              <a:rPr lang="en-US" b="1" dirty="0"/>
              <a:t>Digital Image Submission</a:t>
            </a:r>
          </a:p>
        </p:txBody>
      </p:sp>
      <p:pic>
        <p:nvPicPr>
          <p:cNvPr id="4" name="Picture 2" descr="TRIAD Help">
            <a:extLst>
              <a:ext uri="{FF2B5EF4-FFF2-40B4-BE49-F238E27FC236}">
                <a16:creationId xmlns:a16="http://schemas.microsoft.com/office/drawing/2014/main" id="{A5D44E07-6AAF-46D3-9F6B-5D4DEA161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058" y="293744"/>
            <a:ext cx="3322542" cy="11457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8604607-A0E2-4F4F-9FA8-38B3358E3E13}"/>
              </a:ext>
            </a:extLst>
          </p:cNvPr>
          <p:cNvSpPr/>
          <p:nvPr/>
        </p:nvSpPr>
        <p:spPr>
          <a:xfrm>
            <a:off x="697230" y="1569100"/>
            <a:ext cx="10072370" cy="2134220"/>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40685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9772B5-EC1B-4E10-9BC3-5F7B53EE894F}"/>
              </a:ext>
            </a:extLst>
          </p:cNvPr>
          <p:cNvSpPr>
            <a:spLocks noGrp="1"/>
          </p:cNvSpPr>
          <p:nvPr>
            <p:ph idx="1"/>
          </p:nvPr>
        </p:nvSpPr>
        <p:spPr/>
        <p:txBody>
          <a:bodyPr>
            <a:normAutofit fontScale="92500" lnSpcReduction="20000"/>
          </a:bodyPr>
          <a:lstStyle/>
          <a:p>
            <a:pPr marL="285750" indent="-285750"/>
            <a:r>
              <a:rPr lang="en-US" sz="3200" b="1" dirty="0"/>
              <a:t>Training on image transmission can be found at: </a:t>
            </a:r>
            <a:r>
              <a:rPr lang="en-US" sz="3200" dirty="0">
                <a:hlinkClick r:id="rId2"/>
              </a:rPr>
              <a:t>https://www.ideas-study.org/Getting-Started/TRIAD</a:t>
            </a:r>
            <a:r>
              <a:rPr lang="en-US" sz="3200" dirty="0"/>
              <a:t>   </a:t>
            </a:r>
          </a:p>
          <a:p>
            <a:pPr marL="285750" indent="-285750"/>
            <a:r>
              <a:rPr lang="en-US" sz="3200" dirty="0"/>
              <a:t>All PET scans are required to be submitted using TRIAD.</a:t>
            </a:r>
          </a:p>
          <a:p>
            <a:pPr marL="285750" indent="-285750"/>
            <a:r>
              <a:rPr lang="en-US" sz="3200" dirty="0"/>
              <a:t>Can be installed on one or several computers of choice within the institutional ‘firewall’ and on institutional network.</a:t>
            </a:r>
          </a:p>
          <a:p>
            <a:pPr marL="285750" indent="-285750"/>
            <a:r>
              <a:rPr lang="en-US" sz="3200" dirty="0"/>
              <a:t>TRIAD application can be used to submit images located on CDs/DVDs or network drives.</a:t>
            </a:r>
          </a:p>
          <a:p>
            <a:pPr marL="285750" indent="-285750"/>
            <a:r>
              <a:rPr lang="en-US" sz="3200" dirty="0"/>
              <a:t>TRIAD application can also be configured  as a DICOM destination on either scanner and/or PACS system for direct network transfer.</a:t>
            </a:r>
          </a:p>
          <a:p>
            <a:endParaRPr lang="en-US" b="1" dirty="0"/>
          </a:p>
        </p:txBody>
      </p:sp>
      <p:sp>
        <p:nvSpPr>
          <p:cNvPr id="3" name="Title 2">
            <a:extLst>
              <a:ext uri="{FF2B5EF4-FFF2-40B4-BE49-F238E27FC236}">
                <a16:creationId xmlns:a16="http://schemas.microsoft.com/office/drawing/2014/main" id="{60352BCB-5989-4C83-9317-9A915106DF74}"/>
              </a:ext>
            </a:extLst>
          </p:cNvPr>
          <p:cNvSpPr>
            <a:spLocks noGrp="1"/>
          </p:cNvSpPr>
          <p:nvPr>
            <p:ph type="title"/>
          </p:nvPr>
        </p:nvSpPr>
        <p:spPr/>
        <p:txBody>
          <a:bodyPr/>
          <a:lstStyle/>
          <a:p>
            <a:r>
              <a:rPr lang="en-US" b="1" dirty="0"/>
              <a:t>Digital Image Submission (Continued)</a:t>
            </a:r>
          </a:p>
        </p:txBody>
      </p:sp>
    </p:spTree>
    <p:extLst>
      <p:ext uri="{BB962C8B-B14F-4D97-AF65-F5344CB8AC3E}">
        <p14:creationId xmlns:p14="http://schemas.microsoft.com/office/powerpoint/2010/main" val="1137631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D2E336-621E-4984-BC73-F86193086CED}"/>
              </a:ext>
            </a:extLst>
          </p:cNvPr>
          <p:cNvSpPr>
            <a:spLocks noGrp="1"/>
          </p:cNvSpPr>
          <p:nvPr>
            <p:ph idx="1"/>
          </p:nvPr>
        </p:nvSpPr>
        <p:spPr/>
        <p:txBody>
          <a:bodyPr>
            <a:normAutofit/>
          </a:bodyPr>
          <a:lstStyle/>
          <a:p>
            <a:r>
              <a:rPr lang="en-US" sz="3200" b="1" dirty="0"/>
              <a:t>New IDEAS resources for PET Facilities: </a:t>
            </a:r>
          </a:p>
          <a:p>
            <a:pPr lvl="1"/>
            <a:r>
              <a:rPr lang="en-US" sz="3200" dirty="0">
                <a:hlinkClick r:id="rId2"/>
              </a:rPr>
              <a:t>https://www.ideas-study.org/PET-Facility</a:t>
            </a:r>
            <a:endParaRPr lang="en-US" sz="3200" dirty="0"/>
          </a:p>
          <a:p>
            <a:r>
              <a:rPr lang="en-US" sz="3200" b="1" dirty="0"/>
              <a:t>For protocol specific information visit: </a:t>
            </a:r>
          </a:p>
          <a:p>
            <a:pPr lvl="1"/>
            <a:r>
              <a:rPr lang="en-US" sz="3200" dirty="0">
                <a:hlinkClick r:id="rId3"/>
              </a:rPr>
              <a:t>https://www.ideas-study.org/Getting-Started/Protocol</a:t>
            </a:r>
            <a:r>
              <a:rPr lang="en-US" sz="3200" dirty="0"/>
              <a:t> </a:t>
            </a:r>
          </a:p>
          <a:p>
            <a:r>
              <a:rPr lang="en-US" sz="3200" b="1" dirty="0"/>
              <a:t>Official study details and results reporting can be found at ClincalTrials.gov: </a:t>
            </a:r>
          </a:p>
          <a:p>
            <a:pPr lvl="1"/>
            <a:r>
              <a:rPr lang="en-US" sz="3200" dirty="0">
                <a:hlinkClick r:id="rId4"/>
              </a:rPr>
              <a:t>https://clinicaltrials.gov/ct2/show/NCT04426539</a:t>
            </a:r>
            <a:r>
              <a:rPr lang="en-US" sz="3200" dirty="0"/>
              <a:t> </a:t>
            </a:r>
          </a:p>
        </p:txBody>
      </p:sp>
      <p:sp>
        <p:nvSpPr>
          <p:cNvPr id="3" name="Title 2">
            <a:extLst>
              <a:ext uri="{FF2B5EF4-FFF2-40B4-BE49-F238E27FC236}">
                <a16:creationId xmlns:a16="http://schemas.microsoft.com/office/drawing/2014/main" id="{8A6E755F-019C-4A69-B5EC-FDFB84BCD02C}"/>
              </a:ext>
            </a:extLst>
          </p:cNvPr>
          <p:cNvSpPr>
            <a:spLocks noGrp="1"/>
          </p:cNvSpPr>
          <p:nvPr>
            <p:ph type="title"/>
          </p:nvPr>
        </p:nvSpPr>
        <p:spPr/>
        <p:txBody>
          <a:bodyPr/>
          <a:lstStyle/>
          <a:p>
            <a:r>
              <a:rPr lang="en-US" b="1" dirty="0"/>
              <a:t>Additional Study Information</a:t>
            </a:r>
          </a:p>
        </p:txBody>
      </p:sp>
    </p:spTree>
    <p:extLst>
      <p:ext uri="{BB962C8B-B14F-4D97-AF65-F5344CB8AC3E}">
        <p14:creationId xmlns:p14="http://schemas.microsoft.com/office/powerpoint/2010/main" val="814276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B2B701D8-CC8E-4CC8-B513-020D7C633B59}"/>
              </a:ext>
            </a:extLst>
          </p:cNvPr>
          <p:cNvSpPr txBox="1">
            <a:spLocks/>
          </p:cNvSpPr>
          <p:nvPr/>
        </p:nvSpPr>
        <p:spPr>
          <a:xfrm>
            <a:off x="1012825" y="2790825"/>
            <a:ext cx="8916698" cy="3092015"/>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4800" b="1" dirty="0"/>
              <a:t>New IDEAS Operations Team</a:t>
            </a:r>
            <a:endParaRPr lang="en-US" sz="3000" b="1" i="1" dirty="0"/>
          </a:p>
          <a:p>
            <a:pPr marL="114300" indent="0" algn="ctr">
              <a:buNone/>
            </a:pPr>
            <a:r>
              <a:rPr lang="en-US" sz="4800" b="1" baseline="30000" dirty="0"/>
              <a:t>ACR Center for Research and Innovation</a:t>
            </a:r>
          </a:p>
          <a:p>
            <a:pPr marL="114300" indent="0" algn="ctr">
              <a:buNone/>
            </a:pPr>
            <a:r>
              <a:rPr lang="en-US" sz="4800" baseline="30000" dirty="0">
                <a:hlinkClick r:id="rId2"/>
              </a:rPr>
              <a:t>newideas@acr.org</a:t>
            </a:r>
            <a:endParaRPr lang="en-US" sz="4800" baseline="30000" dirty="0"/>
          </a:p>
          <a:p>
            <a:pPr marL="114300" indent="0" algn="ctr">
              <a:buNone/>
            </a:pPr>
            <a:r>
              <a:rPr lang="en-US" sz="4800" baseline="30000" dirty="0"/>
              <a:t>215-574-3150 ext. 4156</a:t>
            </a:r>
          </a:p>
        </p:txBody>
      </p:sp>
      <p:pic>
        <p:nvPicPr>
          <p:cNvPr id="7" name="Picture 6">
            <a:extLst>
              <a:ext uri="{FF2B5EF4-FFF2-40B4-BE49-F238E27FC236}">
                <a16:creationId xmlns:a16="http://schemas.microsoft.com/office/drawing/2014/main" id="{2CC8B066-D145-4E56-9514-88793601F747}"/>
              </a:ext>
            </a:extLst>
          </p:cNvPr>
          <p:cNvPicPr>
            <a:picLocks noChangeAspect="1"/>
          </p:cNvPicPr>
          <p:nvPr/>
        </p:nvPicPr>
        <p:blipFill>
          <a:blip r:embed="rId3"/>
          <a:stretch>
            <a:fillRect/>
          </a:stretch>
        </p:blipFill>
        <p:spPr>
          <a:xfrm>
            <a:off x="3934818" y="545493"/>
            <a:ext cx="3573216" cy="2245332"/>
          </a:xfrm>
          <a:prstGeom prst="rect">
            <a:avLst/>
          </a:prstGeom>
        </p:spPr>
      </p:pic>
    </p:spTree>
    <p:extLst>
      <p:ext uri="{BB962C8B-B14F-4D97-AF65-F5344CB8AC3E}">
        <p14:creationId xmlns:p14="http://schemas.microsoft.com/office/powerpoint/2010/main" val="293636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AC0BDD-137B-4E75-AFF4-9F496B15DC6E}"/>
              </a:ext>
            </a:extLst>
          </p:cNvPr>
          <p:cNvSpPr>
            <a:spLocks noGrp="1"/>
          </p:cNvSpPr>
          <p:nvPr>
            <p:ph idx="1"/>
          </p:nvPr>
        </p:nvSpPr>
        <p:spPr/>
        <p:txBody>
          <a:bodyPr>
            <a:normAutofit lnSpcReduction="10000"/>
          </a:bodyPr>
          <a:lstStyle/>
          <a:p>
            <a:r>
              <a:rPr lang="en-US" sz="2400" dirty="0"/>
              <a:t>F</a:t>
            </a:r>
            <a:r>
              <a:rPr lang="en-US" sz="2400" dirty="0">
                <a:effectLst/>
              </a:rPr>
              <a:t>ree standing PET facilities must be PET accredited by one of the following: </a:t>
            </a:r>
          </a:p>
          <a:p>
            <a:pPr lvl="2">
              <a:buFont typeface="Wingdings" panose="05000000000000000000" pitchFamily="2" charset="2"/>
              <a:buChar char="q"/>
            </a:pPr>
            <a:r>
              <a:rPr lang="en-US" sz="2400" dirty="0"/>
              <a:t>T</a:t>
            </a:r>
            <a:r>
              <a:rPr lang="en-US" sz="2400" dirty="0">
                <a:effectLst/>
              </a:rPr>
              <a:t>he ACR</a:t>
            </a:r>
          </a:p>
          <a:p>
            <a:pPr lvl="2">
              <a:buFont typeface="Wingdings" panose="05000000000000000000" pitchFamily="2" charset="2"/>
              <a:buChar char="q"/>
            </a:pPr>
            <a:r>
              <a:rPr lang="en-US" sz="2400" dirty="0"/>
              <a:t>T</a:t>
            </a:r>
            <a:r>
              <a:rPr lang="en-US" sz="2400" dirty="0">
                <a:effectLst/>
              </a:rPr>
              <a:t>he Intersocietal Accreditation Commission (IAC)</a:t>
            </a:r>
          </a:p>
          <a:p>
            <a:pPr lvl="2">
              <a:buFont typeface="Wingdings" panose="05000000000000000000" pitchFamily="2" charset="2"/>
              <a:buChar char="q"/>
            </a:pPr>
            <a:r>
              <a:rPr lang="en-US" sz="2400" dirty="0" err="1">
                <a:effectLst/>
              </a:rPr>
              <a:t>RadSite</a:t>
            </a:r>
            <a:endParaRPr lang="en-US" sz="2400" dirty="0">
              <a:effectLst/>
            </a:endParaRPr>
          </a:p>
          <a:p>
            <a:r>
              <a:rPr lang="en-US" sz="2400" dirty="0"/>
              <a:t>H</a:t>
            </a:r>
            <a:r>
              <a:rPr lang="en-US" sz="2400" dirty="0">
                <a:effectLst/>
              </a:rPr>
              <a:t>ospital based facilities must be accredited by the Joint Commission (or another Medicare-approved hospital-based accrediting organization). </a:t>
            </a:r>
          </a:p>
          <a:p>
            <a:pPr lvl="1"/>
            <a:r>
              <a:rPr lang="en-US" sz="2400" dirty="0"/>
              <a:t>Not required, but recommended:</a:t>
            </a:r>
            <a:r>
              <a:rPr lang="en-US" sz="2400" dirty="0">
                <a:effectLst/>
              </a:rPr>
              <a:t> PET accreditation by ACR, IAC or </a:t>
            </a:r>
            <a:r>
              <a:rPr lang="en-US" sz="2400" dirty="0" err="1">
                <a:effectLst/>
              </a:rPr>
              <a:t>RadSite</a:t>
            </a:r>
            <a:r>
              <a:rPr lang="en-US" sz="2400" dirty="0">
                <a:effectLst/>
              </a:rPr>
              <a:t>. </a:t>
            </a:r>
            <a:endParaRPr lang="en-US" sz="2400" dirty="0"/>
          </a:p>
          <a:p>
            <a:r>
              <a:rPr lang="en-US" sz="2400" dirty="0">
                <a:effectLst/>
              </a:rPr>
              <a:t>The PET facility must document that it has experience performing brain PET, PET/CT or PET/MRI with one of the FDA-approved amyloid imaging agents or with F-18 fluorodeoxyglucose or with both in the last 12 months. </a:t>
            </a:r>
          </a:p>
          <a:p>
            <a:r>
              <a:rPr lang="en-US" sz="2400" dirty="0">
                <a:cs typeface="Arial" panose="020B0604020202020204" pitchFamily="34" charset="0"/>
              </a:rPr>
              <a:t>Complete and execute a Clinical Data and Image Access Agreement with ACR.</a:t>
            </a:r>
            <a:endParaRPr lang="en-US" sz="2400" dirty="0">
              <a:effectLst/>
            </a:endParaRPr>
          </a:p>
          <a:p>
            <a:endParaRPr lang="en-US" dirty="0"/>
          </a:p>
        </p:txBody>
      </p:sp>
      <p:sp>
        <p:nvSpPr>
          <p:cNvPr id="3" name="Title 2">
            <a:extLst>
              <a:ext uri="{FF2B5EF4-FFF2-40B4-BE49-F238E27FC236}">
                <a16:creationId xmlns:a16="http://schemas.microsoft.com/office/drawing/2014/main" id="{AB9C70FC-B3EC-443B-8D64-4FB1CD941EF6}"/>
              </a:ext>
            </a:extLst>
          </p:cNvPr>
          <p:cNvSpPr>
            <a:spLocks noGrp="1"/>
          </p:cNvSpPr>
          <p:nvPr>
            <p:ph type="title"/>
          </p:nvPr>
        </p:nvSpPr>
        <p:spPr/>
        <p:txBody>
          <a:bodyPr/>
          <a:lstStyle/>
          <a:p>
            <a:r>
              <a:rPr lang="en-US" b="1" dirty="0"/>
              <a:t>PET Facility Requirements</a:t>
            </a:r>
          </a:p>
        </p:txBody>
      </p:sp>
    </p:spTree>
    <p:extLst>
      <p:ext uri="{BB962C8B-B14F-4D97-AF65-F5344CB8AC3E}">
        <p14:creationId xmlns:p14="http://schemas.microsoft.com/office/powerpoint/2010/main" val="726089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2AACC8-6D8C-4FC5-A1C5-ECC0201E7193}"/>
              </a:ext>
            </a:extLst>
          </p:cNvPr>
          <p:cNvSpPr>
            <a:spLocks noGrp="1"/>
          </p:cNvSpPr>
          <p:nvPr>
            <p:ph idx="1"/>
          </p:nvPr>
        </p:nvSpPr>
        <p:spPr/>
        <p:txBody>
          <a:bodyPr>
            <a:normAutofit fontScale="92500"/>
          </a:bodyPr>
          <a:lstStyle/>
          <a:p>
            <a:r>
              <a:rPr lang="en-US" sz="3200" dirty="0"/>
              <a:t>PET facilities may only participate if they have full-ring BGO, GSO, LSO or LYSO PET, PET/CT or PET/MRI scanners. </a:t>
            </a:r>
          </a:p>
          <a:p>
            <a:pPr lvl="2"/>
            <a:r>
              <a:rPr lang="en-US" sz="3200" dirty="0"/>
              <a:t>Partial-ring systems and dedicated </a:t>
            </a:r>
            <a:r>
              <a:rPr lang="en-US" sz="3200" dirty="0" err="1"/>
              <a:t>NaI</a:t>
            </a:r>
            <a:r>
              <a:rPr lang="en-US" sz="3200" dirty="0"/>
              <a:t> systems are </a:t>
            </a:r>
            <a:r>
              <a:rPr lang="en-US" sz="3200" u="sng" dirty="0"/>
              <a:t>not eligible </a:t>
            </a:r>
            <a:r>
              <a:rPr lang="en-US" sz="3200" dirty="0"/>
              <a:t>for use in the New IDEAS Study. </a:t>
            </a:r>
          </a:p>
          <a:p>
            <a:r>
              <a:rPr lang="en-US" sz="3200" dirty="0"/>
              <a:t>Scans must be conducted using one of the following tracers: </a:t>
            </a:r>
          </a:p>
          <a:p>
            <a:pPr lvl="1"/>
            <a:r>
              <a:rPr lang="en-US" sz="3200" dirty="0" err="1"/>
              <a:t>Neuraceq</a:t>
            </a:r>
            <a:r>
              <a:rPr lang="en-US" sz="3200" dirty="0"/>
              <a:t>™ (F-18 </a:t>
            </a:r>
            <a:r>
              <a:rPr lang="en-US" sz="3200" dirty="0" err="1"/>
              <a:t>florbetaben</a:t>
            </a:r>
            <a:r>
              <a:rPr lang="en-US" sz="3200" dirty="0"/>
              <a:t>)</a:t>
            </a:r>
          </a:p>
          <a:p>
            <a:pPr lvl="1"/>
            <a:r>
              <a:rPr lang="en-US" sz="3200" dirty="0" err="1"/>
              <a:t>Amyvid</a:t>
            </a:r>
            <a:r>
              <a:rPr lang="en-US" sz="3200" dirty="0"/>
              <a:t>™ (F-18 </a:t>
            </a:r>
            <a:r>
              <a:rPr lang="en-US" sz="3200" dirty="0" err="1"/>
              <a:t>florbetapir</a:t>
            </a:r>
            <a:r>
              <a:rPr lang="en-US" sz="3200" dirty="0"/>
              <a:t>)</a:t>
            </a:r>
          </a:p>
          <a:p>
            <a:pPr lvl="1"/>
            <a:r>
              <a:rPr lang="en-US" sz="3200" dirty="0" err="1"/>
              <a:t>Vizamyl</a:t>
            </a:r>
            <a:r>
              <a:rPr lang="en-US" sz="3200" dirty="0"/>
              <a:t>™ (F-18 </a:t>
            </a:r>
            <a:r>
              <a:rPr lang="en-US" sz="3200" dirty="0" err="1"/>
              <a:t>flutemetamol</a:t>
            </a:r>
            <a:r>
              <a:rPr lang="en-US" sz="3200" dirty="0"/>
              <a:t>)</a:t>
            </a:r>
          </a:p>
        </p:txBody>
      </p:sp>
      <p:sp>
        <p:nvSpPr>
          <p:cNvPr id="3" name="Title 2">
            <a:extLst>
              <a:ext uri="{FF2B5EF4-FFF2-40B4-BE49-F238E27FC236}">
                <a16:creationId xmlns:a16="http://schemas.microsoft.com/office/drawing/2014/main" id="{ECF706DD-55EC-4186-AC61-0E22359F77BA}"/>
              </a:ext>
            </a:extLst>
          </p:cNvPr>
          <p:cNvSpPr>
            <a:spLocks noGrp="1"/>
          </p:cNvSpPr>
          <p:nvPr>
            <p:ph type="title"/>
          </p:nvPr>
        </p:nvSpPr>
        <p:spPr/>
        <p:txBody>
          <a:bodyPr/>
          <a:lstStyle/>
          <a:p>
            <a:r>
              <a:rPr lang="en-US" b="1" dirty="0"/>
              <a:t>Scanner and Tracer Requirements</a:t>
            </a:r>
          </a:p>
        </p:txBody>
      </p:sp>
    </p:spTree>
    <p:extLst>
      <p:ext uri="{BB962C8B-B14F-4D97-AF65-F5344CB8AC3E}">
        <p14:creationId xmlns:p14="http://schemas.microsoft.com/office/powerpoint/2010/main" val="123537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D14CFE-2512-426C-BE88-F5624B2E87F0}"/>
              </a:ext>
            </a:extLst>
          </p:cNvPr>
          <p:cNvSpPr>
            <a:spLocks noGrp="1"/>
          </p:cNvSpPr>
          <p:nvPr>
            <p:ph idx="1"/>
          </p:nvPr>
        </p:nvSpPr>
        <p:spPr/>
        <p:txBody>
          <a:bodyPr>
            <a:normAutofit fontScale="92500" lnSpcReduction="10000"/>
          </a:bodyPr>
          <a:lstStyle/>
          <a:p>
            <a:r>
              <a:rPr lang="en-US" sz="2800" dirty="0"/>
              <a:t>Board certified by one or more of the following: </a:t>
            </a:r>
          </a:p>
          <a:p>
            <a:pPr lvl="2">
              <a:buFont typeface="Wingdings" panose="05000000000000000000" pitchFamily="2" charset="2"/>
              <a:buChar char="q"/>
            </a:pPr>
            <a:r>
              <a:rPr lang="en-US" sz="2600" dirty="0"/>
              <a:t> American Board of Radiology (Diagnostic Radiology) </a:t>
            </a:r>
          </a:p>
          <a:p>
            <a:pPr lvl="2">
              <a:buFont typeface="Wingdings" panose="05000000000000000000" pitchFamily="2" charset="2"/>
              <a:buChar char="q"/>
            </a:pPr>
            <a:r>
              <a:rPr lang="en-US" sz="2600" dirty="0"/>
              <a:t> American Board of Radiology (Nuclear Radiology) </a:t>
            </a:r>
          </a:p>
          <a:p>
            <a:pPr lvl="2">
              <a:buFont typeface="Wingdings" panose="05000000000000000000" pitchFamily="2" charset="2"/>
              <a:buChar char="q"/>
            </a:pPr>
            <a:r>
              <a:rPr lang="en-US" sz="2600" dirty="0"/>
              <a:t> American Osteopathic Board of Radiology (Diagnostic Radiology) </a:t>
            </a:r>
          </a:p>
          <a:p>
            <a:pPr lvl="2">
              <a:buFont typeface="Wingdings" panose="05000000000000000000" pitchFamily="2" charset="2"/>
              <a:buChar char="q"/>
            </a:pPr>
            <a:r>
              <a:rPr lang="en-US" sz="2600" dirty="0"/>
              <a:t> American Board of Nuclear Medicine </a:t>
            </a:r>
          </a:p>
          <a:p>
            <a:pPr lvl="2">
              <a:buFont typeface="Wingdings" panose="05000000000000000000" pitchFamily="2" charset="2"/>
              <a:buChar char="q"/>
            </a:pPr>
            <a:r>
              <a:rPr lang="en-US" sz="2600" dirty="0"/>
              <a:t> American Osteopathic Board of Nuclear Medicine </a:t>
            </a:r>
          </a:p>
          <a:p>
            <a:r>
              <a:rPr lang="en-US" sz="2800" dirty="0"/>
              <a:t>Completed Vendor Specific Training for interpretation of amyloid images. </a:t>
            </a:r>
          </a:p>
          <a:p>
            <a:pPr lvl="1"/>
            <a:r>
              <a:rPr lang="en-US" sz="2200" dirty="0"/>
              <a:t>Trainings guidance available at: </a:t>
            </a:r>
            <a:r>
              <a:rPr lang="en-US" sz="2200" dirty="0">
                <a:hlinkClick r:id="rId2"/>
              </a:rPr>
              <a:t>https://www.ideas-study.org/-/media/Ideas/Files/PET-Facilities/Amyloid-Radiotracer-Reader-Training-Guidance.pdf</a:t>
            </a:r>
            <a:endParaRPr lang="en-US" sz="2200" dirty="0"/>
          </a:p>
          <a:p>
            <a:r>
              <a:rPr lang="en-US" sz="3000" dirty="0"/>
              <a:t>Eligible to bill Medicare for PET services.</a:t>
            </a:r>
          </a:p>
          <a:p>
            <a:endParaRPr lang="en-US" sz="2800" dirty="0"/>
          </a:p>
        </p:txBody>
      </p:sp>
      <p:sp>
        <p:nvSpPr>
          <p:cNvPr id="3" name="Title 2">
            <a:extLst>
              <a:ext uri="{FF2B5EF4-FFF2-40B4-BE49-F238E27FC236}">
                <a16:creationId xmlns:a16="http://schemas.microsoft.com/office/drawing/2014/main" id="{DB5DA85F-9B00-4229-A521-4F5F68121477}"/>
              </a:ext>
            </a:extLst>
          </p:cNvPr>
          <p:cNvSpPr>
            <a:spLocks noGrp="1"/>
          </p:cNvSpPr>
          <p:nvPr>
            <p:ph type="title"/>
          </p:nvPr>
        </p:nvSpPr>
        <p:spPr/>
        <p:txBody>
          <a:bodyPr/>
          <a:lstStyle/>
          <a:p>
            <a:r>
              <a:rPr lang="en-US" b="1" dirty="0"/>
              <a:t>Interpreting Radiologist Requirements</a:t>
            </a:r>
          </a:p>
        </p:txBody>
      </p:sp>
    </p:spTree>
    <p:extLst>
      <p:ext uri="{BB962C8B-B14F-4D97-AF65-F5344CB8AC3E}">
        <p14:creationId xmlns:p14="http://schemas.microsoft.com/office/powerpoint/2010/main" val="357112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FE89FF-906C-46B4-9607-EFFAECDEB72F}"/>
              </a:ext>
            </a:extLst>
          </p:cNvPr>
          <p:cNvSpPr>
            <a:spLocks noGrp="1"/>
          </p:cNvSpPr>
          <p:nvPr>
            <p:ph idx="1"/>
          </p:nvPr>
        </p:nvSpPr>
        <p:spPr/>
        <p:txBody>
          <a:bodyPr>
            <a:normAutofit lnSpcReduction="10000"/>
          </a:bodyPr>
          <a:lstStyle/>
          <a:p>
            <a:pPr algn="l"/>
            <a:r>
              <a:rPr lang="en-US" b="1" i="0" dirty="0">
                <a:solidFill>
                  <a:srgbClr val="363636"/>
                </a:solidFill>
                <a:effectLst/>
                <a:latin typeface="Open Sans"/>
              </a:rPr>
              <a:t>PET imaging facility may </a:t>
            </a:r>
            <a:r>
              <a:rPr lang="en-US" b="1" i="0" u="sng" dirty="0">
                <a:solidFill>
                  <a:srgbClr val="363636"/>
                </a:solidFill>
                <a:effectLst/>
                <a:latin typeface="Open Sans"/>
              </a:rPr>
              <a:t>not</a:t>
            </a:r>
            <a:r>
              <a:rPr lang="en-US" b="1" i="0" dirty="0">
                <a:solidFill>
                  <a:srgbClr val="363636"/>
                </a:solidFill>
                <a:effectLst/>
                <a:latin typeface="Open Sans"/>
              </a:rPr>
              <a:t> perform a New IDEAS Study PET scan until the referring physician has submitted a pre-PET clinical assessment form to the New IDEAS Study database.</a:t>
            </a:r>
          </a:p>
          <a:p>
            <a:pPr algn="l"/>
            <a:r>
              <a:rPr lang="en-US" b="0" i="0" dirty="0">
                <a:solidFill>
                  <a:srgbClr val="363636"/>
                </a:solidFill>
                <a:effectLst/>
                <a:latin typeface="Open Sans"/>
              </a:rPr>
              <a:t>Once the PET scan has been completed and the appropriate data uploaded to the New IDEAS Study database, a system-generated notification is sent from the email address </a:t>
            </a:r>
            <a:r>
              <a:rPr lang="en-US" b="0" i="0" u="none" strike="noStrike" dirty="0">
                <a:solidFill>
                  <a:srgbClr val="337AB7"/>
                </a:solidFill>
                <a:effectLst/>
                <a:latin typeface="Open Sans"/>
                <a:hlinkClick r:id="rId2"/>
              </a:rPr>
              <a:t>NewIDEAS@acr.org</a:t>
            </a:r>
            <a:r>
              <a:rPr lang="en-US" b="0" i="0" dirty="0">
                <a:solidFill>
                  <a:srgbClr val="363636"/>
                </a:solidFill>
                <a:effectLst/>
                <a:latin typeface="Open Sans"/>
              </a:rPr>
              <a:t> to the PET imaging facility administrator indicating that the case data are complete. </a:t>
            </a:r>
          </a:p>
          <a:p>
            <a:pPr algn="l"/>
            <a:r>
              <a:rPr lang="en-US" b="0" i="0" dirty="0">
                <a:solidFill>
                  <a:srgbClr val="363636"/>
                </a:solidFill>
                <a:effectLst/>
                <a:latin typeface="Open Sans"/>
              </a:rPr>
              <a:t>These notifications should be maintained as documentation in the event that CMS opts to audit the PET imaging facility.</a:t>
            </a:r>
          </a:p>
          <a:p>
            <a:pPr algn="l"/>
            <a:r>
              <a:rPr lang="en-US" i="0" dirty="0">
                <a:solidFill>
                  <a:srgbClr val="363636"/>
                </a:solidFill>
                <a:effectLst/>
                <a:latin typeface="Open Sans"/>
              </a:rPr>
              <a:t>After </a:t>
            </a:r>
            <a:r>
              <a:rPr lang="en-US" b="0" i="0" dirty="0">
                <a:solidFill>
                  <a:srgbClr val="363636"/>
                </a:solidFill>
                <a:effectLst/>
                <a:latin typeface="Open Sans"/>
              </a:rPr>
              <a:t>receiving the notification, the PET facility (and the interpreting physician, if technical and professional component billing are performed separately) may submit the claim for the service to the local Medicare Administrative Contractor (MAC) or MA plan as appropriate. </a:t>
            </a:r>
            <a:endParaRPr lang="en-US" dirty="0"/>
          </a:p>
        </p:txBody>
      </p:sp>
      <p:sp>
        <p:nvSpPr>
          <p:cNvPr id="3" name="Title 2">
            <a:extLst>
              <a:ext uri="{FF2B5EF4-FFF2-40B4-BE49-F238E27FC236}">
                <a16:creationId xmlns:a16="http://schemas.microsoft.com/office/drawing/2014/main" id="{78F087D3-6BE9-47A5-87C7-16E6AE1067DE}"/>
              </a:ext>
            </a:extLst>
          </p:cNvPr>
          <p:cNvSpPr>
            <a:spLocks noGrp="1"/>
          </p:cNvSpPr>
          <p:nvPr>
            <p:ph type="title"/>
          </p:nvPr>
        </p:nvSpPr>
        <p:spPr/>
        <p:txBody>
          <a:bodyPr/>
          <a:lstStyle/>
          <a:p>
            <a:r>
              <a:rPr lang="en-US" b="1" dirty="0"/>
              <a:t>Medicare Reimbursement </a:t>
            </a:r>
          </a:p>
        </p:txBody>
      </p:sp>
      <p:sp>
        <p:nvSpPr>
          <p:cNvPr id="5" name="TextBox 4">
            <a:extLst>
              <a:ext uri="{FF2B5EF4-FFF2-40B4-BE49-F238E27FC236}">
                <a16:creationId xmlns:a16="http://schemas.microsoft.com/office/drawing/2014/main" id="{19DF73A8-E040-4564-8172-033D4296A8B7}"/>
              </a:ext>
            </a:extLst>
          </p:cNvPr>
          <p:cNvSpPr txBox="1"/>
          <p:nvPr/>
        </p:nvSpPr>
        <p:spPr>
          <a:xfrm>
            <a:off x="6972300" y="217309"/>
            <a:ext cx="4152900" cy="830997"/>
          </a:xfrm>
          <a:prstGeom prst="rect">
            <a:avLst/>
          </a:prstGeom>
          <a:noFill/>
        </p:spPr>
        <p:txBody>
          <a:bodyPr wrap="square">
            <a:spAutoFit/>
          </a:bodyPr>
          <a:lstStyle/>
          <a:p>
            <a:pPr algn="r"/>
            <a:r>
              <a:rPr lang="en-US" sz="1600" b="1" dirty="0"/>
              <a:t>Link to Medicare Reimbursement Information: </a:t>
            </a:r>
          </a:p>
          <a:p>
            <a:pPr algn="r"/>
            <a:r>
              <a:rPr lang="en-US" sz="1600" dirty="0">
                <a:hlinkClick r:id="rId3"/>
              </a:rPr>
              <a:t>https://www.ideas-study.org/During-Study/Medicare-Reimbursement</a:t>
            </a:r>
            <a:r>
              <a:rPr lang="en-US" sz="1600" dirty="0"/>
              <a:t> </a:t>
            </a:r>
          </a:p>
        </p:txBody>
      </p:sp>
    </p:spTree>
    <p:extLst>
      <p:ext uri="{BB962C8B-B14F-4D97-AF65-F5344CB8AC3E}">
        <p14:creationId xmlns:p14="http://schemas.microsoft.com/office/powerpoint/2010/main" val="61627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5FAC971-8AE7-4016-9E14-E99F123BAB73}"/>
              </a:ext>
            </a:extLst>
          </p:cNvPr>
          <p:cNvGraphicFramePr/>
          <p:nvPr>
            <p:extLst>
              <p:ext uri="{D42A27DB-BD31-4B8C-83A1-F6EECF244321}">
                <p14:modId xmlns:p14="http://schemas.microsoft.com/office/powerpoint/2010/main" val="1621095260"/>
              </p:ext>
            </p:extLst>
          </p:nvPr>
        </p:nvGraphicFramePr>
        <p:xfrm>
          <a:off x="892628" y="1169158"/>
          <a:ext cx="9593943" cy="5414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a:extLst>
              <a:ext uri="{FF2B5EF4-FFF2-40B4-BE49-F238E27FC236}">
                <a16:creationId xmlns:a16="http://schemas.microsoft.com/office/drawing/2014/main" id="{9A4A6A7B-AC1B-467C-BD13-F9FF7D368012}"/>
              </a:ext>
            </a:extLst>
          </p:cNvPr>
          <p:cNvSpPr>
            <a:spLocks noGrp="1"/>
          </p:cNvSpPr>
          <p:nvPr>
            <p:ph type="title"/>
          </p:nvPr>
        </p:nvSpPr>
        <p:spPr>
          <a:xfrm>
            <a:off x="609600" y="274638"/>
            <a:ext cx="10160000" cy="1143000"/>
          </a:xfrm>
        </p:spPr>
        <p:txBody>
          <a:bodyPr/>
          <a:lstStyle/>
          <a:p>
            <a:r>
              <a:rPr lang="en-US" b="1" dirty="0"/>
              <a:t>Medicare Reimbursement (continued) </a:t>
            </a:r>
            <a:endParaRPr lang="en-US" dirty="0"/>
          </a:p>
        </p:txBody>
      </p:sp>
    </p:spTree>
    <p:extLst>
      <p:ext uri="{BB962C8B-B14F-4D97-AF65-F5344CB8AC3E}">
        <p14:creationId xmlns:p14="http://schemas.microsoft.com/office/powerpoint/2010/main" val="24880908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 IDEAS_Slide Master">
  <a:themeElements>
    <a:clrScheme name="Custom 20">
      <a:dk1>
        <a:srgbClr val="2F2B20"/>
      </a:dk1>
      <a:lt1>
        <a:srgbClr val="FFFFFF"/>
      </a:lt1>
      <a:dk2>
        <a:srgbClr val="00487E"/>
      </a:dk2>
      <a:lt2>
        <a:srgbClr val="0070C0"/>
      </a:lt2>
      <a:accent1>
        <a:srgbClr val="00487E"/>
      </a:accent1>
      <a:accent2>
        <a:srgbClr val="7F7F7F"/>
      </a:accent2>
      <a:accent3>
        <a:srgbClr val="00487E"/>
      </a:accent3>
      <a:accent4>
        <a:srgbClr val="58257F"/>
      </a:accent4>
      <a:accent5>
        <a:srgbClr val="7F7F7F"/>
      </a:accent5>
      <a:accent6>
        <a:srgbClr val="58257F"/>
      </a:accent6>
      <a:hlink>
        <a:srgbClr val="00487E"/>
      </a:hlink>
      <a:folHlink>
        <a:srgbClr val="5825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IDEAS_Slide Master">
  <a:themeElements>
    <a:clrScheme name="Custom 20">
      <a:dk1>
        <a:srgbClr val="2F2B20"/>
      </a:dk1>
      <a:lt1>
        <a:srgbClr val="FFFFFF"/>
      </a:lt1>
      <a:dk2>
        <a:srgbClr val="00487E"/>
      </a:dk2>
      <a:lt2>
        <a:srgbClr val="0070C0"/>
      </a:lt2>
      <a:accent1>
        <a:srgbClr val="00487E"/>
      </a:accent1>
      <a:accent2>
        <a:srgbClr val="7F7F7F"/>
      </a:accent2>
      <a:accent3>
        <a:srgbClr val="00487E"/>
      </a:accent3>
      <a:accent4>
        <a:srgbClr val="58257F"/>
      </a:accent4>
      <a:accent5>
        <a:srgbClr val="7F7F7F"/>
      </a:accent5>
      <a:accent6>
        <a:srgbClr val="58257F"/>
      </a:accent6>
      <a:hlink>
        <a:srgbClr val="00487E"/>
      </a:hlink>
      <a:folHlink>
        <a:srgbClr val="58257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15115</TotalTime>
  <Words>4179</Words>
  <Application>Microsoft Office PowerPoint</Application>
  <PresentationFormat>Widescreen</PresentationFormat>
  <Paragraphs>394</Paragraphs>
  <Slides>48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Arial,Sans-Serif</vt:lpstr>
      <vt:lpstr>Calibri</vt:lpstr>
      <vt:lpstr>Open Sans</vt:lpstr>
      <vt:lpstr>Wingdings</vt:lpstr>
      <vt:lpstr>New IDEAS_Slide Master</vt:lpstr>
      <vt:lpstr>IDEAS_Slide Master</vt:lpstr>
      <vt:lpstr>PowerPoint Presentation</vt:lpstr>
      <vt:lpstr>Module Overview </vt:lpstr>
      <vt:lpstr>Important New IDEAS Information </vt:lpstr>
      <vt:lpstr>New IDEAS Site Selection Process </vt:lpstr>
      <vt:lpstr>PET Facility Requirements</vt:lpstr>
      <vt:lpstr>Scanner and Tracer Requirements</vt:lpstr>
      <vt:lpstr>Interpreting Radiologist Requirements</vt:lpstr>
      <vt:lpstr>Medicare Reimbursement </vt:lpstr>
      <vt:lpstr>Medicare Reimbursement (continued) </vt:lpstr>
      <vt:lpstr>Coinsurance Reimbursement Program</vt:lpstr>
      <vt:lpstr>Participant Study Timeline</vt:lpstr>
      <vt:lpstr>Training Materials</vt:lpstr>
      <vt:lpstr>Important Portal Information</vt:lpstr>
      <vt:lpstr>Registration Overview </vt:lpstr>
      <vt:lpstr>Facility User Roles in the New IDEAS Portal</vt:lpstr>
      <vt:lpstr>PowerPoint Presentation</vt:lpstr>
      <vt:lpstr>PowerPoint Presentation</vt:lpstr>
      <vt:lpstr>Facility Administrator Login Instructions (cont.)</vt:lpstr>
      <vt:lpstr>Pre-Registration Form </vt:lpstr>
      <vt:lpstr>Registration Form Overview</vt:lpstr>
      <vt:lpstr>Registration Form Example </vt:lpstr>
      <vt:lpstr>Add Physicians and Facility Staff</vt:lpstr>
      <vt:lpstr>Automated Email Example</vt:lpstr>
      <vt:lpstr>Physician Profiles</vt:lpstr>
      <vt:lpstr>Physician Profile Status</vt:lpstr>
      <vt:lpstr>Facility Activation Requirements</vt:lpstr>
      <vt:lpstr>Protocol Reminder for Facility Activation</vt:lpstr>
      <vt:lpstr>Study Forms Overview</vt:lpstr>
      <vt:lpstr>Study Flow Overview:</vt:lpstr>
      <vt:lpstr>Case Status Overview</vt:lpstr>
      <vt:lpstr>Amyloid PET Scan</vt:lpstr>
      <vt:lpstr>Study Timeline Overview</vt:lpstr>
      <vt:lpstr>Amyloid PET Completion Form</vt:lpstr>
      <vt:lpstr>Amyloid PET Completion Form Example</vt:lpstr>
      <vt:lpstr>Amyloid PET Report</vt:lpstr>
      <vt:lpstr>Amyloid PET Report Example</vt:lpstr>
      <vt:lpstr>Amyloid PET Assessment</vt:lpstr>
      <vt:lpstr>Amyloid PET Assessment Example</vt:lpstr>
      <vt:lpstr>Coinsurance Reimbursement Form </vt:lpstr>
      <vt:lpstr>Data Change Re quest Form</vt:lpstr>
      <vt:lpstr>Protocol Violation Form</vt:lpstr>
      <vt:lpstr>Case Comments Section</vt:lpstr>
      <vt:lpstr>Will Subjects Endure Any Costs?</vt:lpstr>
      <vt:lpstr>TRIAD Overview</vt:lpstr>
      <vt:lpstr>Digital Image Submission</vt:lpstr>
      <vt:lpstr>Digital Image Submission (Continued)</vt:lpstr>
      <vt:lpstr>Additional Study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DiGati, Rebecca</dc:creator>
  <cp:lastModifiedBy>Glavin, Emily</cp:lastModifiedBy>
  <cp:revision>77</cp:revision>
  <dcterms:created xsi:type="dcterms:W3CDTF">2021-01-07T15:07:46Z</dcterms:created>
  <dcterms:modified xsi:type="dcterms:W3CDTF">2022-01-03T21:23:32Z</dcterms:modified>
</cp:coreProperties>
</file>