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8" r:id="rId5"/>
  </p:sldMasterIdLst>
  <p:notesMasterIdLst>
    <p:notesMasterId r:id="rId48"/>
  </p:notesMasterIdLst>
  <p:sldIdLst>
    <p:sldId id="260" r:id="rId6"/>
    <p:sldId id="282" r:id="rId7"/>
    <p:sldId id="370" r:id="rId8"/>
    <p:sldId id="284" r:id="rId9"/>
    <p:sldId id="369" r:id="rId10"/>
    <p:sldId id="312" r:id="rId11"/>
    <p:sldId id="334" r:id="rId12"/>
    <p:sldId id="318" r:id="rId13"/>
    <p:sldId id="335" r:id="rId14"/>
    <p:sldId id="336" r:id="rId15"/>
    <p:sldId id="287" r:id="rId16"/>
    <p:sldId id="377" r:id="rId17"/>
    <p:sldId id="380" r:id="rId18"/>
    <p:sldId id="379" r:id="rId19"/>
    <p:sldId id="378" r:id="rId20"/>
    <p:sldId id="373" r:id="rId21"/>
    <p:sldId id="311" r:id="rId22"/>
    <p:sldId id="288" r:id="rId23"/>
    <p:sldId id="289" r:id="rId24"/>
    <p:sldId id="290" r:id="rId25"/>
    <p:sldId id="291" r:id="rId26"/>
    <p:sldId id="321" r:id="rId27"/>
    <p:sldId id="313" r:id="rId28"/>
    <p:sldId id="374" r:id="rId29"/>
    <p:sldId id="376" r:id="rId30"/>
    <p:sldId id="320" r:id="rId31"/>
    <p:sldId id="372" r:id="rId32"/>
    <p:sldId id="371" r:id="rId33"/>
    <p:sldId id="365" r:id="rId34"/>
    <p:sldId id="294" r:id="rId35"/>
    <p:sldId id="295" r:id="rId36"/>
    <p:sldId id="296" r:id="rId37"/>
    <p:sldId id="303" r:id="rId38"/>
    <p:sldId id="308" r:id="rId39"/>
    <p:sldId id="297" r:id="rId40"/>
    <p:sldId id="302" r:id="rId41"/>
    <p:sldId id="366" r:id="rId42"/>
    <p:sldId id="309" r:id="rId43"/>
    <p:sldId id="322" r:id="rId44"/>
    <p:sldId id="310" r:id="rId45"/>
    <p:sldId id="359" r:id="rId46"/>
    <p:sldId id="267" r:id="rId4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379370D-AC9C-F924-5D32-EB7BED542448}" name="Glavin, Emily" initials="GE" userId="S::eglavin@acr.org::5ac2b77c-6515-425a-a1eb-07a38b1fe363" providerId="AD"/>
  <p188:author id="{FEDF5361-ABC5-36C0-4838-D7574413E611}" name="Hoover, Stephanie" initials="HS" userId="S::smhoover@ad.unc.edu::a58f6297-4a35-4db8-a9c9-b9979bb3773f" providerId="AD"/>
  <p188:author id="{200C9784-48BB-65BF-4961-9C57B705270A}" name="Mendoza, Andrea" initials="MA" userId="S::mendozaa@ad.unc.edu::94b4d834-f74e-48d7-8e28-1ce004bdcc7d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lavin, Emily" initials="GE" lastIdx="77" clrIdx="0">
    <p:extLst>
      <p:ext uri="{19B8F6BF-5375-455C-9EA6-DF929625EA0E}">
        <p15:presenceInfo xmlns:p15="http://schemas.microsoft.com/office/powerpoint/2012/main" userId="S::eglavin@acr.org::5ac2b77c-6515-425a-a1eb-07a38b1fe363" providerId="AD"/>
      </p:ext>
    </p:extLst>
  </p:cmAuthor>
  <p:cmAuthor id="2" name="March, Andrew" initials="MA" lastIdx="31" clrIdx="1">
    <p:extLst>
      <p:ext uri="{19B8F6BF-5375-455C-9EA6-DF929625EA0E}">
        <p15:presenceInfo xmlns:p15="http://schemas.microsoft.com/office/powerpoint/2012/main" userId="S::amarch@acr.org::002d0599-513c-40e0-b78e-9cfc9c164e34" providerId="AD"/>
      </p:ext>
    </p:extLst>
  </p:cmAuthor>
  <p:cmAuthor id="3" name="Christopher Weber" initials="cw" lastIdx="9" clrIdx="2">
    <p:extLst>
      <p:ext uri="{19B8F6BF-5375-455C-9EA6-DF929625EA0E}">
        <p15:presenceInfo xmlns:p15="http://schemas.microsoft.com/office/powerpoint/2012/main" userId="Christopher Weber" providerId="None"/>
      </p:ext>
    </p:extLst>
  </p:cmAuthor>
  <p:cmAuthor id="4" name="Stephen Hall" initials="SH" lastIdx="6" clrIdx="3">
    <p:extLst>
      <p:ext uri="{19B8F6BF-5375-455C-9EA6-DF929625EA0E}">
        <p15:presenceInfo xmlns:p15="http://schemas.microsoft.com/office/powerpoint/2012/main" userId="Stephen Hall" providerId="None"/>
      </p:ext>
    </p:extLst>
  </p:cmAuthor>
  <p:cmAuthor id="5" name="Karen" initials="K" lastIdx="9" clrIdx="4">
    <p:extLst>
      <p:ext uri="{19B8F6BF-5375-455C-9EA6-DF929625EA0E}">
        <p15:presenceInfo xmlns:p15="http://schemas.microsoft.com/office/powerpoint/2012/main" userId="S::Karen.Smith@ucsf.edu::fcd6a5fa-a205-46d1-b036-59f1e18f378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8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556236F-8A88-4FA3-B677-ED34A4701FD9}" v="2" dt="2022-04-25T15:59:30.07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339" autoAdjust="0"/>
    <p:restoredTop sz="93963" autoAdjust="0"/>
  </p:normalViewPr>
  <p:slideViewPr>
    <p:cSldViewPr snapToGrid="0">
      <p:cViewPr varScale="1">
        <p:scale>
          <a:sx n="112" d="100"/>
          <a:sy n="112" d="100"/>
        </p:scale>
        <p:origin x="36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398"/>
    </p:cViewPr>
  </p:sorterViewPr>
  <p:notesViewPr>
    <p:cSldViewPr snapToGrid="0">
      <p:cViewPr varScale="1">
        <p:scale>
          <a:sx n="51" d="100"/>
          <a:sy n="51" d="100"/>
        </p:scale>
        <p:origin x="2692" y="2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presProps" Target="presProps.xml"/><Relationship Id="rId55" Type="http://schemas.microsoft.com/office/2018/10/relationships/authors" Target="authors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3.xml"/><Relationship Id="rId51" Type="http://schemas.openxmlformats.org/officeDocument/2006/relationships/viewProps" Target="view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commentAuthors" Target="commentAuthor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image" Target="../media/image13.jp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image" Target="../media/image13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E068745-E980-403F-8603-11FA9C57B5DE}" type="doc">
      <dgm:prSet loTypeId="urn:diagrams.loki3.com/BracketList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BB9A4CC3-951E-4502-970E-4650EC5DE01B}">
      <dgm:prSet phldrT="[Text]" custT="1"/>
      <dgm:spPr/>
      <dgm:t>
        <a:bodyPr/>
        <a:lstStyle/>
        <a:p>
          <a:r>
            <a:rPr lang="en-US" sz="3200" b="1" dirty="0"/>
            <a:t>Aim 1</a:t>
          </a:r>
        </a:p>
      </dgm:t>
    </dgm:pt>
    <dgm:pt modelId="{E4EE297A-5ACE-4B8E-800A-83C333AF8498}" type="parTrans" cxnId="{15BB0737-1BA1-4F05-80E0-9D39C1BAE5DA}">
      <dgm:prSet/>
      <dgm:spPr/>
      <dgm:t>
        <a:bodyPr/>
        <a:lstStyle/>
        <a:p>
          <a:endParaRPr lang="en-US"/>
        </a:p>
      </dgm:t>
    </dgm:pt>
    <dgm:pt modelId="{85326B7C-4972-4263-9970-182B024D03E6}" type="sibTrans" cxnId="{15BB0737-1BA1-4F05-80E0-9D39C1BAE5DA}">
      <dgm:prSet/>
      <dgm:spPr/>
      <dgm:t>
        <a:bodyPr/>
        <a:lstStyle/>
        <a:p>
          <a:endParaRPr lang="en-US"/>
        </a:p>
      </dgm:t>
    </dgm:pt>
    <dgm:pt modelId="{98133F00-5C47-4F10-9828-6E865A416416}">
      <dgm:prSet phldrT="[Text]"/>
      <dgm:spPr/>
      <dgm:t>
        <a:bodyPr/>
        <a:lstStyle/>
        <a:p>
          <a:pPr>
            <a:buNone/>
          </a:pPr>
          <a:r>
            <a:rPr lang="en-US" dirty="0"/>
            <a:t>   To compare 12-month claims-derived health outcomes in amyloid PET-positive versus amyloid PET-negative individuals presenting with MCI and dementia in the entire study cohort of diverse Medicare beneficiaries. </a:t>
          </a:r>
        </a:p>
      </dgm:t>
    </dgm:pt>
    <dgm:pt modelId="{6B5BE1AC-42E8-45BC-8D40-023614FD0088}" type="parTrans" cxnId="{0E5A753F-53BE-4230-9853-44B454B5D88D}">
      <dgm:prSet/>
      <dgm:spPr/>
      <dgm:t>
        <a:bodyPr/>
        <a:lstStyle/>
        <a:p>
          <a:endParaRPr lang="en-US"/>
        </a:p>
      </dgm:t>
    </dgm:pt>
    <dgm:pt modelId="{6817A537-40DA-4AB6-B94B-0143FED44869}" type="sibTrans" cxnId="{0E5A753F-53BE-4230-9853-44B454B5D88D}">
      <dgm:prSet/>
      <dgm:spPr/>
      <dgm:t>
        <a:bodyPr/>
        <a:lstStyle/>
        <a:p>
          <a:endParaRPr lang="en-US"/>
        </a:p>
      </dgm:t>
    </dgm:pt>
    <dgm:pt modelId="{99155EA6-0E74-436E-A615-83AC42337E8D}">
      <dgm:prSet phldrT="[Text]" custT="1"/>
      <dgm:spPr/>
      <dgm:t>
        <a:bodyPr/>
        <a:lstStyle/>
        <a:p>
          <a:r>
            <a:rPr lang="en-US" sz="3200" b="1" dirty="0"/>
            <a:t>Aim 2</a:t>
          </a:r>
        </a:p>
      </dgm:t>
    </dgm:pt>
    <dgm:pt modelId="{9D7C6671-4551-4DA1-ABCB-5CEA2AF6B94F}" type="parTrans" cxnId="{D484D08E-390B-47E3-948D-9C0AE1DE34DD}">
      <dgm:prSet/>
      <dgm:spPr/>
      <dgm:t>
        <a:bodyPr/>
        <a:lstStyle/>
        <a:p>
          <a:endParaRPr lang="en-US"/>
        </a:p>
      </dgm:t>
    </dgm:pt>
    <dgm:pt modelId="{4C04946B-C91C-4E59-B72D-C7A6FF93FE5D}" type="sibTrans" cxnId="{D484D08E-390B-47E3-948D-9C0AE1DE34DD}">
      <dgm:prSet/>
      <dgm:spPr/>
      <dgm:t>
        <a:bodyPr/>
        <a:lstStyle/>
        <a:p>
          <a:endParaRPr lang="en-US"/>
        </a:p>
      </dgm:t>
    </dgm:pt>
    <dgm:pt modelId="{C35C219B-0AC6-4A11-AE19-4FF8D410D63C}">
      <dgm:prSet phldrT="[Text]"/>
      <dgm:spPr/>
      <dgm:t>
        <a:bodyPr/>
        <a:lstStyle/>
        <a:p>
          <a:pPr>
            <a:buNone/>
          </a:pPr>
          <a:r>
            <a:rPr lang="en-US" dirty="0"/>
            <a:t>   To describe the association of amyloid PET findings with changes in patient management and 12–month claims derived health outcomes among Blacks/African Americans, Latinx/Hispanics and Whites/Caucasians presenting with MCI and dementia. </a:t>
          </a:r>
        </a:p>
      </dgm:t>
    </dgm:pt>
    <dgm:pt modelId="{2640AFBE-F353-4CD2-88D9-86366D119EBC}" type="parTrans" cxnId="{0B303CCF-8179-4038-A891-B0C86E6C80C0}">
      <dgm:prSet/>
      <dgm:spPr/>
      <dgm:t>
        <a:bodyPr/>
        <a:lstStyle/>
        <a:p>
          <a:endParaRPr lang="en-US"/>
        </a:p>
      </dgm:t>
    </dgm:pt>
    <dgm:pt modelId="{4F96BB0E-C3F6-4927-A644-9D7DA842C473}" type="sibTrans" cxnId="{0B303CCF-8179-4038-A891-B0C86E6C80C0}">
      <dgm:prSet/>
      <dgm:spPr/>
      <dgm:t>
        <a:bodyPr/>
        <a:lstStyle/>
        <a:p>
          <a:endParaRPr lang="en-US"/>
        </a:p>
      </dgm:t>
    </dgm:pt>
    <dgm:pt modelId="{4207CDCA-D988-428C-A892-A6A608A79449}">
      <dgm:prSet phldrT="[Text]" custT="1"/>
      <dgm:spPr/>
      <dgm:t>
        <a:bodyPr/>
        <a:lstStyle/>
        <a:p>
          <a:r>
            <a:rPr lang="en-US" sz="3200" b="1" dirty="0"/>
            <a:t>Aim 3</a:t>
          </a:r>
        </a:p>
      </dgm:t>
    </dgm:pt>
    <dgm:pt modelId="{9C5D3B2B-C9D2-461A-8413-575E7717C6E4}" type="parTrans" cxnId="{AD79EE63-F2D7-4F11-8952-5F93146BFBCC}">
      <dgm:prSet/>
      <dgm:spPr/>
      <dgm:t>
        <a:bodyPr/>
        <a:lstStyle/>
        <a:p>
          <a:endParaRPr lang="en-US"/>
        </a:p>
      </dgm:t>
    </dgm:pt>
    <dgm:pt modelId="{702D0EBD-A424-48CB-A822-F31D707E03B2}" type="sibTrans" cxnId="{AD79EE63-F2D7-4F11-8952-5F93146BFBCC}">
      <dgm:prSet/>
      <dgm:spPr/>
      <dgm:t>
        <a:bodyPr/>
        <a:lstStyle/>
        <a:p>
          <a:endParaRPr lang="en-US"/>
        </a:p>
      </dgm:t>
    </dgm:pt>
    <dgm:pt modelId="{C1D4710A-1B26-415A-A6C2-92EBD75FBC10}">
      <dgm:prSet phldrT="[Text]"/>
      <dgm:spPr/>
      <dgm:t>
        <a:bodyPr/>
        <a:lstStyle/>
        <a:p>
          <a:pPr>
            <a:buNone/>
          </a:pPr>
          <a:r>
            <a:rPr lang="en-US" dirty="0"/>
            <a:t>   To describe the association of amyloid PET findings with changes in management and 12-month claims-derived health outcomes in individuals presenting with typical (progressive amnestic) versus atypical clinical presentations of MCI and AD dementia.</a:t>
          </a:r>
        </a:p>
      </dgm:t>
    </dgm:pt>
    <dgm:pt modelId="{5AE40559-6D1A-4920-8A3F-2BD2979FA6F4}" type="parTrans" cxnId="{5DFF9D26-B6F4-40FA-9E52-AB6813B08FB8}">
      <dgm:prSet/>
      <dgm:spPr/>
      <dgm:t>
        <a:bodyPr/>
        <a:lstStyle/>
        <a:p>
          <a:endParaRPr lang="en-US"/>
        </a:p>
      </dgm:t>
    </dgm:pt>
    <dgm:pt modelId="{E174E71D-B1DB-4A40-A395-260665B6842B}" type="sibTrans" cxnId="{5DFF9D26-B6F4-40FA-9E52-AB6813B08FB8}">
      <dgm:prSet/>
      <dgm:spPr/>
      <dgm:t>
        <a:bodyPr/>
        <a:lstStyle/>
        <a:p>
          <a:endParaRPr lang="en-US"/>
        </a:p>
      </dgm:t>
    </dgm:pt>
    <dgm:pt modelId="{B99FCC83-40C1-4450-BF86-3AA1EBC948D5}" type="pres">
      <dgm:prSet presAssocID="{2E068745-E980-403F-8603-11FA9C57B5DE}" presName="Name0" presStyleCnt="0">
        <dgm:presLayoutVars>
          <dgm:dir/>
          <dgm:animLvl val="lvl"/>
          <dgm:resizeHandles val="exact"/>
        </dgm:presLayoutVars>
      </dgm:prSet>
      <dgm:spPr/>
    </dgm:pt>
    <dgm:pt modelId="{0EA73314-7A81-4FBD-8A1B-56972AD8C201}" type="pres">
      <dgm:prSet presAssocID="{BB9A4CC3-951E-4502-970E-4650EC5DE01B}" presName="linNode" presStyleCnt="0"/>
      <dgm:spPr/>
    </dgm:pt>
    <dgm:pt modelId="{4BF97CE1-AF8B-46FD-A058-8EC23ED8A9DF}" type="pres">
      <dgm:prSet presAssocID="{BB9A4CC3-951E-4502-970E-4650EC5DE01B}" presName="parTx" presStyleLbl="revTx" presStyleIdx="0" presStyleCnt="3">
        <dgm:presLayoutVars>
          <dgm:chMax val="1"/>
          <dgm:bulletEnabled val="1"/>
        </dgm:presLayoutVars>
      </dgm:prSet>
      <dgm:spPr/>
    </dgm:pt>
    <dgm:pt modelId="{5FCCD225-C868-49AD-97C1-1792E3A5DF7B}" type="pres">
      <dgm:prSet presAssocID="{BB9A4CC3-951E-4502-970E-4650EC5DE01B}" presName="bracket" presStyleLbl="parChTrans1D1" presStyleIdx="0" presStyleCnt="3"/>
      <dgm:spPr/>
    </dgm:pt>
    <dgm:pt modelId="{3060ECD4-9385-4465-9AC0-6B9D57B6F647}" type="pres">
      <dgm:prSet presAssocID="{BB9A4CC3-951E-4502-970E-4650EC5DE01B}" presName="spH" presStyleCnt="0"/>
      <dgm:spPr/>
    </dgm:pt>
    <dgm:pt modelId="{CF0544E6-3BB6-44ED-8B07-5AC626A790C9}" type="pres">
      <dgm:prSet presAssocID="{BB9A4CC3-951E-4502-970E-4650EC5DE01B}" presName="desTx" presStyleLbl="node1" presStyleIdx="0" presStyleCnt="3" custScaleX="144069">
        <dgm:presLayoutVars>
          <dgm:bulletEnabled val="1"/>
        </dgm:presLayoutVars>
      </dgm:prSet>
      <dgm:spPr/>
    </dgm:pt>
    <dgm:pt modelId="{71E080D4-679C-49AE-9861-9EF6E4B7DDF8}" type="pres">
      <dgm:prSet presAssocID="{85326B7C-4972-4263-9970-182B024D03E6}" presName="spV" presStyleCnt="0"/>
      <dgm:spPr/>
    </dgm:pt>
    <dgm:pt modelId="{FAF19C92-DF5A-4D3C-A75D-3EA2ECB6AF55}" type="pres">
      <dgm:prSet presAssocID="{99155EA6-0E74-436E-A615-83AC42337E8D}" presName="linNode" presStyleCnt="0"/>
      <dgm:spPr/>
    </dgm:pt>
    <dgm:pt modelId="{06C52395-7950-4E30-8B7D-F00CC3C2D18C}" type="pres">
      <dgm:prSet presAssocID="{99155EA6-0E74-436E-A615-83AC42337E8D}" presName="parTx" presStyleLbl="revTx" presStyleIdx="1" presStyleCnt="3">
        <dgm:presLayoutVars>
          <dgm:chMax val="1"/>
          <dgm:bulletEnabled val="1"/>
        </dgm:presLayoutVars>
      </dgm:prSet>
      <dgm:spPr/>
    </dgm:pt>
    <dgm:pt modelId="{A7FD1322-32EC-4A69-849F-C4D11D63FD1C}" type="pres">
      <dgm:prSet presAssocID="{99155EA6-0E74-436E-A615-83AC42337E8D}" presName="bracket" presStyleLbl="parChTrans1D1" presStyleIdx="1" presStyleCnt="3"/>
      <dgm:spPr/>
    </dgm:pt>
    <dgm:pt modelId="{CD268D0C-EC94-46E6-8BCA-822AB165D58B}" type="pres">
      <dgm:prSet presAssocID="{99155EA6-0E74-436E-A615-83AC42337E8D}" presName="spH" presStyleCnt="0"/>
      <dgm:spPr/>
    </dgm:pt>
    <dgm:pt modelId="{579F4164-072B-4577-A075-0BD993F516D6}" type="pres">
      <dgm:prSet presAssocID="{99155EA6-0E74-436E-A615-83AC42337E8D}" presName="desTx" presStyleLbl="node1" presStyleIdx="1" presStyleCnt="3" custScaleX="142895" custLinFactNeighborX="-9225">
        <dgm:presLayoutVars>
          <dgm:bulletEnabled val="1"/>
        </dgm:presLayoutVars>
      </dgm:prSet>
      <dgm:spPr/>
    </dgm:pt>
    <dgm:pt modelId="{8EF06CA1-AD65-45D4-993A-1B8E2B9CC4D0}" type="pres">
      <dgm:prSet presAssocID="{4C04946B-C91C-4E59-B72D-C7A6FF93FE5D}" presName="spV" presStyleCnt="0"/>
      <dgm:spPr/>
    </dgm:pt>
    <dgm:pt modelId="{E09EE86F-9E57-497C-84CF-A25177C59085}" type="pres">
      <dgm:prSet presAssocID="{4207CDCA-D988-428C-A892-A6A608A79449}" presName="linNode" presStyleCnt="0"/>
      <dgm:spPr/>
    </dgm:pt>
    <dgm:pt modelId="{BEB7B16D-ECD2-4D38-8918-877AC66A53D8}" type="pres">
      <dgm:prSet presAssocID="{4207CDCA-D988-428C-A892-A6A608A79449}" presName="parTx" presStyleLbl="revTx" presStyleIdx="2" presStyleCnt="3">
        <dgm:presLayoutVars>
          <dgm:chMax val="1"/>
          <dgm:bulletEnabled val="1"/>
        </dgm:presLayoutVars>
      </dgm:prSet>
      <dgm:spPr/>
    </dgm:pt>
    <dgm:pt modelId="{BFC7EB11-8715-4882-8AD3-1C4739F746E4}" type="pres">
      <dgm:prSet presAssocID="{4207CDCA-D988-428C-A892-A6A608A79449}" presName="bracket" presStyleLbl="parChTrans1D1" presStyleIdx="2" presStyleCnt="3"/>
      <dgm:spPr/>
    </dgm:pt>
    <dgm:pt modelId="{B3BB5EBB-2D2A-4054-9C77-9CBD471E8593}" type="pres">
      <dgm:prSet presAssocID="{4207CDCA-D988-428C-A892-A6A608A79449}" presName="spH" presStyleCnt="0"/>
      <dgm:spPr/>
    </dgm:pt>
    <dgm:pt modelId="{DE50AE10-3A27-41CB-A90D-5D5D2DDFF960}" type="pres">
      <dgm:prSet presAssocID="{4207CDCA-D988-428C-A892-A6A608A79449}" presName="desTx" presStyleLbl="node1" presStyleIdx="2" presStyleCnt="3" custScaleX="144265">
        <dgm:presLayoutVars>
          <dgm:bulletEnabled val="1"/>
        </dgm:presLayoutVars>
      </dgm:prSet>
      <dgm:spPr/>
    </dgm:pt>
  </dgm:ptLst>
  <dgm:cxnLst>
    <dgm:cxn modelId="{28797008-F3A3-49AE-A3CF-D2D6F587C084}" type="presOf" srcId="{C35C219B-0AC6-4A11-AE19-4FF8D410D63C}" destId="{579F4164-072B-4577-A075-0BD993F516D6}" srcOrd="0" destOrd="0" presId="urn:diagrams.loki3.com/BracketList"/>
    <dgm:cxn modelId="{5DFF9D26-B6F4-40FA-9E52-AB6813B08FB8}" srcId="{4207CDCA-D988-428C-A892-A6A608A79449}" destId="{C1D4710A-1B26-415A-A6C2-92EBD75FBC10}" srcOrd="0" destOrd="0" parTransId="{5AE40559-6D1A-4920-8A3F-2BD2979FA6F4}" sibTransId="{E174E71D-B1DB-4A40-A395-260665B6842B}"/>
    <dgm:cxn modelId="{15BB0737-1BA1-4F05-80E0-9D39C1BAE5DA}" srcId="{2E068745-E980-403F-8603-11FA9C57B5DE}" destId="{BB9A4CC3-951E-4502-970E-4650EC5DE01B}" srcOrd="0" destOrd="0" parTransId="{E4EE297A-5ACE-4B8E-800A-83C333AF8498}" sibTransId="{85326B7C-4972-4263-9970-182B024D03E6}"/>
    <dgm:cxn modelId="{7C9EC639-931A-4042-B972-52BBC4381494}" type="presOf" srcId="{BB9A4CC3-951E-4502-970E-4650EC5DE01B}" destId="{4BF97CE1-AF8B-46FD-A058-8EC23ED8A9DF}" srcOrd="0" destOrd="0" presId="urn:diagrams.loki3.com/BracketList"/>
    <dgm:cxn modelId="{0E5A753F-53BE-4230-9853-44B454B5D88D}" srcId="{BB9A4CC3-951E-4502-970E-4650EC5DE01B}" destId="{98133F00-5C47-4F10-9828-6E865A416416}" srcOrd="0" destOrd="0" parTransId="{6B5BE1AC-42E8-45BC-8D40-023614FD0088}" sibTransId="{6817A537-40DA-4AB6-B94B-0143FED44869}"/>
    <dgm:cxn modelId="{89E4695E-6ECE-451B-B499-34B2B1142FF5}" type="presOf" srcId="{4207CDCA-D988-428C-A892-A6A608A79449}" destId="{BEB7B16D-ECD2-4D38-8918-877AC66A53D8}" srcOrd="0" destOrd="0" presId="urn:diagrams.loki3.com/BracketList"/>
    <dgm:cxn modelId="{B626845F-CBB5-4C48-B553-ABAFB0246C24}" type="presOf" srcId="{98133F00-5C47-4F10-9828-6E865A416416}" destId="{CF0544E6-3BB6-44ED-8B07-5AC626A790C9}" srcOrd="0" destOrd="0" presId="urn:diagrams.loki3.com/BracketList"/>
    <dgm:cxn modelId="{AD79EE63-F2D7-4F11-8952-5F93146BFBCC}" srcId="{2E068745-E980-403F-8603-11FA9C57B5DE}" destId="{4207CDCA-D988-428C-A892-A6A608A79449}" srcOrd="2" destOrd="0" parTransId="{9C5D3B2B-C9D2-461A-8413-575E7717C6E4}" sibTransId="{702D0EBD-A424-48CB-A822-F31D707E03B2}"/>
    <dgm:cxn modelId="{AD9B8E85-3BF3-4130-AEB6-4451292768BF}" type="presOf" srcId="{2E068745-E980-403F-8603-11FA9C57B5DE}" destId="{B99FCC83-40C1-4450-BF86-3AA1EBC948D5}" srcOrd="0" destOrd="0" presId="urn:diagrams.loki3.com/BracketList"/>
    <dgm:cxn modelId="{D484D08E-390B-47E3-948D-9C0AE1DE34DD}" srcId="{2E068745-E980-403F-8603-11FA9C57B5DE}" destId="{99155EA6-0E74-436E-A615-83AC42337E8D}" srcOrd="1" destOrd="0" parTransId="{9D7C6671-4551-4DA1-ABCB-5CEA2AF6B94F}" sibTransId="{4C04946B-C91C-4E59-B72D-C7A6FF93FE5D}"/>
    <dgm:cxn modelId="{0B303CCF-8179-4038-A891-B0C86E6C80C0}" srcId="{99155EA6-0E74-436E-A615-83AC42337E8D}" destId="{C35C219B-0AC6-4A11-AE19-4FF8D410D63C}" srcOrd="0" destOrd="0" parTransId="{2640AFBE-F353-4CD2-88D9-86366D119EBC}" sibTransId="{4F96BB0E-C3F6-4927-A644-9D7DA842C473}"/>
    <dgm:cxn modelId="{70CCDBEA-6A4B-4D77-870B-DF5011D4651A}" type="presOf" srcId="{C1D4710A-1B26-415A-A6C2-92EBD75FBC10}" destId="{DE50AE10-3A27-41CB-A90D-5D5D2DDFF960}" srcOrd="0" destOrd="0" presId="urn:diagrams.loki3.com/BracketList"/>
    <dgm:cxn modelId="{BD8AF1F0-5664-47B8-8A44-1FF68317B8BC}" type="presOf" srcId="{99155EA6-0E74-436E-A615-83AC42337E8D}" destId="{06C52395-7950-4E30-8B7D-F00CC3C2D18C}" srcOrd="0" destOrd="0" presId="urn:diagrams.loki3.com/BracketList"/>
    <dgm:cxn modelId="{C76A5642-8389-4C67-AD9D-A1C07484E47A}" type="presParOf" srcId="{B99FCC83-40C1-4450-BF86-3AA1EBC948D5}" destId="{0EA73314-7A81-4FBD-8A1B-56972AD8C201}" srcOrd="0" destOrd="0" presId="urn:diagrams.loki3.com/BracketList"/>
    <dgm:cxn modelId="{46E7C0F9-6071-4906-924D-E25B9B3F477B}" type="presParOf" srcId="{0EA73314-7A81-4FBD-8A1B-56972AD8C201}" destId="{4BF97CE1-AF8B-46FD-A058-8EC23ED8A9DF}" srcOrd="0" destOrd="0" presId="urn:diagrams.loki3.com/BracketList"/>
    <dgm:cxn modelId="{057BB517-6034-49B7-8C70-AC212DFE91C4}" type="presParOf" srcId="{0EA73314-7A81-4FBD-8A1B-56972AD8C201}" destId="{5FCCD225-C868-49AD-97C1-1792E3A5DF7B}" srcOrd="1" destOrd="0" presId="urn:diagrams.loki3.com/BracketList"/>
    <dgm:cxn modelId="{6C46BBC9-1FD5-4DB2-8510-D8C1E37A8CC5}" type="presParOf" srcId="{0EA73314-7A81-4FBD-8A1B-56972AD8C201}" destId="{3060ECD4-9385-4465-9AC0-6B9D57B6F647}" srcOrd="2" destOrd="0" presId="urn:diagrams.loki3.com/BracketList"/>
    <dgm:cxn modelId="{ECE4248A-D725-47C2-95A0-03D903D352A2}" type="presParOf" srcId="{0EA73314-7A81-4FBD-8A1B-56972AD8C201}" destId="{CF0544E6-3BB6-44ED-8B07-5AC626A790C9}" srcOrd="3" destOrd="0" presId="urn:diagrams.loki3.com/BracketList"/>
    <dgm:cxn modelId="{B2BBC1E6-6C31-4DEF-8030-8255F29C6768}" type="presParOf" srcId="{B99FCC83-40C1-4450-BF86-3AA1EBC948D5}" destId="{71E080D4-679C-49AE-9861-9EF6E4B7DDF8}" srcOrd="1" destOrd="0" presId="urn:diagrams.loki3.com/BracketList"/>
    <dgm:cxn modelId="{97E69B01-54E3-4327-8810-60E5F001AF8D}" type="presParOf" srcId="{B99FCC83-40C1-4450-BF86-3AA1EBC948D5}" destId="{FAF19C92-DF5A-4D3C-A75D-3EA2ECB6AF55}" srcOrd="2" destOrd="0" presId="urn:diagrams.loki3.com/BracketList"/>
    <dgm:cxn modelId="{8E5DDE75-78E0-420E-9062-DB84474373D4}" type="presParOf" srcId="{FAF19C92-DF5A-4D3C-A75D-3EA2ECB6AF55}" destId="{06C52395-7950-4E30-8B7D-F00CC3C2D18C}" srcOrd="0" destOrd="0" presId="urn:diagrams.loki3.com/BracketList"/>
    <dgm:cxn modelId="{0BDEB4C5-7C5D-45A2-A87C-B72357F6DC48}" type="presParOf" srcId="{FAF19C92-DF5A-4D3C-A75D-3EA2ECB6AF55}" destId="{A7FD1322-32EC-4A69-849F-C4D11D63FD1C}" srcOrd="1" destOrd="0" presId="urn:diagrams.loki3.com/BracketList"/>
    <dgm:cxn modelId="{C280ED36-BB85-4A1F-8B5C-C13DD4E51BE1}" type="presParOf" srcId="{FAF19C92-DF5A-4D3C-A75D-3EA2ECB6AF55}" destId="{CD268D0C-EC94-46E6-8BCA-822AB165D58B}" srcOrd="2" destOrd="0" presId="urn:diagrams.loki3.com/BracketList"/>
    <dgm:cxn modelId="{3164FC77-8932-448C-9470-5FE0D6562D51}" type="presParOf" srcId="{FAF19C92-DF5A-4D3C-A75D-3EA2ECB6AF55}" destId="{579F4164-072B-4577-A075-0BD993F516D6}" srcOrd="3" destOrd="0" presId="urn:diagrams.loki3.com/BracketList"/>
    <dgm:cxn modelId="{E816D99B-DF5D-4F7B-AA15-1AA6B03E4B6C}" type="presParOf" srcId="{B99FCC83-40C1-4450-BF86-3AA1EBC948D5}" destId="{8EF06CA1-AD65-45D4-993A-1B8E2B9CC4D0}" srcOrd="3" destOrd="0" presId="urn:diagrams.loki3.com/BracketList"/>
    <dgm:cxn modelId="{095E126D-0D5D-4F3A-91EE-0BC9FFD4B7EF}" type="presParOf" srcId="{B99FCC83-40C1-4450-BF86-3AA1EBC948D5}" destId="{E09EE86F-9E57-497C-84CF-A25177C59085}" srcOrd="4" destOrd="0" presId="urn:diagrams.loki3.com/BracketList"/>
    <dgm:cxn modelId="{955E167E-882B-4102-951C-782FC26D0227}" type="presParOf" srcId="{E09EE86F-9E57-497C-84CF-A25177C59085}" destId="{BEB7B16D-ECD2-4D38-8918-877AC66A53D8}" srcOrd="0" destOrd="0" presId="urn:diagrams.loki3.com/BracketList"/>
    <dgm:cxn modelId="{EB8FFD67-353F-4F21-934C-D21062B822EC}" type="presParOf" srcId="{E09EE86F-9E57-497C-84CF-A25177C59085}" destId="{BFC7EB11-8715-4882-8AD3-1C4739F746E4}" srcOrd="1" destOrd="0" presId="urn:diagrams.loki3.com/BracketList"/>
    <dgm:cxn modelId="{C8493519-49A6-43A1-BE3E-9B4DAB06F7A5}" type="presParOf" srcId="{E09EE86F-9E57-497C-84CF-A25177C59085}" destId="{B3BB5EBB-2D2A-4054-9C77-9CBD471E8593}" srcOrd="2" destOrd="0" presId="urn:diagrams.loki3.com/BracketList"/>
    <dgm:cxn modelId="{67B6AA8B-79B9-439B-89EB-6F9774CF6C3F}" type="presParOf" srcId="{E09EE86F-9E57-497C-84CF-A25177C59085}" destId="{DE50AE10-3A27-41CB-A90D-5D5D2DDFF960}" srcOrd="3" destOrd="0" presId="urn:diagrams.loki3.com/Bracke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E068745-E980-403F-8603-11FA9C57B5DE}" type="doc">
      <dgm:prSet loTypeId="urn:microsoft.com/office/officeart/2005/8/layout/pList1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BB9A4CC3-951E-4502-970E-4650EC5DE01B}">
      <dgm:prSet phldrT="[Text]" custT="1"/>
      <dgm:spPr/>
      <dgm:t>
        <a:bodyPr/>
        <a:lstStyle/>
        <a:p>
          <a:pPr>
            <a:lnSpc>
              <a:spcPct val="90000"/>
            </a:lnSpc>
            <a:spcAft>
              <a:spcPct val="35000"/>
            </a:spcAft>
          </a:pPr>
          <a:r>
            <a:rPr lang="en-US" sz="3200" b="1" dirty="0"/>
            <a:t>Saliva Collection</a:t>
          </a:r>
        </a:p>
        <a:p>
          <a:pPr>
            <a:lnSpc>
              <a:spcPct val="90000"/>
            </a:lnSpc>
            <a:spcAft>
              <a:spcPct val="35000"/>
            </a:spcAft>
          </a:pPr>
          <a:r>
            <a:rPr lang="en-US" sz="2000" b="1" i="1" dirty="0"/>
            <a:t>Part of required prot</a:t>
          </a:r>
          <a:r>
            <a:rPr lang="en-US" sz="2000" b="1" dirty="0"/>
            <a:t>ocol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2000" dirty="0"/>
            <a:t>Kits mailed directly to participants and completed at home. Specimens  are mailed to ATRI </a:t>
          </a:r>
          <a:r>
            <a:rPr lang="en-US" sz="2000" i="0" dirty="0"/>
            <a:t>and </a:t>
          </a:r>
          <a:r>
            <a:rPr lang="en-US" sz="2000" i="0" dirty="0" err="1"/>
            <a:t>ApoE</a:t>
          </a:r>
          <a:r>
            <a:rPr lang="en-US" sz="2000" i="0" dirty="0"/>
            <a:t> genotyping is performed.</a:t>
          </a:r>
          <a:endParaRPr lang="en-US" sz="2000" i="1" dirty="0"/>
        </a:p>
      </dgm:t>
    </dgm:pt>
    <dgm:pt modelId="{E4EE297A-5ACE-4B8E-800A-83C333AF8498}" type="parTrans" cxnId="{15BB0737-1BA1-4F05-80E0-9D39C1BAE5DA}">
      <dgm:prSet/>
      <dgm:spPr/>
      <dgm:t>
        <a:bodyPr/>
        <a:lstStyle/>
        <a:p>
          <a:endParaRPr lang="en-US"/>
        </a:p>
      </dgm:t>
    </dgm:pt>
    <dgm:pt modelId="{85326B7C-4972-4263-9970-182B024D03E6}" type="sibTrans" cxnId="{15BB0737-1BA1-4F05-80E0-9D39C1BAE5DA}">
      <dgm:prSet/>
      <dgm:spPr/>
      <dgm:t>
        <a:bodyPr/>
        <a:lstStyle/>
        <a:p>
          <a:endParaRPr lang="en-US"/>
        </a:p>
      </dgm:t>
    </dgm:pt>
    <dgm:pt modelId="{99155EA6-0E74-436E-A615-83AC42337E8D}">
      <dgm:prSet phldrT="[Text]" custT="1"/>
      <dgm:spPr/>
      <dgm:t>
        <a:bodyPr/>
        <a:lstStyle/>
        <a:p>
          <a:pPr>
            <a:lnSpc>
              <a:spcPct val="90000"/>
            </a:lnSpc>
            <a:spcAft>
              <a:spcPct val="35000"/>
            </a:spcAft>
          </a:pPr>
          <a:r>
            <a:rPr lang="en-US" sz="3200" b="1" dirty="0"/>
            <a:t>Blood Collection</a:t>
          </a:r>
        </a:p>
        <a:p>
          <a:pPr>
            <a:lnSpc>
              <a:spcPct val="90000"/>
            </a:lnSpc>
            <a:spcAft>
              <a:spcPct val="35000"/>
            </a:spcAft>
          </a:pPr>
          <a:r>
            <a:rPr lang="en-US" sz="2000" b="1" i="1" dirty="0"/>
            <a:t>Participant must OPT-IN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2000" dirty="0"/>
            <a:t>Kits mailed directly to participants and completed at local Quest laboratory.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2000" dirty="0"/>
            <a:t>Sent to ATRI and plasma and DNA is stored for future research.</a:t>
          </a:r>
        </a:p>
        <a:p>
          <a:pPr>
            <a:lnSpc>
              <a:spcPct val="90000"/>
            </a:lnSpc>
            <a:spcAft>
              <a:spcPct val="35000"/>
            </a:spcAft>
          </a:pPr>
          <a:endParaRPr lang="en-US" sz="3200" b="1" dirty="0"/>
        </a:p>
      </dgm:t>
    </dgm:pt>
    <dgm:pt modelId="{9D7C6671-4551-4DA1-ABCB-5CEA2AF6B94F}" type="parTrans" cxnId="{D484D08E-390B-47E3-948D-9C0AE1DE34DD}">
      <dgm:prSet/>
      <dgm:spPr/>
      <dgm:t>
        <a:bodyPr/>
        <a:lstStyle/>
        <a:p>
          <a:endParaRPr lang="en-US"/>
        </a:p>
      </dgm:t>
    </dgm:pt>
    <dgm:pt modelId="{4C04946B-C91C-4E59-B72D-C7A6FF93FE5D}" type="sibTrans" cxnId="{D484D08E-390B-47E3-948D-9C0AE1DE34DD}">
      <dgm:prSet/>
      <dgm:spPr/>
      <dgm:t>
        <a:bodyPr/>
        <a:lstStyle/>
        <a:p>
          <a:endParaRPr lang="en-US"/>
        </a:p>
      </dgm:t>
    </dgm:pt>
    <dgm:pt modelId="{4207CDCA-D988-428C-A892-A6A608A79449}">
      <dgm:prSet phldrT="[Text]" custT="1"/>
      <dgm:spPr/>
      <dgm:t>
        <a:bodyPr/>
        <a:lstStyle/>
        <a:p>
          <a:pPr>
            <a:lnSpc>
              <a:spcPct val="90000"/>
            </a:lnSpc>
            <a:spcAft>
              <a:spcPct val="35000"/>
            </a:spcAft>
          </a:pPr>
          <a:r>
            <a:rPr lang="en-US" sz="3200" b="1" dirty="0"/>
            <a:t>PET Image Archive</a:t>
          </a:r>
        </a:p>
        <a:p>
          <a:pPr>
            <a:lnSpc>
              <a:spcPct val="90000"/>
            </a:lnSpc>
            <a:spcAft>
              <a:spcPct val="35000"/>
            </a:spcAft>
          </a:pPr>
          <a:r>
            <a:rPr lang="en-US" sz="2000" b="1" i="1" dirty="0"/>
            <a:t>Participant may OPT-OUT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2000" b="0" i="0" dirty="0"/>
            <a:t>Images stored at ACR for future research.</a:t>
          </a:r>
        </a:p>
        <a:p>
          <a:pPr>
            <a:lnSpc>
              <a:spcPct val="100000"/>
            </a:lnSpc>
            <a:spcAft>
              <a:spcPts val="0"/>
            </a:spcAft>
          </a:pPr>
          <a:endParaRPr lang="en-US" sz="2000" b="0" i="1" dirty="0"/>
        </a:p>
        <a:p>
          <a:pPr>
            <a:lnSpc>
              <a:spcPct val="100000"/>
            </a:lnSpc>
            <a:spcAft>
              <a:spcPts val="0"/>
            </a:spcAft>
          </a:pPr>
          <a:endParaRPr lang="en-US" sz="2000" b="0" i="1" dirty="0"/>
        </a:p>
        <a:p>
          <a:pPr>
            <a:lnSpc>
              <a:spcPct val="100000"/>
            </a:lnSpc>
            <a:spcAft>
              <a:spcPts val="0"/>
            </a:spcAft>
          </a:pPr>
          <a:endParaRPr lang="en-US" sz="1600" b="0" i="1" dirty="0"/>
        </a:p>
      </dgm:t>
    </dgm:pt>
    <dgm:pt modelId="{9C5D3B2B-C9D2-461A-8413-575E7717C6E4}" type="parTrans" cxnId="{AD79EE63-F2D7-4F11-8952-5F93146BFBCC}">
      <dgm:prSet/>
      <dgm:spPr/>
      <dgm:t>
        <a:bodyPr/>
        <a:lstStyle/>
        <a:p>
          <a:endParaRPr lang="en-US"/>
        </a:p>
      </dgm:t>
    </dgm:pt>
    <dgm:pt modelId="{702D0EBD-A424-48CB-A822-F31D707E03B2}" type="sibTrans" cxnId="{AD79EE63-F2D7-4F11-8952-5F93146BFBCC}">
      <dgm:prSet/>
      <dgm:spPr/>
      <dgm:t>
        <a:bodyPr/>
        <a:lstStyle/>
        <a:p>
          <a:endParaRPr lang="en-US"/>
        </a:p>
      </dgm:t>
    </dgm:pt>
    <dgm:pt modelId="{97BD9181-AA36-4490-A818-098E08A9099A}" type="pres">
      <dgm:prSet presAssocID="{2E068745-E980-403F-8603-11FA9C57B5DE}" presName="Name0" presStyleCnt="0">
        <dgm:presLayoutVars>
          <dgm:dir/>
          <dgm:resizeHandles val="exact"/>
        </dgm:presLayoutVars>
      </dgm:prSet>
      <dgm:spPr/>
    </dgm:pt>
    <dgm:pt modelId="{B4D2442D-253C-46A9-BD9A-C5F5B2B08B46}" type="pres">
      <dgm:prSet presAssocID="{BB9A4CC3-951E-4502-970E-4650EC5DE01B}" presName="compNode" presStyleCnt="0"/>
      <dgm:spPr/>
    </dgm:pt>
    <dgm:pt modelId="{2A224A96-5B7F-4300-BDFA-467B5D39DB29}" type="pres">
      <dgm:prSet presAssocID="{BB9A4CC3-951E-4502-970E-4650EC5DE01B}" presName="pictRect" presStyleLbl="node1" presStyleIdx="0" presStyleCnt="3" custScaleX="153389" custScaleY="119749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3000" b="-23000"/>
          </a:stretch>
        </a:blipFill>
        <a:ln>
          <a:solidFill>
            <a:schemeClr val="bg1">
              <a:lumMod val="65000"/>
            </a:schemeClr>
          </a:solidFill>
        </a:ln>
      </dgm:spPr>
    </dgm:pt>
    <dgm:pt modelId="{CDF0B149-32A9-4F2C-B2CF-41D54922ADB5}" type="pres">
      <dgm:prSet presAssocID="{BB9A4CC3-951E-4502-970E-4650EC5DE01B}" presName="textRect" presStyleLbl="revTx" presStyleIdx="0" presStyleCnt="3" custScaleX="167711">
        <dgm:presLayoutVars>
          <dgm:bulletEnabled val="1"/>
        </dgm:presLayoutVars>
      </dgm:prSet>
      <dgm:spPr/>
    </dgm:pt>
    <dgm:pt modelId="{23D83245-0CC1-49F9-9199-A5C845C5E022}" type="pres">
      <dgm:prSet presAssocID="{85326B7C-4972-4263-9970-182B024D03E6}" presName="sibTrans" presStyleLbl="sibTrans2D1" presStyleIdx="0" presStyleCnt="0"/>
      <dgm:spPr/>
    </dgm:pt>
    <dgm:pt modelId="{0B01306D-BD22-4A80-A0FC-3C1E6C71981B}" type="pres">
      <dgm:prSet presAssocID="{99155EA6-0E74-436E-A615-83AC42337E8D}" presName="compNode" presStyleCnt="0"/>
      <dgm:spPr/>
    </dgm:pt>
    <dgm:pt modelId="{84F17253-5BFD-4B11-8903-FC48FCDD8686}" type="pres">
      <dgm:prSet presAssocID="{99155EA6-0E74-436E-A615-83AC42337E8D}" presName="pictRect" presStyleLbl="node1" presStyleIdx="1" presStyleCnt="3" custScaleX="159546" custScaleY="124093" custLinFactNeighborX="2178" custLinFactNeighborY="-1509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>
          <a:solidFill>
            <a:schemeClr val="bg1">
              <a:lumMod val="65000"/>
            </a:schemeClr>
          </a:solidFill>
        </a:ln>
      </dgm:spPr>
    </dgm:pt>
    <dgm:pt modelId="{1FE8A65D-187D-42E8-80AA-643726F468A6}" type="pres">
      <dgm:prSet presAssocID="{99155EA6-0E74-436E-A615-83AC42337E8D}" presName="textRect" presStyleLbl="revTx" presStyleIdx="1" presStyleCnt="3" custScaleX="184067" custLinFactNeighborX="2178" custLinFactNeighborY="2797">
        <dgm:presLayoutVars>
          <dgm:bulletEnabled val="1"/>
        </dgm:presLayoutVars>
      </dgm:prSet>
      <dgm:spPr/>
    </dgm:pt>
    <dgm:pt modelId="{FF45E839-16DD-4C0F-B62F-39162FB6866E}" type="pres">
      <dgm:prSet presAssocID="{4C04946B-C91C-4E59-B72D-C7A6FF93FE5D}" presName="sibTrans" presStyleLbl="sibTrans2D1" presStyleIdx="0" presStyleCnt="0"/>
      <dgm:spPr/>
    </dgm:pt>
    <dgm:pt modelId="{189B466C-9D3B-4BB4-AF3B-39C38A041912}" type="pres">
      <dgm:prSet presAssocID="{4207CDCA-D988-428C-A892-A6A608A79449}" presName="compNode" presStyleCnt="0"/>
      <dgm:spPr/>
    </dgm:pt>
    <dgm:pt modelId="{850BE8D8-88B1-4FB4-B8AF-306D2D077C61}" type="pres">
      <dgm:prSet presAssocID="{4207CDCA-D988-428C-A892-A6A608A79449}" presName="pictRect" presStyleLbl="node1" presStyleIdx="2" presStyleCnt="3" custScaleX="154084" custScaleY="136052" custLinFactNeighborX="-14187" custLinFactNeighborY="-4761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  <a:ln>
          <a:solidFill>
            <a:schemeClr val="bg1">
              <a:lumMod val="65000"/>
            </a:schemeClr>
          </a:solidFill>
        </a:ln>
      </dgm:spPr>
    </dgm:pt>
    <dgm:pt modelId="{749E7659-1D56-49C1-893C-63E49DD490CB}" type="pres">
      <dgm:prSet presAssocID="{4207CDCA-D988-428C-A892-A6A608A79449}" presName="textRect" presStyleLbl="revTx" presStyleIdx="2" presStyleCnt="3" custScaleX="174595" custLinFactNeighborX="-12475" custLinFactNeighborY="1030">
        <dgm:presLayoutVars>
          <dgm:bulletEnabled val="1"/>
        </dgm:presLayoutVars>
      </dgm:prSet>
      <dgm:spPr/>
    </dgm:pt>
  </dgm:ptLst>
  <dgm:cxnLst>
    <dgm:cxn modelId="{1627DB09-8575-48C7-9EEC-A4F031AFC8AF}" type="presOf" srcId="{BB9A4CC3-951E-4502-970E-4650EC5DE01B}" destId="{CDF0B149-32A9-4F2C-B2CF-41D54922ADB5}" srcOrd="0" destOrd="0" presId="urn:microsoft.com/office/officeart/2005/8/layout/pList1"/>
    <dgm:cxn modelId="{5359CD14-2489-46B5-AE05-ABC21D99C84B}" type="presOf" srcId="{85326B7C-4972-4263-9970-182B024D03E6}" destId="{23D83245-0CC1-49F9-9199-A5C845C5E022}" srcOrd="0" destOrd="0" presId="urn:microsoft.com/office/officeart/2005/8/layout/pList1"/>
    <dgm:cxn modelId="{15BB0737-1BA1-4F05-80E0-9D39C1BAE5DA}" srcId="{2E068745-E980-403F-8603-11FA9C57B5DE}" destId="{BB9A4CC3-951E-4502-970E-4650EC5DE01B}" srcOrd="0" destOrd="0" parTransId="{E4EE297A-5ACE-4B8E-800A-83C333AF8498}" sibTransId="{85326B7C-4972-4263-9970-182B024D03E6}"/>
    <dgm:cxn modelId="{AD79EE63-F2D7-4F11-8952-5F93146BFBCC}" srcId="{2E068745-E980-403F-8603-11FA9C57B5DE}" destId="{4207CDCA-D988-428C-A892-A6A608A79449}" srcOrd="2" destOrd="0" parTransId="{9C5D3B2B-C9D2-461A-8413-575E7717C6E4}" sibTransId="{702D0EBD-A424-48CB-A822-F31D707E03B2}"/>
    <dgm:cxn modelId="{2212FB4E-65E5-4BFF-8F59-205F3BC69951}" type="presOf" srcId="{2E068745-E980-403F-8603-11FA9C57B5DE}" destId="{97BD9181-AA36-4490-A818-098E08A9099A}" srcOrd="0" destOrd="0" presId="urn:microsoft.com/office/officeart/2005/8/layout/pList1"/>
    <dgm:cxn modelId="{EF07EA52-8FD9-43C3-B780-56C447BCB216}" type="presOf" srcId="{4207CDCA-D988-428C-A892-A6A608A79449}" destId="{749E7659-1D56-49C1-893C-63E49DD490CB}" srcOrd="0" destOrd="0" presId="urn:microsoft.com/office/officeart/2005/8/layout/pList1"/>
    <dgm:cxn modelId="{D484D08E-390B-47E3-948D-9C0AE1DE34DD}" srcId="{2E068745-E980-403F-8603-11FA9C57B5DE}" destId="{99155EA6-0E74-436E-A615-83AC42337E8D}" srcOrd="1" destOrd="0" parTransId="{9D7C6671-4551-4DA1-ABCB-5CEA2AF6B94F}" sibTransId="{4C04946B-C91C-4E59-B72D-C7A6FF93FE5D}"/>
    <dgm:cxn modelId="{D68BCDAB-AF97-4C46-8045-16A3EC677D9B}" type="presOf" srcId="{4C04946B-C91C-4E59-B72D-C7A6FF93FE5D}" destId="{FF45E839-16DD-4C0F-B62F-39162FB6866E}" srcOrd="0" destOrd="0" presId="urn:microsoft.com/office/officeart/2005/8/layout/pList1"/>
    <dgm:cxn modelId="{738F0ABB-6A34-4DE1-AA92-F76BA46CDAB9}" type="presOf" srcId="{99155EA6-0E74-436E-A615-83AC42337E8D}" destId="{1FE8A65D-187D-42E8-80AA-643726F468A6}" srcOrd="0" destOrd="0" presId="urn:microsoft.com/office/officeart/2005/8/layout/pList1"/>
    <dgm:cxn modelId="{2CE8F751-4AA9-4847-A768-4F82CDFBCD2F}" type="presParOf" srcId="{97BD9181-AA36-4490-A818-098E08A9099A}" destId="{B4D2442D-253C-46A9-BD9A-C5F5B2B08B46}" srcOrd="0" destOrd="0" presId="urn:microsoft.com/office/officeart/2005/8/layout/pList1"/>
    <dgm:cxn modelId="{F75CFC6A-EFC2-4050-9A11-C36841C5F6C6}" type="presParOf" srcId="{B4D2442D-253C-46A9-BD9A-C5F5B2B08B46}" destId="{2A224A96-5B7F-4300-BDFA-467B5D39DB29}" srcOrd="0" destOrd="0" presId="urn:microsoft.com/office/officeart/2005/8/layout/pList1"/>
    <dgm:cxn modelId="{16D75CBF-1CD0-469F-83E2-F10D9ADFAB28}" type="presParOf" srcId="{B4D2442D-253C-46A9-BD9A-C5F5B2B08B46}" destId="{CDF0B149-32A9-4F2C-B2CF-41D54922ADB5}" srcOrd="1" destOrd="0" presId="urn:microsoft.com/office/officeart/2005/8/layout/pList1"/>
    <dgm:cxn modelId="{2AFB6B35-F1A0-4F11-B4AD-68E6D897B2E9}" type="presParOf" srcId="{97BD9181-AA36-4490-A818-098E08A9099A}" destId="{23D83245-0CC1-49F9-9199-A5C845C5E022}" srcOrd="1" destOrd="0" presId="urn:microsoft.com/office/officeart/2005/8/layout/pList1"/>
    <dgm:cxn modelId="{338DC0D0-2189-4F34-9CBF-5C00D0B6719D}" type="presParOf" srcId="{97BD9181-AA36-4490-A818-098E08A9099A}" destId="{0B01306D-BD22-4A80-A0FC-3C1E6C71981B}" srcOrd="2" destOrd="0" presId="urn:microsoft.com/office/officeart/2005/8/layout/pList1"/>
    <dgm:cxn modelId="{91A125FC-C1E6-4C45-8014-B65912BE3296}" type="presParOf" srcId="{0B01306D-BD22-4A80-A0FC-3C1E6C71981B}" destId="{84F17253-5BFD-4B11-8903-FC48FCDD8686}" srcOrd="0" destOrd="0" presId="urn:microsoft.com/office/officeart/2005/8/layout/pList1"/>
    <dgm:cxn modelId="{FA6671FD-A4E0-477B-A67A-027F285B4305}" type="presParOf" srcId="{0B01306D-BD22-4A80-A0FC-3C1E6C71981B}" destId="{1FE8A65D-187D-42E8-80AA-643726F468A6}" srcOrd="1" destOrd="0" presId="urn:microsoft.com/office/officeart/2005/8/layout/pList1"/>
    <dgm:cxn modelId="{3D1F0150-B95F-41D7-BD4A-B5833374F82B}" type="presParOf" srcId="{97BD9181-AA36-4490-A818-098E08A9099A}" destId="{FF45E839-16DD-4C0F-B62F-39162FB6866E}" srcOrd="3" destOrd="0" presId="urn:microsoft.com/office/officeart/2005/8/layout/pList1"/>
    <dgm:cxn modelId="{515BC6DB-D905-4DE3-A7F3-22EE16571895}" type="presParOf" srcId="{97BD9181-AA36-4490-A818-098E08A9099A}" destId="{189B466C-9D3B-4BB4-AF3B-39C38A041912}" srcOrd="4" destOrd="0" presId="urn:microsoft.com/office/officeart/2005/8/layout/pList1"/>
    <dgm:cxn modelId="{5B22946B-AE47-4B7C-8BAF-4A9F2A3C3AB9}" type="presParOf" srcId="{189B466C-9D3B-4BB4-AF3B-39C38A041912}" destId="{850BE8D8-88B1-4FB4-B8AF-306D2D077C61}" srcOrd="0" destOrd="0" presId="urn:microsoft.com/office/officeart/2005/8/layout/pList1"/>
    <dgm:cxn modelId="{3832F7F7-5F98-4D32-BCA8-B2373095D9F0}" type="presParOf" srcId="{189B466C-9D3B-4BB4-AF3B-39C38A041912}" destId="{749E7659-1D56-49C1-893C-63E49DD490CB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4E82123-EDFE-4984-A4C0-D3F66FA8E2C3}" type="doc">
      <dgm:prSet loTypeId="urn:microsoft.com/office/officeart/2005/8/layout/list1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C78E41DC-FC6B-46C3-9DC7-8EE0E9868185}">
      <dgm:prSet phldrT="[Text]" custT="1"/>
      <dgm:spPr/>
      <dgm:t>
        <a:bodyPr/>
        <a:lstStyle/>
        <a:p>
          <a:pPr algn="ctr"/>
          <a:r>
            <a:rPr lang="en-US" sz="2800" dirty="0"/>
            <a:t>Clinical Care </a:t>
          </a:r>
        </a:p>
      </dgm:t>
    </dgm:pt>
    <dgm:pt modelId="{8F9D173E-AA0E-4FC1-BE41-EC312628AAA3}" type="parTrans" cxnId="{0264975A-8C35-451A-B946-6B4C0FD33AC4}">
      <dgm:prSet/>
      <dgm:spPr/>
      <dgm:t>
        <a:bodyPr/>
        <a:lstStyle/>
        <a:p>
          <a:endParaRPr lang="en-US" sz="2200"/>
        </a:p>
      </dgm:t>
    </dgm:pt>
    <dgm:pt modelId="{1C74B359-4DD3-48DC-8024-06E32C50958F}" type="sibTrans" cxnId="{0264975A-8C35-451A-B946-6B4C0FD33AC4}">
      <dgm:prSet/>
      <dgm:spPr/>
      <dgm:t>
        <a:bodyPr/>
        <a:lstStyle/>
        <a:p>
          <a:endParaRPr lang="en-US" sz="2200"/>
        </a:p>
      </dgm:t>
    </dgm:pt>
    <dgm:pt modelId="{50F492F6-5EEF-4C32-BE49-2AFCE41FA49A}">
      <dgm:prSet phldrT="[Text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2200" dirty="0"/>
            <a:t>Pre-PET and post-PET dementia expert visits</a:t>
          </a:r>
        </a:p>
      </dgm:t>
    </dgm:pt>
    <dgm:pt modelId="{75F4F396-02B7-463B-AD0D-C34E20791DE6}" type="parTrans" cxnId="{701AE417-040C-4EA4-9AD1-A7342ADBB4A3}">
      <dgm:prSet/>
      <dgm:spPr/>
      <dgm:t>
        <a:bodyPr/>
        <a:lstStyle/>
        <a:p>
          <a:endParaRPr lang="en-US" sz="2200"/>
        </a:p>
      </dgm:t>
    </dgm:pt>
    <dgm:pt modelId="{0DE45C8D-5E7C-413B-85F4-84E94B97638B}" type="sibTrans" cxnId="{701AE417-040C-4EA4-9AD1-A7342ADBB4A3}">
      <dgm:prSet/>
      <dgm:spPr/>
      <dgm:t>
        <a:bodyPr/>
        <a:lstStyle/>
        <a:p>
          <a:endParaRPr lang="en-US" sz="2200"/>
        </a:p>
      </dgm:t>
    </dgm:pt>
    <dgm:pt modelId="{8CCA45AC-E414-4F88-B4DF-654059928FC3}">
      <dgm:prSet phldrT="[Text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2200" dirty="0"/>
            <a:t>Amyloid PET scans and reads</a:t>
          </a:r>
        </a:p>
      </dgm:t>
    </dgm:pt>
    <dgm:pt modelId="{A5E48A77-BC03-4A8C-9198-A49ED0F4C322}" type="parTrans" cxnId="{4A143CB8-7C6E-4DCE-8E4B-5444011E899D}">
      <dgm:prSet/>
      <dgm:spPr/>
      <dgm:t>
        <a:bodyPr/>
        <a:lstStyle/>
        <a:p>
          <a:endParaRPr lang="en-US" sz="2200"/>
        </a:p>
      </dgm:t>
    </dgm:pt>
    <dgm:pt modelId="{8BCF9D6F-6C9C-4B44-948D-9A3AF0B715A9}" type="sibTrans" cxnId="{4A143CB8-7C6E-4DCE-8E4B-5444011E899D}">
      <dgm:prSet/>
      <dgm:spPr/>
      <dgm:t>
        <a:bodyPr/>
        <a:lstStyle/>
        <a:p>
          <a:endParaRPr lang="en-US" sz="2200"/>
        </a:p>
      </dgm:t>
    </dgm:pt>
    <dgm:pt modelId="{C78FE6E9-F8C6-4373-99A9-2C653135C4E7}">
      <dgm:prSet phldrT="[Text]" custT="1"/>
      <dgm:spPr/>
      <dgm:t>
        <a:bodyPr/>
        <a:lstStyle/>
        <a:p>
          <a:pPr algn="ctr"/>
          <a:r>
            <a:rPr lang="en-US" sz="2800" b="0" dirty="0"/>
            <a:t>Research</a:t>
          </a:r>
        </a:p>
      </dgm:t>
    </dgm:pt>
    <dgm:pt modelId="{19D9F6C6-7FCF-4FFE-A364-CA76E508935A}" type="parTrans" cxnId="{14FB3D0A-A413-45E1-8F9C-E72E418B4638}">
      <dgm:prSet/>
      <dgm:spPr/>
      <dgm:t>
        <a:bodyPr/>
        <a:lstStyle/>
        <a:p>
          <a:endParaRPr lang="en-US" sz="2200"/>
        </a:p>
      </dgm:t>
    </dgm:pt>
    <dgm:pt modelId="{34975B9A-C3E2-46F3-BF61-28064E43C495}" type="sibTrans" cxnId="{14FB3D0A-A413-45E1-8F9C-E72E418B4638}">
      <dgm:prSet/>
      <dgm:spPr/>
      <dgm:t>
        <a:bodyPr/>
        <a:lstStyle/>
        <a:p>
          <a:endParaRPr lang="en-US" sz="2200"/>
        </a:p>
      </dgm:t>
    </dgm:pt>
    <dgm:pt modelId="{07D11EC0-A3AD-44CC-93B9-BA0D93821045}">
      <dgm:prSet phldrT="[Text]" custT="1"/>
      <dgm:spPr/>
      <dgm:t>
        <a:bodyPr/>
        <a:lstStyle/>
        <a:p>
          <a:r>
            <a:rPr lang="en-US" sz="2200" dirty="0"/>
            <a:t>Consent (patients and physicians)</a:t>
          </a:r>
        </a:p>
      </dgm:t>
    </dgm:pt>
    <dgm:pt modelId="{12AB8947-E211-4D49-B045-D1902414B549}" type="parTrans" cxnId="{13127914-8053-4688-AC25-FB80518DA7E5}">
      <dgm:prSet/>
      <dgm:spPr/>
      <dgm:t>
        <a:bodyPr/>
        <a:lstStyle/>
        <a:p>
          <a:endParaRPr lang="en-US" sz="2200"/>
        </a:p>
      </dgm:t>
    </dgm:pt>
    <dgm:pt modelId="{A90AA14A-6F87-4FA7-9A26-D0643BF26473}" type="sibTrans" cxnId="{13127914-8053-4688-AC25-FB80518DA7E5}">
      <dgm:prSet/>
      <dgm:spPr/>
      <dgm:t>
        <a:bodyPr/>
        <a:lstStyle/>
        <a:p>
          <a:endParaRPr lang="en-US" sz="2200"/>
        </a:p>
      </dgm:t>
    </dgm:pt>
    <dgm:pt modelId="{45F73246-2568-47E1-B67D-B999DA00FF97}">
      <dgm:prSet phldrT="[Text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2200" dirty="0"/>
            <a:t>Clinical CPT codes should be applied</a:t>
          </a:r>
        </a:p>
      </dgm:t>
    </dgm:pt>
    <dgm:pt modelId="{D8E0E609-E066-47BE-9D6D-1A9A2B78AF28}" type="parTrans" cxnId="{12714598-607D-4DAD-B4C4-4654A3373DEF}">
      <dgm:prSet/>
      <dgm:spPr/>
      <dgm:t>
        <a:bodyPr/>
        <a:lstStyle/>
        <a:p>
          <a:endParaRPr lang="en-US" sz="2200"/>
        </a:p>
      </dgm:t>
    </dgm:pt>
    <dgm:pt modelId="{54C2BAC4-315D-42CC-B867-3A8090A53F1A}" type="sibTrans" cxnId="{12714598-607D-4DAD-B4C4-4654A3373DEF}">
      <dgm:prSet/>
      <dgm:spPr/>
      <dgm:t>
        <a:bodyPr/>
        <a:lstStyle/>
        <a:p>
          <a:endParaRPr lang="en-US" sz="2200"/>
        </a:p>
      </dgm:t>
    </dgm:pt>
    <dgm:pt modelId="{93DDD8E3-8BDB-476C-BE23-2C0F3ACE4422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2200" dirty="0"/>
            <a:t>No standardized clinical metrics or assessments</a:t>
          </a:r>
        </a:p>
      </dgm:t>
    </dgm:pt>
    <dgm:pt modelId="{9E1C9080-8BEC-4E31-B590-D0C0FAC699F7}" type="parTrans" cxnId="{7C7DCE3B-A123-483D-A01D-7C8078BA76BA}">
      <dgm:prSet/>
      <dgm:spPr/>
      <dgm:t>
        <a:bodyPr/>
        <a:lstStyle/>
        <a:p>
          <a:endParaRPr lang="en-US" sz="2200"/>
        </a:p>
      </dgm:t>
    </dgm:pt>
    <dgm:pt modelId="{46123D72-BE7E-4AA3-B9BF-6777B2AD8CF6}" type="sibTrans" cxnId="{7C7DCE3B-A123-483D-A01D-7C8078BA76BA}">
      <dgm:prSet/>
      <dgm:spPr/>
      <dgm:t>
        <a:bodyPr/>
        <a:lstStyle/>
        <a:p>
          <a:endParaRPr lang="en-US" sz="2200"/>
        </a:p>
      </dgm:t>
    </dgm:pt>
    <dgm:pt modelId="{85F7CACA-BE4F-4509-801D-99E295AB5A7A}">
      <dgm:prSet custT="1"/>
      <dgm:spPr/>
      <dgm:t>
        <a:bodyPr/>
        <a:lstStyle/>
        <a:p>
          <a:r>
            <a:rPr lang="en-US" sz="2200" dirty="0"/>
            <a:t>Case report forms (CRF)</a:t>
          </a:r>
        </a:p>
      </dgm:t>
    </dgm:pt>
    <dgm:pt modelId="{41AE8E22-C50F-42C4-BFA9-095A0E62B904}" type="parTrans" cxnId="{306965C3-20FB-496F-9E9A-9B19108733F9}">
      <dgm:prSet/>
      <dgm:spPr/>
      <dgm:t>
        <a:bodyPr/>
        <a:lstStyle/>
        <a:p>
          <a:endParaRPr lang="en-US" sz="2200"/>
        </a:p>
      </dgm:t>
    </dgm:pt>
    <dgm:pt modelId="{E7338BAA-9012-4805-87DB-A7BC09A705A5}" type="sibTrans" cxnId="{306965C3-20FB-496F-9E9A-9B19108733F9}">
      <dgm:prSet/>
      <dgm:spPr/>
      <dgm:t>
        <a:bodyPr/>
        <a:lstStyle/>
        <a:p>
          <a:endParaRPr lang="en-US" sz="2200"/>
        </a:p>
      </dgm:t>
    </dgm:pt>
    <dgm:pt modelId="{D542FB99-ECBD-4B05-8F40-5169C8532223}">
      <dgm:prSet custT="1"/>
      <dgm:spPr/>
      <dgm:t>
        <a:bodyPr/>
        <a:lstStyle/>
        <a:p>
          <a:r>
            <a:rPr lang="en-US" sz="2200" dirty="0"/>
            <a:t>Image archiving</a:t>
          </a:r>
        </a:p>
      </dgm:t>
    </dgm:pt>
    <dgm:pt modelId="{064F0057-AE2A-4B69-90B9-3D13F5071C55}" type="parTrans" cxnId="{AB995C78-9131-4D7E-BBE8-8486E002BE9B}">
      <dgm:prSet/>
      <dgm:spPr/>
      <dgm:t>
        <a:bodyPr/>
        <a:lstStyle/>
        <a:p>
          <a:endParaRPr lang="en-US" sz="2200"/>
        </a:p>
      </dgm:t>
    </dgm:pt>
    <dgm:pt modelId="{4F2DE9D7-FD46-4891-A1D4-9F26E0AA38BE}" type="sibTrans" cxnId="{AB995C78-9131-4D7E-BBE8-8486E002BE9B}">
      <dgm:prSet/>
      <dgm:spPr/>
      <dgm:t>
        <a:bodyPr/>
        <a:lstStyle/>
        <a:p>
          <a:endParaRPr lang="en-US" sz="2200"/>
        </a:p>
      </dgm:t>
    </dgm:pt>
    <dgm:pt modelId="{548E1D0C-BDB8-4C4F-8942-EF896D02404F}">
      <dgm:prSet custT="1"/>
      <dgm:spPr/>
      <dgm:t>
        <a:bodyPr/>
        <a:lstStyle/>
        <a:p>
          <a:r>
            <a:rPr lang="en-US" sz="2200" dirty="0"/>
            <a:t>Following participants’ Medicare claims</a:t>
          </a:r>
        </a:p>
      </dgm:t>
    </dgm:pt>
    <dgm:pt modelId="{093EBC49-F5DF-4235-B810-2B6BD2120E52}" type="parTrans" cxnId="{60FDA27F-8361-4F3C-B591-6872A754F0F8}">
      <dgm:prSet/>
      <dgm:spPr/>
      <dgm:t>
        <a:bodyPr/>
        <a:lstStyle/>
        <a:p>
          <a:endParaRPr lang="en-US" sz="2200"/>
        </a:p>
      </dgm:t>
    </dgm:pt>
    <dgm:pt modelId="{DCA39A5C-1DF7-45F1-A119-0BDF804695FD}" type="sibTrans" cxnId="{60FDA27F-8361-4F3C-B591-6872A754F0F8}">
      <dgm:prSet/>
      <dgm:spPr/>
      <dgm:t>
        <a:bodyPr/>
        <a:lstStyle/>
        <a:p>
          <a:endParaRPr lang="en-US" sz="2200"/>
        </a:p>
      </dgm:t>
    </dgm:pt>
    <dgm:pt modelId="{D294098B-6A64-4CD2-A548-586E9029FD24}">
      <dgm:prSet custT="1"/>
      <dgm:spPr/>
      <dgm:t>
        <a:bodyPr/>
        <a:lstStyle/>
        <a:p>
          <a:r>
            <a:rPr lang="en-US" sz="2200" dirty="0"/>
            <a:t>Saliva and blood analysis</a:t>
          </a:r>
        </a:p>
      </dgm:t>
    </dgm:pt>
    <dgm:pt modelId="{74B4EB1A-EDE0-4CC3-93AF-282A59F1946C}" type="parTrans" cxnId="{37EC29D5-1BC7-4069-9341-6AF55E71F3C8}">
      <dgm:prSet/>
      <dgm:spPr/>
      <dgm:t>
        <a:bodyPr/>
        <a:lstStyle/>
        <a:p>
          <a:endParaRPr lang="en-US" sz="2200"/>
        </a:p>
      </dgm:t>
    </dgm:pt>
    <dgm:pt modelId="{C88DAE55-1268-4A2C-9BBB-A9428EE47DB7}" type="sibTrans" cxnId="{37EC29D5-1BC7-4069-9341-6AF55E71F3C8}">
      <dgm:prSet/>
      <dgm:spPr/>
      <dgm:t>
        <a:bodyPr/>
        <a:lstStyle/>
        <a:p>
          <a:endParaRPr lang="en-US" sz="2200"/>
        </a:p>
      </dgm:t>
    </dgm:pt>
    <dgm:pt modelId="{196EAB45-A866-4E84-AF1B-4DC25B13AAFF}" type="pres">
      <dgm:prSet presAssocID="{14E82123-EDFE-4984-A4C0-D3F66FA8E2C3}" presName="linear" presStyleCnt="0">
        <dgm:presLayoutVars>
          <dgm:dir/>
          <dgm:animLvl val="lvl"/>
          <dgm:resizeHandles val="exact"/>
        </dgm:presLayoutVars>
      </dgm:prSet>
      <dgm:spPr/>
    </dgm:pt>
    <dgm:pt modelId="{9C499F02-8352-4242-B520-F715EC1EE81B}" type="pres">
      <dgm:prSet presAssocID="{C78E41DC-FC6B-46C3-9DC7-8EE0E9868185}" presName="parentLin" presStyleCnt="0"/>
      <dgm:spPr/>
    </dgm:pt>
    <dgm:pt modelId="{DFAE8E20-A0FB-46D7-A5B7-A3806D0A959A}" type="pres">
      <dgm:prSet presAssocID="{C78E41DC-FC6B-46C3-9DC7-8EE0E9868185}" presName="parentLeftMargin" presStyleLbl="node1" presStyleIdx="0" presStyleCnt="2"/>
      <dgm:spPr/>
    </dgm:pt>
    <dgm:pt modelId="{E7C200E9-29C6-4716-A934-AB47238008D5}" type="pres">
      <dgm:prSet presAssocID="{C78E41DC-FC6B-46C3-9DC7-8EE0E9868185}" presName="parentText" presStyleLbl="node1" presStyleIdx="0" presStyleCnt="2" custLinFactX="4076" custLinFactNeighborX="100000" custLinFactNeighborY="-580">
        <dgm:presLayoutVars>
          <dgm:chMax val="0"/>
          <dgm:bulletEnabled val="1"/>
        </dgm:presLayoutVars>
      </dgm:prSet>
      <dgm:spPr/>
    </dgm:pt>
    <dgm:pt modelId="{9AC53EB3-D58A-4BBD-AC5F-41D0FE893AB1}" type="pres">
      <dgm:prSet presAssocID="{C78E41DC-FC6B-46C3-9DC7-8EE0E9868185}" presName="negativeSpace" presStyleCnt="0"/>
      <dgm:spPr/>
    </dgm:pt>
    <dgm:pt modelId="{6BA946DE-0B81-4DFC-A094-830ED4544D59}" type="pres">
      <dgm:prSet presAssocID="{C78E41DC-FC6B-46C3-9DC7-8EE0E9868185}" presName="childText" presStyleLbl="conFgAcc1" presStyleIdx="0" presStyleCnt="2">
        <dgm:presLayoutVars>
          <dgm:bulletEnabled val="1"/>
        </dgm:presLayoutVars>
      </dgm:prSet>
      <dgm:spPr/>
    </dgm:pt>
    <dgm:pt modelId="{1B125F73-9EC5-4D15-8CDE-5804636AD51A}" type="pres">
      <dgm:prSet presAssocID="{1C74B359-4DD3-48DC-8024-06E32C50958F}" presName="spaceBetweenRectangles" presStyleCnt="0"/>
      <dgm:spPr/>
    </dgm:pt>
    <dgm:pt modelId="{8C87692D-B219-415E-B61E-779B26BE166C}" type="pres">
      <dgm:prSet presAssocID="{C78FE6E9-F8C6-4373-99A9-2C653135C4E7}" presName="parentLin" presStyleCnt="0"/>
      <dgm:spPr/>
    </dgm:pt>
    <dgm:pt modelId="{0E44EB54-F88F-42C5-B246-651698FD1647}" type="pres">
      <dgm:prSet presAssocID="{C78FE6E9-F8C6-4373-99A9-2C653135C4E7}" presName="parentLeftMargin" presStyleLbl="node1" presStyleIdx="0" presStyleCnt="2"/>
      <dgm:spPr/>
    </dgm:pt>
    <dgm:pt modelId="{BE6E6A1D-6A95-4256-A0FB-68C1295AD809}" type="pres">
      <dgm:prSet presAssocID="{C78FE6E9-F8C6-4373-99A9-2C653135C4E7}" presName="parentText" presStyleLbl="node1" presStyleIdx="1" presStyleCnt="2" custLinFactX="5067" custLinFactNeighborX="100000" custLinFactNeighborY="-1291">
        <dgm:presLayoutVars>
          <dgm:chMax val="0"/>
          <dgm:bulletEnabled val="1"/>
        </dgm:presLayoutVars>
      </dgm:prSet>
      <dgm:spPr/>
    </dgm:pt>
    <dgm:pt modelId="{3616DF1B-157A-450A-ADE5-D5847E07136B}" type="pres">
      <dgm:prSet presAssocID="{C78FE6E9-F8C6-4373-99A9-2C653135C4E7}" presName="negativeSpace" presStyleCnt="0"/>
      <dgm:spPr/>
    </dgm:pt>
    <dgm:pt modelId="{9E39A9BB-0DB4-4B19-A081-78D815C05BE4}" type="pres">
      <dgm:prSet presAssocID="{C78FE6E9-F8C6-4373-99A9-2C653135C4E7}" presName="childText" presStyleLbl="conFgAcc1" presStyleIdx="1" presStyleCnt="2" custLinFactNeighborX="-308" custLinFactNeighborY="87294">
        <dgm:presLayoutVars>
          <dgm:bulletEnabled val="1"/>
        </dgm:presLayoutVars>
      </dgm:prSet>
      <dgm:spPr/>
    </dgm:pt>
  </dgm:ptLst>
  <dgm:cxnLst>
    <dgm:cxn modelId="{9112C207-9CDD-4702-BF51-6A5CE4D06074}" type="presOf" srcId="{C78FE6E9-F8C6-4373-99A9-2C653135C4E7}" destId="{BE6E6A1D-6A95-4256-A0FB-68C1295AD809}" srcOrd="1" destOrd="0" presId="urn:microsoft.com/office/officeart/2005/8/layout/list1"/>
    <dgm:cxn modelId="{14FB3D0A-A413-45E1-8F9C-E72E418B4638}" srcId="{14E82123-EDFE-4984-A4C0-D3F66FA8E2C3}" destId="{C78FE6E9-F8C6-4373-99A9-2C653135C4E7}" srcOrd="1" destOrd="0" parTransId="{19D9F6C6-7FCF-4FFE-A364-CA76E508935A}" sibTransId="{34975B9A-C3E2-46F3-BF61-28064E43C495}"/>
    <dgm:cxn modelId="{13127914-8053-4688-AC25-FB80518DA7E5}" srcId="{C78FE6E9-F8C6-4373-99A9-2C653135C4E7}" destId="{07D11EC0-A3AD-44CC-93B9-BA0D93821045}" srcOrd="0" destOrd="0" parTransId="{12AB8947-E211-4D49-B045-D1902414B549}" sibTransId="{A90AA14A-6F87-4FA7-9A26-D0643BF26473}"/>
    <dgm:cxn modelId="{701AE417-040C-4EA4-9AD1-A7342ADBB4A3}" srcId="{C78E41DC-FC6B-46C3-9DC7-8EE0E9868185}" destId="{50F492F6-5EEF-4C32-BE49-2AFCE41FA49A}" srcOrd="0" destOrd="0" parTransId="{75F4F396-02B7-463B-AD0D-C34E20791DE6}" sibTransId="{0DE45C8D-5E7C-413B-85F4-84E94B97638B}"/>
    <dgm:cxn modelId="{63F34720-EC6D-40BC-BDBC-19AABFD32DF8}" type="presOf" srcId="{14E82123-EDFE-4984-A4C0-D3F66FA8E2C3}" destId="{196EAB45-A866-4E84-AF1B-4DC25B13AAFF}" srcOrd="0" destOrd="0" presId="urn:microsoft.com/office/officeart/2005/8/layout/list1"/>
    <dgm:cxn modelId="{3FCB542A-7A6B-401D-8D87-062FFDE1F867}" type="presOf" srcId="{C78E41DC-FC6B-46C3-9DC7-8EE0E9868185}" destId="{DFAE8E20-A0FB-46D7-A5B7-A3806D0A959A}" srcOrd="0" destOrd="0" presId="urn:microsoft.com/office/officeart/2005/8/layout/list1"/>
    <dgm:cxn modelId="{5590BD2C-1A32-491D-9A10-988EE9D68A33}" type="presOf" srcId="{D294098B-6A64-4CD2-A548-586E9029FD24}" destId="{9E39A9BB-0DB4-4B19-A081-78D815C05BE4}" srcOrd="0" destOrd="4" presId="urn:microsoft.com/office/officeart/2005/8/layout/list1"/>
    <dgm:cxn modelId="{816FCD37-936B-4B46-87FE-99C3015AA97F}" type="presOf" srcId="{93DDD8E3-8BDB-476C-BE23-2C0F3ACE4422}" destId="{6BA946DE-0B81-4DFC-A094-830ED4544D59}" srcOrd="0" destOrd="2" presId="urn:microsoft.com/office/officeart/2005/8/layout/list1"/>
    <dgm:cxn modelId="{7C7DCE3B-A123-483D-A01D-7C8078BA76BA}" srcId="{50F492F6-5EEF-4C32-BE49-2AFCE41FA49A}" destId="{93DDD8E3-8BDB-476C-BE23-2C0F3ACE4422}" srcOrd="1" destOrd="0" parTransId="{9E1C9080-8BEC-4E31-B590-D0C0FAC699F7}" sibTransId="{46123D72-BE7E-4AA3-B9BF-6777B2AD8CF6}"/>
    <dgm:cxn modelId="{83EFA33E-7015-4450-8FDB-B6880EB5CD73}" type="presOf" srcId="{548E1D0C-BDB8-4C4F-8942-EF896D02404F}" destId="{9E39A9BB-0DB4-4B19-A081-78D815C05BE4}" srcOrd="0" destOrd="3" presId="urn:microsoft.com/office/officeart/2005/8/layout/list1"/>
    <dgm:cxn modelId="{2F1B2544-3932-4F98-9A70-9A41CC34CAD3}" type="presOf" srcId="{D542FB99-ECBD-4B05-8F40-5169C8532223}" destId="{9E39A9BB-0DB4-4B19-A081-78D815C05BE4}" srcOrd="0" destOrd="2" presId="urn:microsoft.com/office/officeart/2005/8/layout/list1"/>
    <dgm:cxn modelId="{7B420B47-AB6E-49DD-A6C0-515811D49B9E}" type="presOf" srcId="{8CCA45AC-E414-4F88-B4DF-654059928FC3}" destId="{6BA946DE-0B81-4DFC-A094-830ED4544D59}" srcOrd="0" destOrd="3" presId="urn:microsoft.com/office/officeart/2005/8/layout/list1"/>
    <dgm:cxn modelId="{AB995C78-9131-4D7E-BBE8-8486E002BE9B}" srcId="{C78FE6E9-F8C6-4373-99A9-2C653135C4E7}" destId="{D542FB99-ECBD-4B05-8F40-5169C8532223}" srcOrd="2" destOrd="0" parTransId="{064F0057-AE2A-4B69-90B9-3D13F5071C55}" sibTransId="{4F2DE9D7-FD46-4891-A1D4-9F26E0AA38BE}"/>
    <dgm:cxn modelId="{0264975A-8C35-451A-B946-6B4C0FD33AC4}" srcId="{14E82123-EDFE-4984-A4C0-D3F66FA8E2C3}" destId="{C78E41DC-FC6B-46C3-9DC7-8EE0E9868185}" srcOrd="0" destOrd="0" parTransId="{8F9D173E-AA0E-4FC1-BE41-EC312628AAA3}" sibTransId="{1C74B359-4DD3-48DC-8024-06E32C50958F}"/>
    <dgm:cxn modelId="{60FDA27F-8361-4F3C-B591-6872A754F0F8}" srcId="{C78FE6E9-F8C6-4373-99A9-2C653135C4E7}" destId="{548E1D0C-BDB8-4C4F-8942-EF896D02404F}" srcOrd="3" destOrd="0" parTransId="{093EBC49-F5DF-4235-B810-2B6BD2120E52}" sibTransId="{DCA39A5C-1DF7-45F1-A119-0BDF804695FD}"/>
    <dgm:cxn modelId="{12714598-607D-4DAD-B4C4-4654A3373DEF}" srcId="{50F492F6-5EEF-4C32-BE49-2AFCE41FA49A}" destId="{45F73246-2568-47E1-B67D-B999DA00FF97}" srcOrd="0" destOrd="0" parTransId="{D8E0E609-E066-47BE-9D6D-1A9A2B78AF28}" sibTransId="{54C2BAC4-315D-42CC-B867-3A8090A53F1A}"/>
    <dgm:cxn modelId="{C00E65A3-B8AA-424F-9762-AA6CA6A86927}" type="presOf" srcId="{50F492F6-5EEF-4C32-BE49-2AFCE41FA49A}" destId="{6BA946DE-0B81-4DFC-A094-830ED4544D59}" srcOrd="0" destOrd="0" presId="urn:microsoft.com/office/officeart/2005/8/layout/list1"/>
    <dgm:cxn modelId="{F059EEB3-6861-4703-BCD9-CDCA0552233D}" type="presOf" srcId="{45F73246-2568-47E1-B67D-B999DA00FF97}" destId="{6BA946DE-0B81-4DFC-A094-830ED4544D59}" srcOrd="0" destOrd="1" presId="urn:microsoft.com/office/officeart/2005/8/layout/list1"/>
    <dgm:cxn modelId="{4A143CB8-7C6E-4DCE-8E4B-5444011E899D}" srcId="{C78E41DC-FC6B-46C3-9DC7-8EE0E9868185}" destId="{8CCA45AC-E414-4F88-B4DF-654059928FC3}" srcOrd="1" destOrd="0" parTransId="{A5E48A77-BC03-4A8C-9198-A49ED0F4C322}" sibTransId="{8BCF9D6F-6C9C-4B44-948D-9A3AF0B715A9}"/>
    <dgm:cxn modelId="{31A371C0-5755-417A-8AB1-04EC78C86562}" type="presOf" srcId="{07D11EC0-A3AD-44CC-93B9-BA0D93821045}" destId="{9E39A9BB-0DB4-4B19-A081-78D815C05BE4}" srcOrd="0" destOrd="0" presId="urn:microsoft.com/office/officeart/2005/8/layout/list1"/>
    <dgm:cxn modelId="{306965C3-20FB-496F-9E9A-9B19108733F9}" srcId="{C78FE6E9-F8C6-4373-99A9-2C653135C4E7}" destId="{85F7CACA-BE4F-4509-801D-99E295AB5A7A}" srcOrd="1" destOrd="0" parTransId="{41AE8E22-C50F-42C4-BFA9-095A0E62B904}" sibTransId="{E7338BAA-9012-4805-87DB-A7BC09A705A5}"/>
    <dgm:cxn modelId="{FC4FB9CF-C12D-4951-96F9-25E16C3DC79C}" type="presOf" srcId="{C78E41DC-FC6B-46C3-9DC7-8EE0E9868185}" destId="{E7C200E9-29C6-4716-A934-AB47238008D5}" srcOrd="1" destOrd="0" presId="urn:microsoft.com/office/officeart/2005/8/layout/list1"/>
    <dgm:cxn modelId="{37EC29D5-1BC7-4069-9341-6AF55E71F3C8}" srcId="{C78FE6E9-F8C6-4373-99A9-2C653135C4E7}" destId="{D294098B-6A64-4CD2-A548-586E9029FD24}" srcOrd="4" destOrd="0" parTransId="{74B4EB1A-EDE0-4CC3-93AF-282A59F1946C}" sibTransId="{C88DAE55-1268-4A2C-9BBB-A9428EE47DB7}"/>
    <dgm:cxn modelId="{0DB9B9E0-D5FA-4ECA-A9B6-076E291EEEB9}" type="presOf" srcId="{85F7CACA-BE4F-4509-801D-99E295AB5A7A}" destId="{9E39A9BB-0DB4-4B19-A081-78D815C05BE4}" srcOrd="0" destOrd="1" presId="urn:microsoft.com/office/officeart/2005/8/layout/list1"/>
    <dgm:cxn modelId="{25C387FF-E002-4D87-92BF-DF7C8BBE3FE6}" type="presOf" srcId="{C78FE6E9-F8C6-4373-99A9-2C653135C4E7}" destId="{0E44EB54-F88F-42C5-B246-651698FD1647}" srcOrd="0" destOrd="0" presId="urn:microsoft.com/office/officeart/2005/8/layout/list1"/>
    <dgm:cxn modelId="{CF63812B-25C8-48CC-A6EB-63742C2F4AF4}" type="presParOf" srcId="{196EAB45-A866-4E84-AF1B-4DC25B13AAFF}" destId="{9C499F02-8352-4242-B520-F715EC1EE81B}" srcOrd="0" destOrd="0" presId="urn:microsoft.com/office/officeart/2005/8/layout/list1"/>
    <dgm:cxn modelId="{202D79BF-774B-4D26-B70F-76386C0D0AB2}" type="presParOf" srcId="{9C499F02-8352-4242-B520-F715EC1EE81B}" destId="{DFAE8E20-A0FB-46D7-A5B7-A3806D0A959A}" srcOrd="0" destOrd="0" presId="urn:microsoft.com/office/officeart/2005/8/layout/list1"/>
    <dgm:cxn modelId="{49F4BD05-3817-4C03-9A7B-C58A9428F449}" type="presParOf" srcId="{9C499F02-8352-4242-B520-F715EC1EE81B}" destId="{E7C200E9-29C6-4716-A934-AB47238008D5}" srcOrd="1" destOrd="0" presId="urn:microsoft.com/office/officeart/2005/8/layout/list1"/>
    <dgm:cxn modelId="{231E6ADF-79BF-4687-BCE8-3DA325B36EE1}" type="presParOf" srcId="{196EAB45-A866-4E84-AF1B-4DC25B13AAFF}" destId="{9AC53EB3-D58A-4BBD-AC5F-41D0FE893AB1}" srcOrd="1" destOrd="0" presId="urn:microsoft.com/office/officeart/2005/8/layout/list1"/>
    <dgm:cxn modelId="{3CC75965-09B0-42F7-99BD-26B1E7881527}" type="presParOf" srcId="{196EAB45-A866-4E84-AF1B-4DC25B13AAFF}" destId="{6BA946DE-0B81-4DFC-A094-830ED4544D59}" srcOrd="2" destOrd="0" presId="urn:microsoft.com/office/officeart/2005/8/layout/list1"/>
    <dgm:cxn modelId="{94436639-A2D6-41EF-93FC-3C71EB6F8F54}" type="presParOf" srcId="{196EAB45-A866-4E84-AF1B-4DC25B13AAFF}" destId="{1B125F73-9EC5-4D15-8CDE-5804636AD51A}" srcOrd="3" destOrd="0" presId="urn:microsoft.com/office/officeart/2005/8/layout/list1"/>
    <dgm:cxn modelId="{AA016687-4630-4247-BE7C-0081C860A403}" type="presParOf" srcId="{196EAB45-A866-4E84-AF1B-4DC25B13AAFF}" destId="{8C87692D-B219-415E-B61E-779B26BE166C}" srcOrd="4" destOrd="0" presId="urn:microsoft.com/office/officeart/2005/8/layout/list1"/>
    <dgm:cxn modelId="{D61A494B-6105-4CC9-9C71-082248702810}" type="presParOf" srcId="{8C87692D-B219-415E-B61E-779B26BE166C}" destId="{0E44EB54-F88F-42C5-B246-651698FD1647}" srcOrd="0" destOrd="0" presId="urn:microsoft.com/office/officeart/2005/8/layout/list1"/>
    <dgm:cxn modelId="{873D50BD-1C65-4CE6-A10D-57BFE9C2DB6B}" type="presParOf" srcId="{8C87692D-B219-415E-B61E-779B26BE166C}" destId="{BE6E6A1D-6A95-4256-A0FB-68C1295AD809}" srcOrd="1" destOrd="0" presId="urn:microsoft.com/office/officeart/2005/8/layout/list1"/>
    <dgm:cxn modelId="{1C818CED-E154-4FBF-9408-25F0A97A6B85}" type="presParOf" srcId="{196EAB45-A866-4E84-AF1B-4DC25B13AAFF}" destId="{3616DF1B-157A-450A-ADE5-D5847E07136B}" srcOrd="5" destOrd="0" presId="urn:microsoft.com/office/officeart/2005/8/layout/list1"/>
    <dgm:cxn modelId="{954F2289-3BFE-41D7-81AA-654F96ACE6FA}" type="presParOf" srcId="{196EAB45-A866-4E84-AF1B-4DC25B13AAFF}" destId="{9E39A9BB-0DB4-4B19-A081-78D815C05BE4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EFE0FA0-CBFF-4730-BC46-3910BCF32DD0}" type="doc">
      <dgm:prSet loTypeId="urn:microsoft.com/office/officeart/2005/8/layout/chevron1" loCatId="process" qsTypeId="urn:microsoft.com/office/officeart/2005/8/quickstyle/simple1" qsCatId="simple" csTypeId="urn:microsoft.com/office/officeart/2005/8/colors/accent2_3" csCatId="accent2" phldr="1"/>
      <dgm:spPr/>
    </dgm:pt>
    <dgm:pt modelId="{05ED7E51-E5B9-4976-BD1D-7F44D7DCF742}">
      <dgm:prSet phldrT="[Text]" custT="1"/>
      <dgm:spPr>
        <a:xfrm>
          <a:off x="2139" y="1524186"/>
          <a:ext cx="1904069" cy="761627"/>
        </a:xfrm>
        <a:solidFill>
          <a:srgbClr val="A50021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endParaRPr lang="en-US" sz="1600" dirty="0">
            <a:solidFill>
              <a:sysClr val="window" lastClr="FFFFFF"/>
            </a:solidFill>
            <a:latin typeface="Arial" panose="020B0604020202020204"/>
            <a:ea typeface="+mn-ea"/>
            <a:cs typeface="+mn-cs"/>
          </a:endParaRPr>
        </a:p>
        <a:p>
          <a:r>
            <a:rPr lang="en-US" sz="1400" dirty="0">
              <a:solidFill>
                <a:sysClr val="window" lastClr="FFFFFF"/>
              </a:solidFill>
              <a:latin typeface="Arial" panose="020B0604020202020204"/>
              <a:ea typeface="+mn-ea"/>
              <a:cs typeface="+mn-cs"/>
            </a:rPr>
            <a:t>Awareness</a:t>
          </a:r>
          <a:r>
            <a:rPr lang="en-US" sz="1600" dirty="0">
              <a:solidFill>
                <a:sysClr val="window" lastClr="FFFFFF"/>
              </a:solidFill>
              <a:latin typeface="Arial" panose="020B0604020202020204"/>
              <a:ea typeface="+mn-ea"/>
              <a:cs typeface="+mn-cs"/>
            </a:rPr>
            <a:t>	</a:t>
          </a:r>
        </a:p>
      </dgm:t>
    </dgm:pt>
    <dgm:pt modelId="{E90E4C82-35FC-49D5-B5A0-BDD7C13E3122}" type="parTrans" cxnId="{C4AD12DD-CA5E-49A4-8B4F-17366CF76945}">
      <dgm:prSet/>
      <dgm:spPr/>
      <dgm:t>
        <a:bodyPr/>
        <a:lstStyle/>
        <a:p>
          <a:endParaRPr lang="en-US"/>
        </a:p>
      </dgm:t>
    </dgm:pt>
    <dgm:pt modelId="{C7401C1E-8EFF-4486-B03E-59CC607BFE76}" type="sibTrans" cxnId="{C4AD12DD-CA5E-49A4-8B4F-17366CF76945}">
      <dgm:prSet/>
      <dgm:spPr/>
      <dgm:t>
        <a:bodyPr/>
        <a:lstStyle/>
        <a:p>
          <a:endParaRPr lang="en-US"/>
        </a:p>
      </dgm:t>
    </dgm:pt>
    <dgm:pt modelId="{12D5DFBA-F335-43BC-A8C3-BD415A126826}">
      <dgm:prSet phldrT="[Text]" custT="1"/>
      <dgm:spPr>
        <a:xfrm>
          <a:off x="5143127" y="1524186"/>
          <a:ext cx="1904069" cy="761627"/>
        </a:xfrm>
        <a:solidFill>
          <a:srgbClr val="9B2D1F">
            <a:lumMod val="40000"/>
            <a:lumOff val="6000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en-US" sz="1800" dirty="0">
              <a:solidFill>
                <a:sysClr val="window" lastClr="FFFFFF"/>
              </a:solidFill>
              <a:latin typeface="Arial" panose="020B0604020202020204"/>
              <a:ea typeface="+mn-ea"/>
              <a:cs typeface="+mn-cs"/>
            </a:rPr>
            <a:t> </a:t>
          </a:r>
          <a:r>
            <a:rPr lang="en-US" sz="1400" dirty="0">
              <a:solidFill>
                <a:sysClr val="window" lastClr="FFFFFF"/>
              </a:solidFill>
              <a:latin typeface="Arial" panose="020B0604020202020204"/>
              <a:ea typeface="+mn-ea"/>
              <a:cs typeface="+mn-cs"/>
            </a:rPr>
            <a:t>Retention</a:t>
          </a:r>
        </a:p>
      </dgm:t>
    </dgm:pt>
    <dgm:pt modelId="{3B48E9A3-B08C-4276-AC03-08D0DC336E36}" type="parTrans" cxnId="{35BD9F6D-FE78-44DD-93F7-0C9878CE923D}">
      <dgm:prSet/>
      <dgm:spPr/>
      <dgm:t>
        <a:bodyPr/>
        <a:lstStyle/>
        <a:p>
          <a:endParaRPr lang="en-US"/>
        </a:p>
      </dgm:t>
    </dgm:pt>
    <dgm:pt modelId="{C8F2E3C7-FF05-4D0A-BE53-A46A26B8336F}" type="sibTrans" cxnId="{35BD9F6D-FE78-44DD-93F7-0C9878CE923D}">
      <dgm:prSet/>
      <dgm:spPr/>
      <dgm:t>
        <a:bodyPr/>
        <a:lstStyle/>
        <a:p>
          <a:endParaRPr lang="en-US"/>
        </a:p>
      </dgm:t>
    </dgm:pt>
    <dgm:pt modelId="{A2E7A584-6962-4EA6-B87C-CF839E735CC6}">
      <dgm:prSet phldrT="[Text]" custT="1"/>
      <dgm:spPr>
        <a:xfrm>
          <a:off x="6856790" y="1524186"/>
          <a:ext cx="1904069" cy="761627"/>
        </a:xfrm>
        <a:solidFill>
          <a:srgbClr val="800000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en-US" sz="1400" dirty="0">
              <a:solidFill>
                <a:sysClr val="window" lastClr="FFFFFF"/>
              </a:solidFill>
              <a:latin typeface="+mn-lt"/>
              <a:ea typeface="+mn-ea"/>
              <a:cs typeface="+mn-cs"/>
            </a:rPr>
            <a:t>Dissemination </a:t>
          </a:r>
        </a:p>
      </dgm:t>
    </dgm:pt>
    <dgm:pt modelId="{BBB186F6-4F7A-42C8-BCBE-96FA49713C82}" type="parTrans" cxnId="{6CC72402-B1D1-493E-8628-23FC403E8041}">
      <dgm:prSet/>
      <dgm:spPr/>
      <dgm:t>
        <a:bodyPr/>
        <a:lstStyle/>
        <a:p>
          <a:endParaRPr lang="en-US"/>
        </a:p>
      </dgm:t>
    </dgm:pt>
    <dgm:pt modelId="{7B4D5AD1-374D-4AF2-9D90-8C90EDE5B7CB}" type="sibTrans" cxnId="{6CC72402-B1D1-493E-8628-23FC403E8041}">
      <dgm:prSet/>
      <dgm:spPr/>
      <dgm:t>
        <a:bodyPr/>
        <a:lstStyle/>
        <a:p>
          <a:endParaRPr lang="en-US"/>
        </a:p>
      </dgm:t>
    </dgm:pt>
    <dgm:pt modelId="{0CABAE67-2C19-456C-B1F2-B037558D496A}">
      <dgm:prSet phldrT="[Text]" custT="1"/>
      <dgm:spPr>
        <a:xfrm>
          <a:off x="1715802" y="1524186"/>
          <a:ext cx="1904069" cy="761627"/>
        </a:xfrm>
        <a:solidFill>
          <a:srgbClr val="696464">
            <a:lumMod val="60000"/>
            <a:lumOff val="4000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en-US" sz="1400" dirty="0">
              <a:solidFill>
                <a:sysClr val="window" lastClr="FFFFFF"/>
              </a:solidFill>
              <a:latin typeface="Arial" panose="020B0604020202020204"/>
              <a:ea typeface="+mn-ea"/>
              <a:cs typeface="+mn-cs"/>
            </a:rPr>
            <a:t>Practice readiness</a:t>
          </a:r>
        </a:p>
      </dgm:t>
    </dgm:pt>
    <dgm:pt modelId="{87A67874-CD82-480F-BAFF-09C8648EE968}" type="parTrans" cxnId="{CC87CEEC-DA13-4CF0-9BA7-E54696BECDB6}">
      <dgm:prSet/>
      <dgm:spPr/>
      <dgm:t>
        <a:bodyPr/>
        <a:lstStyle/>
        <a:p>
          <a:endParaRPr lang="en-US"/>
        </a:p>
      </dgm:t>
    </dgm:pt>
    <dgm:pt modelId="{4AE6B5A6-6F79-4CED-A75D-DDF0FC684380}" type="sibTrans" cxnId="{CC87CEEC-DA13-4CF0-9BA7-E54696BECDB6}">
      <dgm:prSet/>
      <dgm:spPr/>
      <dgm:t>
        <a:bodyPr/>
        <a:lstStyle/>
        <a:p>
          <a:endParaRPr lang="en-US"/>
        </a:p>
      </dgm:t>
    </dgm:pt>
    <dgm:pt modelId="{46FAC9A7-97DC-4FB9-9FD1-F635AC9D7A81}">
      <dgm:prSet phldrT="[Text]" custT="1"/>
      <dgm:spPr>
        <a:xfrm>
          <a:off x="3429465" y="1524186"/>
          <a:ext cx="1904069" cy="761627"/>
        </a:xfrm>
        <a:solidFill>
          <a:srgbClr val="9B2D1F">
            <a:lumMod val="60000"/>
            <a:lumOff val="4000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en-US" sz="1400" dirty="0">
              <a:solidFill>
                <a:sysClr val="window" lastClr="FFFFFF"/>
              </a:solidFill>
              <a:latin typeface="Arial" panose="020B0604020202020204"/>
              <a:ea typeface="+mn-ea"/>
              <a:cs typeface="+mn-cs"/>
            </a:rPr>
            <a:t>Enrollment </a:t>
          </a:r>
        </a:p>
      </dgm:t>
    </dgm:pt>
    <dgm:pt modelId="{580F8FA9-EDC8-44CB-955C-74588924F084}" type="parTrans" cxnId="{32A0EBCA-1D0F-4FC7-A976-41FB87E7C887}">
      <dgm:prSet/>
      <dgm:spPr/>
      <dgm:t>
        <a:bodyPr/>
        <a:lstStyle/>
        <a:p>
          <a:endParaRPr lang="en-US"/>
        </a:p>
      </dgm:t>
    </dgm:pt>
    <dgm:pt modelId="{8E312E44-85AA-47A0-B50B-74EC3192FEB6}" type="sibTrans" cxnId="{32A0EBCA-1D0F-4FC7-A976-41FB87E7C887}">
      <dgm:prSet/>
      <dgm:spPr/>
      <dgm:t>
        <a:bodyPr/>
        <a:lstStyle/>
        <a:p>
          <a:endParaRPr lang="en-US"/>
        </a:p>
      </dgm:t>
    </dgm:pt>
    <dgm:pt modelId="{9D52BF6E-E6AD-47CD-8E59-7C620FA19B95}" type="pres">
      <dgm:prSet presAssocID="{FEFE0FA0-CBFF-4730-BC46-3910BCF32DD0}" presName="Name0" presStyleCnt="0">
        <dgm:presLayoutVars>
          <dgm:dir/>
          <dgm:animLvl val="lvl"/>
          <dgm:resizeHandles val="exact"/>
        </dgm:presLayoutVars>
      </dgm:prSet>
      <dgm:spPr/>
    </dgm:pt>
    <dgm:pt modelId="{36A3F4DB-936F-4A24-BA1A-F0F83EA95D1E}" type="pres">
      <dgm:prSet presAssocID="{05ED7E51-E5B9-4976-BD1D-7F44D7DCF742}" presName="parTxOnly" presStyleLbl="node1" presStyleIdx="0" presStyleCnt="5">
        <dgm:presLayoutVars>
          <dgm:chMax val="0"/>
          <dgm:chPref val="0"/>
          <dgm:bulletEnabled val="1"/>
        </dgm:presLayoutVars>
      </dgm:prSet>
      <dgm:spPr>
        <a:prstGeom prst="chevron">
          <a:avLst/>
        </a:prstGeom>
      </dgm:spPr>
    </dgm:pt>
    <dgm:pt modelId="{1FB2E9E4-2789-4EC4-8AD0-3FB967B17833}" type="pres">
      <dgm:prSet presAssocID="{C7401C1E-8EFF-4486-B03E-59CC607BFE76}" presName="parTxOnlySpace" presStyleCnt="0"/>
      <dgm:spPr/>
    </dgm:pt>
    <dgm:pt modelId="{AD037E01-ED67-441B-97F3-0A90C42D8FA1}" type="pres">
      <dgm:prSet presAssocID="{0CABAE67-2C19-456C-B1F2-B037558D496A}" presName="parTxOnly" presStyleLbl="node1" presStyleIdx="1" presStyleCnt="5" custScaleX="105680">
        <dgm:presLayoutVars>
          <dgm:chMax val="0"/>
          <dgm:chPref val="0"/>
          <dgm:bulletEnabled val="1"/>
        </dgm:presLayoutVars>
      </dgm:prSet>
      <dgm:spPr>
        <a:prstGeom prst="chevron">
          <a:avLst/>
        </a:prstGeom>
      </dgm:spPr>
    </dgm:pt>
    <dgm:pt modelId="{50CFBDD0-8375-48FB-A1EA-D205371162A7}" type="pres">
      <dgm:prSet presAssocID="{4AE6B5A6-6F79-4CED-A75D-DDF0FC684380}" presName="parTxOnlySpace" presStyleCnt="0"/>
      <dgm:spPr/>
    </dgm:pt>
    <dgm:pt modelId="{9B18F71B-0076-4413-9C39-908D9DF933DF}" type="pres">
      <dgm:prSet presAssocID="{46FAC9A7-97DC-4FB9-9FD1-F635AC9D7A81}" presName="parTxOnly" presStyleLbl="node1" presStyleIdx="2" presStyleCnt="5">
        <dgm:presLayoutVars>
          <dgm:chMax val="0"/>
          <dgm:chPref val="0"/>
          <dgm:bulletEnabled val="1"/>
        </dgm:presLayoutVars>
      </dgm:prSet>
      <dgm:spPr>
        <a:prstGeom prst="chevron">
          <a:avLst/>
        </a:prstGeom>
      </dgm:spPr>
    </dgm:pt>
    <dgm:pt modelId="{B93C13E7-1EC0-49F5-A5E8-5FA54CC984D3}" type="pres">
      <dgm:prSet presAssocID="{8E312E44-85AA-47A0-B50B-74EC3192FEB6}" presName="parTxOnlySpace" presStyleCnt="0"/>
      <dgm:spPr/>
    </dgm:pt>
    <dgm:pt modelId="{04313B6A-98BA-481F-A3B7-7C22F55A594E}" type="pres">
      <dgm:prSet presAssocID="{12D5DFBA-F335-43BC-A8C3-BD415A126826}" presName="parTxOnly" presStyleLbl="node1" presStyleIdx="3" presStyleCnt="5">
        <dgm:presLayoutVars>
          <dgm:chMax val="0"/>
          <dgm:chPref val="0"/>
          <dgm:bulletEnabled val="1"/>
        </dgm:presLayoutVars>
      </dgm:prSet>
      <dgm:spPr>
        <a:prstGeom prst="chevron">
          <a:avLst/>
        </a:prstGeom>
      </dgm:spPr>
    </dgm:pt>
    <dgm:pt modelId="{92DDAE24-6A22-43A6-A00F-4E4F80A0936D}" type="pres">
      <dgm:prSet presAssocID="{C8F2E3C7-FF05-4D0A-BE53-A46A26B8336F}" presName="parTxOnlySpace" presStyleCnt="0"/>
      <dgm:spPr/>
    </dgm:pt>
    <dgm:pt modelId="{5A24602A-A6CF-4EC5-8D92-8202150E052B}" type="pres">
      <dgm:prSet presAssocID="{A2E7A584-6962-4EA6-B87C-CF839E735CC6}" presName="parTxOnly" presStyleLbl="node1" presStyleIdx="4" presStyleCnt="5">
        <dgm:presLayoutVars>
          <dgm:chMax val="0"/>
          <dgm:chPref val="0"/>
          <dgm:bulletEnabled val="1"/>
        </dgm:presLayoutVars>
      </dgm:prSet>
      <dgm:spPr>
        <a:prstGeom prst="chevron">
          <a:avLst/>
        </a:prstGeom>
      </dgm:spPr>
    </dgm:pt>
  </dgm:ptLst>
  <dgm:cxnLst>
    <dgm:cxn modelId="{6CC72402-B1D1-493E-8628-23FC403E8041}" srcId="{FEFE0FA0-CBFF-4730-BC46-3910BCF32DD0}" destId="{A2E7A584-6962-4EA6-B87C-CF839E735CC6}" srcOrd="4" destOrd="0" parTransId="{BBB186F6-4F7A-42C8-BCBE-96FA49713C82}" sibTransId="{7B4D5AD1-374D-4AF2-9D90-8C90EDE5B7CB}"/>
    <dgm:cxn modelId="{57BB370C-707F-C944-80D3-DFABD235C175}" type="presOf" srcId="{46FAC9A7-97DC-4FB9-9FD1-F635AC9D7A81}" destId="{9B18F71B-0076-4413-9C39-908D9DF933DF}" srcOrd="0" destOrd="0" presId="urn:microsoft.com/office/officeart/2005/8/layout/chevron1"/>
    <dgm:cxn modelId="{6575C91B-E11A-6F45-AF4A-14AE9D9F937B}" type="presOf" srcId="{0CABAE67-2C19-456C-B1F2-B037558D496A}" destId="{AD037E01-ED67-441B-97F3-0A90C42D8FA1}" srcOrd="0" destOrd="0" presId="urn:microsoft.com/office/officeart/2005/8/layout/chevron1"/>
    <dgm:cxn modelId="{35BD9F6D-FE78-44DD-93F7-0C9878CE923D}" srcId="{FEFE0FA0-CBFF-4730-BC46-3910BCF32DD0}" destId="{12D5DFBA-F335-43BC-A8C3-BD415A126826}" srcOrd="3" destOrd="0" parTransId="{3B48E9A3-B08C-4276-AC03-08D0DC336E36}" sibTransId="{C8F2E3C7-FF05-4D0A-BE53-A46A26B8336F}"/>
    <dgm:cxn modelId="{F0468DBD-55D4-5A4F-8AAA-1F956D856533}" type="presOf" srcId="{05ED7E51-E5B9-4976-BD1D-7F44D7DCF742}" destId="{36A3F4DB-936F-4A24-BA1A-F0F83EA95D1E}" srcOrd="0" destOrd="0" presId="urn:microsoft.com/office/officeart/2005/8/layout/chevron1"/>
    <dgm:cxn modelId="{32A0EBCA-1D0F-4FC7-A976-41FB87E7C887}" srcId="{FEFE0FA0-CBFF-4730-BC46-3910BCF32DD0}" destId="{46FAC9A7-97DC-4FB9-9FD1-F635AC9D7A81}" srcOrd="2" destOrd="0" parTransId="{580F8FA9-EDC8-44CB-955C-74588924F084}" sibTransId="{8E312E44-85AA-47A0-B50B-74EC3192FEB6}"/>
    <dgm:cxn modelId="{C4A77BDC-96A0-E643-9B43-9B346D53C699}" type="presOf" srcId="{A2E7A584-6962-4EA6-B87C-CF839E735CC6}" destId="{5A24602A-A6CF-4EC5-8D92-8202150E052B}" srcOrd="0" destOrd="0" presId="urn:microsoft.com/office/officeart/2005/8/layout/chevron1"/>
    <dgm:cxn modelId="{C4AD12DD-CA5E-49A4-8B4F-17366CF76945}" srcId="{FEFE0FA0-CBFF-4730-BC46-3910BCF32DD0}" destId="{05ED7E51-E5B9-4976-BD1D-7F44D7DCF742}" srcOrd="0" destOrd="0" parTransId="{E90E4C82-35FC-49D5-B5A0-BDD7C13E3122}" sibTransId="{C7401C1E-8EFF-4486-B03E-59CC607BFE76}"/>
    <dgm:cxn modelId="{CC87CEEC-DA13-4CF0-9BA7-E54696BECDB6}" srcId="{FEFE0FA0-CBFF-4730-BC46-3910BCF32DD0}" destId="{0CABAE67-2C19-456C-B1F2-B037558D496A}" srcOrd="1" destOrd="0" parTransId="{87A67874-CD82-480F-BAFF-09C8648EE968}" sibTransId="{4AE6B5A6-6F79-4CED-A75D-DDF0FC684380}"/>
    <dgm:cxn modelId="{5B7AC1F7-526E-2546-A9DA-5D64E0B67443}" type="presOf" srcId="{FEFE0FA0-CBFF-4730-BC46-3910BCF32DD0}" destId="{9D52BF6E-E6AD-47CD-8E59-7C620FA19B95}" srcOrd="0" destOrd="0" presId="urn:microsoft.com/office/officeart/2005/8/layout/chevron1"/>
    <dgm:cxn modelId="{5DD9E6FF-C31B-1645-8C9F-8483667615D1}" type="presOf" srcId="{12D5DFBA-F335-43BC-A8C3-BD415A126826}" destId="{04313B6A-98BA-481F-A3B7-7C22F55A594E}" srcOrd="0" destOrd="0" presId="urn:microsoft.com/office/officeart/2005/8/layout/chevron1"/>
    <dgm:cxn modelId="{732B2EAD-F50A-E945-9B34-CD6A36B51C39}" type="presParOf" srcId="{9D52BF6E-E6AD-47CD-8E59-7C620FA19B95}" destId="{36A3F4DB-936F-4A24-BA1A-F0F83EA95D1E}" srcOrd="0" destOrd="0" presId="urn:microsoft.com/office/officeart/2005/8/layout/chevron1"/>
    <dgm:cxn modelId="{7DF7B173-0AE7-3C4C-BA4B-4D091A010F92}" type="presParOf" srcId="{9D52BF6E-E6AD-47CD-8E59-7C620FA19B95}" destId="{1FB2E9E4-2789-4EC4-8AD0-3FB967B17833}" srcOrd="1" destOrd="0" presId="urn:microsoft.com/office/officeart/2005/8/layout/chevron1"/>
    <dgm:cxn modelId="{C66FA9BD-815E-5244-A540-100CC557838C}" type="presParOf" srcId="{9D52BF6E-E6AD-47CD-8E59-7C620FA19B95}" destId="{AD037E01-ED67-441B-97F3-0A90C42D8FA1}" srcOrd="2" destOrd="0" presId="urn:microsoft.com/office/officeart/2005/8/layout/chevron1"/>
    <dgm:cxn modelId="{75CA40D1-A66A-6844-9AB4-4914C653482C}" type="presParOf" srcId="{9D52BF6E-E6AD-47CD-8E59-7C620FA19B95}" destId="{50CFBDD0-8375-48FB-A1EA-D205371162A7}" srcOrd="3" destOrd="0" presId="urn:microsoft.com/office/officeart/2005/8/layout/chevron1"/>
    <dgm:cxn modelId="{F82CB15B-CFDC-9341-875C-8C1F02567A62}" type="presParOf" srcId="{9D52BF6E-E6AD-47CD-8E59-7C620FA19B95}" destId="{9B18F71B-0076-4413-9C39-908D9DF933DF}" srcOrd="4" destOrd="0" presId="urn:microsoft.com/office/officeart/2005/8/layout/chevron1"/>
    <dgm:cxn modelId="{13D6C0A9-C68B-AA47-A862-D46706732B5F}" type="presParOf" srcId="{9D52BF6E-E6AD-47CD-8E59-7C620FA19B95}" destId="{B93C13E7-1EC0-49F5-A5E8-5FA54CC984D3}" srcOrd="5" destOrd="0" presId="urn:microsoft.com/office/officeart/2005/8/layout/chevron1"/>
    <dgm:cxn modelId="{7623CA4A-78E9-504E-946C-F46E9AC60019}" type="presParOf" srcId="{9D52BF6E-E6AD-47CD-8E59-7C620FA19B95}" destId="{04313B6A-98BA-481F-A3B7-7C22F55A594E}" srcOrd="6" destOrd="0" presId="urn:microsoft.com/office/officeart/2005/8/layout/chevron1"/>
    <dgm:cxn modelId="{3C44EB67-96D9-2243-ADAA-40F29990692A}" type="presParOf" srcId="{9D52BF6E-E6AD-47CD-8E59-7C620FA19B95}" destId="{92DDAE24-6A22-43A6-A00F-4E4F80A0936D}" srcOrd="7" destOrd="0" presId="urn:microsoft.com/office/officeart/2005/8/layout/chevron1"/>
    <dgm:cxn modelId="{BCC6822B-F993-F64A-B9B3-896333C4E2FE}" type="presParOf" srcId="{9D52BF6E-E6AD-47CD-8E59-7C620FA19B95}" destId="{5A24602A-A6CF-4EC5-8D92-8202150E052B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2489071-2D3C-4744-8E46-C89AB72D766C}" type="doc">
      <dgm:prSet loTypeId="urn:microsoft.com/office/officeart/2005/8/layout/process4" loCatId="process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AC06773F-1B6E-4036-A48B-213605EC5BF3}">
      <dgm:prSet phldrT="[Text]" custT="1"/>
      <dgm:spPr/>
      <dgm:t>
        <a:bodyPr/>
        <a:lstStyle/>
        <a:p>
          <a:pPr algn="ctr">
            <a:lnSpc>
              <a:spcPct val="100000"/>
            </a:lnSpc>
            <a:buFont typeface="+mj-lt"/>
            <a:buAutoNum type="arabicPeriod"/>
          </a:pPr>
          <a:r>
            <a:rPr lang="en-US" sz="2000" b="1" dirty="0"/>
            <a:t>Dementia Specialist determines patient’s capacity to consent                            (consent by proxy allowed).</a:t>
          </a:r>
        </a:p>
      </dgm:t>
    </dgm:pt>
    <dgm:pt modelId="{2D9C3427-8164-4694-A5C3-176E07684E47}" type="parTrans" cxnId="{DC80E257-307C-4EF7-AA7D-B3E8ACD03121}">
      <dgm:prSet/>
      <dgm:spPr/>
      <dgm:t>
        <a:bodyPr/>
        <a:lstStyle/>
        <a:p>
          <a:endParaRPr lang="en-US" sz="2000"/>
        </a:p>
      </dgm:t>
    </dgm:pt>
    <dgm:pt modelId="{94B1CBA4-E851-4237-8AC9-C12E7F9AC25F}" type="sibTrans" cxnId="{DC80E257-307C-4EF7-AA7D-B3E8ACD03121}">
      <dgm:prSet/>
      <dgm:spPr/>
      <dgm:t>
        <a:bodyPr/>
        <a:lstStyle/>
        <a:p>
          <a:endParaRPr lang="en-US" sz="2000"/>
        </a:p>
      </dgm:t>
    </dgm:pt>
    <dgm:pt modelId="{7EE22FAA-2F05-40A4-9800-5320E8FA095E}">
      <dgm:prSet phldrT="[Text]" custT="1"/>
      <dgm:spPr/>
      <dgm:t>
        <a:bodyPr/>
        <a:lstStyle/>
        <a:p>
          <a:pPr>
            <a:buFont typeface="+mj-lt"/>
            <a:buAutoNum type="arabicPeriod"/>
          </a:pPr>
          <a:r>
            <a:rPr lang="en-US" sz="2000" b="1" dirty="0"/>
            <a:t>BOTH Dementia Specialist/Authorized Designee AND patient/patient proxy sign.</a:t>
          </a:r>
        </a:p>
      </dgm:t>
    </dgm:pt>
    <dgm:pt modelId="{8A165322-C557-401D-BD3D-F736F8DB391F}" type="parTrans" cxnId="{4464A413-AFB2-444C-BDF0-0D00690D6DC4}">
      <dgm:prSet/>
      <dgm:spPr/>
      <dgm:t>
        <a:bodyPr/>
        <a:lstStyle/>
        <a:p>
          <a:endParaRPr lang="en-US" sz="2000"/>
        </a:p>
      </dgm:t>
    </dgm:pt>
    <dgm:pt modelId="{A5894BA4-CA5C-4748-8ABA-AD9CB7247876}" type="sibTrans" cxnId="{4464A413-AFB2-444C-BDF0-0D00690D6DC4}">
      <dgm:prSet/>
      <dgm:spPr/>
      <dgm:t>
        <a:bodyPr/>
        <a:lstStyle/>
        <a:p>
          <a:endParaRPr lang="en-US" sz="2000"/>
        </a:p>
      </dgm:t>
    </dgm:pt>
    <dgm:pt modelId="{987443F4-EA23-44A5-B918-F2497F181C16}">
      <dgm:prSet phldrT="[Text]" custT="1"/>
      <dgm:spPr/>
      <dgm:t>
        <a:bodyPr/>
        <a:lstStyle/>
        <a:p>
          <a:pPr>
            <a:buFont typeface="+mj-lt"/>
            <a:buAutoNum type="arabicPeriod"/>
          </a:pPr>
          <a:r>
            <a:rPr lang="en-US" sz="2000" b="1" dirty="0">
              <a:highlight>
                <a:srgbClr val="FFFF00"/>
              </a:highlight>
            </a:rPr>
            <a:t>Consenting site must ensure the fully executed ICF is uploaded to the case registration page in study database. </a:t>
          </a:r>
        </a:p>
      </dgm:t>
    </dgm:pt>
    <dgm:pt modelId="{B020F738-9F71-4583-888B-D8FFDCD9BC02}" type="parTrans" cxnId="{0C9F6196-60E0-4DED-9D06-69A509330CAE}">
      <dgm:prSet/>
      <dgm:spPr/>
      <dgm:t>
        <a:bodyPr/>
        <a:lstStyle/>
        <a:p>
          <a:endParaRPr lang="en-US" sz="2000"/>
        </a:p>
      </dgm:t>
    </dgm:pt>
    <dgm:pt modelId="{A8266E11-A7C0-4A47-B591-A241620EB8F0}" type="sibTrans" cxnId="{0C9F6196-60E0-4DED-9D06-69A509330CAE}">
      <dgm:prSet/>
      <dgm:spPr/>
      <dgm:t>
        <a:bodyPr/>
        <a:lstStyle/>
        <a:p>
          <a:endParaRPr lang="en-US" sz="2000"/>
        </a:p>
      </dgm:t>
    </dgm:pt>
    <dgm:pt modelId="{72913D00-D95E-47D4-8017-DE42B95C7D63}">
      <dgm:prSet custT="1"/>
      <dgm:spPr/>
      <dgm:t>
        <a:bodyPr/>
        <a:lstStyle/>
        <a:p>
          <a:r>
            <a:rPr lang="en-US" sz="2000" b="1" dirty="0"/>
            <a:t>Provide IRB approved Informed Consent Form (ICF) to patient. </a:t>
          </a:r>
        </a:p>
      </dgm:t>
    </dgm:pt>
    <dgm:pt modelId="{69469268-5468-4099-9FAC-64D217E8C7E5}" type="parTrans" cxnId="{1EA52074-02C4-460C-972E-CD3EF57F862F}">
      <dgm:prSet/>
      <dgm:spPr/>
      <dgm:t>
        <a:bodyPr/>
        <a:lstStyle/>
        <a:p>
          <a:endParaRPr lang="en-US" sz="2000"/>
        </a:p>
      </dgm:t>
    </dgm:pt>
    <dgm:pt modelId="{28041FFF-D995-46CF-9C2B-52F197159C3B}" type="sibTrans" cxnId="{1EA52074-02C4-460C-972E-CD3EF57F862F}">
      <dgm:prSet/>
      <dgm:spPr/>
      <dgm:t>
        <a:bodyPr/>
        <a:lstStyle/>
        <a:p>
          <a:endParaRPr lang="en-US" sz="2000"/>
        </a:p>
      </dgm:t>
    </dgm:pt>
    <dgm:pt modelId="{65EB3818-10CB-46D7-8815-C0E162C6A2EE}">
      <dgm:prSet custT="1"/>
      <dgm:spPr/>
      <dgm:t>
        <a:bodyPr/>
        <a:lstStyle/>
        <a:p>
          <a:r>
            <a:rPr lang="en-US" sz="2000" b="1" dirty="0"/>
            <a:t>Dementia Specialist/Authorized Designee reviews ICF with patient/patient proxy. </a:t>
          </a:r>
        </a:p>
      </dgm:t>
    </dgm:pt>
    <dgm:pt modelId="{B4980AA7-EBAB-471F-B425-3E290E3E3B16}" type="parTrans" cxnId="{8082F4DA-21BF-4079-B3C9-A4663C77C36F}">
      <dgm:prSet/>
      <dgm:spPr/>
      <dgm:t>
        <a:bodyPr/>
        <a:lstStyle/>
        <a:p>
          <a:endParaRPr lang="en-US" sz="2000"/>
        </a:p>
      </dgm:t>
    </dgm:pt>
    <dgm:pt modelId="{8843A038-CBD2-4354-A308-B6310D4BDA15}" type="sibTrans" cxnId="{8082F4DA-21BF-4079-B3C9-A4663C77C36F}">
      <dgm:prSet/>
      <dgm:spPr/>
      <dgm:t>
        <a:bodyPr/>
        <a:lstStyle/>
        <a:p>
          <a:endParaRPr lang="en-US" sz="2000"/>
        </a:p>
      </dgm:t>
    </dgm:pt>
    <dgm:pt modelId="{CB84AB24-5096-448E-87F2-0544A736E10D}">
      <dgm:prSet custT="1"/>
      <dgm:spPr/>
      <dgm:t>
        <a:bodyPr/>
        <a:lstStyle/>
        <a:p>
          <a:r>
            <a:rPr lang="en-US" sz="2000" b="1" dirty="0"/>
            <a:t>Answer all outstanding questions with ample time to review and discuss the ICF</a:t>
          </a:r>
          <a:r>
            <a:rPr lang="en-US" sz="2000" dirty="0"/>
            <a:t>. </a:t>
          </a:r>
        </a:p>
      </dgm:t>
    </dgm:pt>
    <dgm:pt modelId="{19EDC578-6DEA-47BF-B8BF-4F7FAFEF5266}" type="parTrans" cxnId="{DC2C3E56-8821-4BCF-A0CC-5B1A02E10B0E}">
      <dgm:prSet/>
      <dgm:spPr/>
      <dgm:t>
        <a:bodyPr/>
        <a:lstStyle/>
        <a:p>
          <a:endParaRPr lang="en-US" sz="2000"/>
        </a:p>
      </dgm:t>
    </dgm:pt>
    <dgm:pt modelId="{55E8FD69-A954-4DE2-8092-DEDCC3BC09CA}" type="sibTrans" cxnId="{DC2C3E56-8821-4BCF-A0CC-5B1A02E10B0E}">
      <dgm:prSet/>
      <dgm:spPr/>
      <dgm:t>
        <a:bodyPr/>
        <a:lstStyle/>
        <a:p>
          <a:endParaRPr lang="en-US" sz="2000"/>
        </a:p>
      </dgm:t>
    </dgm:pt>
    <dgm:pt modelId="{3D5B32FD-D0E0-41BF-95BE-093CF182E21A}" type="pres">
      <dgm:prSet presAssocID="{F2489071-2D3C-4744-8E46-C89AB72D766C}" presName="Name0" presStyleCnt="0">
        <dgm:presLayoutVars>
          <dgm:dir/>
          <dgm:animLvl val="lvl"/>
          <dgm:resizeHandles val="exact"/>
        </dgm:presLayoutVars>
      </dgm:prSet>
      <dgm:spPr/>
    </dgm:pt>
    <dgm:pt modelId="{52A47217-9DE5-44E1-9B03-9B676C8C9DD8}" type="pres">
      <dgm:prSet presAssocID="{987443F4-EA23-44A5-B918-F2497F181C16}" presName="boxAndChildren" presStyleCnt="0"/>
      <dgm:spPr/>
    </dgm:pt>
    <dgm:pt modelId="{60CA3015-3FAE-4717-BE58-22E9E5869081}" type="pres">
      <dgm:prSet presAssocID="{987443F4-EA23-44A5-B918-F2497F181C16}" presName="parentTextBox" presStyleLbl="node1" presStyleIdx="0" presStyleCnt="6" custScaleX="99645" custScaleY="196360"/>
      <dgm:spPr/>
    </dgm:pt>
    <dgm:pt modelId="{519FF748-E3AE-4516-8539-700F968F1AEB}" type="pres">
      <dgm:prSet presAssocID="{A5894BA4-CA5C-4748-8ABA-AD9CB7247876}" presName="sp" presStyleCnt="0"/>
      <dgm:spPr/>
    </dgm:pt>
    <dgm:pt modelId="{B1594A6D-ED6A-401F-9D18-B78B7ED140E7}" type="pres">
      <dgm:prSet presAssocID="{7EE22FAA-2F05-40A4-9800-5320E8FA095E}" presName="arrowAndChildren" presStyleCnt="0"/>
      <dgm:spPr/>
    </dgm:pt>
    <dgm:pt modelId="{B6AAFF61-3233-4F46-9F4C-DE423BD0A75D}" type="pres">
      <dgm:prSet presAssocID="{7EE22FAA-2F05-40A4-9800-5320E8FA095E}" presName="parentTextArrow" presStyleLbl="node1" presStyleIdx="1" presStyleCnt="6"/>
      <dgm:spPr/>
    </dgm:pt>
    <dgm:pt modelId="{44B84DBD-57D8-4E2C-9160-E3B9D6DF9D03}" type="pres">
      <dgm:prSet presAssocID="{55E8FD69-A954-4DE2-8092-DEDCC3BC09CA}" presName="sp" presStyleCnt="0"/>
      <dgm:spPr/>
    </dgm:pt>
    <dgm:pt modelId="{28F3A7BF-5CE4-44FC-AB8C-928D20513E3A}" type="pres">
      <dgm:prSet presAssocID="{CB84AB24-5096-448E-87F2-0544A736E10D}" presName="arrowAndChildren" presStyleCnt="0"/>
      <dgm:spPr/>
    </dgm:pt>
    <dgm:pt modelId="{5B0EE0A7-9A0A-48EE-9BD1-A373B33DB534}" type="pres">
      <dgm:prSet presAssocID="{CB84AB24-5096-448E-87F2-0544A736E10D}" presName="parentTextArrow" presStyleLbl="node1" presStyleIdx="2" presStyleCnt="6"/>
      <dgm:spPr/>
    </dgm:pt>
    <dgm:pt modelId="{0B4EE59B-8421-45BB-AE4D-5461EB91AADF}" type="pres">
      <dgm:prSet presAssocID="{8843A038-CBD2-4354-A308-B6310D4BDA15}" presName="sp" presStyleCnt="0"/>
      <dgm:spPr/>
    </dgm:pt>
    <dgm:pt modelId="{4DED792C-9BE3-4888-BFF0-15BAF236551B}" type="pres">
      <dgm:prSet presAssocID="{65EB3818-10CB-46D7-8815-C0E162C6A2EE}" presName="arrowAndChildren" presStyleCnt="0"/>
      <dgm:spPr/>
    </dgm:pt>
    <dgm:pt modelId="{8028E47E-41C1-4EFA-A89A-74067F9B511A}" type="pres">
      <dgm:prSet presAssocID="{65EB3818-10CB-46D7-8815-C0E162C6A2EE}" presName="parentTextArrow" presStyleLbl="node1" presStyleIdx="3" presStyleCnt="6"/>
      <dgm:spPr/>
    </dgm:pt>
    <dgm:pt modelId="{00F947C6-99A9-413A-A3D0-5ACD7F2B2A46}" type="pres">
      <dgm:prSet presAssocID="{28041FFF-D995-46CF-9C2B-52F197159C3B}" presName="sp" presStyleCnt="0"/>
      <dgm:spPr/>
    </dgm:pt>
    <dgm:pt modelId="{8075AE20-3253-4DF6-900B-61A84A802BCB}" type="pres">
      <dgm:prSet presAssocID="{72913D00-D95E-47D4-8017-DE42B95C7D63}" presName="arrowAndChildren" presStyleCnt="0"/>
      <dgm:spPr/>
    </dgm:pt>
    <dgm:pt modelId="{5BAE1E84-BC28-4AD0-9357-802F26471A5A}" type="pres">
      <dgm:prSet presAssocID="{72913D00-D95E-47D4-8017-DE42B95C7D63}" presName="parentTextArrow" presStyleLbl="node1" presStyleIdx="4" presStyleCnt="6"/>
      <dgm:spPr/>
    </dgm:pt>
    <dgm:pt modelId="{582455FA-8951-4A27-B517-5D477BE5AEFB}" type="pres">
      <dgm:prSet presAssocID="{94B1CBA4-E851-4237-8AC9-C12E7F9AC25F}" presName="sp" presStyleCnt="0"/>
      <dgm:spPr/>
    </dgm:pt>
    <dgm:pt modelId="{E79EC58A-6950-4BF4-9D5E-18DDACB2CCCD}" type="pres">
      <dgm:prSet presAssocID="{AC06773F-1B6E-4036-A48B-213605EC5BF3}" presName="arrowAndChildren" presStyleCnt="0"/>
      <dgm:spPr/>
    </dgm:pt>
    <dgm:pt modelId="{29719C3A-0327-4668-BD5B-C368A4905EC8}" type="pres">
      <dgm:prSet presAssocID="{AC06773F-1B6E-4036-A48B-213605EC5BF3}" presName="parentTextArrow" presStyleLbl="node1" presStyleIdx="5" presStyleCnt="6" custScaleY="133353" custLinFactNeighborX="-42119" custLinFactNeighborY="-14469"/>
      <dgm:spPr/>
    </dgm:pt>
  </dgm:ptLst>
  <dgm:cxnLst>
    <dgm:cxn modelId="{4464A413-AFB2-444C-BDF0-0D00690D6DC4}" srcId="{F2489071-2D3C-4744-8E46-C89AB72D766C}" destId="{7EE22FAA-2F05-40A4-9800-5320E8FA095E}" srcOrd="4" destOrd="0" parTransId="{8A165322-C557-401D-BD3D-F736F8DB391F}" sibTransId="{A5894BA4-CA5C-4748-8ABA-AD9CB7247876}"/>
    <dgm:cxn modelId="{3B9B7C28-BBBC-4506-B78F-99630BD8E45A}" type="presOf" srcId="{AC06773F-1B6E-4036-A48B-213605EC5BF3}" destId="{29719C3A-0327-4668-BD5B-C368A4905EC8}" srcOrd="0" destOrd="0" presId="urn:microsoft.com/office/officeart/2005/8/layout/process4"/>
    <dgm:cxn modelId="{02C1E230-9B8F-4239-8C6D-A08AF4CABD0B}" type="presOf" srcId="{7EE22FAA-2F05-40A4-9800-5320E8FA095E}" destId="{B6AAFF61-3233-4F46-9F4C-DE423BD0A75D}" srcOrd="0" destOrd="0" presId="urn:microsoft.com/office/officeart/2005/8/layout/process4"/>
    <dgm:cxn modelId="{853EA249-0972-4AD9-8985-0373246C16F9}" type="presOf" srcId="{72913D00-D95E-47D4-8017-DE42B95C7D63}" destId="{5BAE1E84-BC28-4AD0-9357-802F26471A5A}" srcOrd="0" destOrd="0" presId="urn:microsoft.com/office/officeart/2005/8/layout/process4"/>
    <dgm:cxn modelId="{159F5D4F-AB5F-40B8-891B-E183DE238484}" type="presOf" srcId="{987443F4-EA23-44A5-B918-F2497F181C16}" destId="{60CA3015-3FAE-4717-BE58-22E9E5869081}" srcOrd="0" destOrd="0" presId="urn:microsoft.com/office/officeart/2005/8/layout/process4"/>
    <dgm:cxn modelId="{FAD91A73-9DF7-42D5-92C6-560B822720FB}" type="presOf" srcId="{65EB3818-10CB-46D7-8815-C0E162C6A2EE}" destId="{8028E47E-41C1-4EFA-A89A-74067F9B511A}" srcOrd="0" destOrd="0" presId="urn:microsoft.com/office/officeart/2005/8/layout/process4"/>
    <dgm:cxn modelId="{1EA52074-02C4-460C-972E-CD3EF57F862F}" srcId="{F2489071-2D3C-4744-8E46-C89AB72D766C}" destId="{72913D00-D95E-47D4-8017-DE42B95C7D63}" srcOrd="1" destOrd="0" parTransId="{69469268-5468-4099-9FAC-64D217E8C7E5}" sibTransId="{28041FFF-D995-46CF-9C2B-52F197159C3B}"/>
    <dgm:cxn modelId="{DC2C3E56-8821-4BCF-A0CC-5B1A02E10B0E}" srcId="{F2489071-2D3C-4744-8E46-C89AB72D766C}" destId="{CB84AB24-5096-448E-87F2-0544A736E10D}" srcOrd="3" destOrd="0" parTransId="{19EDC578-6DEA-47BF-B8BF-4F7FAFEF5266}" sibTransId="{55E8FD69-A954-4DE2-8092-DEDCC3BC09CA}"/>
    <dgm:cxn modelId="{DC80E257-307C-4EF7-AA7D-B3E8ACD03121}" srcId="{F2489071-2D3C-4744-8E46-C89AB72D766C}" destId="{AC06773F-1B6E-4036-A48B-213605EC5BF3}" srcOrd="0" destOrd="0" parTransId="{2D9C3427-8164-4694-A5C3-176E07684E47}" sibTransId="{94B1CBA4-E851-4237-8AC9-C12E7F9AC25F}"/>
    <dgm:cxn modelId="{0C9F6196-60E0-4DED-9D06-69A509330CAE}" srcId="{F2489071-2D3C-4744-8E46-C89AB72D766C}" destId="{987443F4-EA23-44A5-B918-F2497F181C16}" srcOrd="5" destOrd="0" parTransId="{B020F738-9F71-4583-888B-D8FFDCD9BC02}" sibTransId="{A8266E11-A7C0-4A47-B591-A241620EB8F0}"/>
    <dgm:cxn modelId="{EC4591B8-7AE8-402F-BB33-4975A68A18C7}" type="presOf" srcId="{CB84AB24-5096-448E-87F2-0544A736E10D}" destId="{5B0EE0A7-9A0A-48EE-9BD1-A373B33DB534}" srcOrd="0" destOrd="0" presId="urn:microsoft.com/office/officeart/2005/8/layout/process4"/>
    <dgm:cxn modelId="{8082F4DA-21BF-4079-B3C9-A4663C77C36F}" srcId="{F2489071-2D3C-4744-8E46-C89AB72D766C}" destId="{65EB3818-10CB-46D7-8815-C0E162C6A2EE}" srcOrd="2" destOrd="0" parTransId="{B4980AA7-EBAB-471F-B425-3E290E3E3B16}" sibTransId="{8843A038-CBD2-4354-A308-B6310D4BDA15}"/>
    <dgm:cxn modelId="{D26B7EE1-E8C3-4F56-A0E2-D42AAB035BD0}" type="presOf" srcId="{F2489071-2D3C-4744-8E46-C89AB72D766C}" destId="{3D5B32FD-D0E0-41BF-95BE-093CF182E21A}" srcOrd="0" destOrd="0" presId="urn:microsoft.com/office/officeart/2005/8/layout/process4"/>
    <dgm:cxn modelId="{360925AF-D6A9-4DB6-9FE4-6D7EA52E2FF5}" type="presParOf" srcId="{3D5B32FD-D0E0-41BF-95BE-093CF182E21A}" destId="{52A47217-9DE5-44E1-9B03-9B676C8C9DD8}" srcOrd="0" destOrd="0" presId="urn:microsoft.com/office/officeart/2005/8/layout/process4"/>
    <dgm:cxn modelId="{CF3B0BA8-E92E-4C5E-9EDD-2B41D662307B}" type="presParOf" srcId="{52A47217-9DE5-44E1-9B03-9B676C8C9DD8}" destId="{60CA3015-3FAE-4717-BE58-22E9E5869081}" srcOrd="0" destOrd="0" presId="urn:microsoft.com/office/officeart/2005/8/layout/process4"/>
    <dgm:cxn modelId="{821355C1-97A1-4FC1-9B52-C817AAFF7DDE}" type="presParOf" srcId="{3D5B32FD-D0E0-41BF-95BE-093CF182E21A}" destId="{519FF748-E3AE-4516-8539-700F968F1AEB}" srcOrd="1" destOrd="0" presId="urn:microsoft.com/office/officeart/2005/8/layout/process4"/>
    <dgm:cxn modelId="{B78F098A-9F02-41D0-8D7D-C4C106F39FE7}" type="presParOf" srcId="{3D5B32FD-D0E0-41BF-95BE-093CF182E21A}" destId="{B1594A6D-ED6A-401F-9D18-B78B7ED140E7}" srcOrd="2" destOrd="0" presId="urn:microsoft.com/office/officeart/2005/8/layout/process4"/>
    <dgm:cxn modelId="{FA0F091C-8686-4AF1-AFD4-4D0A34960475}" type="presParOf" srcId="{B1594A6D-ED6A-401F-9D18-B78B7ED140E7}" destId="{B6AAFF61-3233-4F46-9F4C-DE423BD0A75D}" srcOrd="0" destOrd="0" presId="urn:microsoft.com/office/officeart/2005/8/layout/process4"/>
    <dgm:cxn modelId="{B45141DF-0256-457B-9CFB-589F65895110}" type="presParOf" srcId="{3D5B32FD-D0E0-41BF-95BE-093CF182E21A}" destId="{44B84DBD-57D8-4E2C-9160-E3B9D6DF9D03}" srcOrd="3" destOrd="0" presId="urn:microsoft.com/office/officeart/2005/8/layout/process4"/>
    <dgm:cxn modelId="{2ED96780-57B5-4E9A-93DB-545E0067A3C2}" type="presParOf" srcId="{3D5B32FD-D0E0-41BF-95BE-093CF182E21A}" destId="{28F3A7BF-5CE4-44FC-AB8C-928D20513E3A}" srcOrd="4" destOrd="0" presId="urn:microsoft.com/office/officeart/2005/8/layout/process4"/>
    <dgm:cxn modelId="{C6FCF672-0A2D-4D8B-A6FA-D9DC912B7091}" type="presParOf" srcId="{28F3A7BF-5CE4-44FC-AB8C-928D20513E3A}" destId="{5B0EE0A7-9A0A-48EE-9BD1-A373B33DB534}" srcOrd="0" destOrd="0" presId="urn:microsoft.com/office/officeart/2005/8/layout/process4"/>
    <dgm:cxn modelId="{84960DF1-867A-4B5F-B929-A96B1DD0EABD}" type="presParOf" srcId="{3D5B32FD-D0E0-41BF-95BE-093CF182E21A}" destId="{0B4EE59B-8421-45BB-AE4D-5461EB91AADF}" srcOrd="5" destOrd="0" presId="urn:microsoft.com/office/officeart/2005/8/layout/process4"/>
    <dgm:cxn modelId="{072E90A0-F941-440E-A6D9-1BFB780AA532}" type="presParOf" srcId="{3D5B32FD-D0E0-41BF-95BE-093CF182E21A}" destId="{4DED792C-9BE3-4888-BFF0-15BAF236551B}" srcOrd="6" destOrd="0" presId="urn:microsoft.com/office/officeart/2005/8/layout/process4"/>
    <dgm:cxn modelId="{2E9E7446-05A4-4A10-8B83-C7EF04E4C6C0}" type="presParOf" srcId="{4DED792C-9BE3-4888-BFF0-15BAF236551B}" destId="{8028E47E-41C1-4EFA-A89A-74067F9B511A}" srcOrd="0" destOrd="0" presId="urn:microsoft.com/office/officeart/2005/8/layout/process4"/>
    <dgm:cxn modelId="{E1497CAB-E448-41ED-B3FB-E516D4B5A6FB}" type="presParOf" srcId="{3D5B32FD-D0E0-41BF-95BE-093CF182E21A}" destId="{00F947C6-99A9-413A-A3D0-5ACD7F2B2A46}" srcOrd="7" destOrd="0" presId="urn:microsoft.com/office/officeart/2005/8/layout/process4"/>
    <dgm:cxn modelId="{E5B22013-6E59-4F51-A934-9184BA7DAB5F}" type="presParOf" srcId="{3D5B32FD-D0E0-41BF-95BE-093CF182E21A}" destId="{8075AE20-3253-4DF6-900B-61A84A802BCB}" srcOrd="8" destOrd="0" presId="urn:microsoft.com/office/officeart/2005/8/layout/process4"/>
    <dgm:cxn modelId="{13D3F164-FE3D-4945-B576-DCB74A2E91E7}" type="presParOf" srcId="{8075AE20-3253-4DF6-900B-61A84A802BCB}" destId="{5BAE1E84-BC28-4AD0-9357-802F26471A5A}" srcOrd="0" destOrd="0" presId="urn:microsoft.com/office/officeart/2005/8/layout/process4"/>
    <dgm:cxn modelId="{582A60D7-8C28-40C4-A990-3DDB383842EC}" type="presParOf" srcId="{3D5B32FD-D0E0-41BF-95BE-093CF182E21A}" destId="{582455FA-8951-4A27-B517-5D477BE5AEFB}" srcOrd="9" destOrd="0" presId="urn:microsoft.com/office/officeart/2005/8/layout/process4"/>
    <dgm:cxn modelId="{A2F48852-9987-4153-B00C-E44BB9F161E6}" type="presParOf" srcId="{3D5B32FD-D0E0-41BF-95BE-093CF182E21A}" destId="{E79EC58A-6950-4BF4-9D5E-18DDACB2CCCD}" srcOrd="10" destOrd="0" presId="urn:microsoft.com/office/officeart/2005/8/layout/process4"/>
    <dgm:cxn modelId="{C670BCFA-FA73-4DD7-98A7-9B1DE939A7E7}" type="presParOf" srcId="{E79EC58A-6950-4BF4-9D5E-18DDACB2CCCD}" destId="{29719C3A-0327-4668-BD5B-C368A4905EC8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071BE3C-BC0D-46BD-912E-75FC506A3690}" type="doc">
      <dgm:prSet loTypeId="urn:microsoft.com/office/officeart/2005/8/layout/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581DD0A0-F425-4227-B969-172E0F8E5994}">
      <dgm:prSet phldrT="[Text]" custT="1"/>
      <dgm:spPr/>
      <dgm:t>
        <a:bodyPr/>
        <a:lstStyle/>
        <a:p>
          <a:r>
            <a: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Consent to allow the study to </a:t>
          </a:r>
          <a:r>
            <a:rPr lang="en-US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o</a:t>
          </a:r>
          <a:r>
            <a: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btain health and brain imaging for up to three years. </a:t>
          </a:r>
          <a:endParaRPr lang="en-US" sz="1800" dirty="0"/>
        </a:p>
      </dgm:t>
    </dgm:pt>
    <dgm:pt modelId="{D0903F1B-B5FB-4B31-90F1-382E42D2DEFF}" type="sibTrans" cxnId="{BD3F912D-7F7F-4116-B30E-676BA8EFEBD9}">
      <dgm:prSet/>
      <dgm:spPr/>
      <dgm:t>
        <a:bodyPr/>
        <a:lstStyle/>
        <a:p>
          <a:endParaRPr lang="en-US" sz="2000"/>
        </a:p>
      </dgm:t>
    </dgm:pt>
    <dgm:pt modelId="{C094DE02-0B20-4BA1-96E6-0AAF989A0D24}" type="parTrans" cxnId="{BD3F912D-7F7F-4116-B30E-676BA8EFEBD9}">
      <dgm:prSet/>
      <dgm:spPr/>
      <dgm:t>
        <a:bodyPr/>
        <a:lstStyle/>
        <a:p>
          <a:endParaRPr lang="en-US" sz="2000"/>
        </a:p>
      </dgm:t>
    </dgm:pt>
    <dgm:pt modelId="{77787E6C-7497-4D37-9E06-AB758D2C79AA}">
      <dgm:prSet custT="1"/>
      <dgm:spPr/>
      <dgm:t>
        <a:bodyPr/>
        <a:lstStyle/>
        <a:p>
          <a:r>
            <a: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Provide name, address, social security number, Medicare identification number, and date of birth.</a:t>
          </a:r>
        </a:p>
      </dgm:t>
    </dgm:pt>
    <dgm:pt modelId="{7708DE1D-8B0F-4CCB-AD7A-6666A2BDC395}" type="sibTrans" cxnId="{76C533BF-4F75-4423-92CA-24777038775E}">
      <dgm:prSet/>
      <dgm:spPr/>
      <dgm:t>
        <a:bodyPr/>
        <a:lstStyle/>
        <a:p>
          <a:endParaRPr lang="en-US" sz="2000"/>
        </a:p>
      </dgm:t>
    </dgm:pt>
    <dgm:pt modelId="{E9DDBB8C-AF6B-42BD-8548-2E4A0E9CBF51}" type="parTrans" cxnId="{76C533BF-4F75-4423-92CA-24777038775E}">
      <dgm:prSet/>
      <dgm:spPr/>
      <dgm:t>
        <a:bodyPr/>
        <a:lstStyle/>
        <a:p>
          <a:endParaRPr lang="en-US" sz="2000"/>
        </a:p>
      </dgm:t>
    </dgm:pt>
    <dgm:pt modelId="{CCB73920-1AE7-4FE5-8BF8-1CE2D75BCACA}">
      <dgm:prSet custT="1"/>
      <dgm:spPr/>
      <dgm:t>
        <a:bodyPr/>
        <a:lstStyle/>
        <a:p>
          <a:r>
            <a: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Provide a saliva sample to be tested for genetic status of Apolipoprotein E4 (ApoE4). Saliva collection kit will be sent to participant’s mailing address.  </a:t>
          </a:r>
        </a:p>
      </dgm:t>
    </dgm:pt>
    <dgm:pt modelId="{76D8123F-D33C-44D1-85BF-1CBDDBAD7017}" type="sibTrans" cxnId="{ADF82A0A-E77C-41A8-9757-6BD3A83355D2}">
      <dgm:prSet/>
      <dgm:spPr/>
      <dgm:t>
        <a:bodyPr/>
        <a:lstStyle/>
        <a:p>
          <a:endParaRPr lang="en-US" sz="2000"/>
        </a:p>
      </dgm:t>
    </dgm:pt>
    <dgm:pt modelId="{F04186B4-95D3-4742-BAE2-2BE627338921}" type="parTrans" cxnId="{ADF82A0A-E77C-41A8-9757-6BD3A83355D2}">
      <dgm:prSet/>
      <dgm:spPr/>
      <dgm:t>
        <a:bodyPr/>
        <a:lstStyle/>
        <a:p>
          <a:endParaRPr lang="en-US" sz="2000"/>
        </a:p>
      </dgm:t>
    </dgm:pt>
    <dgm:pt modelId="{1A1A687B-6CFC-49BC-94B9-6972D29972CA}">
      <dgm:prSet custT="1"/>
      <dgm:spPr/>
      <dgm:t>
        <a:bodyPr/>
        <a:lstStyle/>
        <a:p>
          <a:r>
            <a: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Schedule and have an amyloid PET scan from a participating imaging facility within approximately 60 days of joining the study.</a:t>
          </a:r>
          <a:endParaRPr lang="en-US" sz="1800" i="1" dirty="0">
            <a:effectLst/>
            <a:latin typeface="Times New Roman" panose="02020603050405020304" pitchFamily="18" charset="0"/>
            <a:ea typeface="Calibri" panose="020F0502020204030204" pitchFamily="34" charset="0"/>
            <a:cs typeface="Times New Roman" panose="02020603050405020304" pitchFamily="18" charset="0"/>
          </a:endParaRPr>
        </a:p>
      </dgm:t>
    </dgm:pt>
    <dgm:pt modelId="{4CD8E1A1-AA66-41B8-8DA2-83AD23684ADD}" type="sibTrans" cxnId="{28C40C9E-1AE9-497C-A9BC-447BB892BB97}">
      <dgm:prSet/>
      <dgm:spPr/>
      <dgm:t>
        <a:bodyPr/>
        <a:lstStyle/>
        <a:p>
          <a:endParaRPr lang="en-US" sz="2000"/>
        </a:p>
      </dgm:t>
    </dgm:pt>
    <dgm:pt modelId="{2A86E779-DE7D-4C0F-B92D-061604747B08}" type="parTrans" cxnId="{28C40C9E-1AE9-497C-A9BC-447BB892BB97}">
      <dgm:prSet/>
      <dgm:spPr/>
      <dgm:t>
        <a:bodyPr/>
        <a:lstStyle/>
        <a:p>
          <a:endParaRPr lang="en-US" sz="2000"/>
        </a:p>
      </dgm:t>
    </dgm:pt>
    <dgm:pt modelId="{5B3C89EA-8939-4943-8929-98A9E9A9A1ED}">
      <dgm:prSet custT="1"/>
      <dgm:spPr/>
      <dgm:t>
        <a:bodyPr/>
        <a:lstStyle/>
        <a:p>
          <a:r>
            <a: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Return to doctor for regular follow-up visit 90 days after having PET scan.</a:t>
          </a:r>
          <a:endParaRPr lang="en-US" sz="1800" dirty="0">
            <a:effectLst/>
            <a:latin typeface="Times New Roman" panose="02020603050405020304" pitchFamily="18" charset="0"/>
            <a:ea typeface="Calibri" panose="020F0502020204030204" pitchFamily="34" charset="0"/>
            <a:cs typeface="Times New Roman" panose="02020603050405020304" pitchFamily="18" charset="0"/>
          </a:endParaRPr>
        </a:p>
      </dgm:t>
    </dgm:pt>
    <dgm:pt modelId="{3BA95400-9DCC-42B7-A560-E40995FC0EEF}" type="parTrans" cxnId="{C487B094-873F-4F16-A3A4-E34DC35DE66A}">
      <dgm:prSet/>
      <dgm:spPr/>
      <dgm:t>
        <a:bodyPr/>
        <a:lstStyle/>
        <a:p>
          <a:endParaRPr lang="en-US" sz="2000"/>
        </a:p>
      </dgm:t>
    </dgm:pt>
    <dgm:pt modelId="{A76F32C2-FFB5-4D72-9C71-3178D8D4B9C4}" type="sibTrans" cxnId="{C487B094-873F-4F16-A3A4-E34DC35DE66A}">
      <dgm:prSet/>
      <dgm:spPr/>
      <dgm:t>
        <a:bodyPr/>
        <a:lstStyle/>
        <a:p>
          <a:endParaRPr lang="en-US" sz="2000"/>
        </a:p>
      </dgm:t>
    </dgm:pt>
    <dgm:pt modelId="{A49B4DD0-7356-4D40-BFB5-4CBFE4784028}">
      <dgm:prSet custT="1"/>
      <dgm:spPr/>
      <dgm:t>
        <a:bodyPr/>
        <a:lstStyle/>
        <a:p>
          <a:r>
            <a: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Allow amyloid PET scan to be collected and stored at the American College of Radiology for future research (Note: participants have the option to opt-out). </a:t>
          </a:r>
          <a:endParaRPr lang="en-US" sz="1800" i="1" dirty="0">
            <a:effectLst/>
            <a:latin typeface="Times New Roman" panose="02020603050405020304" pitchFamily="18" charset="0"/>
            <a:ea typeface="Calibri" panose="020F0502020204030204" pitchFamily="34" charset="0"/>
            <a:cs typeface="Times New Roman" panose="02020603050405020304" pitchFamily="18" charset="0"/>
          </a:endParaRPr>
        </a:p>
      </dgm:t>
    </dgm:pt>
    <dgm:pt modelId="{8B342322-1A81-4A28-A83F-932CC7AB20F5}" type="parTrans" cxnId="{AC6ABD27-032C-43A2-97D0-606CFF4E76A3}">
      <dgm:prSet/>
      <dgm:spPr/>
      <dgm:t>
        <a:bodyPr/>
        <a:lstStyle/>
        <a:p>
          <a:endParaRPr lang="en-US" sz="2000"/>
        </a:p>
      </dgm:t>
    </dgm:pt>
    <dgm:pt modelId="{4D189FB1-6B56-440F-B4F0-40744B23227D}" type="sibTrans" cxnId="{AC6ABD27-032C-43A2-97D0-606CFF4E76A3}">
      <dgm:prSet/>
      <dgm:spPr/>
      <dgm:t>
        <a:bodyPr/>
        <a:lstStyle/>
        <a:p>
          <a:endParaRPr lang="en-US" sz="2000"/>
        </a:p>
      </dgm:t>
    </dgm:pt>
    <dgm:pt modelId="{1A6B53A8-5F4A-4D48-96B5-3F95D04E9CDE}">
      <dgm:prSet phldrT="[Text]" custT="1"/>
      <dgm:spPr/>
      <dgm:t>
        <a:bodyPr/>
        <a:lstStyle/>
        <a:p>
          <a:r>
            <a:rPr lang="en-US" sz="2800" b="1" dirty="0"/>
            <a:t>Main Study Consent Elements</a:t>
          </a:r>
        </a:p>
      </dgm:t>
    </dgm:pt>
    <dgm:pt modelId="{FA80181E-DB3D-49F8-ACA4-97A2583E2AFC}" type="sibTrans" cxnId="{F576F673-5849-43BE-9E4F-71B518BFF744}">
      <dgm:prSet/>
      <dgm:spPr/>
      <dgm:t>
        <a:bodyPr/>
        <a:lstStyle/>
        <a:p>
          <a:endParaRPr lang="en-US" sz="2000"/>
        </a:p>
      </dgm:t>
    </dgm:pt>
    <dgm:pt modelId="{5ED357E5-0C71-40EB-AB3E-EBA6766946FE}" type="parTrans" cxnId="{F576F673-5849-43BE-9E4F-71B518BFF744}">
      <dgm:prSet/>
      <dgm:spPr/>
      <dgm:t>
        <a:bodyPr/>
        <a:lstStyle/>
        <a:p>
          <a:endParaRPr lang="en-US" sz="2000"/>
        </a:p>
      </dgm:t>
    </dgm:pt>
    <dgm:pt modelId="{3BBFA81C-D7F8-45BF-8A0C-33146BFE9829}" type="pres">
      <dgm:prSet presAssocID="{5071BE3C-BC0D-46BD-912E-75FC506A3690}" presName="linear" presStyleCnt="0">
        <dgm:presLayoutVars>
          <dgm:dir/>
          <dgm:animLvl val="lvl"/>
          <dgm:resizeHandles val="exact"/>
        </dgm:presLayoutVars>
      </dgm:prSet>
      <dgm:spPr/>
    </dgm:pt>
    <dgm:pt modelId="{C678B14E-A7C5-4C8B-8739-5A8B5294CA17}" type="pres">
      <dgm:prSet presAssocID="{1A6B53A8-5F4A-4D48-96B5-3F95D04E9CDE}" presName="parentLin" presStyleCnt="0"/>
      <dgm:spPr/>
    </dgm:pt>
    <dgm:pt modelId="{DC6D1DED-74E9-4F9E-B7A9-8863374A8E0F}" type="pres">
      <dgm:prSet presAssocID="{1A6B53A8-5F4A-4D48-96B5-3F95D04E9CDE}" presName="parentLeftMargin" presStyleLbl="node1" presStyleIdx="0" presStyleCnt="1"/>
      <dgm:spPr/>
    </dgm:pt>
    <dgm:pt modelId="{C187AF3E-081B-49DC-88BF-708E01BF3F19}" type="pres">
      <dgm:prSet presAssocID="{1A6B53A8-5F4A-4D48-96B5-3F95D04E9CDE}" presName="parentText" presStyleLbl="node1" presStyleIdx="0" presStyleCnt="1" custScaleX="75405" custScaleY="78306" custLinFactNeighborX="-50270" custLinFactNeighborY="-4446">
        <dgm:presLayoutVars>
          <dgm:chMax val="0"/>
          <dgm:bulletEnabled val="1"/>
        </dgm:presLayoutVars>
      </dgm:prSet>
      <dgm:spPr/>
    </dgm:pt>
    <dgm:pt modelId="{4A612173-FDA9-4816-AD0D-1114E24BE0F6}" type="pres">
      <dgm:prSet presAssocID="{1A6B53A8-5F4A-4D48-96B5-3F95D04E9CDE}" presName="negativeSpace" presStyleCnt="0"/>
      <dgm:spPr/>
    </dgm:pt>
    <dgm:pt modelId="{63B6BCC0-BA14-477C-8382-B74843EC6891}" type="pres">
      <dgm:prSet presAssocID="{1A6B53A8-5F4A-4D48-96B5-3F95D04E9CDE}" presName="childText" presStyleLbl="conFgAcc1" presStyleIdx="0" presStyleCnt="1" custLinFactNeighborX="-3041" custLinFactNeighborY="77439">
        <dgm:presLayoutVars>
          <dgm:bulletEnabled val="1"/>
        </dgm:presLayoutVars>
      </dgm:prSet>
      <dgm:spPr/>
    </dgm:pt>
  </dgm:ptLst>
  <dgm:cxnLst>
    <dgm:cxn modelId="{ADF82A0A-E77C-41A8-9757-6BD3A83355D2}" srcId="{1A6B53A8-5F4A-4D48-96B5-3F95D04E9CDE}" destId="{CCB73920-1AE7-4FE5-8BF8-1CE2D75BCACA}" srcOrd="2" destOrd="0" parTransId="{F04186B4-95D3-4742-BAE2-2BE627338921}" sibTransId="{76D8123F-D33C-44D1-85BF-1CBDDBAD7017}"/>
    <dgm:cxn modelId="{A97A0021-934D-4011-9E2A-B6086947E465}" type="presOf" srcId="{CCB73920-1AE7-4FE5-8BF8-1CE2D75BCACA}" destId="{63B6BCC0-BA14-477C-8382-B74843EC6891}" srcOrd="0" destOrd="2" presId="urn:microsoft.com/office/officeart/2005/8/layout/list1"/>
    <dgm:cxn modelId="{AC6ABD27-032C-43A2-97D0-606CFF4E76A3}" srcId="{1A6B53A8-5F4A-4D48-96B5-3F95D04E9CDE}" destId="{A49B4DD0-7356-4D40-BFB5-4CBFE4784028}" srcOrd="4" destOrd="0" parTransId="{8B342322-1A81-4A28-A83F-932CC7AB20F5}" sibTransId="{4D189FB1-6B56-440F-B4F0-40744B23227D}"/>
    <dgm:cxn modelId="{BD3F912D-7F7F-4116-B30E-676BA8EFEBD9}" srcId="{1A6B53A8-5F4A-4D48-96B5-3F95D04E9CDE}" destId="{581DD0A0-F425-4227-B969-172E0F8E5994}" srcOrd="0" destOrd="0" parTransId="{C094DE02-0B20-4BA1-96E6-0AAF989A0D24}" sibTransId="{D0903F1B-B5FB-4B31-90F1-382E42D2DEFF}"/>
    <dgm:cxn modelId="{F576F673-5849-43BE-9E4F-71B518BFF744}" srcId="{5071BE3C-BC0D-46BD-912E-75FC506A3690}" destId="{1A6B53A8-5F4A-4D48-96B5-3F95D04E9CDE}" srcOrd="0" destOrd="0" parTransId="{5ED357E5-0C71-40EB-AB3E-EBA6766946FE}" sibTransId="{FA80181E-DB3D-49F8-ACA4-97A2583E2AFC}"/>
    <dgm:cxn modelId="{B566E957-7D44-413F-9267-6E0AEF0087AB}" type="presOf" srcId="{1A6B53A8-5F4A-4D48-96B5-3F95D04E9CDE}" destId="{DC6D1DED-74E9-4F9E-B7A9-8863374A8E0F}" srcOrd="0" destOrd="0" presId="urn:microsoft.com/office/officeart/2005/8/layout/list1"/>
    <dgm:cxn modelId="{C487B094-873F-4F16-A3A4-E34DC35DE66A}" srcId="{1A6B53A8-5F4A-4D48-96B5-3F95D04E9CDE}" destId="{5B3C89EA-8939-4943-8929-98A9E9A9A1ED}" srcOrd="5" destOrd="0" parTransId="{3BA95400-9DCC-42B7-A560-E40995FC0EEF}" sibTransId="{A76F32C2-FFB5-4D72-9C71-3178D8D4B9C4}"/>
    <dgm:cxn modelId="{28C40C9E-1AE9-497C-A9BC-447BB892BB97}" srcId="{1A6B53A8-5F4A-4D48-96B5-3F95D04E9CDE}" destId="{1A1A687B-6CFC-49BC-94B9-6972D29972CA}" srcOrd="3" destOrd="0" parTransId="{2A86E779-DE7D-4C0F-B92D-061604747B08}" sibTransId="{4CD8E1A1-AA66-41B8-8DA2-83AD23684ADD}"/>
    <dgm:cxn modelId="{0B7911A8-4D40-47A9-BD9A-428DD6390DF7}" type="presOf" srcId="{5B3C89EA-8939-4943-8929-98A9E9A9A1ED}" destId="{63B6BCC0-BA14-477C-8382-B74843EC6891}" srcOrd="0" destOrd="5" presId="urn:microsoft.com/office/officeart/2005/8/layout/list1"/>
    <dgm:cxn modelId="{4B7F45A8-C588-4C7B-8168-0BCE6246CB3D}" type="presOf" srcId="{581DD0A0-F425-4227-B969-172E0F8E5994}" destId="{63B6BCC0-BA14-477C-8382-B74843EC6891}" srcOrd="0" destOrd="0" presId="urn:microsoft.com/office/officeart/2005/8/layout/list1"/>
    <dgm:cxn modelId="{A4FA76AA-0559-48B7-A8E6-319F0DF27E69}" type="presOf" srcId="{1A6B53A8-5F4A-4D48-96B5-3F95D04E9CDE}" destId="{C187AF3E-081B-49DC-88BF-708E01BF3F19}" srcOrd="1" destOrd="0" presId="urn:microsoft.com/office/officeart/2005/8/layout/list1"/>
    <dgm:cxn modelId="{76C533BF-4F75-4423-92CA-24777038775E}" srcId="{1A6B53A8-5F4A-4D48-96B5-3F95D04E9CDE}" destId="{77787E6C-7497-4D37-9E06-AB758D2C79AA}" srcOrd="1" destOrd="0" parTransId="{E9DDBB8C-AF6B-42BD-8548-2E4A0E9CBF51}" sibTransId="{7708DE1D-8B0F-4CCB-AD7A-6666A2BDC395}"/>
    <dgm:cxn modelId="{834B6FCC-7321-4626-91B6-839954D52597}" type="presOf" srcId="{A49B4DD0-7356-4D40-BFB5-4CBFE4784028}" destId="{63B6BCC0-BA14-477C-8382-B74843EC6891}" srcOrd="0" destOrd="4" presId="urn:microsoft.com/office/officeart/2005/8/layout/list1"/>
    <dgm:cxn modelId="{BEAC5ADD-FDE7-4E90-98D3-8E90D01164E6}" type="presOf" srcId="{1A1A687B-6CFC-49BC-94B9-6972D29972CA}" destId="{63B6BCC0-BA14-477C-8382-B74843EC6891}" srcOrd="0" destOrd="3" presId="urn:microsoft.com/office/officeart/2005/8/layout/list1"/>
    <dgm:cxn modelId="{04BC5BE2-3889-461D-95F0-ECBB5D2F9160}" type="presOf" srcId="{77787E6C-7497-4D37-9E06-AB758D2C79AA}" destId="{63B6BCC0-BA14-477C-8382-B74843EC6891}" srcOrd="0" destOrd="1" presId="urn:microsoft.com/office/officeart/2005/8/layout/list1"/>
    <dgm:cxn modelId="{3EBBFBE9-9102-41AF-9EDB-64519561453C}" type="presOf" srcId="{5071BE3C-BC0D-46BD-912E-75FC506A3690}" destId="{3BBFA81C-D7F8-45BF-8A0C-33146BFE9829}" srcOrd="0" destOrd="0" presId="urn:microsoft.com/office/officeart/2005/8/layout/list1"/>
    <dgm:cxn modelId="{92D5AF36-4638-4DCA-8A2E-8BF1E4D780C3}" type="presParOf" srcId="{3BBFA81C-D7F8-45BF-8A0C-33146BFE9829}" destId="{C678B14E-A7C5-4C8B-8739-5A8B5294CA17}" srcOrd="0" destOrd="0" presId="urn:microsoft.com/office/officeart/2005/8/layout/list1"/>
    <dgm:cxn modelId="{18EDA83B-5491-434B-8D4D-064BE7D0A5C8}" type="presParOf" srcId="{C678B14E-A7C5-4C8B-8739-5A8B5294CA17}" destId="{DC6D1DED-74E9-4F9E-B7A9-8863374A8E0F}" srcOrd="0" destOrd="0" presId="urn:microsoft.com/office/officeart/2005/8/layout/list1"/>
    <dgm:cxn modelId="{0632DEC9-6D2A-47E1-990C-FC3A936EB487}" type="presParOf" srcId="{C678B14E-A7C5-4C8B-8739-5A8B5294CA17}" destId="{C187AF3E-081B-49DC-88BF-708E01BF3F19}" srcOrd="1" destOrd="0" presId="urn:microsoft.com/office/officeart/2005/8/layout/list1"/>
    <dgm:cxn modelId="{6E473FBA-FBC2-417B-8113-BBAD3D3F7B5D}" type="presParOf" srcId="{3BBFA81C-D7F8-45BF-8A0C-33146BFE9829}" destId="{4A612173-FDA9-4816-AD0D-1114E24BE0F6}" srcOrd="1" destOrd="0" presId="urn:microsoft.com/office/officeart/2005/8/layout/list1"/>
    <dgm:cxn modelId="{0B7AE475-CC10-4E2D-B527-16E6BC5B8C0B}" type="presParOf" srcId="{3BBFA81C-D7F8-45BF-8A0C-33146BFE9829}" destId="{63B6BCC0-BA14-477C-8382-B74843EC6891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94B46DA-6674-4438-9094-B95F6FB5DED0}" type="doc">
      <dgm:prSet loTypeId="urn:microsoft.com/office/officeart/2005/8/layout/list1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9C81481C-DD8C-46A1-86AC-CC852B87EB19}">
      <dgm:prSet phldrT="[Text]" custT="1"/>
      <dgm:spPr/>
      <dgm:t>
        <a:bodyPr/>
        <a:lstStyle/>
        <a:p>
          <a:pPr algn="l">
            <a:buNone/>
          </a:pPr>
          <a:r>
            <a:rPr lang="en-US" sz="2100" b="1" dirty="0">
              <a:effectLst/>
              <a:latin typeface="Calibri" panose="020F0502020204030204" pitchFamily="34" charset="0"/>
              <a:cs typeface="Times New Roman" panose="02020603050405020304" pitchFamily="18" charset="0"/>
            </a:rPr>
            <a:t>Brain Imaging Records </a:t>
          </a:r>
          <a:endParaRPr lang="en-US" sz="2100" dirty="0"/>
        </a:p>
      </dgm:t>
    </dgm:pt>
    <dgm:pt modelId="{D35AB144-0A4C-47F2-A966-057AD750425C}" type="parTrans" cxnId="{19C8C549-9018-4797-A81A-4635F2E5F8A3}">
      <dgm:prSet/>
      <dgm:spPr/>
      <dgm:t>
        <a:bodyPr/>
        <a:lstStyle/>
        <a:p>
          <a:endParaRPr lang="en-US"/>
        </a:p>
      </dgm:t>
    </dgm:pt>
    <dgm:pt modelId="{5DBFA354-D0B3-43F6-AEA4-4B20DEAE927F}" type="sibTrans" cxnId="{19C8C549-9018-4797-A81A-4635F2E5F8A3}">
      <dgm:prSet/>
      <dgm:spPr/>
      <dgm:t>
        <a:bodyPr/>
        <a:lstStyle/>
        <a:p>
          <a:endParaRPr lang="en-US"/>
        </a:p>
      </dgm:t>
    </dgm:pt>
    <dgm:pt modelId="{A7B21899-BDC1-4B20-87C0-A46D2B33C773}">
      <dgm:prSet phldrT="[Text]" custT="1"/>
      <dgm:spPr/>
      <dgm:t>
        <a:bodyPr/>
        <a:lstStyle/>
        <a:p>
          <a:pPr>
            <a:buNone/>
          </a:pPr>
          <a:r>
            <a:rPr lang="en-US" sz="2100" b="1" dirty="0"/>
            <a:t>Biorepository</a:t>
          </a:r>
          <a:endParaRPr lang="en-US" sz="2100" dirty="0"/>
        </a:p>
      </dgm:t>
    </dgm:pt>
    <dgm:pt modelId="{747792AB-E774-4EBA-84B3-EF234572125E}" type="parTrans" cxnId="{D1EE84A3-6072-4589-9926-822D7FAD8A00}">
      <dgm:prSet/>
      <dgm:spPr/>
      <dgm:t>
        <a:bodyPr/>
        <a:lstStyle/>
        <a:p>
          <a:endParaRPr lang="en-US"/>
        </a:p>
      </dgm:t>
    </dgm:pt>
    <dgm:pt modelId="{F384992F-2BC0-4376-9F99-1989294577BD}" type="sibTrans" cxnId="{D1EE84A3-6072-4589-9926-822D7FAD8A00}">
      <dgm:prSet/>
      <dgm:spPr/>
      <dgm:t>
        <a:bodyPr/>
        <a:lstStyle/>
        <a:p>
          <a:endParaRPr lang="en-US"/>
        </a:p>
      </dgm:t>
    </dgm:pt>
    <dgm:pt modelId="{EA05158D-176D-44C3-8ED5-D8295679EA33}">
      <dgm:prSet phldrT="[Text]" custT="1"/>
      <dgm:spPr/>
      <dgm:t>
        <a:bodyPr/>
        <a:lstStyle/>
        <a:p>
          <a:pPr>
            <a:buFont typeface="Arial" panose="020B0604020202020204" pitchFamily="34" charset="0"/>
            <a:buNone/>
          </a:pPr>
          <a:r>
            <a:rPr lang="en-US" sz="21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Future Research Opportunities</a:t>
          </a:r>
          <a:endParaRPr lang="en-US" sz="2100" dirty="0"/>
        </a:p>
      </dgm:t>
    </dgm:pt>
    <dgm:pt modelId="{7A4B21A4-82E8-4B98-B6C5-46D66D782EA0}" type="parTrans" cxnId="{2EE6CFB0-6C14-49AB-897C-1613480018D2}">
      <dgm:prSet/>
      <dgm:spPr/>
      <dgm:t>
        <a:bodyPr/>
        <a:lstStyle/>
        <a:p>
          <a:endParaRPr lang="en-US"/>
        </a:p>
      </dgm:t>
    </dgm:pt>
    <dgm:pt modelId="{1B539643-A13F-42F5-99C7-90159CAA519B}" type="sibTrans" cxnId="{2EE6CFB0-6C14-49AB-897C-1613480018D2}">
      <dgm:prSet/>
      <dgm:spPr/>
      <dgm:t>
        <a:bodyPr/>
        <a:lstStyle/>
        <a:p>
          <a:endParaRPr lang="en-US"/>
        </a:p>
      </dgm:t>
    </dgm:pt>
    <dgm:pt modelId="{AFC9B59F-78A9-428E-A4DB-3D98483CD4D3}">
      <dgm:prSet custT="1"/>
      <dgm:spPr/>
      <dgm:t>
        <a:bodyPr/>
        <a:lstStyle/>
        <a:p>
          <a:r>
            <a: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Allow a copy of participant’s brain amyloid PET scan to be </a:t>
          </a:r>
          <a:r>
            <a:rPr lang="en-US" sz="1600" dirty="0">
              <a:effectLst/>
              <a:latin typeface="Calibri" panose="020F0502020204030204" pitchFamily="34" charset="0"/>
              <a:cs typeface="Times New Roman" panose="02020603050405020304" pitchFamily="18" charset="0"/>
            </a:rPr>
            <a:t>transferred to the New IDEAS Study image archive at the ACR for use in future research. </a:t>
          </a:r>
          <a:endParaRPr lang="en-US" sz="1600" dirty="0"/>
        </a:p>
      </dgm:t>
    </dgm:pt>
    <dgm:pt modelId="{480F9CC7-28FD-47EE-8581-94492DE30A2E}" type="parTrans" cxnId="{8EE74191-ECA1-46C3-BD20-50AB673F2527}">
      <dgm:prSet/>
      <dgm:spPr/>
      <dgm:t>
        <a:bodyPr/>
        <a:lstStyle/>
        <a:p>
          <a:endParaRPr lang="en-US"/>
        </a:p>
      </dgm:t>
    </dgm:pt>
    <dgm:pt modelId="{485DA06C-591E-4B50-A6D2-F45221AC1BF6}" type="sibTrans" cxnId="{8EE74191-ECA1-46C3-BD20-50AB673F2527}">
      <dgm:prSet/>
      <dgm:spPr/>
      <dgm:t>
        <a:bodyPr/>
        <a:lstStyle/>
        <a:p>
          <a:endParaRPr lang="en-US"/>
        </a:p>
      </dgm:t>
    </dgm:pt>
    <dgm:pt modelId="{DF4362DF-C5B8-49D9-8573-A8FF8A978AD0}">
      <dgm:prSet custT="1"/>
      <dgm:spPr/>
      <dgm:t>
        <a:bodyPr/>
        <a:lstStyle/>
        <a:p>
          <a:r>
            <a:rPr lang="en-US" sz="1600" dirty="0"/>
            <a:t>Images will be transferred unless the participant specifically </a:t>
          </a:r>
          <a:r>
            <a:rPr lang="en-US" sz="1600" b="1" dirty="0"/>
            <a:t>opts out</a:t>
          </a:r>
          <a:r>
            <a:rPr lang="en-US" sz="1600" dirty="0"/>
            <a:t> on the ICF. </a:t>
          </a:r>
        </a:p>
      </dgm:t>
    </dgm:pt>
    <dgm:pt modelId="{17D35F65-6F66-447E-9FF6-7F9E6361197B}" type="parTrans" cxnId="{DFB3564B-5D13-478A-B4B6-F37EFE236682}">
      <dgm:prSet/>
      <dgm:spPr/>
      <dgm:t>
        <a:bodyPr/>
        <a:lstStyle/>
        <a:p>
          <a:endParaRPr lang="en-US"/>
        </a:p>
      </dgm:t>
    </dgm:pt>
    <dgm:pt modelId="{D3A47AA1-0913-42A2-9540-9FEF8DF0D060}" type="sibTrans" cxnId="{DFB3564B-5D13-478A-B4B6-F37EFE236682}">
      <dgm:prSet/>
      <dgm:spPr/>
      <dgm:t>
        <a:bodyPr/>
        <a:lstStyle/>
        <a:p>
          <a:endParaRPr lang="en-US"/>
        </a:p>
      </dgm:t>
    </dgm:pt>
    <dgm:pt modelId="{2DD98837-0684-4EE7-9760-7A9516DF6122}">
      <dgm:prSet custT="1"/>
      <dgm:spPr/>
      <dgm:t>
        <a:bodyPr/>
        <a:lstStyle/>
        <a:p>
          <a:r>
            <a:rPr lang="en-US" sz="1600" dirty="0"/>
            <a:t>Allow a blood collection kit to be mailed to the address on file. </a:t>
          </a:r>
        </a:p>
      </dgm:t>
    </dgm:pt>
    <dgm:pt modelId="{D59F10AC-9ED8-4209-88E8-773AF1EBC04B}" type="parTrans" cxnId="{F8C75972-F023-491B-A712-1825563A912B}">
      <dgm:prSet/>
      <dgm:spPr/>
      <dgm:t>
        <a:bodyPr/>
        <a:lstStyle/>
        <a:p>
          <a:endParaRPr lang="en-US"/>
        </a:p>
      </dgm:t>
    </dgm:pt>
    <dgm:pt modelId="{9B8417F1-14E6-4420-9D3F-DA20E6096788}" type="sibTrans" cxnId="{F8C75972-F023-491B-A712-1825563A912B}">
      <dgm:prSet/>
      <dgm:spPr/>
      <dgm:t>
        <a:bodyPr/>
        <a:lstStyle/>
        <a:p>
          <a:endParaRPr lang="en-US"/>
        </a:p>
      </dgm:t>
    </dgm:pt>
    <dgm:pt modelId="{BF6405EE-4465-44D0-804F-BAFF4795803D}">
      <dgm:prSet custT="1"/>
      <dgm:spPr/>
      <dgm:t>
        <a:bodyPr/>
        <a:lstStyle/>
        <a:p>
          <a:r>
            <a:rPr lang="en-US" sz="1600" dirty="0"/>
            <a:t>Participants will take the kit to their local Quest Diagnostics Laboratory for staff to collect a blood sample (about 4 teaspoons) to be kept by the New IDEAS study for use in future research.</a:t>
          </a:r>
        </a:p>
      </dgm:t>
    </dgm:pt>
    <dgm:pt modelId="{6AF28014-498D-4CCD-8785-DE339E4C9C2C}" type="parTrans" cxnId="{F72E70CE-63D6-4DF9-92BA-C6E0EE2F1013}">
      <dgm:prSet/>
      <dgm:spPr/>
      <dgm:t>
        <a:bodyPr/>
        <a:lstStyle/>
        <a:p>
          <a:endParaRPr lang="en-US"/>
        </a:p>
      </dgm:t>
    </dgm:pt>
    <dgm:pt modelId="{E89A5A31-63E3-4F5A-91C1-EFF83AE00F7F}" type="sibTrans" cxnId="{F72E70CE-63D6-4DF9-92BA-C6E0EE2F1013}">
      <dgm:prSet/>
      <dgm:spPr/>
      <dgm:t>
        <a:bodyPr/>
        <a:lstStyle/>
        <a:p>
          <a:endParaRPr lang="en-US"/>
        </a:p>
      </dgm:t>
    </dgm:pt>
    <dgm:pt modelId="{F78CF29D-BEBF-4E6F-B98B-37BD902E3B28}">
      <dgm:prSet custT="1"/>
      <dgm:spPr/>
      <dgm:t>
        <a:bodyPr/>
        <a:lstStyle/>
        <a:p>
          <a:r>
            <a:rPr lang="en-US" sz="1600" dirty="0"/>
            <a:t>Participants must </a:t>
          </a:r>
          <a:r>
            <a:rPr lang="en-US" sz="1600" b="1" dirty="0"/>
            <a:t>opt in </a:t>
          </a:r>
          <a:r>
            <a:rPr lang="en-US" sz="1600" dirty="0"/>
            <a:t>on the ICF in order to participate.</a:t>
          </a:r>
        </a:p>
      </dgm:t>
    </dgm:pt>
    <dgm:pt modelId="{98AB6C73-018C-4900-B327-A004D21E5CA8}" type="parTrans" cxnId="{C7E24033-CAA5-4C97-BA18-6C9B0A382E71}">
      <dgm:prSet/>
      <dgm:spPr/>
      <dgm:t>
        <a:bodyPr/>
        <a:lstStyle/>
        <a:p>
          <a:endParaRPr lang="en-US"/>
        </a:p>
      </dgm:t>
    </dgm:pt>
    <dgm:pt modelId="{932A0FE2-048A-485A-977B-D1F7DA8D6E4D}" type="sibTrans" cxnId="{C7E24033-CAA5-4C97-BA18-6C9B0A382E71}">
      <dgm:prSet/>
      <dgm:spPr/>
      <dgm:t>
        <a:bodyPr/>
        <a:lstStyle/>
        <a:p>
          <a:endParaRPr lang="en-US"/>
        </a:p>
      </dgm:t>
    </dgm:pt>
    <dgm:pt modelId="{A908257D-511E-400F-8DF3-35D7E0C1671B}">
      <dgm:prSet custT="1"/>
      <dgm:spPr/>
      <dgm:t>
        <a:bodyPr/>
        <a:lstStyle/>
        <a:p>
          <a:r>
            <a:rPr lang="en-US" sz="1600" dirty="0">
              <a:effectLst/>
              <a:latin typeface="Calibri" panose="020F0502020204030204" pitchFamily="34" charset="0"/>
              <a:cs typeface="Times New Roman" panose="02020603050405020304" pitchFamily="18" charset="0"/>
            </a:rPr>
            <a:t>Participants must </a:t>
          </a:r>
          <a:r>
            <a:rPr lang="en-US" sz="1600" b="1" dirty="0">
              <a:effectLst/>
              <a:latin typeface="Calibri" panose="020F0502020204030204" pitchFamily="34" charset="0"/>
              <a:cs typeface="Times New Roman" panose="02020603050405020304" pitchFamily="18" charset="0"/>
            </a:rPr>
            <a:t>opt in </a:t>
          </a:r>
          <a:r>
            <a:rPr lang="en-US" sz="1600" dirty="0">
              <a:effectLst/>
              <a:latin typeface="Calibri" panose="020F0502020204030204" pitchFamily="34" charset="0"/>
              <a:cs typeface="Times New Roman" panose="02020603050405020304" pitchFamily="18" charset="0"/>
            </a:rPr>
            <a:t>on the </a:t>
          </a:r>
          <a:r>
            <a:rPr lang="en-US" sz="1600" dirty="0">
              <a:latin typeface="Calibri" panose="020F0502020204030204" pitchFamily="34" charset="0"/>
              <a:cs typeface="Times New Roman" panose="02020603050405020304" pitchFamily="18" charset="0"/>
            </a:rPr>
            <a:t>ICF in order </a:t>
          </a:r>
          <a:r>
            <a:rPr lang="en-US" sz="1600" u="sng" dirty="0">
              <a:latin typeface="Calibri" panose="020F0502020204030204" pitchFamily="34" charset="0"/>
              <a:cs typeface="Times New Roman" panose="02020603050405020304" pitchFamily="18" charset="0"/>
            </a:rPr>
            <a:t>to be contacted </a:t>
          </a:r>
          <a:r>
            <a:rPr lang="en-US" sz="1600" dirty="0">
              <a:latin typeface="Calibri" panose="020F0502020204030204" pitchFamily="34" charset="0"/>
              <a:cs typeface="Times New Roman" panose="02020603050405020304" pitchFamily="18" charset="0"/>
            </a:rPr>
            <a:t>about other research opportunities. </a:t>
          </a:r>
        </a:p>
      </dgm:t>
    </dgm:pt>
    <dgm:pt modelId="{E4C1FE73-B2D6-4AF6-BC65-E44E378796DA}" type="parTrans" cxnId="{B88C8B4C-0223-4348-A50A-9F0387B46C47}">
      <dgm:prSet/>
      <dgm:spPr/>
      <dgm:t>
        <a:bodyPr/>
        <a:lstStyle/>
        <a:p>
          <a:endParaRPr lang="en-US"/>
        </a:p>
      </dgm:t>
    </dgm:pt>
    <dgm:pt modelId="{D3C84174-50A6-4D7C-A850-D69B8B385948}" type="sibTrans" cxnId="{B88C8B4C-0223-4348-A50A-9F0387B46C47}">
      <dgm:prSet/>
      <dgm:spPr/>
      <dgm:t>
        <a:bodyPr/>
        <a:lstStyle/>
        <a:p>
          <a:endParaRPr lang="en-US"/>
        </a:p>
      </dgm:t>
    </dgm:pt>
    <dgm:pt modelId="{A52200E8-6335-4B97-969E-2CB3EFC23DC1}">
      <dgm:prSet custT="1"/>
      <dgm:spPr/>
      <dgm:t>
        <a:bodyPr/>
        <a:lstStyle/>
        <a:p>
          <a:r>
            <a:rPr lang="en-US" sz="1600" dirty="0">
              <a:effectLst/>
              <a:latin typeface="Calibri" panose="020F0502020204030204" pitchFamily="34" charset="0"/>
              <a:cs typeface="Times New Roman" panose="02020603050405020304" pitchFamily="18" charset="0"/>
            </a:rPr>
            <a:t>Participants who opt in will be contacted by the Alzheimer’s Association </a:t>
          </a:r>
          <a:r>
            <a:rPr lang="en-US" sz="1600" dirty="0" err="1">
              <a:effectLst/>
              <a:latin typeface="Calibri" panose="020F0502020204030204" pitchFamily="34" charset="0"/>
              <a:cs typeface="Times New Roman" panose="02020603050405020304" pitchFamily="18" charset="0"/>
            </a:rPr>
            <a:t>TrialMatch</a:t>
          </a:r>
          <a:r>
            <a:rPr lang="en-US" sz="1600" dirty="0">
              <a:effectLst/>
              <a:latin typeface="Calibri" panose="020F0502020204030204" pitchFamily="34" charset="0"/>
              <a:cs typeface="Times New Roman" panose="02020603050405020304" pitchFamily="18" charset="0"/>
            </a:rPr>
            <a:t>™ staff after their New IDEAS PET scan has been completed. </a:t>
          </a:r>
          <a:endParaRPr lang="en-US" sz="1600" b="1" dirty="0">
            <a:effectLst/>
            <a:latin typeface="Calibri" panose="020F0502020204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dgm:t>
    </dgm:pt>
    <dgm:pt modelId="{0BDE1BB8-EE9A-465A-B33E-E33FB1982E23}" type="parTrans" cxnId="{5D5DCF8C-7042-49DF-B5F9-22B051B0417B}">
      <dgm:prSet/>
      <dgm:spPr/>
      <dgm:t>
        <a:bodyPr/>
        <a:lstStyle/>
        <a:p>
          <a:endParaRPr lang="en-US"/>
        </a:p>
      </dgm:t>
    </dgm:pt>
    <dgm:pt modelId="{126446E1-B876-4233-8FE5-29E9946D749F}" type="sibTrans" cxnId="{5D5DCF8C-7042-49DF-B5F9-22B051B0417B}">
      <dgm:prSet/>
      <dgm:spPr/>
      <dgm:t>
        <a:bodyPr/>
        <a:lstStyle/>
        <a:p>
          <a:endParaRPr lang="en-US"/>
        </a:p>
      </dgm:t>
    </dgm:pt>
    <dgm:pt modelId="{29C4BF09-7099-49D8-B8AF-58EE41D01BE6}">
      <dgm:prSet custT="1"/>
      <dgm:spPr/>
      <dgm:t>
        <a:bodyPr/>
        <a:lstStyle/>
        <a:p>
          <a:r>
            <a:rPr lang="en-US" sz="1600" dirty="0" err="1">
              <a:effectLst/>
              <a:latin typeface="Calibri" panose="020F0502020204030204" pitchFamily="34" charset="0"/>
              <a:cs typeface="Times New Roman" panose="02020603050405020304" pitchFamily="18" charset="0"/>
            </a:rPr>
            <a:t>TrialMatch</a:t>
          </a:r>
          <a:r>
            <a:rPr lang="en-US" sz="1600" dirty="0">
              <a:effectLst/>
              <a:latin typeface="Calibri" panose="020F0502020204030204" pitchFamily="34" charset="0"/>
              <a:cs typeface="Times New Roman" panose="02020603050405020304" pitchFamily="18" charset="0"/>
            </a:rPr>
            <a:t>™ staff will confirm participant’s interest in specific Add-On Studies for which they may qualify and explain who may be contacting them for each specific Add-On study. </a:t>
          </a:r>
        </a:p>
      </dgm:t>
    </dgm:pt>
    <dgm:pt modelId="{5E5DE52C-B012-44FD-A7E0-1549D51BE5A5}" type="parTrans" cxnId="{4383D5C9-9A15-499D-9477-56861525DCBF}">
      <dgm:prSet/>
      <dgm:spPr/>
      <dgm:t>
        <a:bodyPr/>
        <a:lstStyle/>
        <a:p>
          <a:endParaRPr lang="en-US"/>
        </a:p>
      </dgm:t>
    </dgm:pt>
    <dgm:pt modelId="{B5457093-3F66-4C7D-93F1-6BB0988A0950}" type="sibTrans" cxnId="{4383D5C9-9A15-499D-9477-56861525DCBF}">
      <dgm:prSet/>
      <dgm:spPr/>
      <dgm:t>
        <a:bodyPr/>
        <a:lstStyle/>
        <a:p>
          <a:endParaRPr lang="en-US"/>
        </a:p>
      </dgm:t>
    </dgm:pt>
    <dgm:pt modelId="{205B8B14-C203-4930-97A0-7C06C627553C}">
      <dgm:prSet custT="1"/>
      <dgm:spPr/>
      <dgm:t>
        <a:bodyPr/>
        <a:lstStyle/>
        <a:p>
          <a:r>
            <a: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Partici</a:t>
          </a:r>
          <a:r>
            <a: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pation in any Add-On study is independent from participation in New IDEAS. </a:t>
          </a:r>
          <a:endParaRPr lang="en-US" sz="1600" dirty="0">
            <a:effectLst/>
            <a:latin typeface="Calibri" panose="020F0502020204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dgm:t>
    </dgm:pt>
    <dgm:pt modelId="{D97E8F12-810E-470A-BF4A-5B4E97B8D941}" type="parTrans" cxnId="{5AD7F685-3873-4493-8807-EEEEDB303280}">
      <dgm:prSet/>
      <dgm:spPr/>
      <dgm:t>
        <a:bodyPr/>
        <a:lstStyle/>
        <a:p>
          <a:endParaRPr lang="en-US"/>
        </a:p>
      </dgm:t>
    </dgm:pt>
    <dgm:pt modelId="{507358DA-03E1-40D9-9F46-45E4E93F1209}" type="sibTrans" cxnId="{5AD7F685-3873-4493-8807-EEEEDB303280}">
      <dgm:prSet/>
      <dgm:spPr/>
      <dgm:t>
        <a:bodyPr/>
        <a:lstStyle/>
        <a:p>
          <a:endParaRPr lang="en-US"/>
        </a:p>
      </dgm:t>
    </dgm:pt>
    <dgm:pt modelId="{1C77ADAE-6485-4E69-AB86-2DAE3C5D15EB}" type="pres">
      <dgm:prSet presAssocID="{B94B46DA-6674-4438-9094-B95F6FB5DED0}" presName="linear" presStyleCnt="0">
        <dgm:presLayoutVars>
          <dgm:dir/>
          <dgm:animLvl val="lvl"/>
          <dgm:resizeHandles val="exact"/>
        </dgm:presLayoutVars>
      </dgm:prSet>
      <dgm:spPr/>
    </dgm:pt>
    <dgm:pt modelId="{4DAF7EA9-6466-473C-9636-D4077F1F061F}" type="pres">
      <dgm:prSet presAssocID="{9C81481C-DD8C-46A1-86AC-CC852B87EB19}" presName="parentLin" presStyleCnt="0"/>
      <dgm:spPr/>
    </dgm:pt>
    <dgm:pt modelId="{D1098481-5078-4CB8-948C-BB4B730FCA32}" type="pres">
      <dgm:prSet presAssocID="{9C81481C-DD8C-46A1-86AC-CC852B87EB19}" presName="parentLeftMargin" presStyleLbl="node1" presStyleIdx="0" presStyleCnt="3"/>
      <dgm:spPr/>
    </dgm:pt>
    <dgm:pt modelId="{82054197-09A3-4A42-9C00-330D5C645FDD}" type="pres">
      <dgm:prSet presAssocID="{9C81481C-DD8C-46A1-86AC-CC852B87EB19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C03E9AE9-D83B-42F5-9450-5C8E1F8E24A0}" type="pres">
      <dgm:prSet presAssocID="{9C81481C-DD8C-46A1-86AC-CC852B87EB19}" presName="negativeSpace" presStyleCnt="0"/>
      <dgm:spPr/>
    </dgm:pt>
    <dgm:pt modelId="{68054FE1-0C8A-4701-B550-823CF74ED1C9}" type="pres">
      <dgm:prSet presAssocID="{9C81481C-DD8C-46A1-86AC-CC852B87EB19}" presName="childText" presStyleLbl="conFgAcc1" presStyleIdx="0" presStyleCnt="3">
        <dgm:presLayoutVars>
          <dgm:bulletEnabled val="1"/>
        </dgm:presLayoutVars>
      </dgm:prSet>
      <dgm:spPr/>
    </dgm:pt>
    <dgm:pt modelId="{5190EB3F-383A-4005-90D4-AEBE2A07A8EF}" type="pres">
      <dgm:prSet presAssocID="{5DBFA354-D0B3-43F6-AEA4-4B20DEAE927F}" presName="spaceBetweenRectangles" presStyleCnt="0"/>
      <dgm:spPr/>
    </dgm:pt>
    <dgm:pt modelId="{AA0CD82A-BB9C-4AD7-A0C6-00CE59028134}" type="pres">
      <dgm:prSet presAssocID="{A7B21899-BDC1-4B20-87C0-A46D2B33C773}" presName="parentLin" presStyleCnt="0"/>
      <dgm:spPr/>
    </dgm:pt>
    <dgm:pt modelId="{ECEEFF74-49F8-499E-B45F-B823300790E8}" type="pres">
      <dgm:prSet presAssocID="{A7B21899-BDC1-4B20-87C0-A46D2B33C773}" presName="parentLeftMargin" presStyleLbl="node1" presStyleIdx="0" presStyleCnt="3"/>
      <dgm:spPr/>
    </dgm:pt>
    <dgm:pt modelId="{00855B2B-1534-421C-82C9-24954F18556D}" type="pres">
      <dgm:prSet presAssocID="{A7B21899-BDC1-4B20-87C0-A46D2B33C773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6D947F83-5121-4F57-881F-311FF08D9AA1}" type="pres">
      <dgm:prSet presAssocID="{A7B21899-BDC1-4B20-87C0-A46D2B33C773}" presName="negativeSpace" presStyleCnt="0"/>
      <dgm:spPr/>
    </dgm:pt>
    <dgm:pt modelId="{88EA9D3E-38A8-49D2-A83C-5B483A6E59F8}" type="pres">
      <dgm:prSet presAssocID="{A7B21899-BDC1-4B20-87C0-A46D2B33C773}" presName="childText" presStyleLbl="conFgAcc1" presStyleIdx="1" presStyleCnt="3">
        <dgm:presLayoutVars>
          <dgm:bulletEnabled val="1"/>
        </dgm:presLayoutVars>
      </dgm:prSet>
      <dgm:spPr/>
    </dgm:pt>
    <dgm:pt modelId="{017A4A91-8071-4E7C-8E21-34317164A372}" type="pres">
      <dgm:prSet presAssocID="{F384992F-2BC0-4376-9F99-1989294577BD}" presName="spaceBetweenRectangles" presStyleCnt="0"/>
      <dgm:spPr/>
    </dgm:pt>
    <dgm:pt modelId="{770DFD9C-6D16-47C9-905E-5CD51CE8433F}" type="pres">
      <dgm:prSet presAssocID="{EA05158D-176D-44C3-8ED5-D8295679EA33}" presName="parentLin" presStyleCnt="0"/>
      <dgm:spPr/>
    </dgm:pt>
    <dgm:pt modelId="{1C4A5F85-65B8-4352-9D55-6916E878714E}" type="pres">
      <dgm:prSet presAssocID="{EA05158D-176D-44C3-8ED5-D8295679EA33}" presName="parentLeftMargin" presStyleLbl="node1" presStyleIdx="1" presStyleCnt="3"/>
      <dgm:spPr/>
    </dgm:pt>
    <dgm:pt modelId="{C0024F70-39B5-4F39-B0CA-1C605CFCDBB1}" type="pres">
      <dgm:prSet presAssocID="{EA05158D-176D-44C3-8ED5-D8295679EA33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D8B2F6D4-EF21-4FED-9A5B-DB0E9853AA0A}" type="pres">
      <dgm:prSet presAssocID="{EA05158D-176D-44C3-8ED5-D8295679EA33}" presName="negativeSpace" presStyleCnt="0"/>
      <dgm:spPr/>
    </dgm:pt>
    <dgm:pt modelId="{728E5BF7-0A6D-4BFB-A427-E6B4DD1E0DD3}" type="pres">
      <dgm:prSet presAssocID="{EA05158D-176D-44C3-8ED5-D8295679EA33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D6501207-94A6-4126-A1C4-13BCFDC7483E}" type="presOf" srcId="{B94B46DA-6674-4438-9094-B95F6FB5DED0}" destId="{1C77ADAE-6485-4E69-AB86-2DAE3C5D15EB}" srcOrd="0" destOrd="0" presId="urn:microsoft.com/office/officeart/2005/8/layout/list1"/>
    <dgm:cxn modelId="{40E04D07-59E3-4F33-A8EF-14D54743BB15}" type="presOf" srcId="{A52200E8-6335-4B97-969E-2CB3EFC23DC1}" destId="{728E5BF7-0A6D-4BFB-A427-E6B4DD1E0DD3}" srcOrd="0" destOrd="1" presId="urn:microsoft.com/office/officeart/2005/8/layout/list1"/>
    <dgm:cxn modelId="{6680F61D-3FD0-472B-91FD-895EAA9C334B}" type="presOf" srcId="{EA05158D-176D-44C3-8ED5-D8295679EA33}" destId="{1C4A5F85-65B8-4352-9D55-6916E878714E}" srcOrd="0" destOrd="0" presId="urn:microsoft.com/office/officeart/2005/8/layout/list1"/>
    <dgm:cxn modelId="{B7154922-8A0B-45AF-ACA5-A32C53669A92}" type="presOf" srcId="{A7B21899-BDC1-4B20-87C0-A46D2B33C773}" destId="{00855B2B-1534-421C-82C9-24954F18556D}" srcOrd="1" destOrd="0" presId="urn:microsoft.com/office/officeart/2005/8/layout/list1"/>
    <dgm:cxn modelId="{4CCC9F27-A7A0-4C84-B0D1-2DE305F68792}" type="presOf" srcId="{F78CF29D-BEBF-4E6F-B98B-37BD902E3B28}" destId="{88EA9D3E-38A8-49D2-A83C-5B483A6E59F8}" srcOrd="0" destOrd="2" presId="urn:microsoft.com/office/officeart/2005/8/layout/list1"/>
    <dgm:cxn modelId="{C7E24033-CAA5-4C97-BA18-6C9B0A382E71}" srcId="{A7B21899-BDC1-4B20-87C0-A46D2B33C773}" destId="{F78CF29D-BEBF-4E6F-B98B-37BD902E3B28}" srcOrd="2" destOrd="0" parTransId="{98AB6C73-018C-4900-B327-A004D21E5CA8}" sibTransId="{932A0FE2-048A-485A-977B-D1F7DA8D6E4D}"/>
    <dgm:cxn modelId="{48E1FB36-3EB4-4527-9B31-0F57575D9F68}" type="presOf" srcId="{A7B21899-BDC1-4B20-87C0-A46D2B33C773}" destId="{ECEEFF74-49F8-499E-B45F-B823300790E8}" srcOrd="0" destOrd="0" presId="urn:microsoft.com/office/officeart/2005/8/layout/list1"/>
    <dgm:cxn modelId="{19C8C549-9018-4797-A81A-4635F2E5F8A3}" srcId="{B94B46DA-6674-4438-9094-B95F6FB5DED0}" destId="{9C81481C-DD8C-46A1-86AC-CC852B87EB19}" srcOrd="0" destOrd="0" parTransId="{D35AB144-0A4C-47F2-A966-057AD750425C}" sibTransId="{5DBFA354-D0B3-43F6-AEA4-4B20DEAE927F}"/>
    <dgm:cxn modelId="{DFB3564B-5D13-478A-B4B6-F37EFE236682}" srcId="{9C81481C-DD8C-46A1-86AC-CC852B87EB19}" destId="{DF4362DF-C5B8-49D9-8573-A8FF8A978AD0}" srcOrd="1" destOrd="0" parTransId="{17D35F65-6F66-447E-9FF6-7F9E6361197B}" sibTransId="{D3A47AA1-0913-42A2-9540-9FEF8DF0D060}"/>
    <dgm:cxn modelId="{9F19F76B-553A-4127-95AC-F022B4B44E09}" type="presOf" srcId="{AFC9B59F-78A9-428E-A4DB-3D98483CD4D3}" destId="{68054FE1-0C8A-4701-B550-823CF74ED1C9}" srcOrd="0" destOrd="0" presId="urn:microsoft.com/office/officeart/2005/8/layout/list1"/>
    <dgm:cxn modelId="{B88C8B4C-0223-4348-A50A-9F0387B46C47}" srcId="{EA05158D-176D-44C3-8ED5-D8295679EA33}" destId="{A908257D-511E-400F-8DF3-35D7E0C1671B}" srcOrd="0" destOrd="0" parTransId="{E4C1FE73-B2D6-4AF6-BC65-E44E378796DA}" sibTransId="{D3C84174-50A6-4D7C-A850-D69B8B385948}"/>
    <dgm:cxn modelId="{F8C75972-F023-491B-A712-1825563A912B}" srcId="{A7B21899-BDC1-4B20-87C0-A46D2B33C773}" destId="{2DD98837-0684-4EE7-9760-7A9516DF6122}" srcOrd="0" destOrd="0" parTransId="{D59F10AC-9ED8-4209-88E8-773AF1EBC04B}" sibTransId="{9B8417F1-14E6-4420-9D3F-DA20E6096788}"/>
    <dgm:cxn modelId="{4F9FFE77-B604-4D12-80E2-D71200D9F238}" type="presOf" srcId="{2DD98837-0684-4EE7-9760-7A9516DF6122}" destId="{88EA9D3E-38A8-49D2-A83C-5B483A6E59F8}" srcOrd="0" destOrd="0" presId="urn:microsoft.com/office/officeart/2005/8/layout/list1"/>
    <dgm:cxn modelId="{5AD7F685-3873-4493-8807-EEEEDB303280}" srcId="{EA05158D-176D-44C3-8ED5-D8295679EA33}" destId="{205B8B14-C203-4930-97A0-7C06C627553C}" srcOrd="3" destOrd="0" parTransId="{D97E8F12-810E-470A-BF4A-5B4E97B8D941}" sibTransId="{507358DA-03E1-40D9-9F46-45E4E93F1209}"/>
    <dgm:cxn modelId="{5D5DCF8C-7042-49DF-B5F9-22B051B0417B}" srcId="{EA05158D-176D-44C3-8ED5-D8295679EA33}" destId="{A52200E8-6335-4B97-969E-2CB3EFC23DC1}" srcOrd="1" destOrd="0" parTransId="{0BDE1BB8-EE9A-465A-B33E-E33FB1982E23}" sibTransId="{126446E1-B876-4233-8FE5-29E9946D749F}"/>
    <dgm:cxn modelId="{8EE74191-ECA1-46C3-BD20-50AB673F2527}" srcId="{9C81481C-DD8C-46A1-86AC-CC852B87EB19}" destId="{AFC9B59F-78A9-428E-A4DB-3D98483CD4D3}" srcOrd="0" destOrd="0" parTransId="{480F9CC7-28FD-47EE-8581-94492DE30A2E}" sibTransId="{485DA06C-591E-4B50-A6D2-F45221AC1BF6}"/>
    <dgm:cxn modelId="{12EF5193-6727-4F0F-BBC8-EA7B0E27A94D}" type="presOf" srcId="{9C81481C-DD8C-46A1-86AC-CC852B87EB19}" destId="{82054197-09A3-4A42-9C00-330D5C645FDD}" srcOrd="1" destOrd="0" presId="urn:microsoft.com/office/officeart/2005/8/layout/list1"/>
    <dgm:cxn modelId="{9BB05C9C-1543-4222-A418-AAEA0A18120A}" type="presOf" srcId="{EA05158D-176D-44C3-8ED5-D8295679EA33}" destId="{C0024F70-39B5-4F39-B0CA-1C605CFCDBB1}" srcOrd="1" destOrd="0" presId="urn:microsoft.com/office/officeart/2005/8/layout/list1"/>
    <dgm:cxn modelId="{D1EE84A3-6072-4589-9926-822D7FAD8A00}" srcId="{B94B46DA-6674-4438-9094-B95F6FB5DED0}" destId="{A7B21899-BDC1-4B20-87C0-A46D2B33C773}" srcOrd="1" destOrd="0" parTransId="{747792AB-E774-4EBA-84B3-EF234572125E}" sibTransId="{F384992F-2BC0-4376-9F99-1989294577BD}"/>
    <dgm:cxn modelId="{2EE6CFB0-6C14-49AB-897C-1613480018D2}" srcId="{B94B46DA-6674-4438-9094-B95F6FB5DED0}" destId="{EA05158D-176D-44C3-8ED5-D8295679EA33}" srcOrd="2" destOrd="0" parTransId="{7A4B21A4-82E8-4B98-B6C5-46D66D782EA0}" sibTransId="{1B539643-A13F-42F5-99C7-90159CAA519B}"/>
    <dgm:cxn modelId="{68132DBA-AEED-41A8-891D-C30470D04158}" type="presOf" srcId="{DF4362DF-C5B8-49D9-8573-A8FF8A978AD0}" destId="{68054FE1-0C8A-4701-B550-823CF74ED1C9}" srcOrd="0" destOrd="1" presId="urn:microsoft.com/office/officeart/2005/8/layout/list1"/>
    <dgm:cxn modelId="{E5CFB1BD-2371-44C3-8149-042FAE882638}" type="presOf" srcId="{9C81481C-DD8C-46A1-86AC-CC852B87EB19}" destId="{D1098481-5078-4CB8-948C-BB4B730FCA32}" srcOrd="0" destOrd="0" presId="urn:microsoft.com/office/officeart/2005/8/layout/list1"/>
    <dgm:cxn modelId="{79B6FBC2-4CFA-4117-81FB-97D66C6B73CE}" type="presOf" srcId="{205B8B14-C203-4930-97A0-7C06C627553C}" destId="{728E5BF7-0A6D-4BFB-A427-E6B4DD1E0DD3}" srcOrd="0" destOrd="3" presId="urn:microsoft.com/office/officeart/2005/8/layout/list1"/>
    <dgm:cxn modelId="{7188EFC5-53B6-4DB0-BAC1-F7C1A8D2DCD8}" type="presOf" srcId="{A908257D-511E-400F-8DF3-35D7E0C1671B}" destId="{728E5BF7-0A6D-4BFB-A427-E6B4DD1E0DD3}" srcOrd="0" destOrd="0" presId="urn:microsoft.com/office/officeart/2005/8/layout/list1"/>
    <dgm:cxn modelId="{4EA433C6-474C-4633-A37D-517771AE8421}" type="presOf" srcId="{BF6405EE-4465-44D0-804F-BAFF4795803D}" destId="{88EA9D3E-38A8-49D2-A83C-5B483A6E59F8}" srcOrd="0" destOrd="1" presId="urn:microsoft.com/office/officeart/2005/8/layout/list1"/>
    <dgm:cxn modelId="{4383D5C9-9A15-499D-9477-56861525DCBF}" srcId="{EA05158D-176D-44C3-8ED5-D8295679EA33}" destId="{29C4BF09-7099-49D8-B8AF-58EE41D01BE6}" srcOrd="2" destOrd="0" parTransId="{5E5DE52C-B012-44FD-A7E0-1549D51BE5A5}" sibTransId="{B5457093-3F66-4C7D-93F1-6BB0988A0950}"/>
    <dgm:cxn modelId="{F72E70CE-63D6-4DF9-92BA-C6E0EE2F1013}" srcId="{A7B21899-BDC1-4B20-87C0-A46D2B33C773}" destId="{BF6405EE-4465-44D0-804F-BAFF4795803D}" srcOrd="1" destOrd="0" parTransId="{6AF28014-498D-4CCD-8785-DE339E4C9C2C}" sibTransId="{E89A5A31-63E3-4F5A-91C1-EFF83AE00F7F}"/>
    <dgm:cxn modelId="{AF1C17F4-BE3C-4497-8260-1AAA233CBD23}" type="presOf" srcId="{29C4BF09-7099-49D8-B8AF-58EE41D01BE6}" destId="{728E5BF7-0A6D-4BFB-A427-E6B4DD1E0DD3}" srcOrd="0" destOrd="2" presId="urn:microsoft.com/office/officeart/2005/8/layout/list1"/>
    <dgm:cxn modelId="{246BA1E7-2A26-4AFC-A057-5C3E17B1A2D9}" type="presParOf" srcId="{1C77ADAE-6485-4E69-AB86-2DAE3C5D15EB}" destId="{4DAF7EA9-6466-473C-9636-D4077F1F061F}" srcOrd="0" destOrd="0" presId="urn:microsoft.com/office/officeart/2005/8/layout/list1"/>
    <dgm:cxn modelId="{90810C45-AE24-499D-AFC0-52BEFF6923C4}" type="presParOf" srcId="{4DAF7EA9-6466-473C-9636-D4077F1F061F}" destId="{D1098481-5078-4CB8-948C-BB4B730FCA32}" srcOrd="0" destOrd="0" presId="urn:microsoft.com/office/officeart/2005/8/layout/list1"/>
    <dgm:cxn modelId="{ADB58DA0-B685-42BB-8C5D-A2D382B72FC2}" type="presParOf" srcId="{4DAF7EA9-6466-473C-9636-D4077F1F061F}" destId="{82054197-09A3-4A42-9C00-330D5C645FDD}" srcOrd="1" destOrd="0" presId="urn:microsoft.com/office/officeart/2005/8/layout/list1"/>
    <dgm:cxn modelId="{7BA8133A-F1A7-4C84-BE99-B07D7F5587E2}" type="presParOf" srcId="{1C77ADAE-6485-4E69-AB86-2DAE3C5D15EB}" destId="{C03E9AE9-D83B-42F5-9450-5C8E1F8E24A0}" srcOrd="1" destOrd="0" presId="urn:microsoft.com/office/officeart/2005/8/layout/list1"/>
    <dgm:cxn modelId="{81142404-8807-42B4-AB87-C3A0CCFEE229}" type="presParOf" srcId="{1C77ADAE-6485-4E69-AB86-2DAE3C5D15EB}" destId="{68054FE1-0C8A-4701-B550-823CF74ED1C9}" srcOrd="2" destOrd="0" presId="urn:microsoft.com/office/officeart/2005/8/layout/list1"/>
    <dgm:cxn modelId="{23FF3C48-8371-4EA2-8A3A-50A183D42385}" type="presParOf" srcId="{1C77ADAE-6485-4E69-AB86-2DAE3C5D15EB}" destId="{5190EB3F-383A-4005-90D4-AEBE2A07A8EF}" srcOrd="3" destOrd="0" presId="urn:microsoft.com/office/officeart/2005/8/layout/list1"/>
    <dgm:cxn modelId="{5736AF33-A4D7-47ED-BB39-9327E24C5450}" type="presParOf" srcId="{1C77ADAE-6485-4E69-AB86-2DAE3C5D15EB}" destId="{AA0CD82A-BB9C-4AD7-A0C6-00CE59028134}" srcOrd="4" destOrd="0" presId="urn:microsoft.com/office/officeart/2005/8/layout/list1"/>
    <dgm:cxn modelId="{47115F6A-BD5B-4614-9C5B-FF44F7C56A79}" type="presParOf" srcId="{AA0CD82A-BB9C-4AD7-A0C6-00CE59028134}" destId="{ECEEFF74-49F8-499E-B45F-B823300790E8}" srcOrd="0" destOrd="0" presId="urn:microsoft.com/office/officeart/2005/8/layout/list1"/>
    <dgm:cxn modelId="{CB8D8C8F-AFB6-4B0F-9A98-B7246D2E4D15}" type="presParOf" srcId="{AA0CD82A-BB9C-4AD7-A0C6-00CE59028134}" destId="{00855B2B-1534-421C-82C9-24954F18556D}" srcOrd="1" destOrd="0" presId="urn:microsoft.com/office/officeart/2005/8/layout/list1"/>
    <dgm:cxn modelId="{15F252ED-5DE4-4189-8B51-F5AC95DBF946}" type="presParOf" srcId="{1C77ADAE-6485-4E69-AB86-2DAE3C5D15EB}" destId="{6D947F83-5121-4F57-881F-311FF08D9AA1}" srcOrd="5" destOrd="0" presId="urn:microsoft.com/office/officeart/2005/8/layout/list1"/>
    <dgm:cxn modelId="{4BFC25F3-0E0B-4609-A7F1-D5ABE0A87E89}" type="presParOf" srcId="{1C77ADAE-6485-4E69-AB86-2DAE3C5D15EB}" destId="{88EA9D3E-38A8-49D2-A83C-5B483A6E59F8}" srcOrd="6" destOrd="0" presId="urn:microsoft.com/office/officeart/2005/8/layout/list1"/>
    <dgm:cxn modelId="{3E05BA7A-A93D-4B1E-9EF6-8A4AEB0C2E12}" type="presParOf" srcId="{1C77ADAE-6485-4E69-AB86-2DAE3C5D15EB}" destId="{017A4A91-8071-4E7C-8E21-34317164A372}" srcOrd="7" destOrd="0" presId="urn:microsoft.com/office/officeart/2005/8/layout/list1"/>
    <dgm:cxn modelId="{11D1B799-D659-46C0-8EAC-FEA5829222CE}" type="presParOf" srcId="{1C77ADAE-6485-4E69-AB86-2DAE3C5D15EB}" destId="{770DFD9C-6D16-47C9-905E-5CD51CE8433F}" srcOrd="8" destOrd="0" presId="urn:microsoft.com/office/officeart/2005/8/layout/list1"/>
    <dgm:cxn modelId="{D4D2049E-0783-405F-A54C-7A7B1C9DE62F}" type="presParOf" srcId="{770DFD9C-6D16-47C9-905E-5CD51CE8433F}" destId="{1C4A5F85-65B8-4352-9D55-6916E878714E}" srcOrd="0" destOrd="0" presId="urn:microsoft.com/office/officeart/2005/8/layout/list1"/>
    <dgm:cxn modelId="{59B14F4E-C78C-4132-9AC7-B462B2F58BA8}" type="presParOf" srcId="{770DFD9C-6D16-47C9-905E-5CD51CE8433F}" destId="{C0024F70-39B5-4F39-B0CA-1C605CFCDBB1}" srcOrd="1" destOrd="0" presId="urn:microsoft.com/office/officeart/2005/8/layout/list1"/>
    <dgm:cxn modelId="{EC93F352-44B9-44E2-850D-CC49C92CAAE8}" type="presParOf" srcId="{1C77ADAE-6485-4E69-AB86-2DAE3C5D15EB}" destId="{D8B2F6D4-EF21-4FED-9A5B-DB0E9853AA0A}" srcOrd="9" destOrd="0" presId="urn:microsoft.com/office/officeart/2005/8/layout/list1"/>
    <dgm:cxn modelId="{35777435-729D-4471-A47B-8F1FF0834567}" type="presParOf" srcId="{1C77ADAE-6485-4E69-AB86-2DAE3C5D15EB}" destId="{728E5BF7-0A6D-4BFB-A427-E6B4DD1E0DD3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4A4EE94-46AE-40AF-BCA8-CB6CF074137B}" type="doc">
      <dgm:prSet loTypeId="urn:microsoft.com/office/officeart/2008/layout/VerticalCurvedList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69689880-390A-4063-AFE3-B05A638F90CD}">
      <dgm:prSet phldrT="[Text]" custT="1"/>
      <dgm:spPr/>
      <dgm:t>
        <a:bodyPr/>
        <a:lstStyle/>
        <a:p>
          <a:r>
            <a:rPr lang="en-US" sz="1450" b="1" dirty="0"/>
            <a:t>Diagnostic testing/consultation</a:t>
          </a:r>
        </a:p>
      </dgm:t>
    </dgm:pt>
    <dgm:pt modelId="{90133073-9C8B-48EE-9F72-52C71958E3D2}" type="parTrans" cxnId="{9C9C38EE-F96C-42AE-AFA4-163AC603BF6A}">
      <dgm:prSet/>
      <dgm:spPr/>
      <dgm:t>
        <a:bodyPr/>
        <a:lstStyle/>
        <a:p>
          <a:endParaRPr lang="en-US" sz="1450" b="1"/>
        </a:p>
      </dgm:t>
    </dgm:pt>
    <dgm:pt modelId="{D5DF5DEE-F185-490B-A4AB-9294F786F519}" type="sibTrans" cxnId="{9C9C38EE-F96C-42AE-AFA4-163AC603BF6A}">
      <dgm:prSet/>
      <dgm:spPr/>
      <dgm:t>
        <a:bodyPr/>
        <a:lstStyle/>
        <a:p>
          <a:endParaRPr lang="en-US" sz="1450" b="1"/>
        </a:p>
      </dgm:t>
    </dgm:pt>
    <dgm:pt modelId="{24D9B991-A5F2-44A4-90C0-00C64A0D2605}">
      <dgm:prSet phldrT="[Text]" custT="1"/>
      <dgm:spPr/>
      <dgm:t>
        <a:bodyPr/>
        <a:lstStyle/>
        <a:p>
          <a:r>
            <a:rPr lang="en-US" sz="1450" b="1" dirty="0"/>
            <a:t>Additional imaging </a:t>
          </a:r>
        </a:p>
      </dgm:t>
    </dgm:pt>
    <dgm:pt modelId="{3A5DE791-7982-4314-9E72-27A299023F90}" type="parTrans" cxnId="{612DCD1D-DCC8-4968-BABC-F50CBB5F91FA}">
      <dgm:prSet/>
      <dgm:spPr/>
      <dgm:t>
        <a:bodyPr/>
        <a:lstStyle/>
        <a:p>
          <a:endParaRPr lang="en-US" sz="1450" b="1"/>
        </a:p>
      </dgm:t>
    </dgm:pt>
    <dgm:pt modelId="{FFB07100-FE8C-4E23-90CB-97972E65F1F0}" type="sibTrans" cxnId="{612DCD1D-DCC8-4968-BABC-F50CBB5F91FA}">
      <dgm:prSet/>
      <dgm:spPr/>
      <dgm:t>
        <a:bodyPr/>
        <a:lstStyle/>
        <a:p>
          <a:endParaRPr lang="en-US" sz="1450" b="1"/>
        </a:p>
      </dgm:t>
    </dgm:pt>
    <dgm:pt modelId="{ECFD517A-133F-451A-8FCB-8A666045964B}">
      <dgm:prSet phldrT="[Text]" custT="1"/>
      <dgm:spPr/>
      <dgm:t>
        <a:bodyPr/>
        <a:lstStyle/>
        <a:p>
          <a:r>
            <a:rPr lang="en-US" sz="1450" b="1" dirty="0"/>
            <a:t>Laboratory or genetic analysis</a:t>
          </a:r>
        </a:p>
      </dgm:t>
    </dgm:pt>
    <dgm:pt modelId="{C5C1D2DD-03FA-4FAF-A950-2AAD5E6CDB36}" type="parTrans" cxnId="{98F9D03C-69EC-48CE-9116-413A728B034B}">
      <dgm:prSet/>
      <dgm:spPr/>
      <dgm:t>
        <a:bodyPr/>
        <a:lstStyle/>
        <a:p>
          <a:endParaRPr lang="en-US" sz="1450" b="1"/>
        </a:p>
      </dgm:t>
    </dgm:pt>
    <dgm:pt modelId="{47367B83-E8F4-4FC9-80FE-5B05B3C04061}" type="sibTrans" cxnId="{98F9D03C-69EC-48CE-9116-413A728B034B}">
      <dgm:prSet/>
      <dgm:spPr/>
      <dgm:t>
        <a:bodyPr/>
        <a:lstStyle/>
        <a:p>
          <a:endParaRPr lang="en-US" sz="1450" b="1"/>
        </a:p>
      </dgm:t>
    </dgm:pt>
    <dgm:pt modelId="{4FCFD303-D7AB-41ED-8073-427ABCD7C213}">
      <dgm:prSet phldrT="[Text]" custT="1"/>
      <dgm:spPr/>
      <dgm:t>
        <a:bodyPr/>
        <a:lstStyle/>
        <a:p>
          <a:r>
            <a:rPr lang="en-US" sz="1450" b="1" dirty="0"/>
            <a:t>Referrals and counseling for non-pharmaceutical care</a:t>
          </a:r>
        </a:p>
      </dgm:t>
    </dgm:pt>
    <dgm:pt modelId="{5B1D48BC-45A7-4136-B1BA-2854C1177BED}" type="parTrans" cxnId="{1CAEF924-F8C2-4953-A0FB-FBD222695819}">
      <dgm:prSet/>
      <dgm:spPr/>
      <dgm:t>
        <a:bodyPr/>
        <a:lstStyle/>
        <a:p>
          <a:endParaRPr lang="en-US" sz="1450" b="1"/>
        </a:p>
      </dgm:t>
    </dgm:pt>
    <dgm:pt modelId="{B1518B02-0477-4424-A358-8B34AEBA1AAB}" type="sibTrans" cxnId="{1CAEF924-F8C2-4953-A0FB-FBD222695819}">
      <dgm:prSet/>
      <dgm:spPr/>
      <dgm:t>
        <a:bodyPr/>
        <a:lstStyle/>
        <a:p>
          <a:endParaRPr lang="en-US" sz="1450" b="1"/>
        </a:p>
      </dgm:t>
    </dgm:pt>
    <dgm:pt modelId="{D20B3442-8322-4F1A-96E5-1CC8111B5E49}">
      <dgm:prSet phldrT="[Text]" custT="1"/>
      <dgm:spPr/>
      <dgm:t>
        <a:bodyPr/>
        <a:lstStyle/>
        <a:p>
          <a:r>
            <a:rPr lang="en-US" sz="1450" b="1" dirty="0"/>
            <a:t>Pharmaceutical treatments</a:t>
          </a:r>
        </a:p>
      </dgm:t>
    </dgm:pt>
    <dgm:pt modelId="{6F9AA1B2-1072-4EF8-A208-C27C8817C637}" type="parTrans" cxnId="{3938733A-9A21-4395-AA69-8EA119D991E7}">
      <dgm:prSet/>
      <dgm:spPr/>
      <dgm:t>
        <a:bodyPr/>
        <a:lstStyle/>
        <a:p>
          <a:endParaRPr lang="en-US" sz="1450" b="1"/>
        </a:p>
      </dgm:t>
    </dgm:pt>
    <dgm:pt modelId="{CE8A6256-65F5-4953-86F7-7E07727DE304}" type="sibTrans" cxnId="{3938733A-9A21-4395-AA69-8EA119D991E7}">
      <dgm:prSet/>
      <dgm:spPr/>
      <dgm:t>
        <a:bodyPr/>
        <a:lstStyle/>
        <a:p>
          <a:endParaRPr lang="en-US" sz="1450" b="1"/>
        </a:p>
      </dgm:t>
    </dgm:pt>
    <dgm:pt modelId="{9B48776E-31E6-4202-BA38-E8516AABD476}">
      <dgm:prSet phldrT="[Text]" custT="1"/>
      <dgm:spPr/>
      <dgm:t>
        <a:bodyPr/>
        <a:lstStyle/>
        <a:p>
          <a:r>
            <a:rPr lang="en-US" sz="1450" b="1" dirty="0"/>
            <a:t>Adverse effects attributed to learning amyloid status</a:t>
          </a:r>
        </a:p>
      </dgm:t>
    </dgm:pt>
    <dgm:pt modelId="{F50F301E-B6E0-4AC0-AE40-B9B51AE462EB}" type="parTrans" cxnId="{B9C0C5F6-EC56-43E1-99A0-FD941FB97678}">
      <dgm:prSet/>
      <dgm:spPr/>
      <dgm:t>
        <a:bodyPr/>
        <a:lstStyle/>
        <a:p>
          <a:endParaRPr lang="en-US" sz="1450" b="1"/>
        </a:p>
      </dgm:t>
    </dgm:pt>
    <dgm:pt modelId="{1CA9F8B4-BBD6-4CF2-A2AD-C07D7B5C7B41}" type="sibTrans" cxnId="{B9C0C5F6-EC56-43E1-99A0-FD941FB97678}">
      <dgm:prSet/>
      <dgm:spPr/>
      <dgm:t>
        <a:bodyPr/>
        <a:lstStyle/>
        <a:p>
          <a:endParaRPr lang="en-US" sz="1450" b="1"/>
        </a:p>
      </dgm:t>
    </dgm:pt>
    <dgm:pt modelId="{F2249C60-56E7-4EF8-A512-30D7B363296B}">
      <dgm:prSet phldrT="[Text]" custT="1"/>
      <dgm:spPr/>
      <dgm:t>
        <a:bodyPr/>
        <a:lstStyle/>
        <a:p>
          <a:r>
            <a:rPr lang="en-US" sz="1450" b="1" dirty="0"/>
            <a:t>Emergency room visits/hospitalizations during 90-day interval</a:t>
          </a:r>
        </a:p>
      </dgm:t>
    </dgm:pt>
    <dgm:pt modelId="{E5F86F7C-93C5-465D-981C-484BBC2A0EF2}" type="parTrans" cxnId="{1480C8E0-3D47-4B07-B84B-FD9994A19A63}">
      <dgm:prSet/>
      <dgm:spPr/>
      <dgm:t>
        <a:bodyPr/>
        <a:lstStyle/>
        <a:p>
          <a:endParaRPr lang="en-US" sz="1450" b="1"/>
        </a:p>
      </dgm:t>
    </dgm:pt>
    <dgm:pt modelId="{B80ABF12-47C4-4503-B9F7-251495615F48}" type="sibTrans" cxnId="{1480C8E0-3D47-4B07-B84B-FD9994A19A63}">
      <dgm:prSet/>
      <dgm:spPr/>
      <dgm:t>
        <a:bodyPr/>
        <a:lstStyle/>
        <a:p>
          <a:endParaRPr lang="en-US" sz="1450" b="1"/>
        </a:p>
      </dgm:t>
    </dgm:pt>
    <dgm:pt modelId="{DC58980D-C364-42A1-A1AF-3DAF20344D94}" type="pres">
      <dgm:prSet presAssocID="{34A4EE94-46AE-40AF-BCA8-CB6CF074137B}" presName="Name0" presStyleCnt="0">
        <dgm:presLayoutVars>
          <dgm:chMax val="7"/>
          <dgm:chPref val="7"/>
          <dgm:dir/>
        </dgm:presLayoutVars>
      </dgm:prSet>
      <dgm:spPr/>
    </dgm:pt>
    <dgm:pt modelId="{AB86B821-DF86-43BD-A4B8-8DF5EBF0E968}" type="pres">
      <dgm:prSet presAssocID="{34A4EE94-46AE-40AF-BCA8-CB6CF074137B}" presName="Name1" presStyleCnt="0"/>
      <dgm:spPr/>
    </dgm:pt>
    <dgm:pt modelId="{EFB5E0FE-0F72-44D4-87E5-435B58D3262F}" type="pres">
      <dgm:prSet presAssocID="{34A4EE94-46AE-40AF-BCA8-CB6CF074137B}" presName="cycle" presStyleCnt="0"/>
      <dgm:spPr/>
    </dgm:pt>
    <dgm:pt modelId="{FB457851-1172-45E1-8C05-0B558BE97DBE}" type="pres">
      <dgm:prSet presAssocID="{34A4EE94-46AE-40AF-BCA8-CB6CF074137B}" presName="srcNode" presStyleLbl="node1" presStyleIdx="0" presStyleCnt="7"/>
      <dgm:spPr/>
    </dgm:pt>
    <dgm:pt modelId="{D8612D42-3DF3-4F05-A857-C2E18C201729}" type="pres">
      <dgm:prSet presAssocID="{34A4EE94-46AE-40AF-BCA8-CB6CF074137B}" presName="conn" presStyleLbl="parChTrans1D2" presStyleIdx="0" presStyleCnt="1"/>
      <dgm:spPr/>
    </dgm:pt>
    <dgm:pt modelId="{A00FED70-8977-4EC5-82FC-D5DE767B08BE}" type="pres">
      <dgm:prSet presAssocID="{34A4EE94-46AE-40AF-BCA8-CB6CF074137B}" presName="extraNode" presStyleLbl="node1" presStyleIdx="0" presStyleCnt="7"/>
      <dgm:spPr/>
    </dgm:pt>
    <dgm:pt modelId="{DBD63B89-101C-4269-BBFE-E3148392343D}" type="pres">
      <dgm:prSet presAssocID="{34A4EE94-46AE-40AF-BCA8-CB6CF074137B}" presName="dstNode" presStyleLbl="node1" presStyleIdx="0" presStyleCnt="7"/>
      <dgm:spPr/>
    </dgm:pt>
    <dgm:pt modelId="{5FDD6811-527D-40CD-B3E0-73ED915D9400}" type="pres">
      <dgm:prSet presAssocID="{69689880-390A-4063-AFE3-B05A638F90CD}" presName="text_1" presStyleLbl="node1" presStyleIdx="0" presStyleCnt="7">
        <dgm:presLayoutVars>
          <dgm:bulletEnabled val="1"/>
        </dgm:presLayoutVars>
      </dgm:prSet>
      <dgm:spPr/>
    </dgm:pt>
    <dgm:pt modelId="{422F29B9-DC75-4503-AC83-A5F52659A9B9}" type="pres">
      <dgm:prSet presAssocID="{69689880-390A-4063-AFE3-B05A638F90CD}" presName="accent_1" presStyleCnt="0"/>
      <dgm:spPr/>
    </dgm:pt>
    <dgm:pt modelId="{1D2708F6-6236-4A84-9288-77C443BCFF4A}" type="pres">
      <dgm:prSet presAssocID="{69689880-390A-4063-AFE3-B05A638F90CD}" presName="accentRepeatNode" presStyleLbl="solidFgAcc1" presStyleIdx="0" presStyleCnt="7"/>
      <dgm:spPr/>
    </dgm:pt>
    <dgm:pt modelId="{25BD589E-C416-4D43-8E33-606A0DD11689}" type="pres">
      <dgm:prSet presAssocID="{24D9B991-A5F2-44A4-90C0-00C64A0D2605}" presName="text_2" presStyleLbl="node1" presStyleIdx="1" presStyleCnt="7" custLinFactNeighborX="-172">
        <dgm:presLayoutVars>
          <dgm:bulletEnabled val="1"/>
        </dgm:presLayoutVars>
      </dgm:prSet>
      <dgm:spPr/>
    </dgm:pt>
    <dgm:pt modelId="{5EB40FBB-0902-47E8-9210-D2F62A313F57}" type="pres">
      <dgm:prSet presAssocID="{24D9B991-A5F2-44A4-90C0-00C64A0D2605}" presName="accent_2" presStyleCnt="0"/>
      <dgm:spPr/>
    </dgm:pt>
    <dgm:pt modelId="{26A90A16-50FF-4AAC-A72F-92350FC4F750}" type="pres">
      <dgm:prSet presAssocID="{24D9B991-A5F2-44A4-90C0-00C64A0D2605}" presName="accentRepeatNode" presStyleLbl="solidFgAcc1" presStyleIdx="1" presStyleCnt="7"/>
      <dgm:spPr/>
    </dgm:pt>
    <dgm:pt modelId="{3379A1A9-983E-4D45-A8B3-2C318E3A38FD}" type="pres">
      <dgm:prSet presAssocID="{ECFD517A-133F-451A-8FCB-8A666045964B}" presName="text_3" presStyleLbl="node1" presStyleIdx="2" presStyleCnt="7">
        <dgm:presLayoutVars>
          <dgm:bulletEnabled val="1"/>
        </dgm:presLayoutVars>
      </dgm:prSet>
      <dgm:spPr/>
    </dgm:pt>
    <dgm:pt modelId="{DCA9B616-8145-4AF1-891D-7A4855D676C9}" type="pres">
      <dgm:prSet presAssocID="{ECFD517A-133F-451A-8FCB-8A666045964B}" presName="accent_3" presStyleCnt="0"/>
      <dgm:spPr/>
    </dgm:pt>
    <dgm:pt modelId="{5E3823FF-4BDC-408F-908F-92908EF95097}" type="pres">
      <dgm:prSet presAssocID="{ECFD517A-133F-451A-8FCB-8A666045964B}" presName="accentRepeatNode" presStyleLbl="solidFgAcc1" presStyleIdx="2" presStyleCnt="7"/>
      <dgm:spPr/>
    </dgm:pt>
    <dgm:pt modelId="{CD0E95C6-6A6A-4C25-8E9E-5B380618C3BC}" type="pres">
      <dgm:prSet presAssocID="{4FCFD303-D7AB-41ED-8073-427ABCD7C213}" presName="text_4" presStyleLbl="node1" presStyleIdx="3" presStyleCnt="7">
        <dgm:presLayoutVars>
          <dgm:bulletEnabled val="1"/>
        </dgm:presLayoutVars>
      </dgm:prSet>
      <dgm:spPr/>
    </dgm:pt>
    <dgm:pt modelId="{F3C47829-C045-42AB-90E0-D5D404EC80E1}" type="pres">
      <dgm:prSet presAssocID="{4FCFD303-D7AB-41ED-8073-427ABCD7C213}" presName="accent_4" presStyleCnt="0"/>
      <dgm:spPr/>
    </dgm:pt>
    <dgm:pt modelId="{3012C387-91F2-44F3-A607-3EE7ED687BFA}" type="pres">
      <dgm:prSet presAssocID="{4FCFD303-D7AB-41ED-8073-427ABCD7C213}" presName="accentRepeatNode" presStyleLbl="solidFgAcc1" presStyleIdx="3" presStyleCnt="7"/>
      <dgm:spPr/>
    </dgm:pt>
    <dgm:pt modelId="{7AC01FEE-2DA6-473B-840A-4EB5451504F2}" type="pres">
      <dgm:prSet presAssocID="{D20B3442-8322-4F1A-96E5-1CC8111B5E49}" presName="text_5" presStyleLbl="node1" presStyleIdx="4" presStyleCnt="7">
        <dgm:presLayoutVars>
          <dgm:bulletEnabled val="1"/>
        </dgm:presLayoutVars>
      </dgm:prSet>
      <dgm:spPr/>
    </dgm:pt>
    <dgm:pt modelId="{AB304A95-8F9C-4FE3-882A-2247024384E0}" type="pres">
      <dgm:prSet presAssocID="{D20B3442-8322-4F1A-96E5-1CC8111B5E49}" presName="accent_5" presStyleCnt="0"/>
      <dgm:spPr/>
    </dgm:pt>
    <dgm:pt modelId="{706569CA-D698-45CE-B88B-DBC4551F05C2}" type="pres">
      <dgm:prSet presAssocID="{D20B3442-8322-4F1A-96E5-1CC8111B5E49}" presName="accentRepeatNode" presStyleLbl="solidFgAcc1" presStyleIdx="4" presStyleCnt="7"/>
      <dgm:spPr/>
    </dgm:pt>
    <dgm:pt modelId="{1EA2B826-504A-45FE-9B18-CB1FDD43D00A}" type="pres">
      <dgm:prSet presAssocID="{9B48776E-31E6-4202-BA38-E8516AABD476}" presName="text_6" presStyleLbl="node1" presStyleIdx="5" presStyleCnt="7">
        <dgm:presLayoutVars>
          <dgm:bulletEnabled val="1"/>
        </dgm:presLayoutVars>
      </dgm:prSet>
      <dgm:spPr/>
    </dgm:pt>
    <dgm:pt modelId="{F77F66EB-CE20-4F55-B213-5B5DC4C61AE4}" type="pres">
      <dgm:prSet presAssocID="{9B48776E-31E6-4202-BA38-E8516AABD476}" presName="accent_6" presStyleCnt="0"/>
      <dgm:spPr/>
    </dgm:pt>
    <dgm:pt modelId="{84EF87B2-665A-4BC1-BB1D-3D46E3EE2727}" type="pres">
      <dgm:prSet presAssocID="{9B48776E-31E6-4202-BA38-E8516AABD476}" presName="accentRepeatNode" presStyleLbl="solidFgAcc1" presStyleIdx="5" presStyleCnt="7"/>
      <dgm:spPr/>
    </dgm:pt>
    <dgm:pt modelId="{060576A0-59EC-41FE-BE63-F3593BAF0AF4}" type="pres">
      <dgm:prSet presAssocID="{F2249C60-56E7-4EF8-A512-30D7B363296B}" presName="text_7" presStyleLbl="node1" presStyleIdx="6" presStyleCnt="7">
        <dgm:presLayoutVars>
          <dgm:bulletEnabled val="1"/>
        </dgm:presLayoutVars>
      </dgm:prSet>
      <dgm:spPr/>
    </dgm:pt>
    <dgm:pt modelId="{CBE0098A-4EB3-4E73-8C75-2965AF17A018}" type="pres">
      <dgm:prSet presAssocID="{F2249C60-56E7-4EF8-A512-30D7B363296B}" presName="accent_7" presStyleCnt="0"/>
      <dgm:spPr/>
    </dgm:pt>
    <dgm:pt modelId="{8DFEE41F-52E8-448A-B764-F4639DB11910}" type="pres">
      <dgm:prSet presAssocID="{F2249C60-56E7-4EF8-A512-30D7B363296B}" presName="accentRepeatNode" presStyleLbl="solidFgAcc1" presStyleIdx="6" presStyleCnt="7"/>
      <dgm:spPr/>
    </dgm:pt>
  </dgm:ptLst>
  <dgm:cxnLst>
    <dgm:cxn modelId="{3C94C604-9B5B-466B-8606-CFEEEFF055D5}" type="presOf" srcId="{69689880-390A-4063-AFE3-B05A638F90CD}" destId="{5FDD6811-527D-40CD-B3E0-73ED915D9400}" srcOrd="0" destOrd="0" presId="urn:microsoft.com/office/officeart/2008/layout/VerticalCurvedList"/>
    <dgm:cxn modelId="{612DCD1D-DCC8-4968-BABC-F50CBB5F91FA}" srcId="{34A4EE94-46AE-40AF-BCA8-CB6CF074137B}" destId="{24D9B991-A5F2-44A4-90C0-00C64A0D2605}" srcOrd="1" destOrd="0" parTransId="{3A5DE791-7982-4314-9E72-27A299023F90}" sibTransId="{FFB07100-FE8C-4E23-90CB-97972E65F1F0}"/>
    <dgm:cxn modelId="{6FE79F1E-0E45-4220-B81E-0217717A9DFF}" type="presOf" srcId="{24D9B991-A5F2-44A4-90C0-00C64A0D2605}" destId="{25BD589E-C416-4D43-8E33-606A0DD11689}" srcOrd="0" destOrd="0" presId="urn:microsoft.com/office/officeart/2008/layout/VerticalCurvedList"/>
    <dgm:cxn modelId="{1CAEF924-F8C2-4953-A0FB-FBD222695819}" srcId="{34A4EE94-46AE-40AF-BCA8-CB6CF074137B}" destId="{4FCFD303-D7AB-41ED-8073-427ABCD7C213}" srcOrd="3" destOrd="0" parTransId="{5B1D48BC-45A7-4136-B1BA-2854C1177BED}" sibTransId="{B1518B02-0477-4424-A358-8B34AEBA1AAB}"/>
    <dgm:cxn modelId="{6CFF1525-638B-4A21-A727-1797CA47D9C8}" type="presOf" srcId="{D20B3442-8322-4F1A-96E5-1CC8111B5E49}" destId="{7AC01FEE-2DA6-473B-840A-4EB5451504F2}" srcOrd="0" destOrd="0" presId="urn:microsoft.com/office/officeart/2008/layout/VerticalCurvedList"/>
    <dgm:cxn modelId="{3938733A-9A21-4395-AA69-8EA119D991E7}" srcId="{34A4EE94-46AE-40AF-BCA8-CB6CF074137B}" destId="{D20B3442-8322-4F1A-96E5-1CC8111B5E49}" srcOrd="4" destOrd="0" parTransId="{6F9AA1B2-1072-4EF8-A208-C27C8817C637}" sibTransId="{CE8A6256-65F5-4953-86F7-7E07727DE304}"/>
    <dgm:cxn modelId="{98F9D03C-69EC-48CE-9116-413A728B034B}" srcId="{34A4EE94-46AE-40AF-BCA8-CB6CF074137B}" destId="{ECFD517A-133F-451A-8FCB-8A666045964B}" srcOrd="2" destOrd="0" parTransId="{C5C1D2DD-03FA-4FAF-A950-2AAD5E6CDB36}" sibTransId="{47367B83-E8F4-4FC9-80FE-5B05B3C04061}"/>
    <dgm:cxn modelId="{1A0E304F-B77F-4458-9250-DAC25B681244}" type="presOf" srcId="{4FCFD303-D7AB-41ED-8073-427ABCD7C213}" destId="{CD0E95C6-6A6A-4C25-8E9E-5B380618C3BC}" srcOrd="0" destOrd="0" presId="urn:microsoft.com/office/officeart/2008/layout/VerticalCurvedList"/>
    <dgm:cxn modelId="{415FF3B4-5F0F-4BED-B2A2-8DB0185AF7B8}" type="presOf" srcId="{9B48776E-31E6-4202-BA38-E8516AABD476}" destId="{1EA2B826-504A-45FE-9B18-CB1FDD43D00A}" srcOrd="0" destOrd="0" presId="urn:microsoft.com/office/officeart/2008/layout/VerticalCurvedList"/>
    <dgm:cxn modelId="{520AEABA-5DB0-411F-9E30-5B75CF986AAF}" type="presOf" srcId="{F2249C60-56E7-4EF8-A512-30D7B363296B}" destId="{060576A0-59EC-41FE-BE63-F3593BAF0AF4}" srcOrd="0" destOrd="0" presId="urn:microsoft.com/office/officeart/2008/layout/VerticalCurvedList"/>
    <dgm:cxn modelId="{41D7ECBC-482E-48D5-87D1-C35FCBE8493B}" type="presOf" srcId="{34A4EE94-46AE-40AF-BCA8-CB6CF074137B}" destId="{DC58980D-C364-42A1-A1AF-3DAF20344D94}" srcOrd="0" destOrd="0" presId="urn:microsoft.com/office/officeart/2008/layout/VerticalCurvedList"/>
    <dgm:cxn modelId="{F338D7CC-67A9-4577-A321-58D7EB66A55B}" type="presOf" srcId="{ECFD517A-133F-451A-8FCB-8A666045964B}" destId="{3379A1A9-983E-4D45-A8B3-2C318E3A38FD}" srcOrd="0" destOrd="0" presId="urn:microsoft.com/office/officeart/2008/layout/VerticalCurvedList"/>
    <dgm:cxn modelId="{332963DF-3CE9-4B88-8EFA-32C1F771A502}" type="presOf" srcId="{D5DF5DEE-F185-490B-A4AB-9294F786F519}" destId="{D8612D42-3DF3-4F05-A857-C2E18C201729}" srcOrd="0" destOrd="0" presId="urn:microsoft.com/office/officeart/2008/layout/VerticalCurvedList"/>
    <dgm:cxn modelId="{1480C8E0-3D47-4B07-B84B-FD9994A19A63}" srcId="{34A4EE94-46AE-40AF-BCA8-CB6CF074137B}" destId="{F2249C60-56E7-4EF8-A512-30D7B363296B}" srcOrd="6" destOrd="0" parTransId="{E5F86F7C-93C5-465D-981C-484BBC2A0EF2}" sibTransId="{B80ABF12-47C4-4503-B9F7-251495615F48}"/>
    <dgm:cxn modelId="{9C9C38EE-F96C-42AE-AFA4-163AC603BF6A}" srcId="{34A4EE94-46AE-40AF-BCA8-CB6CF074137B}" destId="{69689880-390A-4063-AFE3-B05A638F90CD}" srcOrd="0" destOrd="0" parTransId="{90133073-9C8B-48EE-9F72-52C71958E3D2}" sibTransId="{D5DF5DEE-F185-490B-A4AB-9294F786F519}"/>
    <dgm:cxn modelId="{B9C0C5F6-EC56-43E1-99A0-FD941FB97678}" srcId="{34A4EE94-46AE-40AF-BCA8-CB6CF074137B}" destId="{9B48776E-31E6-4202-BA38-E8516AABD476}" srcOrd="5" destOrd="0" parTransId="{F50F301E-B6E0-4AC0-AE40-B9B51AE462EB}" sibTransId="{1CA9F8B4-BBD6-4CF2-A2AD-C07D7B5C7B41}"/>
    <dgm:cxn modelId="{7682D696-08B9-4403-829E-4140DF3992C0}" type="presParOf" srcId="{DC58980D-C364-42A1-A1AF-3DAF20344D94}" destId="{AB86B821-DF86-43BD-A4B8-8DF5EBF0E968}" srcOrd="0" destOrd="0" presId="urn:microsoft.com/office/officeart/2008/layout/VerticalCurvedList"/>
    <dgm:cxn modelId="{6DB58705-15C1-45EC-AB7F-DA879205EBEA}" type="presParOf" srcId="{AB86B821-DF86-43BD-A4B8-8DF5EBF0E968}" destId="{EFB5E0FE-0F72-44D4-87E5-435B58D3262F}" srcOrd="0" destOrd="0" presId="urn:microsoft.com/office/officeart/2008/layout/VerticalCurvedList"/>
    <dgm:cxn modelId="{964C8E5D-B297-4498-819B-86739062EFCA}" type="presParOf" srcId="{EFB5E0FE-0F72-44D4-87E5-435B58D3262F}" destId="{FB457851-1172-45E1-8C05-0B558BE97DBE}" srcOrd="0" destOrd="0" presId="urn:microsoft.com/office/officeart/2008/layout/VerticalCurvedList"/>
    <dgm:cxn modelId="{864E6871-0893-4226-8C4C-F6310308F4F7}" type="presParOf" srcId="{EFB5E0FE-0F72-44D4-87E5-435B58D3262F}" destId="{D8612D42-3DF3-4F05-A857-C2E18C201729}" srcOrd="1" destOrd="0" presId="urn:microsoft.com/office/officeart/2008/layout/VerticalCurvedList"/>
    <dgm:cxn modelId="{004BD61B-A40E-4C7F-A539-5659AB260ED9}" type="presParOf" srcId="{EFB5E0FE-0F72-44D4-87E5-435B58D3262F}" destId="{A00FED70-8977-4EC5-82FC-D5DE767B08BE}" srcOrd="2" destOrd="0" presId="urn:microsoft.com/office/officeart/2008/layout/VerticalCurvedList"/>
    <dgm:cxn modelId="{EB1D685E-B52B-492A-9EEE-A4159E7BFD02}" type="presParOf" srcId="{EFB5E0FE-0F72-44D4-87E5-435B58D3262F}" destId="{DBD63B89-101C-4269-BBFE-E3148392343D}" srcOrd="3" destOrd="0" presId="urn:microsoft.com/office/officeart/2008/layout/VerticalCurvedList"/>
    <dgm:cxn modelId="{CC4239E1-C16D-411F-849F-C00E90851D75}" type="presParOf" srcId="{AB86B821-DF86-43BD-A4B8-8DF5EBF0E968}" destId="{5FDD6811-527D-40CD-B3E0-73ED915D9400}" srcOrd="1" destOrd="0" presId="urn:microsoft.com/office/officeart/2008/layout/VerticalCurvedList"/>
    <dgm:cxn modelId="{71121059-C999-47FA-A847-B6A1A419D4CF}" type="presParOf" srcId="{AB86B821-DF86-43BD-A4B8-8DF5EBF0E968}" destId="{422F29B9-DC75-4503-AC83-A5F52659A9B9}" srcOrd="2" destOrd="0" presId="urn:microsoft.com/office/officeart/2008/layout/VerticalCurvedList"/>
    <dgm:cxn modelId="{B4D81F50-6E2F-41E2-BB52-D5A3ABDD52E2}" type="presParOf" srcId="{422F29B9-DC75-4503-AC83-A5F52659A9B9}" destId="{1D2708F6-6236-4A84-9288-77C443BCFF4A}" srcOrd="0" destOrd="0" presId="urn:microsoft.com/office/officeart/2008/layout/VerticalCurvedList"/>
    <dgm:cxn modelId="{B11C19A3-3B0E-46ED-860C-87614A3161EF}" type="presParOf" srcId="{AB86B821-DF86-43BD-A4B8-8DF5EBF0E968}" destId="{25BD589E-C416-4D43-8E33-606A0DD11689}" srcOrd="3" destOrd="0" presId="urn:microsoft.com/office/officeart/2008/layout/VerticalCurvedList"/>
    <dgm:cxn modelId="{538DDCFD-19F8-4324-A899-80C71CEBD6F5}" type="presParOf" srcId="{AB86B821-DF86-43BD-A4B8-8DF5EBF0E968}" destId="{5EB40FBB-0902-47E8-9210-D2F62A313F57}" srcOrd="4" destOrd="0" presId="urn:microsoft.com/office/officeart/2008/layout/VerticalCurvedList"/>
    <dgm:cxn modelId="{3CD66EA8-77DD-402D-A035-93064B94C78B}" type="presParOf" srcId="{5EB40FBB-0902-47E8-9210-D2F62A313F57}" destId="{26A90A16-50FF-4AAC-A72F-92350FC4F750}" srcOrd="0" destOrd="0" presId="urn:microsoft.com/office/officeart/2008/layout/VerticalCurvedList"/>
    <dgm:cxn modelId="{E935E6F1-CCE5-4914-8F71-F0872002373D}" type="presParOf" srcId="{AB86B821-DF86-43BD-A4B8-8DF5EBF0E968}" destId="{3379A1A9-983E-4D45-A8B3-2C318E3A38FD}" srcOrd="5" destOrd="0" presId="urn:microsoft.com/office/officeart/2008/layout/VerticalCurvedList"/>
    <dgm:cxn modelId="{B70E949F-C08E-4650-BB81-9E5B945E78CD}" type="presParOf" srcId="{AB86B821-DF86-43BD-A4B8-8DF5EBF0E968}" destId="{DCA9B616-8145-4AF1-891D-7A4855D676C9}" srcOrd="6" destOrd="0" presId="urn:microsoft.com/office/officeart/2008/layout/VerticalCurvedList"/>
    <dgm:cxn modelId="{06E949B1-B318-4525-AE70-2FA37D122383}" type="presParOf" srcId="{DCA9B616-8145-4AF1-891D-7A4855D676C9}" destId="{5E3823FF-4BDC-408F-908F-92908EF95097}" srcOrd="0" destOrd="0" presId="urn:microsoft.com/office/officeart/2008/layout/VerticalCurvedList"/>
    <dgm:cxn modelId="{3E5E8C1F-A273-4008-94EF-22F79175B9A5}" type="presParOf" srcId="{AB86B821-DF86-43BD-A4B8-8DF5EBF0E968}" destId="{CD0E95C6-6A6A-4C25-8E9E-5B380618C3BC}" srcOrd="7" destOrd="0" presId="urn:microsoft.com/office/officeart/2008/layout/VerticalCurvedList"/>
    <dgm:cxn modelId="{FDDDDDCD-4B10-4C95-8233-BDF4FD17206C}" type="presParOf" srcId="{AB86B821-DF86-43BD-A4B8-8DF5EBF0E968}" destId="{F3C47829-C045-42AB-90E0-D5D404EC80E1}" srcOrd="8" destOrd="0" presId="urn:microsoft.com/office/officeart/2008/layout/VerticalCurvedList"/>
    <dgm:cxn modelId="{8D947327-C6B3-4011-943B-246FF555F1FB}" type="presParOf" srcId="{F3C47829-C045-42AB-90E0-D5D404EC80E1}" destId="{3012C387-91F2-44F3-A607-3EE7ED687BFA}" srcOrd="0" destOrd="0" presId="urn:microsoft.com/office/officeart/2008/layout/VerticalCurvedList"/>
    <dgm:cxn modelId="{8A5DCCF3-3898-4808-9553-719610B9A441}" type="presParOf" srcId="{AB86B821-DF86-43BD-A4B8-8DF5EBF0E968}" destId="{7AC01FEE-2DA6-473B-840A-4EB5451504F2}" srcOrd="9" destOrd="0" presId="urn:microsoft.com/office/officeart/2008/layout/VerticalCurvedList"/>
    <dgm:cxn modelId="{4BE5D376-EF05-410E-93FE-CB993DC7CF4C}" type="presParOf" srcId="{AB86B821-DF86-43BD-A4B8-8DF5EBF0E968}" destId="{AB304A95-8F9C-4FE3-882A-2247024384E0}" srcOrd="10" destOrd="0" presId="urn:microsoft.com/office/officeart/2008/layout/VerticalCurvedList"/>
    <dgm:cxn modelId="{E34B5A98-DCBA-4F7C-8ADA-7447CA11E88F}" type="presParOf" srcId="{AB304A95-8F9C-4FE3-882A-2247024384E0}" destId="{706569CA-D698-45CE-B88B-DBC4551F05C2}" srcOrd="0" destOrd="0" presId="urn:microsoft.com/office/officeart/2008/layout/VerticalCurvedList"/>
    <dgm:cxn modelId="{B3CA6350-3DA5-4702-849E-A21A3008F1A7}" type="presParOf" srcId="{AB86B821-DF86-43BD-A4B8-8DF5EBF0E968}" destId="{1EA2B826-504A-45FE-9B18-CB1FDD43D00A}" srcOrd="11" destOrd="0" presId="urn:microsoft.com/office/officeart/2008/layout/VerticalCurvedList"/>
    <dgm:cxn modelId="{3877460F-2080-443A-87E4-C86FFAA299FF}" type="presParOf" srcId="{AB86B821-DF86-43BD-A4B8-8DF5EBF0E968}" destId="{F77F66EB-CE20-4F55-B213-5B5DC4C61AE4}" srcOrd="12" destOrd="0" presId="urn:microsoft.com/office/officeart/2008/layout/VerticalCurvedList"/>
    <dgm:cxn modelId="{AED309D1-15FC-46CC-AE8E-BF7076305E0B}" type="presParOf" srcId="{F77F66EB-CE20-4F55-B213-5B5DC4C61AE4}" destId="{84EF87B2-665A-4BC1-BB1D-3D46E3EE2727}" srcOrd="0" destOrd="0" presId="urn:microsoft.com/office/officeart/2008/layout/VerticalCurvedList"/>
    <dgm:cxn modelId="{320EDF59-101A-4DF9-92B8-5322927762E7}" type="presParOf" srcId="{AB86B821-DF86-43BD-A4B8-8DF5EBF0E968}" destId="{060576A0-59EC-41FE-BE63-F3593BAF0AF4}" srcOrd="13" destOrd="0" presId="urn:microsoft.com/office/officeart/2008/layout/VerticalCurvedList"/>
    <dgm:cxn modelId="{383116F5-D8CF-451E-BFE8-2C017F2F6EA1}" type="presParOf" srcId="{AB86B821-DF86-43BD-A4B8-8DF5EBF0E968}" destId="{CBE0098A-4EB3-4E73-8C75-2965AF17A018}" srcOrd="14" destOrd="0" presId="urn:microsoft.com/office/officeart/2008/layout/VerticalCurvedList"/>
    <dgm:cxn modelId="{940CEA46-171D-4CE7-99FE-7CF5ED096EAE}" type="presParOf" srcId="{CBE0098A-4EB3-4E73-8C75-2965AF17A018}" destId="{8DFEE41F-52E8-448A-B764-F4639DB11910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4B7BD4A4-0E8F-4EE4-B95B-4A43104AA110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D0743BA5-7F0A-4853-B30F-5036C57120D1}">
      <dgm:prSet phldrT="[Text]"/>
      <dgm:spPr/>
      <dgm:t>
        <a:bodyPr/>
        <a:lstStyle/>
        <a:p>
          <a:r>
            <a:rPr lang="en-US" dirty="0"/>
            <a:t>All pre- and post-PET eCRF are completed</a:t>
          </a:r>
        </a:p>
      </dgm:t>
    </dgm:pt>
    <dgm:pt modelId="{1FA1F1F3-B35D-40C9-8B4A-539430170E8C}" type="parTrans" cxnId="{98ED7B04-B5C4-4104-A2BC-DD667BAC8A66}">
      <dgm:prSet/>
      <dgm:spPr/>
      <dgm:t>
        <a:bodyPr/>
        <a:lstStyle/>
        <a:p>
          <a:endParaRPr lang="en-US"/>
        </a:p>
      </dgm:t>
    </dgm:pt>
    <dgm:pt modelId="{BA93D3FC-F067-4307-BB78-F12FFF59B795}" type="sibTrans" cxnId="{98ED7B04-B5C4-4104-A2BC-DD667BAC8A66}">
      <dgm:prSet/>
      <dgm:spPr/>
      <dgm:t>
        <a:bodyPr/>
        <a:lstStyle/>
        <a:p>
          <a:endParaRPr lang="en-US"/>
        </a:p>
      </dgm:t>
    </dgm:pt>
    <dgm:pt modelId="{1A4DFFAE-BE04-41C1-BF25-1EC73600C316}">
      <dgm:prSet phldrT="[Text]"/>
      <dgm:spPr/>
      <dgm:t>
        <a:bodyPr/>
        <a:lstStyle/>
        <a:p>
          <a:r>
            <a:rPr lang="en-US" dirty="0"/>
            <a:t>Data uploaded to New IDEAS portal </a:t>
          </a:r>
          <a:r>
            <a:rPr lang="en-US" b="1" dirty="0"/>
            <a:t>within</a:t>
          </a:r>
          <a:r>
            <a:rPr lang="en-US" dirty="0"/>
            <a:t> required timeframe</a:t>
          </a:r>
        </a:p>
      </dgm:t>
    </dgm:pt>
    <dgm:pt modelId="{520445A5-2E68-44F4-816C-D2B76036F4EE}" type="parTrans" cxnId="{9DBE978F-22A4-4205-90A9-2F427E3F5717}">
      <dgm:prSet/>
      <dgm:spPr/>
      <dgm:t>
        <a:bodyPr/>
        <a:lstStyle/>
        <a:p>
          <a:endParaRPr lang="en-US"/>
        </a:p>
      </dgm:t>
    </dgm:pt>
    <dgm:pt modelId="{BAF98740-3FB0-4589-AB7B-7B25C25F50A1}" type="sibTrans" cxnId="{9DBE978F-22A4-4205-90A9-2F427E3F5717}">
      <dgm:prSet/>
      <dgm:spPr/>
      <dgm:t>
        <a:bodyPr/>
        <a:lstStyle/>
        <a:p>
          <a:endParaRPr lang="en-US"/>
        </a:p>
      </dgm:t>
    </dgm:pt>
    <dgm:pt modelId="{72B4FB3E-80C2-4CD1-B75E-E35D0BC2BD17}">
      <dgm:prSet phldrT="[Text]"/>
      <dgm:spPr/>
      <dgm:t>
        <a:bodyPr/>
        <a:lstStyle/>
        <a:p>
          <a:r>
            <a:rPr lang="en-US" dirty="0"/>
            <a:t>Payment via Bank of America to </a:t>
          </a:r>
          <a:r>
            <a:rPr lang="en-US" b="0" dirty="0"/>
            <a:t>bank account registered by the referring physician practice</a:t>
          </a:r>
        </a:p>
      </dgm:t>
    </dgm:pt>
    <dgm:pt modelId="{614BC39E-DCB0-4F3C-9F9D-806C1E3D7C52}" type="parTrans" cxnId="{A09D6870-BE87-49EB-9C36-A749CF93A696}">
      <dgm:prSet/>
      <dgm:spPr/>
      <dgm:t>
        <a:bodyPr/>
        <a:lstStyle/>
        <a:p>
          <a:endParaRPr lang="en-US"/>
        </a:p>
      </dgm:t>
    </dgm:pt>
    <dgm:pt modelId="{423FBF1A-4D53-4C60-AFE0-916B0FC6DED6}" type="sibTrans" cxnId="{A09D6870-BE87-49EB-9C36-A749CF93A696}">
      <dgm:prSet/>
      <dgm:spPr/>
      <dgm:t>
        <a:bodyPr/>
        <a:lstStyle/>
        <a:p>
          <a:endParaRPr lang="en-US"/>
        </a:p>
      </dgm:t>
    </dgm:pt>
    <dgm:pt modelId="{9E61AE0F-A67B-4515-8CA7-20475660D81F}" type="pres">
      <dgm:prSet presAssocID="{4B7BD4A4-0E8F-4EE4-B95B-4A43104AA110}" presName="CompostProcess" presStyleCnt="0">
        <dgm:presLayoutVars>
          <dgm:dir/>
          <dgm:resizeHandles val="exact"/>
        </dgm:presLayoutVars>
      </dgm:prSet>
      <dgm:spPr/>
    </dgm:pt>
    <dgm:pt modelId="{1C8FFE5F-7403-40CD-BEE1-C334A0F96F18}" type="pres">
      <dgm:prSet presAssocID="{4B7BD4A4-0E8F-4EE4-B95B-4A43104AA110}" presName="arrow" presStyleLbl="bgShp" presStyleIdx="0" presStyleCnt="1"/>
      <dgm:spPr/>
    </dgm:pt>
    <dgm:pt modelId="{DB8C5B65-FC99-4EC7-A20E-3912D799FB09}" type="pres">
      <dgm:prSet presAssocID="{4B7BD4A4-0E8F-4EE4-B95B-4A43104AA110}" presName="linearProcess" presStyleCnt="0"/>
      <dgm:spPr/>
    </dgm:pt>
    <dgm:pt modelId="{7BD6FB68-F5CC-4FE3-848D-32C662668098}" type="pres">
      <dgm:prSet presAssocID="{D0743BA5-7F0A-4853-B30F-5036C57120D1}" presName="textNode" presStyleLbl="node1" presStyleIdx="0" presStyleCnt="3">
        <dgm:presLayoutVars>
          <dgm:bulletEnabled val="1"/>
        </dgm:presLayoutVars>
      </dgm:prSet>
      <dgm:spPr/>
    </dgm:pt>
    <dgm:pt modelId="{9E1D36CE-6312-4AEF-9F1D-6FADECFDDBF2}" type="pres">
      <dgm:prSet presAssocID="{BA93D3FC-F067-4307-BB78-F12FFF59B795}" presName="sibTrans" presStyleCnt="0"/>
      <dgm:spPr/>
    </dgm:pt>
    <dgm:pt modelId="{560F750A-96C2-48ED-BB45-BC209BB08787}" type="pres">
      <dgm:prSet presAssocID="{1A4DFFAE-BE04-41C1-BF25-1EC73600C316}" presName="textNode" presStyleLbl="node1" presStyleIdx="1" presStyleCnt="3">
        <dgm:presLayoutVars>
          <dgm:bulletEnabled val="1"/>
        </dgm:presLayoutVars>
      </dgm:prSet>
      <dgm:spPr/>
    </dgm:pt>
    <dgm:pt modelId="{B52FE1F1-E072-4968-A3D1-16AFA4BF08CA}" type="pres">
      <dgm:prSet presAssocID="{BAF98740-3FB0-4589-AB7B-7B25C25F50A1}" presName="sibTrans" presStyleCnt="0"/>
      <dgm:spPr/>
    </dgm:pt>
    <dgm:pt modelId="{129D214D-29F2-4140-AD5E-90D3FCCBF5BF}" type="pres">
      <dgm:prSet presAssocID="{72B4FB3E-80C2-4CD1-B75E-E35D0BC2BD17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98ED7B04-B5C4-4104-A2BC-DD667BAC8A66}" srcId="{4B7BD4A4-0E8F-4EE4-B95B-4A43104AA110}" destId="{D0743BA5-7F0A-4853-B30F-5036C57120D1}" srcOrd="0" destOrd="0" parTransId="{1FA1F1F3-B35D-40C9-8B4A-539430170E8C}" sibTransId="{BA93D3FC-F067-4307-BB78-F12FFF59B795}"/>
    <dgm:cxn modelId="{39214812-809F-44B0-B53E-EB6397B6EB6B}" type="presOf" srcId="{1A4DFFAE-BE04-41C1-BF25-1EC73600C316}" destId="{560F750A-96C2-48ED-BB45-BC209BB08787}" srcOrd="0" destOrd="0" presId="urn:microsoft.com/office/officeart/2005/8/layout/hProcess9"/>
    <dgm:cxn modelId="{A09D6870-BE87-49EB-9C36-A749CF93A696}" srcId="{4B7BD4A4-0E8F-4EE4-B95B-4A43104AA110}" destId="{72B4FB3E-80C2-4CD1-B75E-E35D0BC2BD17}" srcOrd="2" destOrd="0" parTransId="{614BC39E-DCB0-4F3C-9F9D-806C1E3D7C52}" sibTransId="{423FBF1A-4D53-4C60-AFE0-916B0FC6DED6}"/>
    <dgm:cxn modelId="{7239D656-A2CE-4784-9E5D-7DFCB24E9544}" type="presOf" srcId="{72B4FB3E-80C2-4CD1-B75E-E35D0BC2BD17}" destId="{129D214D-29F2-4140-AD5E-90D3FCCBF5BF}" srcOrd="0" destOrd="0" presId="urn:microsoft.com/office/officeart/2005/8/layout/hProcess9"/>
    <dgm:cxn modelId="{9DBE978F-22A4-4205-90A9-2F427E3F5717}" srcId="{4B7BD4A4-0E8F-4EE4-B95B-4A43104AA110}" destId="{1A4DFFAE-BE04-41C1-BF25-1EC73600C316}" srcOrd="1" destOrd="0" parTransId="{520445A5-2E68-44F4-816C-D2B76036F4EE}" sibTransId="{BAF98740-3FB0-4589-AB7B-7B25C25F50A1}"/>
    <dgm:cxn modelId="{777ACD9C-3526-4EED-A954-5F427ABA3539}" type="presOf" srcId="{D0743BA5-7F0A-4853-B30F-5036C57120D1}" destId="{7BD6FB68-F5CC-4FE3-848D-32C662668098}" srcOrd="0" destOrd="0" presId="urn:microsoft.com/office/officeart/2005/8/layout/hProcess9"/>
    <dgm:cxn modelId="{7EED98B8-0E94-40FA-9F70-880F40031E37}" type="presOf" srcId="{4B7BD4A4-0E8F-4EE4-B95B-4A43104AA110}" destId="{9E61AE0F-A67B-4515-8CA7-20475660D81F}" srcOrd="0" destOrd="0" presId="urn:microsoft.com/office/officeart/2005/8/layout/hProcess9"/>
    <dgm:cxn modelId="{CB6ED9BB-0FB4-4C53-A83C-9E65E67F7A9D}" type="presParOf" srcId="{9E61AE0F-A67B-4515-8CA7-20475660D81F}" destId="{1C8FFE5F-7403-40CD-BEE1-C334A0F96F18}" srcOrd="0" destOrd="0" presId="urn:microsoft.com/office/officeart/2005/8/layout/hProcess9"/>
    <dgm:cxn modelId="{3B406262-03C6-4D4F-B3B0-009CE53AEB28}" type="presParOf" srcId="{9E61AE0F-A67B-4515-8CA7-20475660D81F}" destId="{DB8C5B65-FC99-4EC7-A20E-3912D799FB09}" srcOrd="1" destOrd="0" presId="urn:microsoft.com/office/officeart/2005/8/layout/hProcess9"/>
    <dgm:cxn modelId="{7A12F0E9-382D-4565-A3A1-734E480921E8}" type="presParOf" srcId="{DB8C5B65-FC99-4EC7-A20E-3912D799FB09}" destId="{7BD6FB68-F5CC-4FE3-848D-32C662668098}" srcOrd="0" destOrd="0" presId="urn:microsoft.com/office/officeart/2005/8/layout/hProcess9"/>
    <dgm:cxn modelId="{823C726B-FD1E-4D99-A8C0-12B6CDE154DB}" type="presParOf" srcId="{DB8C5B65-FC99-4EC7-A20E-3912D799FB09}" destId="{9E1D36CE-6312-4AEF-9F1D-6FADECFDDBF2}" srcOrd="1" destOrd="0" presId="urn:microsoft.com/office/officeart/2005/8/layout/hProcess9"/>
    <dgm:cxn modelId="{81CCD436-8542-447C-934E-DA5D72F74AAE}" type="presParOf" srcId="{DB8C5B65-FC99-4EC7-A20E-3912D799FB09}" destId="{560F750A-96C2-48ED-BB45-BC209BB08787}" srcOrd="2" destOrd="0" presId="urn:microsoft.com/office/officeart/2005/8/layout/hProcess9"/>
    <dgm:cxn modelId="{7EE4E179-C21B-45A0-BCF7-E7B0D3A12FA6}" type="presParOf" srcId="{DB8C5B65-FC99-4EC7-A20E-3912D799FB09}" destId="{B52FE1F1-E072-4968-A3D1-16AFA4BF08CA}" srcOrd="3" destOrd="0" presId="urn:microsoft.com/office/officeart/2005/8/layout/hProcess9"/>
    <dgm:cxn modelId="{21DC6664-881E-4BDD-90C7-25C53906DEFE}" type="presParOf" srcId="{DB8C5B65-FC99-4EC7-A20E-3912D799FB09}" destId="{129D214D-29F2-4140-AD5E-90D3FCCBF5BF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F97CE1-AF8B-46FD-A058-8EC23ED8A9DF}">
      <dsp:nvSpPr>
        <dsp:cNvPr id="0" name=""/>
        <dsp:cNvSpPr/>
      </dsp:nvSpPr>
      <dsp:spPr>
        <a:xfrm>
          <a:off x="552" y="606834"/>
          <a:ext cx="1952128" cy="6107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81280" rIns="227584" bIns="81280" numCol="1" spcCol="1270" anchor="ctr" anchorCtr="0">
          <a:noAutofit/>
        </a:bodyPr>
        <a:lstStyle/>
        <a:p>
          <a:pPr marL="0" lvl="0" indent="0" algn="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/>
            <a:t>Aim 1</a:t>
          </a:r>
        </a:p>
      </dsp:txBody>
      <dsp:txXfrm>
        <a:off x="552" y="606834"/>
        <a:ext cx="1952128" cy="610706"/>
      </dsp:txXfrm>
    </dsp:sp>
    <dsp:sp modelId="{5FCCD225-C868-49AD-97C1-1792E3A5DF7B}">
      <dsp:nvSpPr>
        <dsp:cNvPr id="0" name=""/>
        <dsp:cNvSpPr/>
      </dsp:nvSpPr>
      <dsp:spPr>
        <a:xfrm>
          <a:off x="1952681" y="244227"/>
          <a:ext cx="390425" cy="1335919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0544E6-3BB6-44ED-8B07-5AC626A790C9}">
      <dsp:nvSpPr>
        <dsp:cNvPr id="0" name=""/>
        <dsp:cNvSpPr/>
      </dsp:nvSpPr>
      <dsp:spPr>
        <a:xfrm>
          <a:off x="2499277" y="244227"/>
          <a:ext cx="7649762" cy="133591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2100" kern="1200" dirty="0"/>
            <a:t>   To compare 12-month claims-derived health outcomes in amyloid PET-positive versus amyloid PET-negative individuals presenting with MCI and dementia in the entire study cohort of diverse Medicare beneficiaries. </a:t>
          </a:r>
        </a:p>
      </dsp:txBody>
      <dsp:txXfrm>
        <a:off x="2499277" y="244227"/>
        <a:ext cx="7649762" cy="1335919"/>
      </dsp:txXfrm>
    </dsp:sp>
    <dsp:sp modelId="{06C52395-7950-4E30-8B7D-F00CC3C2D18C}">
      <dsp:nvSpPr>
        <dsp:cNvPr id="0" name=""/>
        <dsp:cNvSpPr/>
      </dsp:nvSpPr>
      <dsp:spPr>
        <a:xfrm>
          <a:off x="552" y="2018354"/>
          <a:ext cx="1964531" cy="6107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81280" rIns="227584" bIns="81280" numCol="1" spcCol="1270" anchor="ctr" anchorCtr="0">
          <a:noAutofit/>
        </a:bodyPr>
        <a:lstStyle/>
        <a:p>
          <a:pPr marL="0" lvl="0" indent="0" algn="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/>
            <a:t>Aim 2</a:t>
          </a:r>
        </a:p>
      </dsp:txBody>
      <dsp:txXfrm>
        <a:off x="552" y="2018354"/>
        <a:ext cx="1964531" cy="610706"/>
      </dsp:txXfrm>
    </dsp:sp>
    <dsp:sp modelId="{A7FD1322-32EC-4A69-849F-C4D11D63FD1C}">
      <dsp:nvSpPr>
        <dsp:cNvPr id="0" name=""/>
        <dsp:cNvSpPr/>
      </dsp:nvSpPr>
      <dsp:spPr>
        <a:xfrm>
          <a:off x="1965084" y="1655747"/>
          <a:ext cx="392906" cy="1335919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9F4164-072B-4577-A075-0BD993F516D6}">
      <dsp:nvSpPr>
        <dsp:cNvPr id="0" name=""/>
        <dsp:cNvSpPr/>
      </dsp:nvSpPr>
      <dsp:spPr>
        <a:xfrm>
          <a:off x="2500654" y="1655747"/>
          <a:ext cx="7635630" cy="133591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2100" kern="1200" dirty="0"/>
            <a:t>   To describe the association of amyloid PET findings with changes in patient management and 12–month claims derived health outcomes among Blacks/African Americans, Latinx/Hispanics and Whites/Caucasians presenting with MCI and dementia. </a:t>
          </a:r>
        </a:p>
      </dsp:txBody>
      <dsp:txXfrm>
        <a:off x="2500654" y="1655747"/>
        <a:ext cx="7635630" cy="1335919"/>
      </dsp:txXfrm>
    </dsp:sp>
    <dsp:sp modelId="{BEB7B16D-ECD2-4D38-8918-877AC66A53D8}">
      <dsp:nvSpPr>
        <dsp:cNvPr id="0" name=""/>
        <dsp:cNvSpPr/>
      </dsp:nvSpPr>
      <dsp:spPr>
        <a:xfrm>
          <a:off x="552" y="3429874"/>
          <a:ext cx="1952128" cy="6107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81280" rIns="227584" bIns="81280" numCol="1" spcCol="1270" anchor="ctr" anchorCtr="0">
          <a:noAutofit/>
        </a:bodyPr>
        <a:lstStyle/>
        <a:p>
          <a:pPr marL="0" lvl="0" indent="0" algn="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/>
            <a:t>Aim 3</a:t>
          </a:r>
        </a:p>
      </dsp:txBody>
      <dsp:txXfrm>
        <a:off x="552" y="3429874"/>
        <a:ext cx="1952128" cy="610706"/>
      </dsp:txXfrm>
    </dsp:sp>
    <dsp:sp modelId="{BFC7EB11-8715-4882-8AD3-1C4739F746E4}">
      <dsp:nvSpPr>
        <dsp:cNvPr id="0" name=""/>
        <dsp:cNvSpPr/>
      </dsp:nvSpPr>
      <dsp:spPr>
        <a:xfrm>
          <a:off x="1952681" y="3067267"/>
          <a:ext cx="390425" cy="1335919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50AE10-3A27-41CB-A90D-5D5D2DDFF960}">
      <dsp:nvSpPr>
        <dsp:cNvPr id="0" name=""/>
        <dsp:cNvSpPr/>
      </dsp:nvSpPr>
      <dsp:spPr>
        <a:xfrm>
          <a:off x="2499277" y="3067267"/>
          <a:ext cx="7660169" cy="133591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2100" kern="1200" dirty="0"/>
            <a:t>   To describe the association of amyloid PET findings with changes in management and 12-month claims-derived health outcomes in individuals presenting with typical (progressive amnestic) versus atypical clinical presentations of MCI and AD dementia.</a:t>
          </a:r>
        </a:p>
      </dsp:txBody>
      <dsp:txXfrm>
        <a:off x="2499277" y="3067267"/>
        <a:ext cx="7660169" cy="133591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224A96-5B7F-4300-BDFA-467B5D39DB29}">
      <dsp:nvSpPr>
        <dsp:cNvPr id="0" name=""/>
        <dsp:cNvSpPr/>
      </dsp:nvSpPr>
      <dsp:spPr>
        <a:xfrm>
          <a:off x="153743" y="1269340"/>
          <a:ext cx="3137475" cy="1687630"/>
        </a:xfrm>
        <a:prstGeom prst="round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3000" b="-23000"/>
          </a:stretch>
        </a:blipFill>
        <a:ln w="25400" cap="flat" cmpd="sng" algn="ctr">
          <a:solidFill>
            <a:schemeClr val="bg1">
              <a:lumMod val="6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F0B149-32A9-4F2C-B2CF-41D54922ADB5}">
      <dsp:nvSpPr>
        <dsp:cNvPr id="0" name=""/>
        <dsp:cNvSpPr/>
      </dsp:nvSpPr>
      <dsp:spPr>
        <a:xfrm>
          <a:off x="7270" y="2817808"/>
          <a:ext cx="3430423" cy="7588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27584" rIns="227584" bIns="0" numCol="1" spcCol="1270" anchor="t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/>
            <a:t>Saliva Collection</a:t>
          </a: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i="1" kern="1200" dirty="0"/>
            <a:t>Part of required prot</a:t>
          </a:r>
          <a:r>
            <a:rPr lang="en-US" sz="2000" b="1" kern="1200" dirty="0"/>
            <a:t>ocol</a:t>
          </a:r>
        </a:p>
        <a:p>
          <a:pPr marL="0" lvl="0" indent="0" algn="ctr" defTabSz="14224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000" kern="1200" dirty="0"/>
            <a:t>Kits mailed directly to participants and completed at home. Specimens  are mailed to ATRI </a:t>
          </a:r>
          <a:r>
            <a:rPr lang="en-US" sz="2000" i="0" kern="1200" dirty="0"/>
            <a:t>and </a:t>
          </a:r>
          <a:r>
            <a:rPr lang="en-US" sz="2000" i="0" kern="1200" dirty="0" err="1"/>
            <a:t>ApoE</a:t>
          </a:r>
          <a:r>
            <a:rPr lang="en-US" sz="2000" i="0" kern="1200" dirty="0"/>
            <a:t> genotyping is performed.</a:t>
          </a:r>
          <a:endParaRPr lang="en-US" sz="2000" i="1" kern="1200" dirty="0"/>
        </a:p>
      </dsp:txBody>
      <dsp:txXfrm>
        <a:off x="7270" y="2817808"/>
        <a:ext cx="3430423" cy="758857"/>
      </dsp:txXfrm>
    </dsp:sp>
    <dsp:sp modelId="{84F17253-5BFD-4B11-8903-FC48FCDD8686}">
      <dsp:nvSpPr>
        <dsp:cNvPr id="0" name=""/>
        <dsp:cNvSpPr/>
      </dsp:nvSpPr>
      <dsp:spPr>
        <a:xfrm>
          <a:off x="3937653" y="1232768"/>
          <a:ext cx="3263413" cy="1748850"/>
        </a:xfrm>
        <a:prstGeom prst="roundRect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 w="25400" cap="flat" cmpd="sng" algn="ctr">
          <a:solidFill>
            <a:schemeClr val="bg1">
              <a:lumMod val="6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E8A65D-187D-42E8-80AA-643726F468A6}">
      <dsp:nvSpPr>
        <dsp:cNvPr id="0" name=""/>
        <dsp:cNvSpPr/>
      </dsp:nvSpPr>
      <dsp:spPr>
        <a:xfrm>
          <a:off x="3686872" y="2854338"/>
          <a:ext cx="3764975" cy="7588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27584" rIns="227584" bIns="0" numCol="1" spcCol="1270" anchor="t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/>
            <a:t>Blood Collection</a:t>
          </a: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i="1" kern="1200" dirty="0"/>
            <a:t>Participant must OPT-IN</a:t>
          </a:r>
        </a:p>
        <a:p>
          <a:pPr marL="0" lvl="0" indent="0" algn="ctr" defTabSz="14224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000" kern="1200" dirty="0"/>
            <a:t>Kits mailed directly to participants and completed at local Quest laboratory.</a:t>
          </a:r>
        </a:p>
        <a:p>
          <a:pPr marL="0" lvl="0" indent="0" algn="ctr" defTabSz="14224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000" kern="1200" dirty="0"/>
            <a:t>Sent to ATRI and plasma and DNA is stored for future research.</a:t>
          </a: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200" b="1" kern="1200" dirty="0"/>
        </a:p>
      </dsp:txBody>
      <dsp:txXfrm>
        <a:off x="3686872" y="2854338"/>
        <a:ext cx="3764975" cy="758857"/>
      </dsp:txXfrm>
    </dsp:sp>
    <dsp:sp modelId="{850BE8D8-88B1-4FB4-B8AF-306D2D077C61}">
      <dsp:nvSpPr>
        <dsp:cNvPr id="0" name=""/>
        <dsp:cNvSpPr/>
      </dsp:nvSpPr>
      <dsp:spPr>
        <a:xfrm>
          <a:off x="7531511" y="1144803"/>
          <a:ext cx="3151691" cy="1917389"/>
        </a:xfrm>
        <a:prstGeom prst="round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  <a:ln w="25400" cap="flat" cmpd="sng" algn="ctr">
          <a:solidFill>
            <a:schemeClr val="bg1">
              <a:lumMod val="6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9E7659-1D56-49C1-893C-63E49DD490CB}">
      <dsp:nvSpPr>
        <dsp:cNvPr id="0" name=""/>
        <dsp:cNvSpPr/>
      </dsp:nvSpPr>
      <dsp:spPr>
        <a:xfrm>
          <a:off x="7356759" y="2883064"/>
          <a:ext cx="3571231" cy="7588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27584" rIns="227584" bIns="0" numCol="1" spcCol="1270" anchor="t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/>
            <a:t>PET Image Archive</a:t>
          </a: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i="1" kern="1200" dirty="0"/>
            <a:t>Participant may OPT-OUT</a:t>
          </a:r>
        </a:p>
        <a:p>
          <a:pPr marL="0" lvl="0" indent="0" algn="ctr" defTabSz="14224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000" b="0" i="0" kern="1200" dirty="0"/>
            <a:t>Images stored at ACR for future research.</a:t>
          </a:r>
        </a:p>
        <a:p>
          <a:pPr marL="0" lvl="0" indent="0" algn="ctr" defTabSz="14224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endParaRPr lang="en-US" sz="2000" b="0" i="1" kern="1200" dirty="0"/>
        </a:p>
        <a:p>
          <a:pPr marL="0" lvl="0" indent="0" algn="ctr" defTabSz="14224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endParaRPr lang="en-US" sz="2000" b="0" i="1" kern="1200" dirty="0"/>
        </a:p>
        <a:p>
          <a:pPr marL="0" lvl="0" indent="0" algn="ctr" defTabSz="14224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endParaRPr lang="en-US" sz="1600" b="0" i="1" kern="1200" dirty="0"/>
        </a:p>
      </dsp:txBody>
      <dsp:txXfrm>
        <a:off x="7356759" y="2883064"/>
        <a:ext cx="3571231" cy="75885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A946DE-0B81-4DFC-A094-830ED4544D59}">
      <dsp:nvSpPr>
        <dsp:cNvPr id="0" name=""/>
        <dsp:cNvSpPr/>
      </dsp:nvSpPr>
      <dsp:spPr>
        <a:xfrm>
          <a:off x="0" y="244547"/>
          <a:ext cx="7484883" cy="189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0910" tIns="312420" rIns="580910" bIns="156464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2200" kern="1200" dirty="0"/>
            <a:t>Pre-PET and post-PET dementia expert visits</a:t>
          </a:r>
        </a:p>
        <a:p>
          <a:pPr marL="457200" lvl="2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2200" kern="1200" dirty="0"/>
            <a:t>Clinical CPT codes should be applied</a:t>
          </a:r>
        </a:p>
        <a:p>
          <a:pPr marL="457200" lvl="2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2200" kern="1200" dirty="0"/>
            <a:t>No standardized clinical metrics or assessments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2200" kern="1200" dirty="0"/>
            <a:t>Amyloid PET scans and reads</a:t>
          </a:r>
        </a:p>
      </dsp:txBody>
      <dsp:txXfrm>
        <a:off x="0" y="244547"/>
        <a:ext cx="7484883" cy="1890000"/>
      </dsp:txXfrm>
    </dsp:sp>
    <dsp:sp modelId="{E7C200E9-29C6-4716-A934-AB47238008D5}">
      <dsp:nvSpPr>
        <dsp:cNvPr id="0" name=""/>
        <dsp:cNvSpPr/>
      </dsp:nvSpPr>
      <dsp:spPr>
        <a:xfrm>
          <a:off x="962046" y="20579"/>
          <a:ext cx="5239418" cy="4428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038" tIns="0" rIns="198038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Clinical Care </a:t>
          </a:r>
        </a:p>
      </dsp:txBody>
      <dsp:txXfrm>
        <a:off x="983662" y="42195"/>
        <a:ext cx="5196186" cy="399568"/>
      </dsp:txXfrm>
    </dsp:sp>
    <dsp:sp modelId="{9E39A9BB-0DB4-4B19-A081-78D815C05BE4}">
      <dsp:nvSpPr>
        <dsp:cNvPr id="0" name=""/>
        <dsp:cNvSpPr/>
      </dsp:nvSpPr>
      <dsp:spPr>
        <a:xfrm>
          <a:off x="0" y="2460094"/>
          <a:ext cx="7484883" cy="22207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4097133"/>
              <a:satOff val="-45122"/>
              <a:lumOff val="745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0910" tIns="312420" rIns="580910" bIns="156464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/>
            <a:t>Consent (patients and physicians)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/>
            <a:t>Case report forms (CRF)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/>
            <a:t>Image archiving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/>
            <a:t>Following participants’ Medicare claims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/>
            <a:t>Saliva and blood analysis</a:t>
          </a:r>
        </a:p>
      </dsp:txBody>
      <dsp:txXfrm>
        <a:off x="0" y="2460094"/>
        <a:ext cx="7484883" cy="2220750"/>
      </dsp:txXfrm>
    </dsp:sp>
    <dsp:sp modelId="{BE6E6A1D-6A95-4256-A0FB-68C1295AD809}">
      <dsp:nvSpPr>
        <dsp:cNvPr id="0" name=""/>
        <dsp:cNvSpPr/>
      </dsp:nvSpPr>
      <dsp:spPr>
        <a:xfrm>
          <a:off x="1013969" y="2209830"/>
          <a:ext cx="5239418" cy="442800"/>
        </a:xfrm>
        <a:prstGeom prst="roundRect">
          <a:avLst/>
        </a:prstGeom>
        <a:solidFill>
          <a:schemeClr val="accent3">
            <a:hueOff val="4097133"/>
            <a:satOff val="-45122"/>
            <a:lumOff val="745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038" tIns="0" rIns="198038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0" kern="1200" dirty="0"/>
            <a:t>Research</a:t>
          </a:r>
        </a:p>
      </dsp:txBody>
      <dsp:txXfrm>
        <a:off x="1035585" y="2231446"/>
        <a:ext cx="5196186" cy="39956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A3F4DB-936F-4A24-BA1A-F0F83EA95D1E}">
      <dsp:nvSpPr>
        <dsp:cNvPr id="0" name=""/>
        <dsp:cNvSpPr/>
      </dsp:nvSpPr>
      <dsp:spPr>
        <a:xfrm>
          <a:off x="2882" y="1525814"/>
          <a:ext cx="1895927" cy="758370"/>
        </a:xfrm>
        <a:prstGeom prst="chevron">
          <a:avLst/>
        </a:prstGeom>
        <a:solidFill>
          <a:srgbClr val="A50021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 dirty="0">
            <a:solidFill>
              <a:sysClr val="window" lastClr="FFFFFF"/>
            </a:solidFill>
            <a:latin typeface="Arial" panose="020B0604020202020204"/>
            <a:ea typeface="+mn-ea"/>
            <a:cs typeface="+mn-cs"/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ysClr val="window" lastClr="FFFFFF"/>
              </a:solidFill>
              <a:latin typeface="Arial" panose="020B0604020202020204"/>
              <a:ea typeface="+mn-ea"/>
              <a:cs typeface="+mn-cs"/>
            </a:rPr>
            <a:t>Awareness</a:t>
          </a:r>
          <a:r>
            <a:rPr lang="en-US" sz="1600" kern="1200" dirty="0">
              <a:solidFill>
                <a:sysClr val="window" lastClr="FFFFFF"/>
              </a:solidFill>
              <a:latin typeface="Arial" panose="020B0604020202020204"/>
              <a:ea typeface="+mn-ea"/>
              <a:cs typeface="+mn-cs"/>
            </a:rPr>
            <a:t>	</a:t>
          </a:r>
        </a:p>
      </dsp:txBody>
      <dsp:txXfrm>
        <a:off x="382067" y="1525814"/>
        <a:ext cx="1137557" cy="758370"/>
      </dsp:txXfrm>
    </dsp:sp>
    <dsp:sp modelId="{AD037E01-ED67-441B-97F3-0A90C42D8FA1}">
      <dsp:nvSpPr>
        <dsp:cNvPr id="0" name=""/>
        <dsp:cNvSpPr/>
      </dsp:nvSpPr>
      <dsp:spPr>
        <a:xfrm>
          <a:off x="1709216" y="1525814"/>
          <a:ext cx="2003615" cy="758370"/>
        </a:xfrm>
        <a:prstGeom prst="chevron">
          <a:avLst/>
        </a:prstGeom>
        <a:solidFill>
          <a:srgbClr val="696464">
            <a:lumMod val="60000"/>
            <a:lumOff val="4000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ysClr val="window" lastClr="FFFFFF"/>
              </a:solidFill>
              <a:latin typeface="Arial" panose="020B0604020202020204"/>
              <a:ea typeface="+mn-ea"/>
              <a:cs typeface="+mn-cs"/>
            </a:rPr>
            <a:t>Practice readiness</a:t>
          </a:r>
        </a:p>
      </dsp:txBody>
      <dsp:txXfrm>
        <a:off x="2088401" y="1525814"/>
        <a:ext cx="1245245" cy="758370"/>
      </dsp:txXfrm>
    </dsp:sp>
    <dsp:sp modelId="{9B18F71B-0076-4413-9C39-908D9DF933DF}">
      <dsp:nvSpPr>
        <dsp:cNvPr id="0" name=""/>
        <dsp:cNvSpPr/>
      </dsp:nvSpPr>
      <dsp:spPr>
        <a:xfrm>
          <a:off x="3523239" y="1525814"/>
          <a:ext cx="1895927" cy="758370"/>
        </a:xfrm>
        <a:prstGeom prst="chevron">
          <a:avLst/>
        </a:prstGeom>
        <a:solidFill>
          <a:srgbClr val="9B2D1F">
            <a:lumMod val="60000"/>
            <a:lumOff val="4000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ysClr val="window" lastClr="FFFFFF"/>
              </a:solidFill>
              <a:latin typeface="Arial" panose="020B0604020202020204"/>
              <a:ea typeface="+mn-ea"/>
              <a:cs typeface="+mn-cs"/>
            </a:rPr>
            <a:t>Enrollment </a:t>
          </a:r>
        </a:p>
      </dsp:txBody>
      <dsp:txXfrm>
        <a:off x="3902424" y="1525814"/>
        <a:ext cx="1137557" cy="758370"/>
      </dsp:txXfrm>
    </dsp:sp>
    <dsp:sp modelId="{04313B6A-98BA-481F-A3B7-7C22F55A594E}">
      <dsp:nvSpPr>
        <dsp:cNvPr id="0" name=""/>
        <dsp:cNvSpPr/>
      </dsp:nvSpPr>
      <dsp:spPr>
        <a:xfrm>
          <a:off x="5229574" y="1525814"/>
          <a:ext cx="1895927" cy="758370"/>
        </a:xfrm>
        <a:prstGeom prst="chevron">
          <a:avLst/>
        </a:prstGeom>
        <a:solidFill>
          <a:srgbClr val="9B2D1F">
            <a:lumMod val="40000"/>
            <a:lumOff val="6000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ysClr val="window" lastClr="FFFFFF"/>
              </a:solidFill>
              <a:latin typeface="Arial" panose="020B0604020202020204"/>
              <a:ea typeface="+mn-ea"/>
              <a:cs typeface="+mn-cs"/>
            </a:rPr>
            <a:t> </a:t>
          </a:r>
          <a:r>
            <a:rPr lang="en-US" sz="1400" kern="1200" dirty="0">
              <a:solidFill>
                <a:sysClr val="window" lastClr="FFFFFF"/>
              </a:solidFill>
              <a:latin typeface="Arial" panose="020B0604020202020204"/>
              <a:ea typeface="+mn-ea"/>
              <a:cs typeface="+mn-cs"/>
            </a:rPr>
            <a:t>Retention</a:t>
          </a:r>
        </a:p>
      </dsp:txBody>
      <dsp:txXfrm>
        <a:off x="5608759" y="1525814"/>
        <a:ext cx="1137557" cy="758370"/>
      </dsp:txXfrm>
    </dsp:sp>
    <dsp:sp modelId="{5A24602A-A6CF-4EC5-8D92-8202150E052B}">
      <dsp:nvSpPr>
        <dsp:cNvPr id="0" name=""/>
        <dsp:cNvSpPr/>
      </dsp:nvSpPr>
      <dsp:spPr>
        <a:xfrm>
          <a:off x="6935908" y="1525814"/>
          <a:ext cx="1895927" cy="758370"/>
        </a:xfrm>
        <a:prstGeom prst="chevron">
          <a:avLst/>
        </a:prstGeom>
        <a:solidFill>
          <a:srgbClr val="800000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ysClr val="window" lastClr="FFFFFF"/>
              </a:solidFill>
              <a:latin typeface="+mn-lt"/>
              <a:ea typeface="+mn-ea"/>
              <a:cs typeface="+mn-cs"/>
            </a:rPr>
            <a:t>Dissemination </a:t>
          </a:r>
        </a:p>
      </dsp:txBody>
      <dsp:txXfrm>
        <a:off x="7315093" y="1525814"/>
        <a:ext cx="1137557" cy="75837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CA3015-3FAE-4717-BE58-22E9E5869081}">
      <dsp:nvSpPr>
        <dsp:cNvPr id="0" name=""/>
        <dsp:cNvSpPr/>
      </dsp:nvSpPr>
      <dsp:spPr>
        <a:xfrm>
          <a:off x="15855" y="3813760"/>
          <a:ext cx="8901003" cy="92080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n-US" sz="2000" b="1" kern="1200" dirty="0">
              <a:highlight>
                <a:srgbClr val="FFFF00"/>
              </a:highlight>
            </a:rPr>
            <a:t>Consenting site must ensure the fully executed ICF is uploaded to the case registration page in study database. </a:t>
          </a:r>
        </a:p>
      </dsp:txBody>
      <dsp:txXfrm>
        <a:off x="15855" y="3813760"/>
        <a:ext cx="8901003" cy="920808"/>
      </dsp:txXfrm>
    </dsp:sp>
    <dsp:sp modelId="{B6AAFF61-3233-4F46-9F4C-DE423BD0A75D}">
      <dsp:nvSpPr>
        <dsp:cNvPr id="0" name=""/>
        <dsp:cNvSpPr/>
      </dsp:nvSpPr>
      <dsp:spPr>
        <a:xfrm rot="10800000">
          <a:off x="0" y="3099565"/>
          <a:ext cx="8932715" cy="721228"/>
        </a:xfrm>
        <a:prstGeom prst="upArrowCallou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n-US" sz="2000" b="1" kern="1200" dirty="0"/>
            <a:t>BOTH Dementia Specialist/Authorized Designee AND patient/patient proxy sign.</a:t>
          </a:r>
        </a:p>
      </dsp:txBody>
      <dsp:txXfrm rot="10800000">
        <a:off x="0" y="3099565"/>
        <a:ext cx="8932715" cy="468632"/>
      </dsp:txXfrm>
    </dsp:sp>
    <dsp:sp modelId="{5B0EE0A7-9A0A-48EE-9BD1-A373B33DB534}">
      <dsp:nvSpPr>
        <dsp:cNvPr id="0" name=""/>
        <dsp:cNvSpPr/>
      </dsp:nvSpPr>
      <dsp:spPr>
        <a:xfrm rot="10800000">
          <a:off x="0" y="2385371"/>
          <a:ext cx="8932715" cy="721228"/>
        </a:xfrm>
        <a:prstGeom prst="upArrowCallou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Answer all outstanding questions with ample time to review and discuss the ICF</a:t>
          </a:r>
          <a:r>
            <a:rPr lang="en-US" sz="2000" kern="1200" dirty="0"/>
            <a:t>. </a:t>
          </a:r>
        </a:p>
      </dsp:txBody>
      <dsp:txXfrm rot="10800000">
        <a:off x="0" y="2385371"/>
        <a:ext cx="8932715" cy="468632"/>
      </dsp:txXfrm>
    </dsp:sp>
    <dsp:sp modelId="{8028E47E-41C1-4EFA-A89A-74067F9B511A}">
      <dsp:nvSpPr>
        <dsp:cNvPr id="0" name=""/>
        <dsp:cNvSpPr/>
      </dsp:nvSpPr>
      <dsp:spPr>
        <a:xfrm rot="10800000">
          <a:off x="0" y="1671177"/>
          <a:ext cx="8932715" cy="721228"/>
        </a:xfrm>
        <a:prstGeom prst="upArrowCallou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Dementia Specialist/Authorized Designee reviews ICF with patient/patient proxy. </a:t>
          </a:r>
        </a:p>
      </dsp:txBody>
      <dsp:txXfrm rot="10800000">
        <a:off x="0" y="1671177"/>
        <a:ext cx="8932715" cy="468632"/>
      </dsp:txXfrm>
    </dsp:sp>
    <dsp:sp modelId="{5BAE1E84-BC28-4AD0-9357-802F26471A5A}">
      <dsp:nvSpPr>
        <dsp:cNvPr id="0" name=""/>
        <dsp:cNvSpPr/>
      </dsp:nvSpPr>
      <dsp:spPr>
        <a:xfrm rot="10800000">
          <a:off x="0" y="956982"/>
          <a:ext cx="8932715" cy="721228"/>
        </a:xfrm>
        <a:prstGeom prst="upArrowCallou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Provide IRB approved Informed Consent Form (ICF) to patient. </a:t>
          </a:r>
        </a:p>
      </dsp:txBody>
      <dsp:txXfrm rot="10800000">
        <a:off x="0" y="956982"/>
        <a:ext cx="8932715" cy="468632"/>
      </dsp:txXfrm>
    </dsp:sp>
    <dsp:sp modelId="{29719C3A-0327-4668-BD5B-C368A4905EC8}">
      <dsp:nvSpPr>
        <dsp:cNvPr id="0" name=""/>
        <dsp:cNvSpPr/>
      </dsp:nvSpPr>
      <dsp:spPr>
        <a:xfrm rot="10800000">
          <a:off x="0" y="0"/>
          <a:ext cx="8932715" cy="961779"/>
        </a:xfrm>
        <a:prstGeom prst="upArrowCallou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n-US" sz="2000" b="1" kern="1200" dirty="0"/>
            <a:t>Dementia Specialist determines patient’s capacity to consent                            (consent by proxy allowed).</a:t>
          </a:r>
        </a:p>
      </dsp:txBody>
      <dsp:txXfrm rot="10800000">
        <a:off x="0" y="0"/>
        <a:ext cx="8932715" cy="62493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B6BCC0-BA14-477C-8382-B74843EC6891}">
      <dsp:nvSpPr>
        <dsp:cNvPr id="0" name=""/>
        <dsp:cNvSpPr/>
      </dsp:nvSpPr>
      <dsp:spPr>
        <a:xfrm>
          <a:off x="0" y="376147"/>
          <a:ext cx="9835118" cy="37705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3314" tIns="874776" rIns="763314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Consent to allow the study to </a:t>
          </a:r>
          <a:r>
            <a:rPr lang="en-US" sz="1800" kern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o</a:t>
          </a:r>
          <a:r>
            <a:rPr lang="en-US" sz="1800" kern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btain health and brain imaging for up to three years. 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Provide name, address, social security number, Medicare identification number, and date of birth.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Provide a saliva sample to be tested for genetic status of Apolipoprotein E4 (ApoE4). Saliva collection kit will be sent to participant’s mailing address.  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Schedule and have an amyloid PET scan from a participating imaging facility within approximately 60 days of joining the study.</a:t>
          </a:r>
          <a:endParaRPr lang="en-US" sz="1800" i="1" kern="1200" dirty="0">
            <a:effectLst/>
            <a:latin typeface="Times New Roman" panose="02020603050405020304" pitchFamily="18" charset="0"/>
            <a:ea typeface="Calibri" panose="020F0502020204030204" pitchFamily="34" charset="0"/>
            <a:cs typeface="Times New Roman" panose="02020603050405020304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Allow amyloid PET scan to be collected and stored at the American College of Radiology for future research (Note: participants have the option to opt-out). </a:t>
          </a:r>
          <a:endParaRPr lang="en-US" sz="1800" i="1" kern="1200" dirty="0">
            <a:effectLst/>
            <a:latin typeface="Times New Roman" panose="02020603050405020304" pitchFamily="18" charset="0"/>
            <a:ea typeface="Calibri" panose="020F0502020204030204" pitchFamily="34" charset="0"/>
            <a:cs typeface="Times New Roman" panose="02020603050405020304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Return to doctor for regular follow-up visit 90 days after having PET scan.</a:t>
          </a:r>
          <a:endParaRPr lang="en-US" sz="1800" kern="1200" dirty="0">
            <a:effectLst/>
            <a:latin typeface="Times New Roman" panose="02020603050405020304" pitchFamily="18" charset="0"/>
            <a:ea typeface="Calibri" panose="020F0502020204030204" pitchFamily="34" charset="0"/>
            <a:cs typeface="Times New Roman" panose="02020603050405020304" pitchFamily="18" charset="0"/>
          </a:endParaRPr>
        </a:p>
      </dsp:txBody>
      <dsp:txXfrm>
        <a:off x="0" y="376147"/>
        <a:ext cx="9835118" cy="3770550"/>
      </dsp:txXfrm>
    </dsp:sp>
    <dsp:sp modelId="{C187AF3E-081B-49DC-88BF-708E01BF3F19}">
      <dsp:nvSpPr>
        <dsp:cNvPr id="0" name=""/>
        <dsp:cNvSpPr/>
      </dsp:nvSpPr>
      <dsp:spPr>
        <a:xfrm>
          <a:off x="244550" y="0"/>
          <a:ext cx="5191319" cy="97086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0221" tIns="0" rIns="260221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Main Study Consent Elements</a:t>
          </a:r>
        </a:p>
      </dsp:txBody>
      <dsp:txXfrm>
        <a:off x="291944" y="47394"/>
        <a:ext cx="5096531" cy="87608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054FE1-0C8A-4701-B550-823CF74ED1C9}">
      <dsp:nvSpPr>
        <dsp:cNvPr id="0" name=""/>
        <dsp:cNvSpPr/>
      </dsp:nvSpPr>
      <dsp:spPr>
        <a:xfrm>
          <a:off x="0" y="169297"/>
          <a:ext cx="10230104" cy="1039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93970" tIns="208280" rIns="793970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Allow a copy of participant’s brain amyloid PET scan to be </a:t>
          </a:r>
          <a:r>
            <a:rPr lang="en-US" sz="1600" kern="1200" dirty="0">
              <a:effectLst/>
              <a:latin typeface="Calibri" panose="020F0502020204030204" pitchFamily="34" charset="0"/>
              <a:cs typeface="Times New Roman" panose="02020603050405020304" pitchFamily="18" charset="0"/>
            </a:rPr>
            <a:t>transferred to the New IDEAS Study image archive at the ACR for use in future research. 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Images will be transferred unless the participant specifically </a:t>
          </a:r>
          <a:r>
            <a:rPr lang="en-US" sz="1600" b="1" kern="1200" dirty="0"/>
            <a:t>opts out</a:t>
          </a:r>
          <a:r>
            <a:rPr lang="en-US" sz="1600" kern="1200" dirty="0"/>
            <a:t> on the ICF. </a:t>
          </a:r>
        </a:p>
      </dsp:txBody>
      <dsp:txXfrm>
        <a:off x="0" y="169297"/>
        <a:ext cx="10230104" cy="1039500"/>
      </dsp:txXfrm>
    </dsp:sp>
    <dsp:sp modelId="{82054197-09A3-4A42-9C00-330D5C645FDD}">
      <dsp:nvSpPr>
        <dsp:cNvPr id="0" name=""/>
        <dsp:cNvSpPr/>
      </dsp:nvSpPr>
      <dsp:spPr>
        <a:xfrm>
          <a:off x="511505" y="21697"/>
          <a:ext cx="7161072" cy="2952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0672" tIns="0" rIns="270672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>
              <a:effectLst/>
              <a:latin typeface="Calibri" panose="020F0502020204030204" pitchFamily="34" charset="0"/>
              <a:cs typeface="Times New Roman" panose="02020603050405020304" pitchFamily="18" charset="0"/>
            </a:rPr>
            <a:t>Brain Imaging Records </a:t>
          </a:r>
          <a:endParaRPr lang="en-US" sz="2100" kern="1200" dirty="0"/>
        </a:p>
      </dsp:txBody>
      <dsp:txXfrm>
        <a:off x="525915" y="36107"/>
        <a:ext cx="7132252" cy="266380"/>
      </dsp:txXfrm>
    </dsp:sp>
    <dsp:sp modelId="{88EA9D3E-38A8-49D2-A83C-5B483A6E59F8}">
      <dsp:nvSpPr>
        <dsp:cNvPr id="0" name=""/>
        <dsp:cNvSpPr/>
      </dsp:nvSpPr>
      <dsp:spPr>
        <a:xfrm>
          <a:off x="0" y="1410397"/>
          <a:ext cx="10230104" cy="1291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2048567"/>
              <a:satOff val="-22561"/>
              <a:lumOff val="372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93970" tIns="208280" rIns="793970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Allow a blood collection kit to be mailed to the address on file.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Participants will take the kit to their local Quest Diagnostics Laboratory for staff to collect a blood sample (about 4 teaspoons) to be kept by the New IDEAS study for use in future research.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Participants must </a:t>
          </a:r>
          <a:r>
            <a:rPr lang="en-US" sz="1600" b="1" kern="1200" dirty="0"/>
            <a:t>opt in </a:t>
          </a:r>
          <a:r>
            <a:rPr lang="en-US" sz="1600" kern="1200" dirty="0"/>
            <a:t>on the ICF in order to participate.</a:t>
          </a:r>
        </a:p>
      </dsp:txBody>
      <dsp:txXfrm>
        <a:off x="0" y="1410397"/>
        <a:ext cx="10230104" cy="1291500"/>
      </dsp:txXfrm>
    </dsp:sp>
    <dsp:sp modelId="{00855B2B-1534-421C-82C9-24954F18556D}">
      <dsp:nvSpPr>
        <dsp:cNvPr id="0" name=""/>
        <dsp:cNvSpPr/>
      </dsp:nvSpPr>
      <dsp:spPr>
        <a:xfrm>
          <a:off x="511505" y="1262797"/>
          <a:ext cx="7161072" cy="295200"/>
        </a:xfrm>
        <a:prstGeom prst="roundRect">
          <a:avLst/>
        </a:prstGeom>
        <a:solidFill>
          <a:schemeClr val="accent3">
            <a:hueOff val="2048567"/>
            <a:satOff val="-22561"/>
            <a:lumOff val="372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0672" tIns="0" rIns="270672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/>
            <a:t>Biorepository</a:t>
          </a:r>
          <a:endParaRPr lang="en-US" sz="2100" kern="1200" dirty="0"/>
        </a:p>
      </dsp:txBody>
      <dsp:txXfrm>
        <a:off x="525915" y="1277207"/>
        <a:ext cx="7132252" cy="266380"/>
      </dsp:txXfrm>
    </dsp:sp>
    <dsp:sp modelId="{728E5BF7-0A6D-4BFB-A427-E6B4DD1E0DD3}">
      <dsp:nvSpPr>
        <dsp:cNvPr id="0" name=""/>
        <dsp:cNvSpPr/>
      </dsp:nvSpPr>
      <dsp:spPr>
        <a:xfrm>
          <a:off x="0" y="2903497"/>
          <a:ext cx="10230104" cy="1795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4097133"/>
              <a:satOff val="-45122"/>
              <a:lumOff val="745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93970" tIns="208280" rIns="793970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effectLst/>
              <a:latin typeface="Calibri" panose="020F0502020204030204" pitchFamily="34" charset="0"/>
              <a:cs typeface="Times New Roman" panose="02020603050405020304" pitchFamily="18" charset="0"/>
            </a:rPr>
            <a:t>Participants must </a:t>
          </a:r>
          <a:r>
            <a:rPr lang="en-US" sz="1600" b="1" kern="1200" dirty="0">
              <a:effectLst/>
              <a:latin typeface="Calibri" panose="020F0502020204030204" pitchFamily="34" charset="0"/>
              <a:cs typeface="Times New Roman" panose="02020603050405020304" pitchFamily="18" charset="0"/>
            </a:rPr>
            <a:t>opt in </a:t>
          </a:r>
          <a:r>
            <a:rPr lang="en-US" sz="1600" kern="1200" dirty="0">
              <a:effectLst/>
              <a:latin typeface="Calibri" panose="020F0502020204030204" pitchFamily="34" charset="0"/>
              <a:cs typeface="Times New Roman" panose="02020603050405020304" pitchFamily="18" charset="0"/>
            </a:rPr>
            <a:t>on the </a:t>
          </a:r>
          <a:r>
            <a:rPr lang="en-US" sz="1600" kern="1200" dirty="0">
              <a:latin typeface="Calibri" panose="020F0502020204030204" pitchFamily="34" charset="0"/>
              <a:cs typeface="Times New Roman" panose="02020603050405020304" pitchFamily="18" charset="0"/>
            </a:rPr>
            <a:t>ICF in order </a:t>
          </a:r>
          <a:r>
            <a:rPr lang="en-US" sz="1600" u="sng" kern="1200" dirty="0">
              <a:latin typeface="Calibri" panose="020F0502020204030204" pitchFamily="34" charset="0"/>
              <a:cs typeface="Times New Roman" panose="02020603050405020304" pitchFamily="18" charset="0"/>
            </a:rPr>
            <a:t>to be contacted </a:t>
          </a:r>
          <a:r>
            <a:rPr lang="en-US" sz="1600" kern="1200" dirty="0">
              <a:latin typeface="Calibri" panose="020F0502020204030204" pitchFamily="34" charset="0"/>
              <a:cs typeface="Times New Roman" panose="02020603050405020304" pitchFamily="18" charset="0"/>
            </a:rPr>
            <a:t>about other research opportunities.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effectLst/>
              <a:latin typeface="Calibri" panose="020F0502020204030204" pitchFamily="34" charset="0"/>
              <a:cs typeface="Times New Roman" panose="02020603050405020304" pitchFamily="18" charset="0"/>
            </a:rPr>
            <a:t>Participants who opt in will be contacted by the Alzheimer’s Association </a:t>
          </a:r>
          <a:r>
            <a:rPr lang="en-US" sz="1600" kern="1200" dirty="0" err="1">
              <a:effectLst/>
              <a:latin typeface="Calibri" panose="020F0502020204030204" pitchFamily="34" charset="0"/>
              <a:cs typeface="Times New Roman" panose="02020603050405020304" pitchFamily="18" charset="0"/>
            </a:rPr>
            <a:t>TrialMatch</a:t>
          </a:r>
          <a:r>
            <a:rPr lang="en-US" sz="1600" kern="1200" dirty="0">
              <a:effectLst/>
              <a:latin typeface="Calibri" panose="020F0502020204030204" pitchFamily="34" charset="0"/>
              <a:cs typeface="Times New Roman" panose="02020603050405020304" pitchFamily="18" charset="0"/>
            </a:rPr>
            <a:t>™ staff after their New IDEAS PET scan has been completed. </a:t>
          </a:r>
          <a:endParaRPr lang="en-US" sz="1600" b="1" kern="1200" dirty="0">
            <a:effectLst/>
            <a:latin typeface="Calibri" panose="020F0502020204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 err="1">
              <a:effectLst/>
              <a:latin typeface="Calibri" panose="020F0502020204030204" pitchFamily="34" charset="0"/>
              <a:cs typeface="Times New Roman" panose="02020603050405020304" pitchFamily="18" charset="0"/>
            </a:rPr>
            <a:t>TrialMatch</a:t>
          </a:r>
          <a:r>
            <a:rPr lang="en-US" sz="1600" kern="1200" dirty="0">
              <a:effectLst/>
              <a:latin typeface="Calibri" panose="020F0502020204030204" pitchFamily="34" charset="0"/>
              <a:cs typeface="Times New Roman" panose="02020603050405020304" pitchFamily="18" charset="0"/>
            </a:rPr>
            <a:t>™ staff will confirm participant’s interest in specific Add-On Studies for which they may qualify and explain who may be contacting them for each specific Add-On study.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Partici</a:t>
          </a:r>
          <a:r>
            <a:rPr lang="en-US" sz="1600" kern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pation in any Add-On study is independent from participation in New IDEAS. </a:t>
          </a:r>
          <a:endParaRPr lang="en-US" sz="1600" kern="1200" dirty="0">
            <a:effectLst/>
            <a:latin typeface="Calibri" panose="020F0502020204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dsp:txBody>
      <dsp:txXfrm>
        <a:off x="0" y="2903497"/>
        <a:ext cx="10230104" cy="1795500"/>
      </dsp:txXfrm>
    </dsp:sp>
    <dsp:sp modelId="{C0024F70-39B5-4F39-B0CA-1C605CFCDBB1}">
      <dsp:nvSpPr>
        <dsp:cNvPr id="0" name=""/>
        <dsp:cNvSpPr/>
      </dsp:nvSpPr>
      <dsp:spPr>
        <a:xfrm>
          <a:off x="511505" y="2755897"/>
          <a:ext cx="7161072" cy="295200"/>
        </a:xfrm>
        <a:prstGeom prst="roundRect">
          <a:avLst/>
        </a:prstGeom>
        <a:solidFill>
          <a:schemeClr val="accent3">
            <a:hueOff val="4097133"/>
            <a:satOff val="-45122"/>
            <a:lumOff val="745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0672" tIns="0" rIns="270672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2100" b="1" kern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Future Research Opportunities</a:t>
          </a:r>
          <a:endParaRPr lang="en-US" sz="2100" kern="1200" dirty="0"/>
        </a:p>
      </dsp:txBody>
      <dsp:txXfrm>
        <a:off x="525915" y="2770307"/>
        <a:ext cx="7132252" cy="26638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612D42-3DF3-4F05-A857-C2E18C201729}">
      <dsp:nvSpPr>
        <dsp:cNvPr id="0" name=""/>
        <dsp:cNvSpPr/>
      </dsp:nvSpPr>
      <dsp:spPr>
        <a:xfrm>
          <a:off x="-3805889" y="-584543"/>
          <a:ext cx="4536198" cy="4536198"/>
        </a:xfrm>
        <a:prstGeom prst="blockArc">
          <a:avLst>
            <a:gd name="adj1" fmla="val 18900000"/>
            <a:gd name="adj2" fmla="val 2700000"/>
            <a:gd name="adj3" fmla="val 476"/>
          </a:avLst>
        </a:pr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DD6811-527D-40CD-B3E0-73ED915D9400}">
      <dsp:nvSpPr>
        <dsp:cNvPr id="0" name=""/>
        <dsp:cNvSpPr/>
      </dsp:nvSpPr>
      <dsp:spPr>
        <a:xfrm>
          <a:off x="236973" y="153068"/>
          <a:ext cx="5155846" cy="30600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2890" tIns="38100" rIns="38100" bIns="38100" numCol="1" spcCol="1270" anchor="ctr" anchorCtr="0">
          <a:noAutofit/>
        </a:bodyPr>
        <a:lstStyle/>
        <a:p>
          <a:pPr marL="0" lvl="0" indent="0" algn="l" defTabSz="6445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50" b="1" kern="1200" dirty="0"/>
            <a:t>Diagnostic testing/consultation</a:t>
          </a:r>
        </a:p>
      </dsp:txBody>
      <dsp:txXfrm>
        <a:off x="236973" y="153068"/>
        <a:ext cx="5155846" cy="306003"/>
      </dsp:txXfrm>
    </dsp:sp>
    <dsp:sp modelId="{1D2708F6-6236-4A84-9288-77C443BCFF4A}">
      <dsp:nvSpPr>
        <dsp:cNvPr id="0" name=""/>
        <dsp:cNvSpPr/>
      </dsp:nvSpPr>
      <dsp:spPr>
        <a:xfrm>
          <a:off x="45721" y="114818"/>
          <a:ext cx="382503" cy="3825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BD589E-C416-4D43-8E33-606A0DD11689}">
      <dsp:nvSpPr>
        <dsp:cNvPr id="0" name=""/>
        <dsp:cNvSpPr/>
      </dsp:nvSpPr>
      <dsp:spPr>
        <a:xfrm>
          <a:off x="505695" y="612342"/>
          <a:ext cx="4878732" cy="30600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2890" tIns="38100" rIns="38100" bIns="38100" numCol="1" spcCol="1270" anchor="ctr" anchorCtr="0">
          <a:noAutofit/>
        </a:bodyPr>
        <a:lstStyle/>
        <a:p>
          <a:pPr marL="0" lvl="0" indent="0" algn="l" defTabSz="6445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50" b="1" kern="1200" dirty="0"/>
            <a:t>Additional imaging </a:t>
          </a:r>
        </a:p>
      </dsp:txBody>
      <dsp:txXfrm>
        <a:off x="505695" y="612342"/>
        <a:ext cx="4878732" cy="306003"/>
      </dsp:txXfrm>
    </dsp:sp>
    <dsp:sp modelId="{26A90A16-50FF-4AAC-A72F-92350FC4F750}">
      <dsp:nvSpPr>
        <dsp:cNvPr id="0" name=""/>
        <dsp:cNvSpPr/>
      </dsp:nvSpPr>
      <dsp:spPr>
        <a:xfrm>
          <a:off x="322835" y="574092"/>
          <a:ext cx="382503" cy="3825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79A1A9-983E-4D45-A8B3-2C318E3A38FD}">
      <dsp:nvSpPr>
        <dsp:cNvPr id="0" name=""/>
        <dsp:cNvSpPr/>
      </dsp:nvSpPr>
      <dsp:spPr>
        <a:xfrm>
          <a:off x="665943" y="1071280"/>
          <a:ext cx="4726876" cy="30600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2890" tIns="38100" rIns="38100" bIns="38100" numCol="1" spcCol="1270" anchor="ctr" anchorCtr="0">
          <a:noAutofit/>
        </a:bodyPr>
        <a:lstStyle/>
        <a:p>
          <a:pPr marL="0" lvl="0" indent="0" algn="l" defTabSz="6445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50" b="1" kern="1200" dirty="0"/>
            <a:t>Laboratory or genetic analysis</a:t>
          </a:r>
        </a:p>
      </dsp:txBody>
      <dsp:txXfrm>
        <a:off x="665943" y="1071280"/>
        <a:ext cx="4726876" cy="306003"/>
      </dsp:txXfrm>
    </dsp:sp>
    <dsp:sp modelId="{5E3823FF-4BDC-408F-908F-92908EF95097}">
      <dsp:nvSpPr>
        <dsp:cNvPr id="0" name=""/>
        <dsp:cNvSpPr/>
      </dsp:nvSpPr>
      <dsp:spPr>
        <a:xfrm>
          <a:off x="474691" y="1033029"/>
          <a:ext cx="382503" cy="3825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0E95C6-6A6A-4C25-8E9E-5B380618C3BC}">
      <dsp:nvSpPr>
        <dsp:cNvPr id="0" name=""/>
        <dsp:cNvSpPr/>
      </dsp:nvSpPr>
      <dsp:spPr>
        <a:xfrm>
          <a:off x="714430" y="1530554"/>
          <a:ext cx="4678389" cy="30600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2890" tIns="38100" rIns="38100" bIns="38100" numCol="1" spcCol="1270" anchor="ctr" anchorCtr="0">
          <a:noAutofit/>
        </a:bodyPr>
        <a:lstStyle/>
        <a:p>
          <a:pPr marL="0" lvl="0" indent="0" algn="l" defTabSz="6445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50" b="1" kern="1200" dirty="0"/>
            <a:t>Referrals and counseling for non-pharmaceutical care</a:t>
          </a:r>
        </a:p>
      </dsp:txBody>
      <dsp:txXfrm>
        <a:off x="714430" y="1530554"/>
        <a:ext cx="4678389" cy="306003"/>
      </dsp:txXfrm>
    </dsp:sp>
    <dsp:sp modelId="{3012C387-91F2-44F3-A607-3EE7ED687BFA}">
      <dsp:nvSpPr>
        <dsp:cNvPr id="0" name=""/>
        <dsp:cNvSpPr/>
      </dsp:nvSpPr>
      <dsp:spPr>
        <a:xfrm>
          <a:off x="523178" y="1492304"/>
          <a:ext cx="382503" cy="3825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C01FEE-2DA6-473B-840A-4EB5451504F2}">
      <dsp:nvSpPr>
        <dsp:cNvPr id="0" name=""/>
        <dsp:cNvSpPr/>
      </dsp:nvSpPr>
      <dsp:spPr>
        <a:xfrm>
          <a:off x="665943" y="1989828"/>
          <a:ext cx="4726876" cy="30600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2890" tIns="38100" rIns="38100" bIns="38100" numCol="1" spcCol="1270" anchor="ctr" anchorCtr="0">
          <a:noAutofit/>
        </a:bodyPr>
        <a:lstStyle/>
        <a:p>
          <a:pPr marL="0" lvl="0" indent="0" algn="l" defTabSz="6445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50" b="1" kern="1200" dirty="0"/>
            <a:t>Pharmaceutical treatments</a:t>
          </a:r>
        </a:p>
      </dsp:txBody>
      <dsp:txXfrm>
        <a:off x="665943" y="1989828"/>
        <a:ext cx="4726876" cy="306003"/>
      </dsp:txXfrm>
    </dsp:sp>
    <dsp:sp modelId="{706569CA-D698-45CE-B88B-DBC4551F05C2}">
      <dsp:nvSpPr>
        <dsp:cNvPr id="0" name=""/>
        <dsp:cNvSpPr/>
      </dsp:nvSpPr>
      <dsp:spPr>
        <a:xfrm>
          <a:off x="474691" y="1951578"/>
          <a:ext cx="382503" cy="3825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A2B826-504A-45FE-9B18-CB1FDD43D00A}">
      <dsp:nvSpPr>
        <dsp:cNvPr id="0" name=""/>
        <dsp:cNvSpPr/>
      </dsp:nvSpPr>
      <dsp:spPr>
        <a:xfrm>
          <a:off x="514087" y="2448765"/>
          <a:ext cx="4878732" cy="30600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2890" tIns="38100" rIns="38100" bIns="38100" numCol="1" spcCol="1270" anchor="ctr" anchorCtr="0">
          <a:noAutofit/>
        </a:bodyPr>
        <a:lstStyle/>
        <a:p>
          <a:pPr marL="0" lvl="0" indent="0" algn="l" defTabSz="6445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50" b="1" kern="1200" dirty="0"/>
            <a:t>Adverse effects attributed to learning amyloid status</a:t>
          </a:r>
        </a:p>
      </dsp:txBody>
      <dsp:txXfrm>
        <a:off x="514087" y="2448765"/>
        <a:ext cx="4878732" cy="306003"/>
      </dsp:txXfrm>
    </dsp:sp>
    <dsp:sp modelId="{84EF87B2-665A-4BC1-BB1D-3D46E3EE2727}">
      <dsp:nvSpPr>
        <dsp:cNvPr id="0" name=""/>
        <dsp:cNvSpPr/>
      </dsp:nvSpPr>
      <dsp:spPr>
        <a:xfrm>
          <a:off x="322835" y="2410515"/>
          <a:ext cx="382503" cy="3825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0576A0-59EC-41FE-BE63-F3593BAF0AF4}">
      <dsp:nvSpPr>
        <dsp:cNvPr id="0" name=""/>
        <dsp:cNvSpPr/>
      </dsp:nvSpPr>
      <dsp:spPr>
        <a:xfrm>
          <a:off x="236973" y="2908039"/>
          <a:ext cx="5155846" cy="30600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2890" tIns="38100" rIns="38100" bIns="38100" numCol="1" spcCol="1270" anchor="ctr" anchorCtr="0">
          <a:noAutofit/>
        </a:bodyPr>
        <a:lstStyle/>
        <a:p>
          <a:pPr marL="0" lvl="0" indent="0" algn="l" defTabSz="6445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50" b="1" kern="1200" dirty="0"/>
            <a:t>Emergency room visits/hospitalizations during 90-day interval</a:t>
          </a:r>
        </a:p>
      </dsp:txBody>
      <dsp:txXfrm>
        <a:off x="236973" y="2908039"/>
        <a:ext cx="5155846" cy="306003"/>
      </dsp:txXfrm>
    </dsp:sp>
    <dsp:sp modelId="{8DFEE41F-52E8-448A-B764-F4639DB11910}">
      <dsp:nvSpPr>
        <dsp:cNvPr id="0" name=""/>
        <dsp:cNvSpPr/>
      </dsp:nvSpPr>
      <dsp:spPr>
        <a:xfrm>
          <a:off x="45721" y="2869789"/>
          <a:ext cx="382503" cy="3825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8FFE5F-7403-40CD-BEE1-C334A0F96F18}">
      <dsp:nvSpPr>
        <dsp:cNvPr id="0" name=""/>
        <dsp:cNvSpPr/>
      </dsp:nvSpPr>
      <dsp:spPr>
        <a:xfrm>
          <a:off x="597715" y="0"/>
          <a:ext cx="6774109" cy="4186107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D6FB68-F5CC-4FE3-848D-32C662668098}">
      <dsp:nvSpPr>
        <dsp:cNvPr id="0" name=""/>
        <dsp:cNvSpPr/>
      </dsp:nvSpPr>
      <dsp:spPr>
        <a:xfrm>
          <a:off x="270061" y="1255832"/>
          <a:ext cx="2390862" cy="167444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All pre- and post-PET eCRF are completed</a:t>
          </a:r>
        </a:p>
      </dsp:txBody>
      <dsp:txXfrm>
        <a:off x="351801" y="1337572"/>
        <a:ext cx="2227382" cy="1510962"/>
      </dsp:txXfrm>
    </dsp:sp>
    <dsp:sp modelId="{560F750A-96C2-48ED-BB45-BC209BB08787}">
      <dsp:nvSpPr>
        <dsp:cNvPr id="0" name=""/>
        <dsp:cNvSpPr/>
      </dsp:nvSpPr>
      <dsp:spPr>
        <a:xfrm>
          <a:off x="2789338" y="1255832"/>
          <a:ext cx="2390862" cy="167444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Data uploaded to New IDEAS portal </a:t>
          </a:r>
          <a:r>
            <a:rPr lang="en-US" sz="1900" b="1" kern="1200" dirty="0"/>
            <a:t>within</a:t>
          </a:r>
          <a:r>
            <a:rPr lang="en-US" sz="1900" kern="1200" dirty="0"/>
            <a:t> required timeframe</a:t>
          </a:r>
        </a:p>
      </dsp:txBody>
      <dsp:txXfrm>
        <a:off x="2871078" y="1337572"/>
        <a:ext cx="2227382" cy="1510962"/>
      </dsp:txXfrm>
    </dsp:sp>
    <dsp:sp modelId="{129D214D-29F2-4140-AD5E-90D3FCCBF5BF}">
      <dsp:nvSpPr>
        <dsp:cNvPr id="0" name=""/>
        <dsp:cNvSpPr/>
      </dsp:nvSpPr>
      <dsp:spPr>
        <a:xfrm>
          <a:off x="5308616" y="1255832"/>
          <a:ext cx="2390862" cy="167444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Payment via Bank of America to </a:t>
          </a:r>
          <a:r>
            <a:rPr lang="en-US" sz="1900" b="0" kern="1200" dirty="0"/>
            <a:t>bank account registered by the referring physician practice</a:t>
          </a:r>
        </a:p>
      </dsp:txBody>
      <dsp:txXfrm>
        <a:off x="5390356" y="1337572"/>
        <a:ext cx="2227382" cy="15109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diagrams.loki3.com/BracketList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752940-D56C-4B5F-B76D-C40046D81C14}" type="datetimeFigureOut">
              <a:rPr lang="en-US" smtClean="0"/>
              <a:t>4/25/2022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478E1B-18DD-4191-AA3E-68B7404F17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4276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0.jpe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17599" y="2745487"/>
            <a:ext cx="8916698" cy="28956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0" name="Picture 4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069" t="70782" r="4858" b="17470"/>
          <a:stretch/>
        </p:blipFill>
        <p:spPr bwMode="auto">
          <a:xfrm>
            <a:off x="788698" y="5733143"/>
            <a:ext cx="1699489" cy="925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729686" y="285227"/>
            <a:ext cx="3692525" cy="2083900"/>
          </a:xfrm>
          <a:prstGeom prst="rect">
            <a:avLst/>
          </a:prstGeom>
        </p:spPr>
      </p:pic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2744DDB3-DEB8-4491-B5DD-42925651BCE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2211" y="5641087"/>
            <a:ext cx="3477084" cy="101790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098DF41-E222-4450-B5CA-D84DE4D83FCB}"/>
              </a:ext>
            </a:extLst>
          </p:cNvPr>
          <p:cNvSpPr txBox="1"/>
          <p:nvPr userDrawn="1"/>
        </p:nvSpPr>
        <p:spPr>
          <a:xfrm>
            <a:off x="213462" y="285227"/>
            <a:ext cx="2299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Version 1.5, April 2022</a:t>
            </a:r>
          </a:p>
        </p:txBody>
      </p:sp>
    </p:spTree>
    <p:extLst>
      <p:ext uri="{BB962C8B-B14F-4D97-AF65-F5344CB8AC3E}">
        <p14:creationId xmlns:p14="http://schemas.microsoft.com/office/powerpoint/2010/main" val="27450921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536192"/>
            <a:ext cx="4876800" cy="44836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92800" y="1536192"/>
            <a:ext cx="4876800" cy="44836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160000" cy="1066800"/>
          </a:xfrm>
        </p:spPr>
        <p:txBody>
          <a:bodyPr/>
          <a:lstStyle>
            <a:lvl1pPr>
              <a:defRPr baseline="0">
                <a:latin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0" name="Picture 2" descr="C:\Users\lsears\AppData\Local\Microsoft\Windows\Temporary Internet Files\Content.Outlook\LK56RHT2\IDEAS Logo Final CMYK (2)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7030" y="6110515"/>
            <a:ext cx="1525385" cy="656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 userDrawn="1"/>
        </p:nvSpPr>
        <p:spPr>
          <a:xfrm>
            <a:off x="609600" y="6301581"/>
            <a:ext cx="17231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62358B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IDEAS-Study.org</a:t>
            </a:r>
          </a:p>
        </p:txBody>
      </p:sp>
    </p:spTree>
    <p:extLst>
      <p:ext uri="{BB962C8B-B14F-4D97-AF65-F5344CB8AC3E}">
        <p14:creationId xmlns:p14="http://schemas.microsoft.com/office/powerpoint/2010/main" val="41190978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160000" cy="1143000"/>
          </a:xfrm>
        </p:spPr>
        <p:txBody>
          <a:bodyPr/>
          <a:lstStyle>
            <a:lvl1pPr>
              <a:defRPr baseline="0">
                <a:latin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447800"/>
            <a:ext cx="48768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33600"/>
            <a:ext cx="4876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92800" y="1447800"/>
            <a:ext cx="48768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92800" y="2133600"/>
            <a:ext cx="4876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0" name="Picture 2" descr="C:\Users\lsears\AppData\Local\Microsoft\Windows\Temporary Internet Files\Content.Outlook\LK56RHT2\IDEAS Logo Final CMYK (2)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2137" y="6110515"/>
            <a:ext cx="1525385" cy="656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 userDrawn="1"/>
        </p:nvSpPr>
        <p:spPr>
          <a:xfrm>
            <a:off x="508000" y="6332990"/>
            <a:ext cx="17231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62358B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IDEAS-Study.org</a:t>
            </a:r>
          </a:p>
        </p:txBody>
      </p:sp>
    </p:spTree>
    <p:extLst>
      <p:ext uri="{BB962C8B-B14F-4D97-AF65-F5344CB8AC3E}">
        <p14:creationId xmlns:p14="http://schemas.microsoft.com/office/powerpoint/2010/main" val="35623594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latin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6" name="Picture 2" descr="C:\Users\lsears\AppData\Local\Microsoft\Windows\Temporary Internet Files\Content.Outlook\LK56RHT2\IDEAS Logo Final CMYK (2)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2074" y="6110515"/>
            <a:ext cx="1485691" cy="656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 userDrawn="1"/>
        </p:nvSpPr>
        <p:spPr>
          <a:xfrm>
            <a:off x="585409" y="6316095"/>
            <a:ext cx="17231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62358B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IDEAS-Study.org</a:t>
            </a:r>
          </a:p>
        </p:txBody>
      </p:sp>
    </p:spTree>
    <p:extLst>
      <p:ext uri="{BB962C8B-B14F-4D97-AF65-F5344CB8AC3E}">
        <p14:creationId xmlns:p14="http://schemas.microsoft.com/office/powerpoint/2010/main" val="18793215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latin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2050" name="Picture 2" descr="C:\Users\lsears\AppData\Local\Microsoft\Windows\Temporary Internet Files\Content.Outlook\LK56RHT2\IDEAS Logo Final CMYK (2)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2039" y="6110517"/>
            <a:ext cx="1525385" cy="656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 userDrawn="1"/>
        </p:nvSpPr>
        <p:spPr>
          <a:xfrm>
            <a:off x="711200" y="6294323"/>
            <a:ext cx="17231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62358B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IDEAS-Study.org</a:t>
            </a:r>
          </a:p>
        </p:txBody>
      </p:sp>
    </p:spTree>
    <p:extLst>
      <p:ext uri="{BB962C8B-B14F-4D97-AF65-F5344CB8AC3E}">
        <p14:creationId xmlns:p14="http://schemas.microsoft.com/office/powerpoint/2010/main" val="32045660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536192"/>
            <a:ext cx="4876800" cy="44836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92800" y="1536192"/>
            <a:ext cx="4876800" cy="44836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160000" cy="1066800"/>
          </a:xfrm>
        </p:spPr>
        <p:txBody>
          <a:bodyPr/>
          <a:lstStyle>
            <a:lvl1pPr>
              <a:defRPr baseline="0">
                <a:latin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0" name="Picture 2" descr="C:\Users\lsears\AppData\Local\Microsoft\Windows\Temporary Internet Files\Content.Outlook\LK56RHT2\IDEAS Logo Final CMYK (2)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7031" y="6110517"/>
            <a:ext cx="1525385" cy="656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 userDrawn="1"/>
        </p:nvSpPr>
        <p:spPr>
          <a:xfrm>
            <a:off x="609600" y="6301581"/>
            <a:ext cx="17231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62358B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IDEAS-Study.org</a:t>
            </a:r>
          </a:p>
        </p:txBody>
      </p:sp>
    </p:spTree>
    <p:extLst>
      <p:ext uri="{BB962C8B-B14F-4D97-AF65-F5344CB8AC3E}">
        <p14:creationId xmlns:p14="http://schemas.microsoft.com/office/powerpoint/2010/main" val="39609939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71804"/>
            <a:ext cx="10160000" cy="44196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latin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711200" y="6294323"/>
            <a:ext cx="17231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b="1" i="0" baseline="0" dirty="0">
                <a:solidFill>
                  <a:srgbClr val="62358B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IDEAS-Study.org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45600" y="6145570"/>
            <a:ext cx="1524000" cy="606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4147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536192"/>
            <a:ext cx="4876800" cy="44836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92800" y="1536192"/>
            <a:ext cx="4876800" cy="44836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160000" cy="1066800"/>
          </a:xfrm>
        </p:spPr>
        <p:txBody>
          <a:bodyPr/>
          <a:lstStyle>
            <a:lvl1pPr>
              <a:defRPr baseline="0">
                <a:latin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609600" y="6301581"/>
            <a:ext cx="17231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b="1" i="0" baseline="0" dirty="0">
                <a:solidFill>
                  <a:srgbClr val="62358B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IDEAS-Study.org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45468" y="6181420"/>
            <a:ext cx="1524132" cy="609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4909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160000" cy="1143000"/>
          </a:xfrm>
        </p:spPr>
        <p:txBody>
          <a:bodyPr/>
          <a:lstStyle>
            <a:lvl1pPr>
              <a:defRPr baseline="0">
                <a:latin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383148"/>
            <a:ext cx="48768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068948"/>
            <a:ext cx="4876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92800" y="1383148"/>
            <a:ext cx="48768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92800" y="2068948"/>
            <a:ext cx="4876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609600" y="6296045"/>
            <a:ext cx="17231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b="1" i="0" baseline="0" dirty="0">
                <a:solidFill>
                  <a:srgbClr val="62358B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IDEAS-Study.org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45468" y="6175884"/>
            <a:ext cx="1524132" cy="609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834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latin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609600" y="6227678"/>
            <a:ext cx="17231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b="1" i="0" baseline="0" dirty="0">
                <a:solidFill>
                  <a:srgbClr val="62358B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IDEAS-Study.org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45468" y="5987357"/>
            <a:ext cx="1524132" cy="609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8095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165" y="6370661"/>
            <a:ext cx="2304472" cy="30030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2146" y="6303689"/>
            <a:ext cx="1898073" cy="367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31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286000"/>
            <a:ext cx="9245600" cy="28956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027" name="Picture 3" descr="C:\Users\lsears\AppData\Local\Microsoft\Windows\Temporary Internet Files\Content.Outlook\LK56RHT2\IDEAS Logo Final CMYK (2)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6040" y="353626"/>
            <a:ext cx="7373723" cy="2389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069" t="70782" r="4858" b="17470"/>
          <a:stretch/>
        </p:blipFill>
        <p:spPr bwMode="auto">
          <a:xfrm>
            <a:off x="203202" y="5638803"/>
            <a:ext cx="2275959" cy="939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5464418"/>
            <a:ext cx="4165600" cy="1051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3602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286000"/>
            <a:ext cx="9245600" cy="28956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027" name="Picture 3" descr="C:\Users\lsears\AppData\Local\Microsoft\Windows\Temporary Internet Files\Content.Outlook\LK56RHT2\IDEAS Logo Final CMYK (2)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2550" y="305802"/>
            <a:ext cx="3289300" cy="1349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5" t="50000" r="46440" b="33490"/>
          <a:stretch/>
        </p:blipFill>
        <p:spPr bwMode="auto">
          <a:xfrm>
            <a:off x="7696200" y="5811868"/>
            <a:ext cx="3276600" cy="92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069" t="70782" r="4858" b="17470"/>
          <a:stretch/>
        </p:blipFill>
        <p:spPr bwMode="auto">
          <a:xfrm>
            <a:off x="304800" y="5811868"/>
            <a:ext cx="1777999" cy="901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78473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latin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2050" name="Picture 2" descr="C:\Users\lsears\AppData\Local\Microsoft\Windows\Temporary Internet Files\Content.Outlook\LK56RHT2\IDEAS Logo Final CMYK (2)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2097" y="6110515"/>
            <a:ext cx="1485691" cy="656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 userDrawn="1"/>
        </p:nvSpPr>
        <p:spPr>
          <a:xfrm>
            <a:off x="711200" y="6294323"/>
            <a:ext cx="17231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62358B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IDEAS-Study.org</a:t>
            </a:r>
          </a:p>
        </p:txBody>
      </p:sp>
    </p:spTree>
    <p:extLst>
      <p:ext uri="{BB962C8B-B14F-4D97-AF65-F5344CB8AC3E}">
        <p14:creationId xmlns:p14="http://schemas.microsoft.com/office/powerpoint/2010/main" val="17899549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16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1200" y="1600200"/>
            <a:ext cx="10160000" cy="441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1277600" y="0"/>
            <a:ext cx="9144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956999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88" r:id="rId6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Calibri" panose="020F0502020204030204" pitchFamily="34" charset="0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16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1200" y="1600200"/>
            <a:ext cx="10160000" cy="441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1277600" y="0"/>
            <a:ext cx="9144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7026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7" r:id="rId2"/>
    <p:sldLayoutId id="2147483679" r:id="rId3"/>
    <p:sldLayoutId id="2147483680" r:id="rId4"/>
    <p:sldLayoutId id="2147483681" r:id="rId5"/>
    <p:sldLayoutId id="2147483682" r:id="rId6"/>
    <p:sldLayoutId id="2147483684" r:id="rId7"/>
    <p:sldLayoutId id="2147483685" r:id="rId8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Calibri" panose="020F0502020204030204" pitchFamily="34" charset="0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deas-study.org/-/media/Ideas/Files/Forms/New-IDEAS_Dementia-Site-Pocket-Card.pdf" TargetMode="External"/><Relationship Id="rId2" Type="http://schemas.openxmlformats.org/officeDocument/2006/relationships/hyperlink" Target="https://www.ideas-study.org/-/media/Ideas/Files/Forms/Dementia-Specialist-Practice-Case-Report-Form-Packet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hyperlink" Target="https://www.ideas-study.org/Patients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deas-study.org/-/media/Ideas/Files/Marketing-Toolkit/Recruitment-and-Engagement-Webinar-080421-Ver-4-Website.pdf" TargetMode="External"/><Relationship Id="rId2" Type="http://schemas.openxmlformats.org/officeDocument/2006/relationships/hyperlink" Target="https://zoom.us/rec/play/eYQUevYprEO4utMDRJNsk_euLSD2mMxwEqDuWJ1ZQTBism_IUNKnsojeUKypePszWGQT9TyItBBXoWHX.zYZOyPJhHKPp8bEW?continueMode=true&amp;_x_zm_rtaid=FYXIylEgTda0Xd0gZr4JsA.1628706383856.94a6ffb0d7569a60410c8fa2f98defcf&amp;_x_zm_rhtaid=449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ideas-study.org/-/media/Ideas/Files/Marketing-Toolkit/RIC_Community-Normalizing-Guide.pdf" TargetMode="External"/><Relationship Id="rId4" Type="http://schemas.openxmlformats.org/officeDocument/2006/relationships/hyperlink" Target="https://www.coursera.org/learn/recruitment-minorities-clinical-trials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mailto:NewIdeasStudy.CES@med.unc.edu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deas-study.org/-/media/Ideas/Files/New-IDEAS-PET-Coinsurance-Reimbursement-Policy.pdf" TargetMode="External"/><Relationship Id="rId2" Type="http://schemas.openxmlformats.org/officeDocument/2006/relationships/hyperlink" Target="https://www.ideas-study.org/-/media/Ideas/Files/New-IDEAS-Enrollment-Cap-Policy---V1_05Feb2021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ideas-study.org/-/media/Ideas/Files/Marketing-Toolkit/New-IDEAS-Advertising-Policy.pdf" TargetMode="External"/><Relationship Id="rId5" Type="http://schemas.openxmlformats.org/officeDocument/2006/relationships/hyperlink" Target="https://www.ideas-study.org/-/media/Ideas/Files/Participating-Site-Indirect-Cost-Rate-Policy---New-IDEAS-Study.pdf" TargetMode="External"/><Relationship Id="rId4" Type="http://schemas.openxmlformats.org/officeDocument/2006/relationships/hyperlink" Target="https://www.ideas-study.org/-/media/Ideas/Files/Record-Retention-Policy-for-New-IDEAS.pdf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deas-study.org/During-Study/Marketing-Toolkit" TargetMode="External"/><Relationship Id="rId2" Type="http://schemas.openxmlformats.org/officeDocument/2006/relationships/hyperlink" Target="https://www.ideas-study.org/Patients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ideas-study.org/During-Study/Resources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ideas-study.org/Getting-Started/Protocol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ideas-study.org/Getting-Started/Protocol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dvarra.com/blog/qa-regulatory-fine-points-exploring-21-cfr-part-11-validation/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ideas-study.org/-/media/Ideas/Files/Forms/New-IDEAS-Study-Guidance-for-Remote-Informed-Consent.pdf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ideas-study.org/During-Study/Resources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7.png"/><Relationship Id="rId7" Type="http://schemas.openxmlformats.org/officeDocument/2006/relationships/image" Target="../media/image29.png"/><Relationship Id="rId2" Type="http://schemas.openxmlformats.org/officeDocument/2006/relationships/hyperlink" Target="https://www.ncbi.nlm.nih.gov/pmc/articles/PMC4428104/table/Tab1/?report=objectonly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ncbi.nlm.nih.gov/pmc/articles/PMC4428104/" TargetMode="External"/><Relationship Id="rId5" Type="http://schemas.openxmlformats.org/officeDocument/2006/relationships/image" Target="../media/image28.png"/><Relationship Id="rId10" Type="http://schemas.openxmlformats.org/officeDocument/2006/relationships/image" Target="../media/image31.png"/><Relationship Id="rId4" Type="http://schemas.openxmlformats.org/officeDocument/2006/relationships/hyperlink" Target="https://www.ncbi.nlm.nih.gov/pmc/articles/PMC4428104/table/Tab2/?report=objectonly" TargetMode="External"/><Relationship Id="rId9" Type="http://schemas.openxmlformats.org/officeDocument/2006/relationships/hyperlink" Target="https://pubmed.ncbi.nlm.nih.gov/25969699/" TargetMode="Externa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32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mailto:NewIDEAS-Regulatory@acr.org" TargetMode="External"/><Relationship Id="rId2" Type="http://schemas.openxmlformats.org/officeDocument/2006/relationships/hyperlink" Target="mailto:NewIDEAS@acr.org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deas-study.org/Getting-Started/Institutional-Review-Board" TargetMode="Externa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newideas-regulatory@acr.org" TargetMode="Externa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hyperlink" Target="mailto:newideas-regulatory@acr.org" TargetMode="Externa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hyperlink" Target="mailto:newideas@acr.org" TargetMode="Externa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deas-study.org/Getting-Started" TargetMode="External"/><Relationship Id="rId2" Type="http://schemas.openxmlformats.org/officeDocument/2006/relationships/hyperlink" Target="https://www.ideas-study.org/Find-a-Site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image" Target="../media/image17.png"/><Relationship Id="rId4" Type="http://schemas.openxmlformats.org/officeDocument/2006/relationships/hyperlink" Target="https://clinicaltrials.gov/ct2/show/NCT04426539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012824" y="2987240"/>
            <a:ext cx="9350375" cy="2895600"/>
          </a:xfrm>
        </p:spPr>
        <p:txBody>
          <a:bodyPr>
            <a:normAutofit/>
          </a:bodyPr>
          <a:lstStyle/>
          <a:p>
            <a:pPr algn="ctr"/>
            <a:r>
              <a:rPr lang="en-US" sz="4800" b="1" i="1" dirty="0">
                <a:solidFill>
                  <a:schemeClr val="tx1"/>
                </a:solidFill>
              </a:rPr>
              <a:t>Protocol Training for Referring Dementia Physicians and Practice Staff</a:t>
            </a:r>
            <a:endParaRPr lang="en-US" sz="4800" i="1" baseline="30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87724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itle 2">
            <a:extLst>
              <a:ext uri="{FF2B5EF4-FFF2-40B4-BE49-F238E27FC236}">
                <a16:creationId xmlns:a16="http://schemas.microsoft.com/office/drawing/2014/main" id="{51335EB7-F536-469A-921F-5F349D1AA5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160000" cy="1143000"/>
          </a:xfrm>
        </p:spPr>
        <p:txBody>
          <a:bodyPr/>
          <a:lstStyle/>
          <a:p>
            <a:r>
              <a:rPr lang="en-US" b="1" dirty="0"/>
              <a:t>Participant Study Timeline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A366944-3B38-47B7-8EE4-395C800709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8322" y="1118648"/>
            <a:ext cx="9438861" cy="500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4521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49A7C88-81AF-4C7D-81FC-42B16CDEAD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571804"/>
            <a:ext cx="5271084" cy="4419600"/>
          </a:xfrm>
        </p:spPr>
        <p:txBody>
          <a:bodyPr>
            <a:normAutofit lnSpcReduction="10000"/>
          </a:bodyPr>
          <a:lstStyle/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 Referring Dementia Practices: </a:t>
            </a:r>
            <a:endParaRPr lang="en-US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indent="-342900">
              <a:lnSpc>
                <a:spcPct val="107000"/>
              </a:lnSpc>
              <a:spcBef>
                <a:spcPts val="0"/>
              </a:spcBef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800" u="sng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2"/>
              </a:rPr>
              <a:t>Case Report Form Packet </a:t>
            </a:r>
            <a:endParaRPr lang="en-US" sz="2800" u="sng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 indent="-342900">
              <a:lnSpc>
                <a:spcPct val="107000"/>
              </a:lnSpc>
              <a:spcBef>
                <a:spcPts val="0"/>
              </a:spcBef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800" u="sng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New IDEAS Study </a:t>
            </a:r>
            <a:r>
              <a:rPr lang="en-US" sz="2800" u="sng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P</a:t>
            </a:r>
            <a:r>
              <a:rPr lang="en-US" sz="2800" u="sng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ocket </a:t>
            </a:r>
            <a:r>
              <a:rPr lang="en-US" sz="2800" u="sng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C</a:t>
            </a:r>
            <a:r>
              <a:rPr lang="en-US" sz="2800" u="sng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ard</a:t>
            </a:r>
            <a:endParaRPr lang="en-US" sz="2800" u="sng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2" indent="-342900">
              <a:lnSpc>
                <a:spcPct val="107000"/>
              </a:lnSpc>
              <a:spcBef>
                <a:spcPts val="0"/>
              </a:spcBef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Tips for working with potential study participants</a:t>
            </a:r>
          </a:p>
          <a:p>
            <a:pPr lvl="2" indent="-342900">
              <a:lnSpc>
                <a:spcPct val="107000"/>
              </a:lnSpc>
              <a:spcBef>
                <a:spcPts val="0"/>
              </a:spcBef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Inclusion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/Exclusion Criteria</a:t>
            </a:r>
          </a:p>
          <a:p>
            <a:pPr lvl="2" indent="-342900">
              <a:lnSpc>
                <a:spcPct val="107000"/>
              </a:lnSpc>
              <a:spcBef>
                <a:spcPts val="0"/>
              </a:spcBef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Study Schema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 Patients</a:t>
            </a:r>
            <a:r>
              <a:rPr lang="en-US" sz="28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</a:p>
          <a:p>
            <a:pPr lvl="1" indent="-342900">
              <a:spcBef>
                <a:spcPts val="0"/>
              </a:spcBef>
              <a:spcAft>
                <a:spcPts val="800"/>
              </a:spcAft>
            </a:pP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4"/>
              </a:rPr>
              <a:t>https://www.ideas-study.org/Patients</a:t>
            </a:r>
            <a:endParaRPr lang="en-US" sz="28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54380" lvl="1" indent="-457200">
              <a:spcBef>
                <a:spcPts val="0"/>
              </a:spcBef>
              <a:spcAft>
                <a:spcPts val="800"/>
              </a:spcAft>
            </a:pPr>
            <a:endParaRPr lang="en-US" sz="2400" u="sng" dirty="0">
              <a:solidFill>
                <a:srgbClr val="0563C1"/>
              </a:solidFill>
              <a:effectLst/>
              <a:ea typeface="Calibri" panose="020F0502020204030204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800"/>
              </a:spcAft>
              <a:buNone/>
            </a:pPr>
            <a:endParaRPr lang="en-US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20EF7EC-684C-4EBA-B455-180A52A18A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Study Resources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3EF21CF-E7EA-4007-AB85-BF25998215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80684" y="1748898"/>
            <a:ext cx="2580146" cy="402922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84964AB-0E61-4C63-B341-F2C3E8A8FABE}"/>
              </a:ext>
            </a:extLst>
          </p:cNvPr>
          <p:cNvSpPr txBox="1"/>
          <p:nvPr/>
        </p:nvSpPr>
        <p:spPr>
          <a:xfrm>
            <a:off x="7189801" y="1480885"/>
            <a:ext cx="27208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Pocket Card Example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0E1FBC1-1C56-4A29-9D02-C7F12D737B4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50248" y="1879262"/>
            <a:ext cx="2363878" cy="3898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8199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29C9E07-2DDB-4C39-9529-80C8B921C5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708964"/>
            <a:ext cx="4598504" cy="4406086"/>
          </a:xfrm>
        </p:spPr>
        <p:txBody>
          <a:bodyPr>
            <a:normAutofit/>
          </a:bodyPr>
          <a:lstStyle/>
          <a:p>
            <a:r>
              <a:rPr lang="en-US" sz="2800" dirty="0">
                <a:hlinkClick r:id="rId2"/>
              </a:rPr>
              <a:t>New IDEAS Recruitment and Community Engagement Webinar </a:t>
            </a:r>
            <a:r>
              <a:rPr lang="en-US" sz="2800" dirty="0"/>
              <a:t>(</a:t>
            </a:r>
            <a:r>
              <a:rPr lang="en-US" sz="2800" dirty="0">
                <a:hlinkClick r:id="rId3"/>
              </a:rPr>
              <a:t>PDF Version </a:t>
            </a:r>
            <a:r>
              <a:rPr lang="en-US" sz="2800" dirty="0"/>
              <a:t>|August 5</a:t>
            </a:r>
            <a:r>
              <a:rPr lang="en-US" sz="2800" baseline="30000" dirty="0"/>
              <a:t>th</a:t>
            </a:r>
            <a:r>
              <a:rPr lang="en-US" sz="2800" dirty="0"/>
              <a:t>, 2021)</a:t>
            </a:r>
          </a:p>
          <a:p>
            <a:r>
              <a:rPr lang="en-US" sz="2800" dirty="0">
                <a:hlinkClick r:id="rId4"/>
              </a:rPr>
              <a:t>Faster Together, Enhancing the Recruitment of Minorities in Clinical Trials</a:t>
            </a:r>
            <a:r>
              <a:rPr lang="en-US" sz="2800" dirty="0"/>
              <a:t> Free Course</a:t>
            </a:r>
          </a:p>
          <a:p>
            <a:r>
              <a:rPr lang="en-US" sz="2800" dirty="0">
                <a:hlinkClick r:id="rId5"/>
              </a:rPr>
              <a:t>Community Outreach Guide</a:t>
            </a:r>
            <a:endParaRPr lang="en-US" sz="2800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85E4715-47F4-4FBC-8B09-96F0452C4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/>
              <a:t>Recruitment and Community Engagement Resources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8F84147-14C4-4057-80F0-E32FDDE2AB1B}"/>
              </a:ext>
            </a:extLst>
          </p:cNvPr>
          <p:cNvSpPr/>
          <p:nvPr/>
        </p:nvSpPr>
        <p:spPr>
          <a:xfrm>
            <a:off x="5349240" y="2491740"/>
            <a:ext cx="5634990" cy="1874520"/>
          </a:xfrm>
          <a:prstGeom prst="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Contact the New IDEAS Recruitment and Engagement Team: </a:t>
            </a:r>
          </a:p>
          <a:p>
            <a:pPr algn="ctr"/>
            <a:r>
              <a:rPr lang="en-US" sz="2800" dirty="0"/>
              <a:t>newideas_recruitment@vumc.org</a:t>
            </a:r>
          </a:p>
        </p:txBody>
      </p:sp>
    </p:spTree>
    <p:extLst>
      <p:ext uri="{BB962C8B-B14F-4D97-AF65-F5344CB8AC3E}">
        <p14:creationId xmlns:p14="http://schemas.microsoft.com/office/powerpoint/2010/main" val="23944970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/>
        </p:nvGraphicFramePr>
        <p:xfrm>
          <a:off x="1676400" y="2450910"/>
          <a:ext cx="8834718" cy="381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Round Diagonal Corner Rectangle 6"/>
          <p:cNvSpPr/>
          <p:nvPr/>
        </p:nvSpPr>
        <p:spPr>
          <a:xfrm>
            <a:off x="1828800" y="1908570"/>
            <a:ext cx="2900917" cy="1903033"/>
          </a:xfrm>
          <a:prstGeom prst="round2DiagRect">
            <a:avLst/>
          </a:prstGeom>
          <a:solidFill>
            <a:srgbClr val="A50021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lIns="91440" tIns="45720" rIns="91440" bIns="45720" rtlCol="0" anchor="ctr"/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600" kern="0" dirty="0">
                <a:solidFill>
                  <a:schemeClr val="bg1"/>
                </a:solidFill>
                <a:latin typeface="Arial" panose="020B0604020202020204"/>
              </a:rPr>
              <a:t>Increase awareness of study</a:t>
            </a:r>
            <a:endParaRPr lang="en-US" sz="1600" kern="0">
              <a:solidFill>
                <a:schemeClr val="bg1"/>
              </a:solidFill>
              <a:latin typeface="Arial" panose="020B0604020202020204"/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600" kern="0" dirty="0">
                <a:solidFill>
                  <a:schemeClr val="bg1"/>
                </a:solidFill>
                <a:latin typeface="Arial" panose="020B0604020202020204"/>
              </a:rPr>
              <a:t>Increase referrals to dementia specialists </a:t>
            </a:r>
            <a:endParaRPr lang="en-US" sz="1600" kern="0">
              <a:solidFill>
                <a:schemeClr val="bg1"/>
              </a:solidFill>
              <a:latin typeface="Arial" panose="020B0604020202020204"/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600" kern="0" dirty="0">
                <a:solidFill>
                  <a:schemeClr val="bg1"/>
                </a:solidFill>
                <a:latin typeface="Arial" panose="020B0604020202020204"/>
              </a:rPr>
              <a:t>Increase knowledge of dementia symptoms</a:t>
            </a:r>
            <a:endParaRPr lang="en-US" sz="1600" kern="0" dirty="0">
              <a:solidFill>
                <a:schemeClr val="bg1"/>
              </a:solidFill>
              <a:latin typeface="Arial" panose="020B0604020202020204"/>
              <a:cs typeface="Arial"/>
            </a:endParaRPr>
          </a:p>
        </p:txBody>
      </p:sp>
      <p:sp>
        <p:nvSpPr>
          <p:cNvPr id="8" name="Round Diagonal Corner Rectangle 7"/>
          <p:cNvSpPr/>
          <p:nvPr/>
        </p:nvSpPr>
        <p:spPr>
          <a:xfrm>
            <a:off x="4800600" y="1914178"/>
            <a:ext cx="2819400" cy="1899197"/>
          </a:xfrm>
          <a:prstGeom prst="round2DiagRect">
            <a:avLst/>
          </a:prstGeom>
          <a:solidFill>
            <a:srgbClr val="9B2D1F">
              <a:lumMod val="60000"/>
              <a:lumOff val="40000"/>
            </a:srgbClr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lIns="91440" tIns="45720" rIns="91440" bIns="45720" rtlCol="0" anchor="ctr"/>
          <a:lstStyle/>
          <a:p>
            <a:pPr marL="285750" indent="-285750">
              <a:buFont typeface="Arial"/>
              <a:buChar char="•"/>
              <a:defRPr/>
            </a:pPr>
            <a:r>
              <a:rPr lang="en-US" sz="1600" kern="0" dirty="0">
                <a:solidFill>
                  <a:schemeClr val="bg1"/>
                </a:solidFill>
                <a:latin typeface="Arial" panose="020B0604020202020204"/>
              </a:rPr>
              <a:t>Input on recruitment plans</a:t>
            </a:r>
            <a:endParaRPr lang="en-US" sz="1600" kern="0" dirty="0">
              <a:solidFill>
                <a:schemeClr val="bg1"/>
              </a:solidFill>
              <a:latin typeface="Arial" panose="020B0604020202020204"/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600" kern="0" dirty="0">
                <a:solidFill>
                  <a:schemeClr val="bg1"/>
                </a:solidFill>
                <a:latin typeface="Arial" panose="020B0604020202020204"/>
              </a:rPr>
              <a:t>Assist with strategies to minimize workflow disruption</a:t>
            </a:r>
            <a:endParaRPr lang="en-US" sz="1600" kern="0" dirty="0">
              <a:solidFill>
                <a:schemeClr val="bg1"/>
              </a:solidFill>
              <a:latin typeface="Arial" panose="020B0604020202020204"/>
              <a:cs typeface="Arial"/>
            </a:endParaRPr>
          </a:p>
        </p:txBody>
      </p:sp>
      <p:sp>
        <p:nvSpPr>
          <p:cNvPr id="9" name="Round Diagonal Corner Rectangle 8"/>
          <p:cNvSpPr/>
          <p:nvPr/>
        </p:nvSpPr>
        <p:spPr>
          <a:xfrm>
            <a:off x="7745824" y="1914186"/>
            <a:ext cx="2541181" cy="1829187"/>
          </a:xfrm>
          <a:prstGeom prst="round2DiagRect">
            <a:avLst/>
          </a:prstGeom>
          <a:solidFill>
            <a:srgbClr val="800000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lIns="91440" tIns="45720" rIns="91440" bIns="45720" rtlCol="0" anchor="ctr"/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600" kern="0" dirty="0">
                <a:solidFill>
                  <a:schemeClr val="bg1"/>
                </a:solidFill>
                <a:latin typeface="Arial" panose="020B0604020202020204"/>
              </a:rPr>
              <a:t>Community input on lay documents </a:t>
            </a:r>
            <a:endParaRPr lang="en-US" sz="1600" kern="0">
              <a:solidFill>
                <a:schemeClr val="bg1"/>
              </a:solidFill>
              <a:latin typeface="Arial" panose="020B0604020202020204"/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600" kern="0" dirty="0">
                <a:solidFill>
                  <a:schemeClr val="bg1"/>
                </a:solidFill>
                <a:latin typeface="Arial" panose="020B0604020202020204"/>
              </a:rPr>
              <a:t>Plan to return study findings at community level</a:t>
            </a:r>
            <a:endParaRPr lang="en-US" sz="1600" kern="0" dirty="0">
              <a:solidFill>
                <a:schemeClr val="bg1"/>
              </a:solidFill>
              <a:latin typeface="Arial" panose="020B0604020202020204"/>
              <a:cs typeface="Arial"/>
            </a:endParaRPr>
          </a:p>
        </p:txBody>
      </p:sp>
      <p:sp>
        <p:nvSpPr>
          <p:cNvPr id="10" name="Round Diagonal Corner Rectangle 9"/>
          <p:cNvSpPr/>
          <p:nvPr/>
        </p:nvSpPr>
        <p:spPr>
          <a:xfrm>
            <a:off x="2424547" y="4864210"/>
            <a:ext cx="3286991" cy="1774161"/>
          </a:xfrm>
          <a:prstGeom prst="round2DiagRect">
            <a:avLst/>
          </a:prstGeom>
          <a:solidFill>
            <a:srgbClr val="696464">
              <a:lumMod val="60000"/>
              <a:lumOff val="40000"/>
            </a:srgbClr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lIns="91440" tIns="45720" rIns="91440" bIns="45720" rtlCol="0" anchor="ctr"/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600" kern="0" dirty="0">
                <a:solidFill>
                  <a:schemeClr val="bg1"/>
                </a:solidFill>
                <a:latin typeface="Arial" panose="020B0604020202020204"/>
              </a:rPr>
              <a:t>Support training in cultural humility and communication</a:t>
            </a:r>
            <a:endParaRPr lang="en-US" sz="1600" kern="0">
              <a:solidFill>
                <a:schemeClr val="bg1"/>
              </a:solidFill>
              <a:latin typeface="Arial" panose="020B0604020202020204"/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600" kern="0" dirty="0">
                <a:solidFill>
                  <a:schemeClr val="bg1"/>
                </a:solidFill>
                <a:latin typeface="Arial" panose="020B0604020202020204"/>
              </a:rPr>
              <a:t>Identify practices with serving more minorities</a:t>
            </a:r>
            <a:endParaRPr lang="en-US" sz="1600" kern="0">
              <a:solidFill>
                <a:schemeClr val="bg1"/>
              </a:solidFill>
              <a:latin typeface="Arial" panose="020B0604020202020204"/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600" kern="0" dirty="0">
                <a:solidFill>
                  <a:schemeClr val="bg1"/>
                </a:solidFill>
                <a:latin typeface="Arial" panose="020B0604020202020204"/>
              </a:rPr>
              <a:t>Assess recruitment feasibility</a:t>
            </a:r>
            <a:endParaRPr lang="en-US" sz="1600" kern="0" dirty="0">
              <a:solidFill>
                <a:schemeClr val="bg1"/>
              </a:solidFill>
              <a:latin typeface="Arial" panose="020B0604020202020204"/>
              <a:cs typeface="Arial"/>
            </a:endParaRPr>
          </a:p>
        </p:txBody>
      </p:sp>
      <p:sp>
        <p:nvSpPr>
          <p:cNvPr id="11" name="Round Diagonal Corner Rectangle 10"/>
          <p:cNvSpPr/>
          <p:nvPr/>
        </p:nvSpPr>
        <p:spPr>
          <a:xfrm>
            <a:off x="6198636" y="4864210"/>
            <a:ext cx="3326365" cy="1774161"/>
          </a:xfrm>
          <a:prstGeom prst="round2DiagRect">
            <a:avLst/>
          </a:prstGeom>
          <a:solidFill>
            <a:srgbClr val="9B2D1F">
              <a:lumMod val="40000"/>
              <a:lumOff val="60000"/>
            </a:srgbClr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lIns="91440" tIns="45720" rIns="91440" bIns="45720" rtlCol="0" anchor="ctr"/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600" kern="0" dirty="0">
                <a:solidFill>
                  <a:schemeClr val="bg1"/>
                </a:solidFill>
                <a:latin typeface="Arial" panose="020B0604020202020204"/>
              </a:rPr>
              <a:t>Working with the research team to address barriers to retention of research participants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812499" y="1322051"/>
            <a:ext cx="8475260" cy="461665"/>
          </a:xfrm>
          <a:prstGeom prst="rect">
            <a:avLst/>
          </a:prstGeom>
          <a:solidFill>
            <a:srgbClr val="800000"/>
          </a:solidFill>
          <a:ln w="12700" cap="flat" cmpd="sng" algn="ctr">
            <a:solidFill>
              <a:srgbClr val="9B2D1F">
                <a:lumMod val="60000"/>
                <a:lumOff val="40000"/>
              </a:srgbClr>
            </a:solidFill>
            <a:prstDash val="solid"/>
            <a:miter lim="800000"/>
          </a:ln>
          <a:effectLst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defRPr/>
            </a:pPr>
            <a:r>
              <a:rPr lang="en-US" sz="2400" kern="0" dirty="0">
                <a:solidFill>
                  <a:schemeClr val="bg1"/>
                </a:solidFill>
                <a:latin typeface="Arial" panose="020B0604020202020204"/>
              </a:rPr>
              <a:t>Engagement Across New IDEAS</a:t>
            </a:r>
            <a:endParaRPr lang="en-US" sz="2400" kern="0">
              <a:solidFill>
                <a:schemeClr val="bg1"/>
              </a:solidFill>
              <a:latin typeface="Arial" panose="020B0604020202020204"/>
              <a:cs typeface="Arial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90BD059-D534-3F65-3087-279D712AF4AE}"/>
              </a:ext>
            </a:extLst>
          </p:cNvPr>
          <p:cNvSpPr txBox="1"/>
          <p:nvPr/>
        </p:nvSpPr>
        <p:spPr>
          <a:xfrm>
            <a:off x="1426192" y="-86436"/>
            <a:ext cx="9487467" cy="132343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000" b="1" dirty="0">
                <a:solidFill>
                  <a:srgbClr val="00487E"/>
                </a:solidFill>
              </a:rPr>
              <a:t>A Novel Community Engagement Approach for Minority Recruitment</a:t>
            </a:r>
            <a:r>
              <a:rPr lang="en-US" sz="4000" b="1" dirty="0">
                <a:ea typeface="Calibri"/>
                <a:cs typeface="Calibri"/>
              </a:rPr>
              <a:t>​</a:t>
            </a:r>
          </a:p>
        </p:txBody>
      </p:sp>
    </p:spTree>
    <p:extLst>
      <p:ext uri="{BB962C8B-B14F-4D97-AF65-F5344CB8AC3E}">
        <p14:creationId xmlns:p14="http://schemas.microsoft.com/office/powerpoint/2010/main" val="5321786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608EBC1-A754-4E8B-89BC-0D017087B9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50813"/>
            <a:ext cx="10160000" cy="800100"/>
          </a:xfrm>
        </p:spPr>
        <p:txBody>
          <a:bodyPr/>
          <a:lstStyle/>
          <a:p>
            <a:r>
              <a:rPr lang="en-US" sz="4000" b="1" dirty="0">
                <a:latin typeface="Calibri"/>
                <a:cs typeface="Calibri"/>
              </a:rPr>
              <a:t>Community Engagement Strategies - Champions</a:t>
            </a:r>
            <a:endParaRPr lang="en-US" sz="40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563AB85-0EE3-4019-A0AF-A4F3BDDB0242}"/>
              </a:ext>
            </a:extLst>
          </p:cNvPr>
          <p:cNvSpPr txBox="1"/>
          <p:nvPr/>
        </p:nvSpPr>
        <p:spPr>
          <a:xfrm>
            <a:off x="609600" y="1074738"/>
            <a:ext cx="9906001" cy="464742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2300" b="1" dirty="0"/>
              <a:t>New IDEAS will implement multifaceted strategies to increase study awareness and engagement in Black/African American and Latino/Hispanic populations </a:t>
            </a:r>
          </a:p>
          <a:p>
            <a:endParaRPr lang="en-US" sz="23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300" b="1" dirty="0"/>
              <a:t>Phase 1: </a:t>
            </a:r>
            <a:r>
              <a:rPr lang="en-US" sz="2300" dirty="0"/>
              <a:t>Identify 9 metro areas with Dementia Specialists with Capacity to Engage Black/African American and Latino/Hispanic populations.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300" kern="1400" dirty="0">
                <a:solidFill>
                  <a:srgbClr val="212120"/>
                </a:solidFill>
                <a:effectLst/>
                <a:ea typeface="Times New Roman" panose="02020603050405020304" pitchFamily="18" charset="0"/>
              </a:rPr>
              <a:t>Chicago, Dallas, Houston, Kansas City, Los Angeles, Miami, Philadelphia/New Jersey, San Diego, Washington DC/DMV</a:t>
            </a:r>
            <a:endParaRPr lang="en-US" sz="23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300" b="1" dirty="0"/>
              <a:t>Phase 2: </a:t>
            </a:r>
            <a:r>
              <a:rPr lang="en-US" sz="2300" dirty="0"/>
              <a:t>Launch Community Engagement in 9 metro areas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300" dirty="0"/>
              <a:t>UNC will recruit volunteers (Champions) to partner with community organizations within their region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300" dirty="0"/>
              <a:t>Champions receive training on New IDEAS, how to build strong community relationships, and cultural humility</a:t>
            </a:r>
            <a:endParaRPr lang="en-US" sz="2000" b="1" dirty="0"/>
          </a:p>
          <a:p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2647444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608EBC1-A754-4E8B-89BC-0D017087B9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880" y="150589"/>
            <a:ext cx="10160000" cy="749777"/>
          </a:xfrm>
        </p:spPr>
        <p:txBody>
          <a:bodyPr/>
          <a:lstStyle/>
          <a:p>
            <a:r>
              <a:rPr lang="en-US" sz="4000" b="1" dirty="0"/>
              <a:t>The Champion Role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CFDF94A-3B53-45B0-BC45-8D7DB1ACE223}"/>
              </a:ext>
            </a:extLst>
          </p:cNvPr>
          <p:cNvSpPr txBox="1"/>
          <p:nvPr/>
        </p:nvSpPr>
        <p:spPr>
          <a:xfrm>
            <a:off x="424246" y="785579"/>
            <a:ext cx="5059681" cy="581697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b="1" kern="1400" dirty="0">
                <a:solidFill>
                  <a:srgbClr val="432460"/>
                </a:solidFill>
                <a:effectLst/>
                <a:ea typeface="Times New Roman" panose="02020603050405020304" pitchFamily="18" charset="0"/>
              </a:rPr>
              <a:t>Champion duties include:  </a:t>
            </a:r>
            <a:endParaRPr lang="en-US" sz="2000" kern="1400" dirty="0">
              <a:solidFill>
                <a:srgbClr val="212120"/>
              </a:solidFill>
              <a:effectLst/>
              <a:ea typeface="Times New Roman" panose="02020603050405020304" pitchFamily="18" charset="0"/>
            </a:endParaRPr>
          </a:p>
          <a:p>
            <a:pPr marL="342900" indent="-342900">
              <a:buClr>
                <a:srgbClr val="43A398"/>
              </a:buClr>
              <a:buFont typeface="Symbol" panose="05050102010706020507" pitchFamily="18" charset="2"/>
              <a:buChar char=""/>
            </a:pPr>
            <a:r>
              <a:rPr lang="en-US" sz="2000" kern="1400" dirty="0">
                <a:solidFill>
                  <a:srgbClr val="212120"/>
                </a:solidFill>
                <a:effectLst/>
                <a:ea typeface="Times New Roman" panose="02020603050405020304" pitchFamily="18" charset="0"/>
              </a:rPr>
              <a:t>Conduct community outreach about importance of </a:t>
            </a:r>
            <a:r>
              <a:rPr lang="en-US" sz="2000" kern="1400" dirty="0">
                <a:solidFill>
                  <a:srgbClr val="212120"/>
                </a:solidFill>
                <a:ea typeface="Times New Roman" panose="02020603050405020304" pitchFamily="18" charset="0"/>
              </a:rPr>
              <a:t>African American and Latino participation</a:t>
            </a:r>
            <a:r>
              <a:rPr lang="en-US" sz="2000" kern="1400" dirty="0">
                <a:solidFill>
                  <a:srgbClr val="212120"/>
                </a:solidFill>
                <a:effectLst/>
                <a:ea typeface="Times New Roman" panose="02020603050405020304" pitchFamily="18" charset="0"/>
              </a:rPr>
              <a:t> in research</a:t>
            </a:r>
            <a:endParaRPr lang="en-US" sz="2000" kern="1400" dirty="0">
              <a:solidFill>
                <a:srgbClr val="212120"/>
              </a:solidFill>
              <a:effectLst/>
              <a:ea typeface="Times New Roman" panose="02020603050405020304" pitchFamily="18" charset="0"/>
              <a:cs typeface="Calibri"/>
            </a:endParaRPr>
          </a:p>
          <a:p>
            <a:pPr marL="342900" indent="-342900">
              <a:buClr>
                <a:srgbClr val="43A398"/>
              </a:buClr>
              <a:buFont typeface="Symbol" panose="05050102010706020507" pitchFamily="18" charset="2"/>
              <a:buChar char=""/>
            </a:pPr>
            <a:r>
              <a:rPr lang="en-US" sz="2000" kern="1400" dirty="0">
                <a:solidFill>
                  <a:srgbClr val="212120"/>
                </a:solidFill>
                <a:effectLst/>
                <a:ea typeface="Times New Roman" panose="02020603050405020304" pitchFamily="18" charset="0"/>
              </a:rPr>
              <a:t>Partner with local organizations and host </a:t>
            </a:r>
            <a:r>
              <a:rPr lang="en-US" sz="2000" kern="1400" dirty="0">
                <a:solidFill>
                  <a:srgbClr val="212120"/>
                </a:solidFill>
                <a:ea typeface="Times New Roman" panose="02020603050405020304" pitchFamily="18" charset="0"/>
              </a:rPr>
              <a:t>community education events</a:t>
            </a:r>
            <a:r>
              <a:rPr lang="en-US" sz="2000" kern="1400" dirty="0">
                <a:solidFill>
                  <a:srgbClr val="212120"/>
                </a:solidFill>
                <a:effectLst/>
                <a:ea typeface="Times New Roman" panose="02020603050405020304" pitchFamily="18" charset="0"/>
              </a:rPr>
              <a:t> to support study awareness and New IDEAS Study enrollment</a:t>
            </a:r>
            <a:endParaRPr lang="en-US" sz="2000" kern="1400" dirty="0">
              <a:solidFill>
                <a:srgbClr val="212120"/>
              </a:solidFill>
              <a:effectLst/>
              <a:ea typeface="Times New Roman" panose="02020603050405020304" pitchFamily="18" charset="0"/>
              <a:cs typeface="Calibri"/>
            </a:endParaRPr>
          </a:p>
          <a:p>
            <a:pPr marL="342900" indent="-342900">
              <a:buClr>
                <a:srgbClr val="43A398"/>
              </a:buClr>
              <a:buFont typeface="Symbol" panose="05050102010706020507" pitchFamily="18" charset="2"/>
              <a:buChar char=""/>
            </a:pPr>
            <a:r>
              <a:rPr lang="en-US" sz="2000" kern="1400" dirty="0">
                <a:solidFill>
                  <a:srgbClr val="212120"/>
                </a:solidFill>
                <a:effectLst/>
                <a:ea typeface="Times New Roman" panose="02020603050405020304" pitchFamily="18" charset="0"/>
              </a:rPr>
              <a:t>Deliver New IDEAS Study materials to potential participants and their caregivers</a:t>
            </a:r>
          </a:p>
          <a:p>
            <a:pPr marL="342900" indent="-342900">
              <a:buClr>
                <a:srgbClr val="43A398"/>
              </a:buClr>
              <a:buFont typeface="Symbol" panose="05050102010706020507" pitchFamily="18" charset="2"/>
              <a:buChar char=""/>
            </a:pPr>
            <a:r>
              <a:rPr lang="en-US" sz="2000" dirty="0"/>
              <a:t>Champions share list of enrolled dementia specialists in their region with potential participants and their caregivers</a:t>
            </a:r>
            <a:endParaRPr lang="en-US" sz="2000" kern="1400" dirty="0">
              <a:solidFill>
                <a:srgbClr val="212120"/>
              </a:solidFill>
              <a:effectLst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b="1" kern="1400" dirty="0">
                <a:solidFill>
                  <a:srgbClr val="432460"/>
                </a:solidFill>
                <a:effectLst/>
                <a:ea typeface="Times New Roman" panose="02020603050405020304" pitchFamily="18" charset="0"/>
              </a:rPr>
              <a:t>Champions must:  </a:t>
            </a:r>
            <a:endParaRPr lang="en-US" sz="2000" kern="1400" dirty="0">
              <a:solidFill>
                <a:srgbClr val="212120"/>
              </a:solidFill>
              <a:effectLst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Clr>
                <a:srgbClr val="43A398"/>
              </a:buClr>
              <a:buFont typeface="Symbol" panose="05050102010706020507" pitchFamily="18" charset="2"/>
              <a:buChar char=""/>
            </a:pPr>
            <a:r>
              <a:rPr lang="en-US" sz="2000" kern="1400" dirty="0">
                <a:solidFill>
                  <a:srgbClr val="212120"/>
                </a:solidFill>
                <a:effectLst/>
                <a:ea typeface="Times New Roman" panose="02020603050405020304" pitchFamily="18" charset="0"/>
              </a:rPr>
              <a:t>Serve a 1-year commitment with opportunity to renew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Clr>
                <a:srgbClr val="43A398"/>
              </a:buClr>
              <a:buFont typeface="Symbol" panose="05050102010706020507" pitchFamily="18" charset="2"/>
              <a:buChar char=""/>
            </a:pPr>
            <a:r>
              <a:rPr lang="en-US" sz="2000" kern="1400" dirty="0">
                <a:solidFill>
                  <a:srgbClr val="212120"/>
                </a:solidFill>
                <a:effectLst/>
                <a:ea typeface="Times New Roman" panose="02020603050405020304" pitchFamily="18" charset="0"/>
              </a:rPr>
              <a:t>NOT be working on the New IDEAS Study as employee of a participating provider</a:t>
            </a:r>
            <a:r>
              <a:rPr lang="en-US" sz="2000" b="1" kern="1400" dirty="0">
                <a:solidFill>
                  <a:srgbClr val="212120"/>
                </a:solidFill>
                <a:effectLst/>
                <a:ea typeface="Times New Roman" panose="02020603050405020304" pitchFamily="18" charset="0"/>
              </a:rPr>
              <a:t> </a:t>
            </a:r>
            <a:endParaRPr lang="en-US" sz="2000" kern="1400" dirty="0">
              <a:solidFill>
                <a:srgbClr val="212120"/>
              </a:solidFill>
              <a:effectLst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200" kern="1400" dirty="0">
              <a:solidFill>
                <a:srgbClr val="21212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99ADB16-9AA8-4AFE-8831-6A6B9039D168}"/>
              </a:ext>
            </a:extLst>
          </p:cNvPr>
          <p:cNvSpPr/>
          <p:nvPr/>
        </p:nvSpPr>
        <p:spPr>
          <a:xfrm>
            <a:off x="5764880" y="4083114"/>
            <a:ext cx="5466066" cy="1874520"/>
          </a:xfrm>
          <a:prstGeom prst="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400" b="1" kern="1400" dirty="0">
                <a:solidFill>
                  <a:srgbClr val="212120"/>
                </a:solidFill>
                <a:ea typeface="Times New Roman" panose="02020603050405020304" pitchFamily="18" charset="0"/>
              </a:rPr>
              <a:t>P</a:t>
            </a:r>
            <a:r>
              <a:rPr lang="en-US" sz="2400" b="1" kern="1400" dirty="0">
                <a:solidFill>
                  <a:srgbClr val="212120"/>
                </a:solidFill>
                <a:effectLst/>
                <a:ea typeface="Times New Roman" panose="02020603050405020304" pitchFamily="18" charset="0"/>
              </a:rPr>
              <a:t>lease call 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400" b="1" kern="1400" dirty="0">
                <a:solidFill>
                  <a:srgbClr val="2C6A63"/>
                </a:solidFill>
                <a:effectLst/>
                <a:ea typeface="Times New Roman" panose="02020603050405020304" pitchFamily="18" charset="0"/>
              </a:rPr>
              <a:t>919-525-1020 or 984-664-1223</a:t>
            </a:r>
            <a:r>
              <a:rPr lang="en-US" sz="2400" b="1" kern="1400" dirty="0">
                <a:solidFill>
                  <a:srgbClr val="212120"/>
                </a:solidFill>
                <a:effectLst/>
                <a:ea typeface="Times New Roman" panose="02020603050405020304" pitchFamily="18" charset="0"/>
              </a:rPr>
              <a:t> 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400" b="1" kern="1400" dirty="0">
                <a:solidFill>
                  <a:srgbClr val="212120"/>
                </a:solidFill>
                <a:effectLst/>
                <a:ea typeface="Times New Roman" panose="02020603050405020304" pitchFamily="18" charset="0"/>
              </a:rPr>
              <a:t>or email for more information </a:t>
            </a:r>
            <a:r>
              <a:rPr lang="en-US" sz="2400" b="1" u="sng" kern="1400" dirty="0">
                <a:solidFill>
                  <a:srgbClr val="212120"/>
                </a:solidFill>
                <a:effectLst/>
                <a:ea typeface="Times New Roman" panose="02020603050405020304" pitchFamily="18" charset="0"/>
                <a:hlinkClick r:id="rId2"/>
              </a:rPr>
              <a:t>NewIdeasStudy.CES@med.unc.edu</a:t>
            </a:r>
            <a:endParaRPr lang="en-US" sz="2400" kern="1400" dirty="0">
              <a:solidFill>
                <a:srgbClr val="212120"/>
              </a:solidFill>
              <a:effectLst/>
              <a:ea typeface="Times New Roman" panose="02020603050405020304" pitchFamily="18" charset="0"/>
            </a:endParaRPr>
          </a:p>
        </p:txBody>
      </p:sp>
      <p:pic>
        <p:nvPicPr>
          <p:cNvPr id="8" name="Picture 7" descr="See the source image">
            <a:extLst>
              <a:ext uri="{FF2B5EF4-FFF2-40B4-BE49-F238E27FC236}">
                <a16:creationId xmlns:a16="http://schemas.microsoft.com/office/drawing/2014/main" id="{012155C8-984D-4BDD-9791-932B1ECD60D9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23" r="18533" b="-1"/>
          <a:stretch/>
        </p:blipFill>
        <p:spPr bwMode="auto">
          <a:xfrm>
            <a:off x="5764880" y="1024415"/>
            <a:ext cx="2689392" cy="2528410"/>
          </a:xfrm>
          <a:prstGeom prst="rect">
            <a:avLst/>
          </a:prstGeom>
          <a:noFill/>
        </p:spPr>
      </p:pic>
      <p:pic>
        <p:nvPicPr>
          <p:cNvPr id="10" name="Picture 9" descr="See the source image">
            <a:extLst>
              <a:ext uri="{FF2B5EF4-FFF2-40B4-BE49-F238E27FC236}">
                <a16:creationId xmlns:a16="http://schemas.microsoft.com/office/drawing/2014/main" id="{2CA82C4E-4663-44D1-AEC3-F675901F7DA6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8" r="19817" b="1"/>
          <a:stretch/>
        </p:blipFill>
        <p:spPr bwMode="auto">
          <a:xfrm>
            <a:off x="8454272" y="1024415"/>
            <a:ext cx="2776674" cy="25284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429471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CE79560-2456-4C46-8A34-A4D410A194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1582821"/>
            <a:ext cx="10451335" cy="4419600"/>
          </a:xfrm>
        </p:spPr>
        <p:txBody>
          <a:bodyPr>
            <a:normAutofit fontScale="92500" lnSpcReduction="10000"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sz="2100" b="0" i="0" u="none" strike="noStrike" dirty="0">
                <a:solidFill>
                  <a:srgbClr val="0056B3"/>
                </a:solidFill>
                <a:effectLst/>
                <a:latin typeface="Open Sans" panose="020B0606030504020204" pitchFamily="34" charset="0"/>
                <a:hlinkClick r:id="rId2"/>
              </a:rPr>
              <a:t>New IDEAS Enrollment Cap Policy</a:t>
            </a:r>
            <a:r>
              <a:rPr lang="en-US" sz="2100" b="0" i="0" dirty="0">
                <a:solidFill>
                  <a:srgbClr val="363636"/>
                </a:solidFill>
                <a:effectLst/>
                <a:latin typeface="Open Sans" panose="020B0606030504020204" pitchFamily="34" charset="0"/>
              </a:rPr>
              <a:t> </a:t>
            </a:r>
          </a:p>
          <a:p>
            <a:pPr lvl="1"/>
            <a:r>
              <a:rPr lang="en-US" sz="2100" dirty="0"/>
              <a:t>In concurrence with the clinical study agreement entered between the dementia practice and the American College of Radiology (ACR), </a:t>
            </a:r>
            <a:r>
              <a:rPr lang="en-US" sz="2100" b="1" dirty="0"/>
              <a:t>the study reserves the right to cap enrollment for a physician, a dementia practice, or an entire study cohort (i.e. racial and ethnic sub-groups) with immediate effect.</a:t>
            </a:r>
          </a:p>
          <a:p>
            <a:pPr lvl="1"/>
            <a:r>
              <a:rPr lang="en-US" sz="2100" dirty="0"/>
              <a:t>Intended to ensure study generalizability through proportionate representation of dementia expert involvement and patient recruitment across socio-demographic and geographic populations. </a:t>
            </a:r>
          </a:p>
          <a:p>
            <a:r>
              <a:rPr lang="en-US" sz="2100" b="0" i="0" u="none" strike="noStrike" dirty="0">
                <a:solidFill>
                  <a:srgbClr val="337AB7"/>
                </a:solidFill>
                <a:effectLst/>
                <a:latin typeface="Open Sans" panose="020B0606030504020204" pitchFamily="34" charset="0"/>
                <a:hlinkClick r:id="rId3"/>
              </a:rPr>
              <a:t>New IDEAS Coinsurance Reimbursement Program Policy</a:t>
            </a:r>
            <a:r>
              <a:rPr lang="en-US" sz="2100" b="0" i="0" dirty="0">
                <a:solidFill>
                  <a:srgbClr val="363636"/>
                </a:solidFill>
                <a:effectLst/>
                <a:latin typeface="Open Sans" panose="020B0606030504020204" pitchFamily="34" charset="0"/>
              </a:rPr>
              <a:t> </a:t>
            </a:r>
            <a:endParaRPr lang="en-US" sz="2100" dirty="0"/>
          </a:p>
          <a:p>
            <a:pPr lvl="1"/>
            <a:r>
              <a:rPr lang="en-US" sz="2100" dirty="0"/>
              <a:t>Intended to outline the study’s Coinsurance Reimbursement Program and the obligations set forth for participating PET imaging facilities and dementia practices.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100" b="0" i="0" u="none" strike="noStrike" dirty="0">
                <a:solidFill>
                  <a:srgbClr val="337AB7"/>
                </a:solidFill>
                <a:effectLst/>
                <a:latin typeface="Open Sans" panose="020B0606030504020204" pitchFamily="34" charset="0"/>
                <a:hlinkClick r:id="rId4"/>
              </a:rPr>
              <a:t>Retention of Records Policy for the New IDEAS Study</a:t>
            </a:r>
            <a:r>
              <a:rPr lang="en-US" sz="2100" b="0" i="0" dirty="0">
                <a:solidFill>
                  <a:srgbClr val="363636"/>
                </a:solidFill>
                <a:effectLst/>
                <a:latin typeface="Open Sans" panose="020B0606030504020204" pitchFamily="34" charset="0"/>
              </a:rPr>
              <a:t> 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100" b="0" i="0" u="none" strike="noStrike" dirty="0">
                <a:solidFill>
                  <a:srgbClr val="337AB7"/>
                </a:solidFill>
                <a:effectLst/>
                <a:latin typeface="Open Sans" panose="020B0606030504020204" pitchFamily="34" charset="0"/>
                <a:hlinkClick r:id="rId5"/>
              </a:rPr>
              <a:t>Participating Site Indirect Cost Rate Policy</a:t>
            </a:r>
            <a:endParaRPr lang="en-US" sz="2100" b="0" i="0" u="none" strike="noStrike" dirty="0">
              <a:solidFill>
                <a:srgbClr val="337AB7"/>
              </a:solidFill>
              <a:effectLst/>
              <a:latin typeface="Open Sans" panose="020B0606030504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100" b="0" i="0" dirty="0">
                <a:solidFill>
                  <a:srgbClr val="363636"/>
                </a:solidFill>
                <a:effectLst/>
                <a:latin typeface="Open Sans" panose="020B0606030504020204" pitchFamily="34" charset="0"/>
                <a:hlinkClick r:id="rId6"/>
              </a:rPr>
              <a:t>New IDEAS Study Advertising Policy </a:t>
            </a:r>
            <a:endParaRPr lang="en-US" sz="2100" b="0" i="0" dirty="0">
              <a:solidFill>
                <a:srgbClr val="363636"/>
              </a:solidFill>
              <a:effectLst/>
              <a:latin typeface="Open Sans" panose="020B0606030504020204" pitchFamily="34" charset="0"/>
            </a:endParaRPr>
          </a:p>
          <a:p>
            <a:pPr marL="114300" indent="0">
              <a:buNone/>
            </a:pPr>
            <a:endParaRPr lang="en-US" sz="24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4EF971A-0C21-4049-97BA-7DAC167FF0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New IDEAS Study Policies</a:t>
            </a:r>
          </a:p>
        </p:txBody>
      </p:sp>
    </p:spTree>
    <p:extLst>
      <p:ext uri="{BB962C8B-B14F-4D97-AF65-F5344CB8AC3E}">
        <p14:creationId xmlns:p14="http://schemas.microsoft.com/office/powerpoint/2010/main" val="31374112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644C850-9A95-4952-B5B8-D63A229464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571804"/>
            <a:ext cx="6277761" cy="4419600"/>
          </a:xfrm>
        </p:spPr>
        <p:txBody>
          <a:bodyPr>
            <a:normAutofit fontScale="92500" lnSpcReduction="20000"/>
          </a:bodyPr>
          <a:lstStyle/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Educate Patients:</a:t>
            </a:r>
            <a:endParaRPr lang="en-US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17220" indent="-457200">
              <a:lnSpc>
                <a:spcPct val="107000"/>
              </a:lnSpc>
              <a:spcBef>
                <a:spcPts val="0"/>
              </a:spcBef>
            </a:pPr>
            <a:r>
              <a:rPr lang="en-US" sz="3000" u="sng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2"/>
              </a:rPr>
              <a:t>https://www.ideas-study.org/Patients</a:t>
            </a:r>
            <a:r>
              <a:rPr lang="en-US" sz="3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3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Increase Physician Awareness:</a:t>
            </a:r>
            <a:endParaRPr lang="en-US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17220" indent="-457200">
              <a:lnSpc>
                <a:spcPct val="107000"/>
              </a:lnSpc>
              <a:spcBef>
                <a:spcPts val="0"/>
              </a:spcBef>
            </a:pPr>
            <a:r>
              <a:rPr lang="en-US" sz="3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Customizable physician-to-physician emails to increase awareness of New IDEAS within communities.</a:t>
            </a:r>
            <a:endParaRPr lang="en-US" sz="3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Prepare Press Release Materials:</a:t>
            </a:r>
            <a:endParaRPr lang="en-US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17220" indent="-457200">
              <a:lnSpc>
                <a:spcPct val="107000"/>
              </a:lnSpc>
              <a:spcBef>
                <a:spcPts val="0"/>
              </a:spcBef>
            </a:pPr>
            <a:r>
              <a:rPr lang="en-US" sz="3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Customizable press releases for local media outlet for both PET imaging facilities and referring physician practices.</a:t>
            </a:r>
            <a:endParaRPr lang="en-US" sz="3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3748B3E-2AC7-4EF3-A0EA-188597EE86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Promote New IDEAS: Marketing Toolkit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9DE0E96-1F0F-49D2-B93E-3AD703E21A90}"/>
              </a:ext>
            </a:extLst>
          </p:cNvPr>
          <p:cNvSpPr txBox="1"/>
          <p:nvPr/>
        </p:nvSpPr>
        <p:spPr>
          <a:xfrm>
            <a:off x="7398658" y="3781604"/>
            <a:ext cx="3135386" cy="16269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0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indent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Link to Marketing Toolkit: </a:t>
            </a:r>
          </a:p>
          <a:p>
            <a:pPr marL="0" marR="0" indent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u="sng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https://www.ideas-study.org/During-Study/Marketing-Toolkit</a:t>
            </a:r>
            <a:r>
              <a:rPr lang="en-US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</a:p>
        </p:txBody>
      </p:sp>
      <p:pic>
        <p:nvPicPr>
          <p:cNvPr id="5122" name="Picture 2" descr="medical office waiting room">
            <a:extLst>
              <a:ext uri="{FF2B5EF4-FFF2-40B4-BE49-F238E27FC236}">
                <a16:creationId xmlns:a16="http://schemas.microsoft.com/office/drawing/2014/main" id="{CF26E7B2-238D-4D28-B466-043AC70F19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3105" y="1571804"/>
            <a:ext cx="3606495" cy="2369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C5BAB9C-FDBB-4088-840A-A873204FC9AF}"/>
              </a:ext>
            </a:extLst>
          </p:cNvPr>
          <p:cNvSpPr txBox="1"/>
          <p:nvPr/>
        </p:nvSpPr>
        <p:spPr>
          <a:xfrm>
            <a:off x="3945835" y="5655493"/>
            <a:ext cx="45953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Additional study materials are being developed on a continual basis. Materials will be placed on the New IDEAS website once available.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CA6B5CC-5CCB-4DDB-99A4-A6858E7F1886}"/>
              </a:ext>
            </a:extLst>
          </p:cNvPr>
          <p:cNvSpPr/>
          <p:nvPr/>
        </p:nvSpPr>
        <p:spPr>
          <a:xfrm>
            <a:off x="3867127" y="5660032"/>
            <a:ext cx="4674062" cy="92333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5030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A75B6EE-94C4-4480-94DB-41E1FB7CA5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Study Calendar Overview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5BEF2C63-21F0-49B8-9C0A-A9A1453C5E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0102198"/>
              </p:ext>
            </p:extLst>
          </p:nvPr>
        </p:nvGraphicFramePr>
        <p:xfrm>
          <a:off x="1422400" y="1284601"/>
          <a:ext cx="9173210" cy="4794533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3467907">
                  <a:extLst>
                    <a:ext uri="{9D8B030D-6E8A-4147-A177-3AD203B41FA5}">
                      <a16:colId xmlns:a16="http://schemas.microsoft.com/office/drawing/2014/main" val="693787048"/>
                    </a:ext>
                  </a:extLst>
                </a:gridCol>
                <a:gridCol w="1151249">
                  <a:extLst>
                    <a:ext uri="{9D8B030D-6E8A-4147-A177-3AD203B41FA5}">
                      <a16:colId xmlns:a16="http://schemas.microsoft.com/office/drawing/2014/main" val="1652638705"/>
                    </a:ext>
                  </a:extLst>
                </a:gridCol>
                <a:gridCol w="1211617">
                  <a:extLst>
                    <a:ext uri="{9D8B030D-6E8A-4147-A177-3AD203B41FA5}">
                      <a16:colId xmlns:a16="http://schemas.microsoft.com/office/drawing/2014/main" val="1604401268"/>
                    </a:ext>
                  </a:extLst>
                </a:gridCol>
                <a:gridCol w="1023315">
                  <a:extLst>
                    <a:ext uri="{9D8B030D-6E8A-4147-A177-3AD203B41FA5}">
                      <a16:colId xmlns:a16="http://schemas.microsoft.com/office/drawing/2014/main" val="1849373632"/>
                    </a:ext>
                  </a:extLst>
                </a:gridCol>
                <a:gridCol w="1119251">
                  <a:extLst>
                    <a:ext uri="{9D8B030D-6E8A-4147-A177-3AD203B41FA5}">
                      <a16:colId xmlns:a16="http://schemas.microsoft.com/office/drawing/2014/main" val="561257697"/>
                    </a:ext>
                  </a:extLst>
                </a:gridCol>
                <a:gridCol w="1199871">
                  <a:extLst>
                    <a:ext uri="{9D8B030D-6E8A-4147-A177-3AD203B41FA5}">
                      <a16:colId xmlns:a16="http://schemas.microsoft.com/office/drawing/2014/main" val="3565721672"/>
                    </a:ext>
                  </a:extLst>
                </a:gridCol>
              </a:tblGrid>
              <a:tr h="914962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Study Procedure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Visit 1: Eligibility/</a:t>
                      </a:r>
                    </a:p>
                    <a:p>
                      <a:pPr algn="ctr"/>
                      <a:r>
                        <a:rPr lang="en-US" sz="1400" b="1" dirty="0"/>
                        <a:t>Registration</a:t>
                      </a:r>
                    </a:p>
                    <a:p>
                      <a:pPr algn="ctr"/>
                      <a:r>
                        <a:rPr lang="en-US" sz="1400" b="1" dirty="0"/>
                        <a:t> (T1)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Visit 1: Pre-PET Clinical Assessment</a:t>
                      </a:r>
                    </a:p>
                    <a:p>
                      <a:pPr algn="ctr"/>
                      <a:r>
                        <a:rPr lang="en-US" sz="1400" b="1" dirty="0"/>
                        <a:t>(T2)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Visit 2: </a:t>
                      </a:r>
                    </a:p>
                    <a:p>
                      <a:pPr algn="ctr"/>
                      <a:r>
                        <a:rPr lang="en-US" sz="1400" b="1" dirty="0"/>
                        <a:t>Amyloid PET </a:t>
                      </a:r>
                    </a:p>
                    <a:p>
                      <a:pPr algn="ctr"/>
                      <a:r>
                        <a:rPr lang="en-US" sz="1400" b="1" dirty="0"/>
                        <a:t>(T3)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Disclosure of PET Results </a:t>
                      </a:r>
                    </a:p>
                    <a:p>
                      <a:pPr algn="ctr"/>
                      <a:r>
                        <a:rPr lang="en-US" sz="1400" b="1" dirty="0"/>
                        <a:t>(T4)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Visit 3: Post-PET Office Visit</a:t>
                      </a:r>
                    </a:p>
                    <a:p>
                      <a:pPr algn="ctr"/>
                      <a:r>
                        <a:rPr lang="en-US" sz="1400" b="1" dirty="0"/>
                        <a:t> (T5)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7615899"/>
                  </a:ext>
                </a:extLst>
              </a:tr>
              <a:tr h="383694"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/>
                        <a:t>Screening/Eligibility Review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3037455"/>
                  </a:ext>
                </a:extLst>
              </a:tr>
              <a:tr h="324664"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/>
                        <a:t>Informed Consent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F2B20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1550336"/>
                  </a:ext>
                </a:extLst>
              </a:tr>
              <a:tr h="324664"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/>
                        <a:t>Case Registration Online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F2B20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7396503"/>
                  </a:ext>
                </a:extLst>
              </a:tr>
              <a:tr h="324664"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/>
                        <a:t>Socio-demographic Form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F2B20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3498177"/>
                  </a:ext>
                </a:extLst>
              </a:tr>
              <a:tr h="324664"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/>
                        <a:t>Saliva Collection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F2B20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6494539"/>
                  </a:ext>
                </a:extLst>
              </a:tr>
              <a:tr h="324664"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/>
                        <a:t>Blood Collection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F2B20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4863203"/>
                  </a:ext>
                </a:extLst>
              </a:tr>
              <a:tr h="324664"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/>
                        <a:t>Refer for Amyloid PET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F2B20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9835114"/>
                  </a:ext>
                </a:extLst>
              </a:tr>
              <a:tr h="324664"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/>
                        <a:t>Pre-PET form Completion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1600106"/>
                  </a:ext>
                </a:extLst>
              </a:tr>
              <a:tr h="324664"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/>
                        <a:t>Amyloid PET at PET Facility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0892722"/>
                  </a:ext>
                </a:extLst>
              </a:tr>
              <a:tr h="377009"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/>
                        <a:t>Disclosure of PET Results to Patient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5463530"/>
                  </a:ext>
                </a:extLst>
              </a:tr>
              <a:tr h="406710"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/>
                        <a:t>Post-PET Completion Form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2472326"/>
                  </a:ext>
                </a:extLst>
              </a:tr>
            </a:tbl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4AB56CFA-7468-40E7-B685-5DC6D045CC0C}"/>
              </a:ext>
            </a:extLst>
          </p:cNvPr>
          <p:cNvSpPr/>
          <p:nvPr/>
        </p:nvSpPr>
        <p:spPr>
          <a:xfrm>
            <a:off x="5005985" y="1992299"/>
            <a:ext cx="348441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x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61F305F-7531-421E-89ED-60B412407284}"/>
              </a:ext>
            </a:extLst>
          </p:cNvPr>
          <p:cNvSpPr/>
          <p:nvPr/>
        </p:nvSpPr>
        <p:spPr>
          <a:xfrm>
            <a:off x="5007554" y="2342661"/>
            <a:ext cx="348441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x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1D13158-8F3F-4C9B-B27E-F97E988B3F31}"/>
              </a:ext>
            </a:extLst>
          </p:cNvPr>
          <p:cNvSpPr/>
          <p:nvPr/>
        </p:nvSpPr>
        <p:spPr>
          <a:xfrm>
            <a:off x="5005985" y="2669445"/>
            <a:ext cx="348441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x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D1699CA-1BD2-4D58-AB15-CDAF91370682}"/>
              </a:ext>
            </a:extLst>
          </p:cNvPr>
          <p:cNvSpPr/>
          <p:nvPr/>
        </p:nvSpPr>
        <p:spPr>
          <a:xfrm>
            <a:off x="5004416" y="3014055"/>
            <a:ext cx="348441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x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B49ACAD-75C3-4F6C-863F-7D396D32988D}"/>
              </a:ext>
            </a:extLst>
          </p:cNvPr>
          <p:cNvSpPr/>
          <p:nvPr/>
        </p:nvSpPr>
        <p:spPr>
          <a:xfrm>
            <a:off x="5002847" y="3350172"/>
            <a:ext cx="348441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x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9A0EFCB-D22A-4F55-9536-C2E3E90D51A5}"/>
              </a:ext>
            </a:extLst>
          </p:cNvPr>
          <p:cNvSpPr/>
          <p:nvPr/>
        </p:nvSpPr>
        <p:spPr>
          <a:xfrm>
            <a:off x="5002847" y="3681868"/>
            <a:ext cx="348441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x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5E81864-2701-4271-BFB4-259821C9CBA4}"/>
              </a:ext>
            </a:extLst>
          </p:cNvPr>
          <p:cNvSpPr/>
          <p:nvPr/>
        </p:nvSpPr>
        <p:spPr>
          <a:xfrm>
            <a:off x="5002847" y="4013564"/>
            <a:ext cx="348441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x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E0A42A9-8CA4-4885-A77B-676FC69E4C13}"/>
              </a:ext>
            </a:extLst>
          </p:cNvPr>
          <p:cNvSpPr/>
          <p:nvPr/>
        </p:nvSpPr>
        <p:spPr>
          <a:xfrm>
            <a:off x="6376139" y="4383883"/>
            <a:ext cx="348441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x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CE08351-52EF-40FC-905D-2B18E1E4B17B}"/>
              </a:ext>
            </a:extLst>
          </p:cNvPr>
          <p:cNvSpPr/>
          <p:nvPr/>
        </p:nvSpPr>
        <p:spPr>
          <a:xfrm>
            <a:off x="7625007" y="4721450"/>
            <a:ext cx="348441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x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D822901-12BB-4CA7-AF9B-9CD9A615368B}"/>
              </a:ext>
            </a:extLst>
          </p:cNvPr>
          <p:cNvSpPr/>
          <p:nvPr/>
        </p:nvSpPr>
        <p:spPr>
          <a:xfrm>
            <a:off x="8749839" y="5073655"/>
            <a:ext cx="348441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x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95EDBD1-079A-452D-8E4A-94AB38A2E146}"/>
              </a:ext>
            </a:extLst>
          </p:cNvPr>
          <p:cNvSpPr/>
          <p:nvPr/>
        </p:nvSpPr>
        <p:spPr>
          <a:xfrm>
            <a:off x="9996958" y="5427598"/>
            <a:ext cx="348441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x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7FBF7C4-5EF4-4B20-8FC4-C1AC5CEACF8D}"/>
              </a:ext>
            </a:extLst>
          </p:cNvPr>
          <p:cNvSpPr txBox="1"/>
          <p:nvPr/>
        </p:nvSpPr>
        <p:spPr>
          <a:xfrm>
            <a:off x="2717581" y="6113530"/>
            <a:ext cx="63806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Note:      </a:t>
            </a:r>
            <a:r>
              <a:rPr lang="en-US" dirty="0"/>
              <a:t>Eligibility determined at Visit 1; Collection to be </a:t>
            </a:r>
            <a:r>
              <a:rPr lang="en-US"/>
              <a:t>completed after </a:t>
            </a:r>
            <a:r>
              <a:rPr lang="en-US" dirty="0"/>
              <a:t>completion of Amyloid PET Scan.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EB82EBD-A8CA-4B1F-9D63-2913233096D0}"/>
              </a:ext>
            </a:extLst>
          </p:cNvPr>
          <p:cNvSpPr txBox="1"/>
          <p:nvPr/>
        </p:nvSpPr>
        <p:spPr>
          <a:xfrm>
            <a:off x="446314" y="6037422"/>
            <a:ext cx="609790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34338855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1CBA0A4-8797-4EC4-AFF3-57D5E61D9D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b="1" dirty="0"/>
              <a:t>The dementia specialist will be responsible for: </a:t>
            </a:r>
          </a:p>
          <a:p>
            <a:pPr lvl="1"/>
            <a:r>
              <a:rPr lang="en-US" sz="2800" dirty="0"/>
              <a:t>Identifying patients with MCI and dementia who meet inclusion criteria</a:t>
            </a:r>
          </a:p>
          <a:p>
            <a:pPr lvl="1"/>
            <a:r>
              <a:rPr lang="en-US" sz="2800" dirty="0"/>
              <a:t>Screening these candidates for exclusion criteria.</a:t>
            </a:r>
          </a:p>
          <a:p>
            <a:r>
              <a:rPr lang="en-US" sz="2800" b="1" dirty="0"/>
              <a:t>Review PowerPoint Slides “Inclusion Criteria” and “Exclusion Criteria”</a:t>
            </a:r>
          </a:p>
          <a:p>
            <a:pPr lvl="1"/>
            <a:r>
              <a:rPr lang="en-US" i="1" dirty="0"/>
              <a:t>Note: In order to ensure a diverse patient population in the study cohort, and in order to avoid potential bias related to disproportionate recruitment by a single dementia specialist, the maximum enrollment by any individual dementia specialist and their practice will be capped. Please refer to the enrollment cap policy found on the New IDEAS website </a:t>
            </a:r>
            <a:r>
              <a:rPr lang="en-US" sz="1800" dirty="0">
                <a:effectLst/>
                <a:latin typeface="Segoe UI" panose="020B0502040204020203" pitchFamily="34" charset="0"/>
                <a:hlinkClick r:id="rId2"/>
              </a:rPr>
              <a:t>https://www.ideas-study.org/During-Study/Resources</a:t>
            </a:r>
            <a:r>
              <a:rPr lang="en-US" sz="1800" dirty="0">
                <a:effectLst/>
                <a:latin typeface="Segoe UI" panose="020B0502040204020203" pitchFamily="34" charset="0"/>
              </a:rPr>
              <a:t> </a:t>
            </a:r>
            <a:endParaRPr lang="en-US" sz="1800" dirty="0">
              <a:effectLst/>
              <a:latin typeface="Arial" panose="020B0604020202020204" pitchFamily="34" charset="0"/>
            </a:endParaRPr>
          </a:p>
          <a:p>
            <a:pPr lvl="1"/>
            <a:endParaRPr lang="en-US" i="1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DC2E9F0-39F9-4CCA-8FA2-F47B187476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Visit 1: Screening/Eligibility Review (T1)</a:t>
            </a:r>
          </a:p>
        </p:txBody>
      </p:sp>
    </p:spTree>
    <p:extLst>
      <p:ext uri="{BB962C8B-B14F-4D97-AF65-F5344CB8AC3E}">
        <p14:creationId xmlns:p14="http://schemas.microsoft.com/office/powerpoint/2010/main" val="14035967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FD055BC-FD11-4407-8F50-35692C654C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>
                <a:solidFill>
                  <a:srgbClr val="363636"/>
                </a:solidFill>
                <a:latin typeface="Open Sans"/>
              </a:rPr>
              <a:t>De</a:t>
            </a:r>
            <a:r>
              <a:rPr lang="en-US" sz="2400" b="0" i="0" dirty="0">
                <a:solidFill>
                  <a:srgbClr val="363636"/>
                </a:solidFill>
                <a:effectLst/>
                <a:latin typeface="Open Sans"/>
              </a:rPr>
              <a:t>signed to address the requirements of the Coverage with Evidence Development provisions of the National Coverage Determination on beta-amyloid PET. </a:t>
            </a:r>
          </a:p>
          <a:p>
            <a:r>
              <a:rPr lang="en-US" sz="2400" dirty="0">
                <a:solidFill>
                  <a:srgbClr val="363636"/>
                </a:solidFill>
                <a:latin typeface="Open Sans"/>
              </a:rPr>
              <a:t>A</a:t>
            </a:r>
            <a:r>
              <a:rPr lang="en-US" sz="2400" i="0" dirty="0">
                <a:solidFill>
                  <a:srgbClr val="363636"/>
                </a:solidFill>
                <a:effectLst/>
                <a:latin typeface="Open Sans"/>
              </a:rPr>
              <a:t>n observational, open-label, longitudinal cohort </a:t>
            </a:r>
            <a:r>
              <a:rPr lang="en-US" sz="2400" b="0" i="0" dirty="0">
                <a:solidFill>
                  <a:srgbClr val="363636"/>
                </a:solidFill>
                <a:effectLst/>
                <a:latin typeface="Open Sans"/>
              </a:rPr>
              <a:t>study building on the design of the initial Imaging Dementia—Evidence for Amyloid Scanning (IDEAS) study. </a:t>
            </a:r>
          </a:p>
          <a:p>
            <a:r>
              <a:rPr lang="en-US" sz="2400" b="0" i="0" dirty="0">
                <a:solidFill>
                  <a:srgbClr val="363636"/>
                </a:solidFill>
                <a:effectLst/>
                <a:latin typeface="Open Sans"/>
              </a:rPr>
              <a:t>Will evaluate the association between amyloid PET and patient-centered outcomes in an expanded and more ethnoracially and clinically diverse group of Medicare participants presenting with cognitive impairment (N=7,000). </a:t>
            </a:r>
          </a:p>
          <a:p>
            <a:pPr lvl="1"/>
            <a:r>
              <a:rPr lang="en-US" dirty="0">
                <a:solidFill>
                  <a:srgbClr val="363636"/>
                </a:solidFill>
                <a:latin typeface="Open Sans"/>
              </a:rPr>
              <a:t>I</a:t>
            </a:r>
            <a:r>
              <a:rPr lang="en-US" b="0" i="0" dirty="0">
                <a:solidFill>
                  <a:srgbClr val="363636"/>
                </a:solidFill>
                <a:effectLst/>
                <a:latin typeface="Open Sans"/>
              </a:rPr>
              <a:t>ncluding Black/African American patients (n=2,000), Latino/Hispanic patients (n=2,000), patients with early-onset (age &lt; 65) cognitive impairment, and patients with typical or atypical presentation of MCI or dementia.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7EAAE35-158F-45ED-8CDE-A27FD9B2BF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New IDEAS Study History</a:t>
            </a:r>
          </a:p>
        </p:txBody>
      </p:sp>
    </p:spTree>
    <p:extLst>
      <p:ext uri="{BB962C8B-B14F-4D97-AF65-F5344CB8AC3E}">
        <p14:creationId xmlns:p14="http://schemas.microsoft.com/office/powerpoint/2010/main" val="9325420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56051B9-EC3B-4545-BD93-6E5F0B7808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482427"/>
            <a:ext cx="10160000" cy="4419600"/>
          </a:xfrm>
        </p:spPr>
        <p:txBody>
          <a:bodyPr>
            <a:normAutofit fontScale="92500" lnSpcReduction="10000"/>
          </a:bodyPr>
          <a:lstStyle/>
          <a:p>
            <a:pPr marL="571500" indent="-457200">
              <a:buFont typeface="+mj-lt"/>
              <a:buAutoNum type="arabicPeriod"/>
            </a:pPr>
            <a:r>
              <a:rPr lang="en-US" dirty="0"/>
              <a:t>Medicare beneficiary with Medicare as primary insurance;</a:t>
            </a:r>
          </a:p>
          <a:p>
            <a:pPr marL="571500" indent="-457200">
              <a:buFont typeface="+mj-lt"/>
              <a:buAutoNum type="arabicPeriod"/>
            </a:pPr>
            <a:r>
              <a:rPr lang="en-US" dirty="0"/>
              <a:t>Meets clinical criteria for Mild Cognitive Impairment (MCI) or Dementia as defined by the 2018 National Institute on Aging – Alzheimer’s Association Research Framework:61 (Refer to section 4.1.1 for guidance);</a:t>
            </a:r>
          </a:p>
          <a:p>
            <a:pPr marL="571500" indent="-457200">
              <a:buFont typeface="+mj-lt"/>
              <a:buAutoNum type="arabicPeriod"/>
            </a:pPr>
            <a:r>
              <a:rPr lang="en-US" dirty="0"/>
              <a:t>Brain MRI and/or CT within 24 months prior to enrollment;</a:t>
            </a:r>
          </a:p>
          <a:p>
            <a:pPr marL="571500" indent="-457200">
              <a:buFont typeface="+mj-lt"/>
              <a:buAutoNum type="arabicPeriod"/>
            </a:pPr>
            <a:r>
              <a:rPr lang="en-US" dirty="0"/>
              <a:t>Clinical laboratory assessment (complete blood count [CBC], comprehensive metabolic panel[CMP], thyroid stimulating hormone [TSH], vitamin B12) within the 12 months prior to enrollment;</a:t>
            </a:r>
          </a:p>
          <a:p>
            <a:pPr marL="571500" indent="-457200">
              <a:buFont typeface="+mj-lt"/>
              <a:buAutoNum type="arabicPeriod"/>
            </a:pPr>
            <a:r>
              <a:rPr lang="en-US" dirty="0"/>
              <a:t>Able to tolerate amyloid PET required by protocol, to be performed at a participating PET facility;</a:t>
            </a:r>
          </a:p>
          <a:p>
            <a:pPr marL="571500" indent="-457200">
              <a:buFont typeface="+mj-lt"/>
              <a:buAutoNum type="arabicPeriod"/>
            </a:pPr>
            <a:r>
              <a:rPr lang="en-US" dirty="0"/>
              <a:t>English or Spanish speaking (for the purposes of informed consent); </a:t>
            </a:r>
          </a:p>
          <a:p>
            <a:pPr marL="571500" indent="-457200">
              <a:buFont typeface="+mj-lt"/>
              <a:buAutoNum type="arabicPeriod"/>
            </a:pPr>
            <a:r>
              <a:rPr lang="en-US" dirty="0"/>
              <a:t>Willing and able to provide consent. Consent may be by proxy;</a:t>
            </a:r>
          </a:p>
          <a:p>
            <a:pPr marL="571500" indent="-457200">
              <a:buFont typeface="+mj-lt"/>
              <a:buAutoNum type="arabicPeriod"/>
            </a:pPr>
            <a:r>
              <a:rPr lang="en-US" dirty="0"/>
              <a:t>Neuropsychiatric syndrome can be classified into “clinically typical” or “clinically atypical” categories. (Refer to section 4.1.2 for guidance)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5513AE1-AF2D-48A2-9C86-EC58BAB88C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Inclusion Criteria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1371C91-FFFE-4D31-A202-16AE64120895}"/>
              </a:ext>
            </a:extLst>
          </p:cNvPr>
          <p:cNvSpPr txBox="1"/>
          <p:nvPr/>
        </p:nvSpPr>
        <p:spPr>
          <a:xfrm>
            <a:off x="5349875" y="404931"/>
            <a:ext cx="541972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4300" indent="0">
              <a:buNone/>
            </a:pPr>
            <a:r>
              <a:rPr lang="en-US" sz="1800" b="1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</a:rPr>
              <a:t>All inclusion and exclusion criteria must be confirmed by the referring dementia specialist and/or the participant’s medical records, </a:t>
            </a:r>
            <a:r>
              <a:rPr lang="en-US" sz="1800" b="1" u="sng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</a:rPr>
              <a:t>prior</a:t>
            </a:r>
            <a:r>
              <a:rPr lang="en-US" sz="1800" b="1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</a:rPr>
              <a:t> to registration</a:t>
            </a:r>
            <a:endParaRPr lang="en-US" b="1" dirty="0">
              <a:highlight>
                <a:srgbClr val="FFFF00"/>
              </a:highlight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305F5FB-71DC-4BB8-B8E5-6A4D048F195C}"/>
              </a:ext>
            </a:extLst>
          </p:cNvPr>
          <p:cNvSpPr txBox="1"/>
          <p:nvPr/>
        </p:nvSpPr>
        <p:spPr>
          <a:xfrm>
            <a:off x="2641600" y="5991404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For additional clarification, visit </a:t>
            </a:r>
            <a:r>
              <a:rPr lang="en-US" b="1" dirty="0">
                <a:hlinkClick r:id="rId2"/>
              </a:rPr>
              <a:t>https://www.ideas-study.org/Getting-Started/Protocol</a:t>
            </a:r>
            <a:r>
              <a:rPr lang="en-US" b="1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73414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420F64B-C402-4D76-A816-738534E5A6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417638"/>
            <a:ext cx="10160000" cy="4419600"/>
          </a:xfrm>
        </p:spPr>
        <p:txBody>
          <a:bodyPr>
            <a:normAutofit fontScale="25000" lnSpcReduction="20000"/>
          </a:bodyPr>
          <a:lstStyle/>
          <a:p>
            <a:pPr marL="571500" indent="-457200">
              <a:buFont typeface="+mj-lt"/>
              <a:buAutoNum type="arabicPeriod"/>
            </a:pPr>
            <a:r>
              <a:rPr lang="en-US" sz="7200" dirty="0"/>
              <a:t>Normal cognition or subjective complaints that are not verified by cognitive testing or key informant. </a:t>
            </a:r>
          </a:p>
          <a:p>
            <a:pPr marL="571500" indent="-457200">
              <a:buFont typeface="+mj-lt"/>
              <a:buAutoNum type="arabicPeriod"/>
            </a:pPr>
            <a:r>
              <a:rPr lang="en-US" sz="7200" dirty="0"/>
              <a:t>Knowledge of amyloid status, in the opinion of the referring dementia expert, may cause significant psychological harm or otherwise negatively impact the patient or family.</a:t>
            </a:r>
          </a:p>
          <a:p>
            <a:pPr marL="571500" indent="-457200">
              <a:buFont typeface="+mj-lt"/>
              <a:buAutoNum type="arabicPeriod"/>
            </a:pPr>
            <a:r>
              <a:rPr lang="en-US" sz="7200" dirty="0"/>
              <a:t>Amyloid or tau status already known to patient or referring clinician based on prior imaging or cerebrospinal fluid analysis.</a:t>
            </a:r>
          </a:p>
          <a:p>
            <a:pPr marL="571500" indent="-457200">
              <a:buFont typeface="+mj-lt"/>
              <a:buAutoNum type="arabicPeriod"/>
            </a:pPr>
            <a:r>
              <a:rPr lang="en-US" sz="7200" dirty="0"/>
              <a:t>Previous amyloid PET scan obtained*. </a:t>
            </a:r>
          </a:p>
          <a:p>
            <a:pPr marL="571500" indent="-457200">
              <a:buFont typeface="+mj-lt"/>
              <a:buAutoNum type="arabicPeriod"/>
            </a:pPr>
            <a:r>
              <a:rPr lang="en-US" sz="7200" dirty="0"/>
              <a:t>Current or previous treatment with an anti-amyloid agent. </a:t>
            </a:r>
          </a:p>
          <a:p>
            <a:pPr marL="571500" indent="-457200">
              <a:buFont typeface="+mj-lt"/>
              <a:buAutoNum type="arabicPeriod"/>
            </a:pPr>
            <a:r>
              <a:rPr lang="en-US" sz="7200" dirty="0"/>
              <a:t>Current or previous enrollment in an anti-amyloid therapeutic trial. </a:t>
            </a:r>
          </a:p>
          <a:p>
            <a:pPr marL="571500" indent="-457200">
              <a:buFont typeface="+mj-lt"/>
              <a:buAutoNum type="arabicPeriod"/>
            </a:pPr>
            <a:r>
              <a:rPr lang="en-US" sz="7200" dirty="0"/>
              <a:t>Scan is being ordered solely based on a family history of dementia, presence of apolipoprotein E (</a:t>
            </a:r>
            <a:r>
              <a:rPr lang="en-US" sz="7200" dirty="0" err="1"/>
              <a:t>ApoE</a:t>
            </a:r>
            <a:r>
              <a:rPr lang="en-US" sz="7200" dirty="0"/>
              <a:t>) 4, or in lieu of genotyping for suspected autosomal mutation carriers. </a:t>
            </a:r>
          </a:p>
          <a:p>
            <a:pPr marL="571500" indent="-457200">
              <a:buFont typeface="+mj-lt"/>
              <a:buAutoNum type="arabicPeriod"/>
            </a:pPr>
            <a:r>
              <a:rPr lang="en-US" sz="7200" dirty="0"/>
              <a:t>Scan being ordered for nonmedical purposes (e.g., legal, insurance coverage, or employment screening). </a:t>
            </a:r>
          </a:p>
          <a:p>
            <a:pPr marL="571500" indent="-457200">
              <a:buFont typeface="+mj-lt"/>
              <a:buAutoNum type="arabicPeriod"/>
            </a:pPr>
            <a:r>
              <a:rPr lang="en-US" sz="7200" dirty="0"/>
              <a:t>Cancer requiring active therapy (excluding non-melanoma skin cancer). </a:t>
            </a:r>
          </a:p>
          <a:p>
            <a:pPr marL="571500" indent="-457200">
              <a:buFont typeface="+mj-lt"/>
              <a:buAutoNum type="arabicPeriod"/>
            </a:pPr>
            <a:r>
              <a:rPr lang="en-US" sz="7200" dirty="0"/>
              <a:t>Hip/pelvic fracture within the 12 months prior to enrollment. </a:t>
            </a:r>
          </a:p>
          <a:p>
            <a:pPr marL="571500" indent="-457200">
              <a:buFont typeface="+mj-lt"/>
              <a:buAutoNum type="arabicPeriod"/>
            </a:pPr>
            <a:r>
              <a:rPr lang="en-US" sz="7200" dirty="0"/>
              <a:t>Body weight exceeds PET scanner weight limit. </a:t>
            </a:r>
          </a:p>
          <a:p>
            <a:pPr marL="571500" indent="-457200">
              <a:buFont typeface="+mj-lt"/>
              <a:buAutoNum type="arabicPeriod"/>
            </a:pPr>
            <a:r>
              <a:rPr lang="en-US" sz="7200" dirty="0"/>
              <a:t>Currently pregnant or planning to become pregnant within 90 days of registration. </a:t>
            </a:r>
          </a:p>
          <a:p>
            <a:pPr marL="571500" indent="-457200">
              <a:buFont typeface="+mj-lt"/>
              <a:buAutoNum type="arabicPeriod"/>
            </a:pPr>
            <a:r>
              <a:rPr lang="en-US" sz="7200" dirty="0"/>
              <a:t>Life expectancy less than 24 months based on medical co-morbidities. </a:t>
            </a:r>
          </a:p>
          <a:p>
            <a:pPr marL="571500" indent="-457200">
              <a:buFont typeface="+mj-lt"/>
              <a:buAutoNum type="arabicPeriod"/>
            </a:pPr>
            <a:r>
              <a:rPr lang="en-US" sz="7200" dirty="0"/>
              <a:t>Residence in a skilled nursing facility (Note: assisted living facility is</a:t>
            </a:r>
            <a:r>
              <a:rPr lang="en-US" sz="7200" i="1" dirty="0"/>
              <a:t> not </a:t>
            </a:r>
            <a:r>
              <a:rPr lang="en-US" sz="7200" dirty="0"/>
              <a:t>an exclusion criterion).</a:t>
            </a:r>
          </a:p>
          <a:p>
            <a:pPr marL="114300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E3595EB-A026-4103-A3C4-6D5D2EF604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Exclusion Criteria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23B80CA-53EF-4A25-AE4A-25D380CEF7E0}"/>
              </a:ext>
            </a:extLst>
          </p:cNvPr>
          <p:cNvSpPr txBox="1"/>
          <p:nvPr/>
        </p:nvSpPr>
        <p:spPr>
          <a:xfrm>
            <a:off x="5029200" y="568597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4300" indent="0">
              <a:buNone/>
            </a:pPr>
            <a:r>
              <a:rPr lang="en-US" b="1" dirty="0"/>
              <a:t>For additional clarification, visit: </a:t>
            </a:r>
          </a:p>
          <a:p>
            <a:pPr marL="114300" indent="0">
              <a:buNone/>
            </a:pPr>
            <a:r>
              <a:rPr lang="en-US" b="1" dirty="0">
                <a:hlinkClick r:id="rId2"/>
              </a:rPr>
              <a:t>https://www.ideas-study.org/Getting-Started/Protocol</a:t>
            </a:r>
            <a:r>
              <a:rPr lang="en-US" b="1" dirty="0"/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07EF925-58D8-4EE5-86C9-6FF23C831E0F}"/>
              </a:ext>
            </a:extLst>
          </p:cNvPr>
          <p:cNvSpPr txBox="1"/>
          <p:nvPr/>
        </p:nvSpPr>
        <p:spPr>
          <a:xfrm>
            <a:off x="4751982" y="2447983"/>
            <a:ext cx="5174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*Note: Patients who received an amyloid PET scan in the original IDEAS study are automatically excluded from New IDEAS. </a:t>
            </a:r>
          </a:p>
        </p:txBody>
      </p:sp>
    </p:spTree>
    <p:extLst>
      <p:ext uri="{BB962C8B-B14F-4D97-AF65-F5344CB8AC3E}">
        <p14:creationId xmlns:p14="http://schemas.microsoft.com/office/powerpoint/2010/main" val="11691752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98DFFEC-8C4B-4996-A27A-6F2F2BF77A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Informed Consent Process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6E2832F-037E-49F2-8DDA-84A6639508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9063" y="1651548"/>
            <a:ext cx="5394894" cy="359659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1CCE345-6F98-4E51-916B-528105762FA8}"/>
              </a:ext>
            </a:extLst>
          </p:cNvPr>
          <p:cNvSpPr txBox="1"/>
          <p:nvPr/>
        </p:nvSpPr>
        <p:spPr>
          <a:xfrm>
            <a:off x="452333" y="2630788"/>
            <a:ext cx="4598655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2500" b="1" dirty="0"/>
              <a:t>When obtaining remote consent, researchers must document: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2100" dirty="0"/>
              <a:t>How the ICF was transmitted to the participant (e.g., email, fax, mail, etc.);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2100" dirty="0"/>
              <a:t>How the participant’s signature was obtained. </a:t>
            </a:r>
          </a:p>
          <a:p>
            <a:endParaRPr lang="en-US" sz="16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3C3D89F-8A4E-4394-9A0A-93E1E16D8F1E}"/>
              </a:ext>
            </a:extLst>
          </p:cNvPr>
          <p:cNvSpPr txBox="1"/>
          <p:nvPr/>
        </p:nvSpPr>
        <p:spPr>
          <a:xfrm>
            <a:off x="893808" y="1367943"/>
            <a:ext cx="3775338" cy="1215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/>
              <a:t>Best Practice: </a:t>
            </a:r>
          </a:p>
          <a:p>
            <a:r>
              <a:rPr lang="en-US" sz="2400" dirty="0"/>
              <a:t>Face to face, in-person informed consent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B7EB2C8-7B32-4862-A840-E884A54E9C9E}"/>
              </a:ext>
            </a:extLst>
          </p:cNvPr>
          <p:cNvSpPr txBox="1"/>
          <p:nvPr/>
        </p:nvSpPr>
        <p:spPr>
          <a:xfrm>
            <a:off x="2803589" y="5506449"/>
            <a:ext cx="5772021" cy="92333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lvl="1"/>
            <a:r>
              <a:rPr lang="en-US" b="1" dirty="0"/>
              <a:t>If an LAR is used, LAR signature and date are required on the ICF </a:t>
            </a:r>
            <a:r>
              <a:rPr lang="en-US" b="1" u="sng" dirty="0"/>
              <a:t>AND</a:t>
            </a:r>
            <a:r>
              <a:rPr lang="en-US" b="1" dirty="0"/>
              <a:t> LAR initials must be documented on optional consent components. </a:t>
            </a:r>
          </a:p>
        </p:txBody>
      </p:sp>
    </p:spTree>
    <p:extLst>
      <p:ext uri="{BB962C8B-B14F-4D97-AF65-F5344CB8AC3E}">
        <p14:creationId xmlns:p14="http://schemas.microsoft.com/office/powerpoint/2010/main" val="33266994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AF24AE5-6D00-430A-8761-DCA6A99A87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pPr marL="285750" indent="-285750">
              <a:spcBef>
                <a:spcPts val="0"/>
              </a:spcBef>
            </a:pPr>
            <a:r>
              <a:rPr lang="en-US" sz="6000" b="1" dirty="0">
                <a:ea typeface="+mn-lt"/>
                <a:cs typeface="+mn-lt"/>
              </a:rPr>
              <a:t>Best Practice</a:t>
            </a:r>
            <a:r>
              <a:rPr lang="en-US" sz="6000" dirty="0">
                <a:ea typeface="+mn-lt"/>
                <a:cs typeface="+mn-lt"/>
              </a:rPr>
              <a:t>: Determine and discuss any potential out-of-pocket costs with the patient/family as part of the shared decision making prior to ordering the scan.</a:t>
            </a:r>
            <a:endParaRPr lang="en-US" sz="6000" dirty="0">
              <a:cs typeface="Calibri"/>
            </a:endParaRPr>
          </a:p>
          <a:p>
            <a:pPr marL="285750" indent="-285750">
              <a:spcBef>
                <a:spcPts val="0"/>
              </a:spcBef>
            </a:pPr>
            <a:r>
              <a:rPr lang="en-US" sz="6000" b="1" dirty="0">
                <a:ea typeface="+mn-lt"/>
                <a:cs typeface="+mn-lt"/>
              </a:rPr>
              <a:t>As a New IDEAS Study participant, the amyloid PET scan is a covered procedure by Medicare. </a:t>
            </a:r>
          </a:p>
          <a:p>
            <a:pPr marL="285750" indent="-285750">
              <a:spcBef>
                <a:spcPts val="0"/>
              </a:spcBef>
            </a:pPr>
            <a:r>
              <a:rPr lang="en-US" sz="6000" b="1" dirty="0">
                <a:cs typeface="Calibri"/>
              </a:rPr>
              <a:t>Patients are responsible for: </a:t>
            </a:r>
          </a:p>
          <a:p>
            <a:pPr lvl="1">
              <a:spcBef>
                <a:spcPts val="0"/>
              </a:spcBef>
            </a:pPr>
            <a:r>
              <a:rPr lang="en-US" sz="6000" dirty="0">
                <a:ea typeface="+mn-lt"/>
                <a:cs typeface="+mn-lt"/>
              </a:rPr>
              <a:t>Unmet beneficiary deductibles.</a:t>
            </a:r>
          </a:p>
          <a:p>
            <a:pPr lvl="1">
              <a:spcBef>
                <a:spcPts val="0"/>
              </a:spcBef>
            </a:pPr>
            <a:r>
              <a:rPr lang="en-US" sz="6000" dirty="0">
                <a:ea typeface="+mn-lt"/>
                <a:cs typeface="+mn-lt"/>
              </a:rPr>
              <a:t>Coinsurance or copayments associated with dementia expert visits.</a:t>
            </a:r>
          </a:p>
          <a:p>
            <a:pPr marL="285750" indent="-285750">
              <a:spcBef>
                <a:spcPts val="0"/>
              </a:spcBef>
              <a:buClr>
                <a:srgbClr val="00487E"/>
              </a:buClr>
            </a:pPr>
            <a:r>
              <a:rPr lang="en-US" sz="6000" b="1" dirty="0">
                <a:ea typeface="+mn-lt"/>
                <a:cs typeface="+mn-lt"/>
              </a:rPr>
              <a:t>As part of the New IDEAS Coinsurance Reimbursement Program, patients who received a scan on or after January 1</a:t>
            </a:r>
            <a:r>
              <a:rPr lang="en-US" sz="6000" b="1" baseline="30000" dirty="0">
                <a:ea typeface="+mn-lt"/>
                <a:cs typeface="+mn-lt"/>
              </a:rPr>
              <a:t>st</a:t>
            </a:r>
            <a:r>
              <a:rPr lang="en-US" sz="6000" b="1" dirty="0">
                <a:ea typeface="+mn-lt"/>
                <a:cs typeface="+mn-lt"/>
              </a:rPr>
              <a:t>, 2022 are </a:t>
            </a:r>
            <a:r>
              <a:rPr lang="en-US" sz="6000" b="1" u="sng" dirty="0">
                <a:ea typeface="+mn-lt"/>
                <a:cs typeface="+mn-lt"/>
              </a:rPr>
              <a:t>not</a:t>
            </a:r>
            <a:r>
              <a:rPr lang="en-US" sz="6000" b="1" dirty="0">
                <a:ea typeface="+mn-lt"/>
                <a:cs typeface="+mn-lt"/>
              </a:rPr>
              <a:t> responsible for:</a:t>
            </a:r>
            <a:r>
              <a:rPr lang="en-US" sz="6000" dirty="0">
                <a:ea typeface="+mn-lt"/>
                <a:cs typeface="+mn-lt"/>
              </a:rPr>
              <a:t> </a:t>
            </a:r>
          </a:p>
          <a:p>
            <a:pPr lvl="1">
              <a:spcBef>
                <a:spcPts val="0"/>
              </a:spcBef>
            </a:pPr>
            <a:r>
              <a:rPr lang="en-US" sz="6000" dirty="0">
                <a:cs typeface="Calibri"/>
              </a:rPr>
              <a:t>Coinsurance amounts associated with the amyloid PET scan (including fixed copayments and technical, professional or global charges) not covered by patient’s supplemental insurance. </a:t>
            </a:r>
            <a:endParaRPr lang="en-US" sz="6000" dirty="0"/>
          </a:p>
          <a:p>
            <a:endParaRPr lang="en-US" dirty="0"/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40BFBADF-E83E-4350-A2D1-8B00E4C87C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160000" cy="1143000"/>
          </a:xfrm>
        </p:spPr>
        <p:txBody>
          <a:bodyPr/>
          <a:lstStyle/>
          <a:p>
            <a:r>
              <a:rPr lang="en-US" sz="4000" b="1" dirty="0"/>
              <a:t>Will Subjects Endure Any Costs?</a:t>
            </a:r>
          </a:p>
        </p:txBody>
      </p:sp>
    </p:spTree>
    <p:extLst>
      <p:ext uri="{BB962C8B-B14F-4D97-AF65-F5344CB8AC3E}">
        <p14:creationId xmlns:p14="http://schemas.microsoft.com/office/powerpoint/2010/main" val="6434723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1AEBA91-95D9-4D21-80AF-B603C41973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/>
              <a:t>Obtaining Electronic Signatures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446CC13-1008-4F42-927D-2627F81C7319}"/>
              </a:ext>
            </a:extLst>
          </p:cNvPr>
          <p:cNvSpPr txBox="1"/>
          <p:nvPr/>
        </p:nvSpPr>
        <p:spPr>
          <a:xfrm>
            <a:off x="734329" y="1417638"/>
            <a:ext cx="9914622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ea typeface="Calibri" panose="020F0502020204030204" pitchFamily="34" charset="0"/>
              </a:rPr>
              <a:t>T</a:t>
            </a:r>
            <a:r>
              <a:rPr lang="en-US" sz="2000" dirty="0">
                <a:effectLst/>
                <a:ea typeface="Calibri" panose="020F0502020204030204" pitchFamily="34" charset="0"/>
              </a:rPr>
              <a:t>he site staff must have a discussion with the patient (and document this process) and not simply send the patient the form. </a:t>
            </a:r>
            <a:endParaRPr lang="en-US" sz="2000" b="1" dirty="0">
              <a:solidFill>
                <a:srgbClr val="333333"/>
              </a:solidFill>
              <a:ea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  <a:ea typeface="Calibri" panose="020F0502020204030204" pitchFamily="34" charset="0"/>
              </a:rPr>
              <a:t>Electronic signatures must meet </a:t>
            </a:r>
            <a:r>
              <a:rPr lang="en-US" sz="2000" dirty="0">
                <a:solidFill>
                  <a:srgbClr val="333333"/>
                </a:solidFill>
                <a:effectLst/>
                <a:ea typeface="Calibri" panose="020F0502020204030204" pitchFamily="34" charset="0"/>
              </a:rPr>
              <a:t>21 CFR Part 11 Compliance.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The electronic signature system (including, but not limited to, </a:t>
            </a:r>
            <a:r>
              <a:rPr lang="en-US" sz="2000" dirty="0">
                <a:effectLst/>
                <a:ea typeface="Calibri" panose="020F0502020204030204" pitchFamily="34" charset="0"/>
              </a:rPr>
              <a:t>DocuSign, Adobe, and Cosign) </a:t>
            </a:r>
            <a:r>
              <a:rPr lang="en-US" sz="2000" dirty="0"/>
              <a:t>must have date/time stamp functionality and document: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900" dirty="0"/>
              <a:t>The printed name of the signer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900" dirty="0"/>
              <a:t>The date and time that the signature was applied.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900" dirty="0"/>
              <a:t>The meaning of the signature. This is fulfilled by the signature line identifying who is signing (i.e. patient, LAR, witness, etc.)</a:t>
            </a:r>
          </a:p>
        </p:txBody>
      </p:sp>
      <p:pic>
        <p:nvPicPr>
          <p:cNvPr id="22" name="Picture 21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2FB6C4E9-94F8-4C47-905E-689CED992834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" t="7442" r="11174" b="47315"/>
          <a:stretch/>
        </p:blipFill>
        <p:spPr bwMode="auto">
          <a:xfrm>
            <a:off x="1924050" y="4299724"/>
            <a:ext cx="6953251" cy="2026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7DAC036A-0B0F-4705-8EFC-541D76C46820}"/>
              </a:ext>
            </a:extLst>
          </p:cNvPr>
          <p:cNvSpPr txBox="1"/>
          <p:nvPr/>
        </p:nvSpPr>
        <p:spPr>
          <a:xfrm>
            <a:off x="7848601" y="274638"/>
            <a:ext cx="269557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4300" indent="0" algn="ctr">
              <a:buNone/>
            </a:pPr>
            <a:r>
              <a:rPr lang="en-US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hlinkClick r:id="rId3"/>
              </a:rPr>
              <a:t>Advarra IRB </a:t>
            </a:r>
            <a:r>
              <a:rPr lang="en-US" sz="1800" b="1" u="sng" dirty="0">
                <a:solidFill>
                  <a:srgbClr val="0563C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hlinkClick r:id="rId3"/>
              </a:rPr>
              <a:t>Guidance on Remote Electronic Signatures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77046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43AFD1D-FD28-4AF2-BE39-42D2669147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Sites may fax/email the consent form to the patient and have them fax/email it back. </a:t>
            </a:r>
          </a:p>
          <a:p>
            <a:r>
              <a:rPr lang="en-US" sz="2000" dirty="0"/>
              <a:t>When a copy of the fully executed ICF will be returned to the study team, informed consent may be obtained by telephone/videocall. When obtaining consent by telephone/ videocall, researchers must:</a:t>
            </a:r>
          </a:p>
          <a:p>
            <a:pPr lvl="1"/>
            <a:r>
              <a:rPr lang="en-US" dirty="0"/>
              <a:t>Document how the ICF was transmitted to the participant (e.g., email, fax, mail, etc.).</a:t>
            </a:r>
          </a:p>
          <a:p>
            <a:pPr lvl="1"/>
            <a:r>
              <a:rPr lang="en-US" dirty="0"/>
              <a:t>Document how the participant’s signature was obtained. For example: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2000" dirty="0"/>
              <a:t>Electronic signature.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2000" dirty="0"/>
              <a:t>Scanned and emailed, faxed, or mailed back to the study team.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2000" dirty="0"/>
              <a:t>Photograph of signature/signature page sent back to the study team.</a:t>
            </a:r>
          </a:p>
          <a:p>
            <a:pPr lvl="2">
              <a:buFont typeface="Courier New" panose="02070309020205020404" pitchFamily="49" charset="0"/>
              <a:buChar char="o"/>
            </a:pPr>
            <a:endParaRPr lang="en-US" sz="2000" b="1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marR="0" indent="0" algn="ctr">
              <a:spcBef>
                <a:spcPts val="0"/>
              </a:spcBef>
              <a:spcAft>
                <a:spcPts val="0"/>
              </a:spcAft>
              <a:buNone/>
              <a:tabLst>
                <a:tab pos="2971800" algn="ctr"/>
                <a:tab pos="5943600" algn="r"/>
              </a:tabLst>
            </a:pPr>
            <a:r>
              <a:rPr lang="en-US" sz="18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Additional resources can be found on the New IDEAS Study website: </a:t>
            </a:r>
          </a:p>
          <a:p>
            <a:pPr marL="0" marR="0" indent="0" algn="ctr">
              <a:spcBef>
                <a:spcPts val="0"/>
              </a:spcBef>
              <a:spcAft>
                <a:spcPts val="0"/>
              </a:spcAft>
              <a:buNone/>
              <a:tabLst>
                <a:tab pos="2971800" algn="ctr"/>
                <a:tab pos="5943600" algn="r"/>
              </a:tabLst>
            </a:pPr>
            <a:r>
              <a:rPr lang="en-US" sz="1800" b="1" u="sng" dirty="0">
                <a:effectLst/>
                <a:latin typeface="Arial" panose="020B0604020202020204" pitchFamily="34" charset="0"/>
                <a:ea typeface="Calibri" panose="020F0502020204030204" pitchFamily="34" charset="0"/>
                <a:hlinkClick r:id="rId2"/>
              </a:rPr>
              <a:t>New IDEAS Study Guidance for Remote Informed Consent</a:t>
            </a:r>
            <a:endParaRPr lang="en-US" sz="1800" u="sng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2">
              <a:buFont typeface="Courier New" panose="02070309020205020404" pitchFamily="49" charset="0"/>
              <a:buChar char="o"/>
            </a:pPr>
            <a:endParaRPr lang="en-US" sz="1800" b="1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114300" indent="0">
              <a:buNone/>
            </a:pPr>
            <a:endParaRPr lang="en-US" sz="1800" b="1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DAA6AC8-6A8E-41A9-B001-6251B8EE84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u="none" dirty="0"/>
              <a:t>Obtaining Signatures Remotely</a:t>
            </a:r>
            <a:endParaRPr lang="en-US" sz="4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B596239-7E83-4475-80D0-19BEBD47D78F}"/>
              </a:ext>
            </a:extLst>
          </p:cNvPr>
          <p:cNvSpPr txBox="1"/>
          <p:nvPr/>
        </p:nvSpPr>
        <p:spPr>
          <a:xfrm>
            <a:off x="7195047" y="274638"/>
            <a:ext cx="2487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 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92175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8815029-EA03-4B8D-9A2D-8F7FBA3970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Informed Consent Process continued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861FC19F-CE5C-4B7B-A466-9E07A4B89FE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33530472"/>
              </p:ext>
            </p:extLst>
          </p:nvPr>
        </p:nvGraphicFramePr>
        <p:xfrm>
          <a:off x="1422400" y="1304925"/>
          <a:ext cx="8932715" cy="47368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7012927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F444557-B3DD-4FA4-BB6B-FE44217966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Expectations of Study Participants</a:t>
            </a:r>
          </a:p>
        </p:txBody>
      </p:sp>
      <p:graphicFrame>
        <p:nvGraphicFramePr>
          <p:cNvPr id="5" name="Content Placeholder 3">
            <a:extLst>
              <a:ext uri="{FF2B5EF4-FFF2-40B4-BE49-F238E27FC236}">
                <a16:creationId xmlns:a16="http://schemas.microsoft.com/office/drawing/2014/main" id="{F6F4E600-2BC1-4DB0-8664-E792167F464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80637627"/>
              </p:ext>
            </p:extLst>
          </p:nvPr>
        </p:nvGraphicFramePr>
        <p:xfrm>
          <a:off x="934482" y="1616149"/>
          <a:ext cx="9835118" cy="41466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82528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8E30A85-F0A5-4A4F-B428-E90F7D582A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/>
              <a:t>Optional Informed Consent Form Components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2C31380C-9C35-4CF9-9902-066790A8C52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96864833"/>
              </p:ext>
            </p:extLst>
          </p:nvPr>
        </p:nvGraphicFramePr>
        <p:xfrm>
          <a:off x="539496" y="1417638"/>
          <a:ext cx="10230104" cy="47206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1009589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5FE1E50-63AD-422E-9C72-C01BA6F134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solidFill>
                  <a:schemeClr val="tx1"/>
                </a:solidFill>
                <a:hlinkClick r:id="rId2"/>
              </a:rPr>
              <a:t>Practice and Staff Registration for Referring Dementia Practices</a:t>
            </a:r>
            <a:endParaRPr lang="en-US" sz="3200" b="1" dirty="0">
              <a:solidFill>
                <a:schemeClr val="tx1"/>
              </a:solidFill>
            </a:endParaRPr>
          </a:p>
          <a:p>
            <a:pPr lvl="1"/>
            <a:r>
              <a:rPr lang="en-US" sz="3000" dirty="0">
                <a:solidFill>
                  <a:schemeClr val="tx1"/>
                </a:solidFill>
              </a:rPr>
              <a:t>Instructions how to register your practice and staff</a:t>
            </a:r>
            <a:r>
              <a:rPr lang="en-US" sz="3000" dirty="0"/>
              <a:t>. </a:t>
            </a:r>
          </a:p>
          <a:p>
            <a:r>
              <a:rPr lang="en-US" sz="3200" b="1" dirty="0">
                <a:solidFill>
                  <a:schemeClr val="tx1"/>
                </a:solidFill>
                <a:hlinkClick r:id="rId2"/>
              </a:rPr>
              <a:t>Case Registration and Data Entry for Referring Dementia Practices</a:t>
            </a:r>
            <a:endParaRPr lang="en-US" sz="3200" b="1" dirty="0">
              <a:solidFill>
                <a:schemeClr val="tx1"/>
              </a:solidFill>
            </a:endParaRPr>
          </a:p>
          <a:p>
            <a:pPr lvl="1"/>
            <a:r>
              <a:rPr lang="en-US" sz="3000" dirty="0">
                <a:solidFill>
                  <a:schemeClr val="tx1"/>
                </a:solidFill>
              </a:rPr>
              <a:t>Instructions how to register patients and complete case report forms. </a:t>
            </a:r>
            <a:endParaRPr lang="en-US" sz="30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1213DFB-FDFD-41FB-A1D2-ABD17D178E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Additional Database Training</a:t>
            </a:r>
          </a:p>
        </p:txBody>
      </p:sp>
    </p:spTree>
    <p:extLst>
      <p:ext uri="{BB962C8B-B14F-4D97-AF65-F5344CB8AC3E}">
        <p14:creationId xmlns:p14="http://schemas.microsoft.com/office/powerpoint/2010/main" val="37754138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BBB96D01-528C-4668-849E-34D1B78DC52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84016289"/>
              </p:ext>
            </p:extLst>
          </p:nvPr>
        </p:nvGraphicFramePr>
        <p:xfrm>
          <a:off x="457200" y="1571624"/>
          <a:ext cx="10462437" cy="43364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07935">
                  <a:extLst>
                    <a:ext uri="{9D8B030D-6E8A-4147-A177-3AD203B41FA5}">
                      <a16:colId xmlns:a16="http://schemas.microsoft.com/office/drawing/2014/main" val="2383389759"/>
                    </a:ext>
                  </a:extLst>
                </a:gridCol>
                <a:gridCol w="5454502">
                  <a:extLst>
                    <a:ext uri="{9D8B030D-6E8A-4147-A177-3AD203B41FA5}">
                      <a16:colId xmlns:a16="http://schemas.microsoft.com/office/drawing/2014/main" val="2623070418"/>
                    </a:ext>
                  </a:extLst>
                </a:gridCol>
              </a:tblGrid>
              <a:tr h="443265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Original IDEAS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New IDEAS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57874158"/>
                  </a:ext>
                </a:extLst>
              </a:tr>
              <a:tr h="505027">
                <a:tc>
                  <a:txBody>
                    <a:bodyPr/>
                    <a:lstStyle/>
                    <a:p>
                      <a:r>
                        <a:rPr lang="en-US" b="1" dirty="0"/>
                        <a:t>N = ~11,400 included in analysis (&gt;18,000 enrolled)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N = 7,000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85301982"/>
                  </a:ext>
                </a:extLst>
              </a:tr>
              <a:tr h="1539688">
                <a:tc>
                  <a:txBody>
                    <a:bodyPr/>
                    <a:lstStyle/>
                    <a:p>
                      <a:r>
                        <a:rPr lang="en-US" u="sng" dirty="0"/>
                        <a:t>Resulting Demographics        MCI                Dementia</a:t>
                      </a:r>
                      <a:br>
                        <a:rPr lang="en-US" dirty="0"/>
                      </a:br>
                      <a:r>
                        <a:rPr lang="en-US" dirty="0"/>
                        <a:t>Black or African American     3.0%                   5.0%</a:t>
                      </a:r>
                      <a:br>
                        <a:rPr lang="en-US" dirty="0"/>
                      </a:br>
                      <a:r>
                        <a:rPr lang="en-US" dirty="0"/>
                        <a:t>White                                     90.0%                  85.0%</a:t>
                      </a:r>
                    </a:p>
                    <a:p>
                      <a:r>
                        <a:rPr lang="en-US" dirty="0"/>
                        <a:t>Other race                               7.1%                  10.0%</a:t>
                      </a:r>
                    </a:p>
                    <a:p>
                      <a:r>
                        <a:rPr lang="en-US" dirty="0"/>
                        <a:t>Hispanic ethnicity                  3.0%                     5.4%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u="sng" dirty="0"/>
                        <a:t>Recruitment Goals </a:t>
                      </a:r>
                    </a:p>
                    <a:p>
                      <a:r>
                        <a:rPr lang="en-US" dirty="0"/>
                        <a:t>African American/Black    n = 2,000   (28.6%)</a:t>
                      </a:r>
                    </a:p>
                    <a:p>
                      <a:r>
                        <a:rPr lang="en-US" dirty="0"/>
                        <a:t>Latinx/Hispanic                  n = 2,000   (28.6%)</a:t>
                      </a:r>
                    </a:p>
                    <a:p>
                      <a:r>
                        <a:rPr lang="en-US" dirty="0"/>
                        <a:t>Other racial categories      n = 3,000   (42.8%)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14801174"/>
                  </a:ext>
                </a:extLst>
              </a:tr>
              <a:tr h="443265">
                <a:tc>
                  <a:txBody>
                    <a:bodyPr/>
                    <a:lstStyle/>
                    <a:p>
                      <a:r>
                        <a:rPr lang="en-US" dirty="0"/>
                        <a:t>Age ≥ 65y , Medicare recipient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Age can be &lt;65y (Early-onset AD) if they are covered by Medicare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99168041"/>
                  </a:ext>
                </a:extLst>
              </a:tr>
              <a:tr h="443265">
                <a:tc>
                  <a:txBody>
                    <a:bodyPr/>
                    <a:lstStyle/>
                    <a:p>
                      <a:r>
                        <a:rPr lang="en-US" dirty="0"/>
                        <a:t>No genetic assays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err="1"/>
                        <a:t>ApoE</a:t>
                      </a:r>
                      <a:r>
                        <a:rPr lang="en-US" sz="1800" dirty="0"/>
                        <a:t> genotyping via saliva collection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32954066"/>
                  </a:ext>
                </a:extLst>
              </a:tr>
              <a:tr h="765087">
                <a:tc>
                  <a:txBody>
                    <a:bodyPr/>
                    <a:lstStyle/>
                    <a:p>
                      <a:r>
                        <a:rPr lang="en-US" dirty="0"/>
                        <a:t>No blood collection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Optional blood collection to establish a biorepository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23647029"/>
                  </a:ext>
                </a:extLst>
              </a:tr>
            </a:tbl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C8FEC908-3B56-4768-BEF1-32B0D55BE8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487E"/>
                </a:solidFill>
              </a:rPr>
              <a:t>New </a:t>
            </a:r>
            <a:r>
              <a:rPr lang="en-US" b="1" dirty="0"/>
              <a:t>IDEAS vs. the Original IDEAS Study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652776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F463572-3E91-45F8-95E6-CE0DE76956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/>
              <a:t>Visit 1: Clinical Assessment—Pre-PET Visit (T2)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2E07D70D-2FF4-4E13-86B4-ED29A3BF004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09734516"/>
              </p:ext>
            </p:extLst>
          </p:nvPr>
        </p:nvGraphicFramePr>
        <p:xfrm>
          <a:off x="831273" y="1529680"/>
          <a:ext cx="9638607" cy="4365183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138998">
                  <a:extLst>
                    <a:ext uri="{9D8B030D-6E8A-4147-A177-3AD203B41FA5}">
                      <a16:colId xmlns:a16="http://schemas.microsoft.com/office/drawing/2014/main" val="1431049158"/>
                    </a:ext>
                  </a:extLst>
                </a:gridCol>
                <a:gridCol w="2855247">
                  <a:extLst>
                    <a:ext uri="{9D8B030D-6E8A-4147-A177-3AD203B41FA5}">
                      <a16:colId xmlns:a16="http://schemas.microsoft.com/office/drawing/2014/main" val="2080100577"/>
                    </a:ext>
                  </a:extLst>
                </a:gridCol>
                <a:gridCol w="3644362">
                  <a:extLst>
                    <a:ext uri="{9D8B030D-6E8A-4147-A177-3AD203B41FA5}">
                      <a16:colId xmlns:a16="http://schemas.microsoft.com/office/drawing/2014/main" val="1079836168"/>
                    </a:ext>
                  </a:extLst>
                </a:gridCol>
              </a:tblGrid>
              <a:tr h="46628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>
                          <a:effectLst/>
                        </a:rPr>
                        <a:t>Form/Assessment:</a:t>
                      </a:r>
                      <a:endParaRPr lang="en-US" sz="2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200" marR="6320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>
                          <a:effectLst/>
                        </a:rPr>
                        <a:t>Must be completed by:</a:t>
                      </a:r>
                      <a:endParaRPr lang="en-US" sz="2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200" marR="6320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>
                          <a:effectLst/>
                        </a:rPr>
                        <a:t>Requirements:</a:t>
                      </a:r>
                      <a:endParaRPr lang="en-US" sz="2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200" marR="6320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1257335"/>
                  </a:ext>
                </a:extLst>
              </a:tr>
              <a:tr h="66797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>
                          <a:effectLst/>
                        </a:rPr>
                        <a:t>Case Registration Form</a:t>
                      </a:r>
                      <a:endParaRPr lang="en-US" sz="2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200" marR="6320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>
                          <a:effectLst/>
                        </a:rPr>
                        <a:t>Administrator, Registrar OR Dementia Specialist</a:t>
                      </a:r>
                      <a:endParaRPr lang="en-US" sz="2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200" marR="63200" marT="0" marB="0" anchor="ctr"/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alibri" panose="020F0502020204030204" pitchFamily="34" charset="0"/>
                        <a:buNone/>
                      </a:pPr>
                      <a:r>
                        <a:rPr lang="en-US" sz="2200" b="1" dirty="0">
                          <a:effectLst/>
                        </a:rPr>
                        <a:t>Must be completed </a:t>
                      </a:r>
                      <a:r>
                        <a:rPr lang="en-US" sz="2200" b="1" u="sng" dirty="0">
                          <a:effectLst/>
                        </a:rPr>
                        <a:t>after</a:t>
                      </a:r>
                      <a:r>
                        <a:rPr lang="en-US" sz="2200" b="1" dirty="0">
                          <a:effectLst/>
                        </a:rPr>
                        <a:t> patient consent</a:t>
                      </a:r>
                      <a:endParaRPr lang="en-US" sz="22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00" marR="63200" marT="0" marB="0" anchor="ctr"/>
                </a:tc>
                <a:extLst>
                  <a:ext uri="{0D108BD9-81ED-4DB2-BD59-A6C34878D82A}">
                    <a16:rowId xmlns:a16="http://schemas.microsoft.com/office/drawing/2014/main" val="1257164744"/>
                  </a:ext>
                </a:extLst>
              </a:tr>
              <a:tr h="1351062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>
                          <a:effectLst/>
                        </a:rPr>
                        <a:t>Socio-demographic electronic Case Report Form</a:t>
                      </a:r>
                      <a:endParaRPr lang="en-US" sz="2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200" marR="6320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>
                          <a:effectLst/>
                        </a:rPr>
                        <a:t>Administrator, Registrar OR Dementia Specialist</a:t>
                      </a:r>
                      <a:endParaRPr lang="en-US" sz="2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200" marR="63200" marT="0" marB="0" anchor="ctr"/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alibri" panose="020F0502020204030204" pitchFamily="34" charset="0"/>
                        <a:buNone/>
                      </a:pPr>
                      <a:r>
                        <a:rPr lang="en-US" sz="2200" b="1" dirty="0">
                          <a:effectLst/>
                        </a:rPr>
                        <a:t>Must be completed </a:t>
                      </a:r>
                      <a:r>
                        <a:rPr lang="en-US" sz="2200" b="1" u="sng" dirty="0">
                          <a:effectLst/>
                        </a:rPr>
                        <a:t>within 7 days </a:t>
                      </a:r>
                      <a:r>
                        <a:rPr lang="en-US" sz="2200" b="1" dirty="0">
                          <a:effectLst/>
                        </a:rPr>
                        <a:t>of case registration AND collected via patient self-reporting interview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>
                          <a:effectLst/>
                        </a:rPr>
                        <a:t> </a:t>
                      </a:r>
                      <a:endParaRPr lang="en-US" sz="2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200" marR="63200" marT="0" marB="0" anchor="ctr"/>
                </a:tc>
                <a:extLst>
                  <a:ext uri="{0D108BD9-81ED-4DB2-BD59-A6C34878D82A}">
                    <a16:rowId xmlns:a16="http://schemas.microsoft.com/office/drawing/2014/main" val="2504145049"/>
                  </a:ext>
                </a:extLst>
              </a:tr>
              <a:tr h="85874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>
                          <a:effectLst/>
                        </a:rPr>
                        <a:t>Pre-PET electronic Case Report Form (Clinical Assessment)</a:t>
                      </a:r>
                      <a:endParaRPr lang="en-US" sz="2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200" marR="6320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>
                          <a:effectLst/>
                        </a:rPr>
                        <a:t>Dementia Specialist </a:t>
                      </a:r>
                      <a:r>
                        <a:rPr lang="en-US" sz="2200" b="1" u="sng" dirty="0">
                          <a:effectLst/>
                        </a:rPr>
                        <a:t>ONLY</a:t>
                      </a:r>
                      <a:endParaRPr lang="en-US" sz="2200" b="1" u="sng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200" marR="63200" marT="0" marB="0" anchor="ctr"/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alibri" panose="020F0502020204030204" pitchFamily="34" charset="0"/>
                        <a:buNone/>
                      </a:pPr>
                      <a:r>
                        <a:rPr lang="en-US" sz="2200" b="1" dirty="0">
                          <a:effectLst/>
                        </a:rPr>
                        <a:t>Must be completed </a:t>
                      </a:r>
                      <a:r>
                        <a:rPr lang="en-US" sz="2200" b="1" u="sng" dirty="0">
                          <a:effectLst/>
                        </a:rPr>
                        <a:t>within 7 days</a:t>
                      </a:r>
                      <a:r>
                        <a:rPr lang="en-US" sz="2200" b="1" dirty="0">
                          <a:effectLst/>
                        </a:rPr>
                        <a:t> of case registration</a:t>
                      </a:r>
                      <a:endParaRPr lang="en-US" sz="22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00" marR="63200" marT="0" marB="0" anchor="ctr"/>
                </a:tc>
                <a:extLst>
                  <a:ext uri="{0D108BD9-81ED-4DB2-BD59-A6C34878D82A}">
                    <a16:rowId xmlns:a16="http://schemas.microsoft.com/office/drawing/2014/main" val="843153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2792870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03C1AF1-994A-4475-9322-689BA1FC54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571804"/>
            <a:ext cx="9705174" cy="4419600"/>
          </a:xfrm>
        </p:spPr>
        <p:txBody>
          <a:bodyPr>
            <a:normAutofit/>
          </a:bodyPr>
          <a:lstStyle/>
          <a:p>
            <a:pPr marL="171450" indent="-171450">
              <a:lnSpc>
                <a:spcPct val="107000"/>
              </a:lnSpc>
              <a:spcBef>
                <a:spcPts val="0"/>
              </a:spcBef>
            </a:pPr>
            <a:r>
              <a:rPr lang="en-US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The PET facility will receive an e-mail notification when the Pre-PET eCRF has been completed. </a:t>
            </a:r>
            <a:endParaRPr lang="en-US" sz="2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lnSpc>
                <a:spcPct val="107000"/>
              </a:lnSpc>
              <a:spcBef>
                <a:spcPts val="0"/>
              </a:spcBef>
            </a:pPr>
            <a:r>
              <a:rPr lang="en-US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The Amyloid PET Scan must be completed </a:t>
            </a:r>
            <a:r>
              <a:rPr lang="en-US" sz="2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within 60 Days </a:t>
            </a:r>
            <a:r>
              <a:rPr lang="en-US" sz="2400" b="1" u="sng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after</a:t>
            </a:r>
            <a:r>
              <a:rPr lang="en-US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Pre-PET electronic Case Report Form Completion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</a:t>
            </a:r>
            <a:endParaRPr lang="en-US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DF59B7C-2BA1-44AB-866A-A666C5A2EA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Visit 2: Amyloid PET Scan (T3)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7372CBE-2D04-4727-BC97-EE6C5D0C83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1222" y="4957842"/>
            <a:ext cx="8404633" cy="94582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F49D4B0-24BA-4300-BD40-27FC5F669C8F}"/>
              </a:ext>
            </a:extLst>
          </p:cNvPr>
          <p:cNvSpPr txBox="1"/>
          <p:nvPr/>
        </p:nvSpPr>
        <p:spPr>
          <a:xfrm>
            <a:off x="1391223" y="3603347"/>
            <a:ext cx="85967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Example Case: </a:t>
            </a:r>
            <a:r>
              <a:rPr lang="en-US" sz="2400" dirty="0"/>
              <a:t>Patient 50011 has been registered, a Socio-Demographic form has been completed and the Pre-PET form has been completed. Patient is awaiting scan. </a:t>
            </a:r>
          </a:p>
        </p:txBody>
      </p:sp>
    </p:spTree>
    <p:extLst>
      <p:ext uri="{BB962C8B-B14F-4D97-AF65-F5344CB8AC3E}">
        <p14:creationId xmlns:p14="http://schemas.microsoft.com/office/powerpoint/2010/main" val="248875219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3AD397D-E6A1-478B-8DD0-A0A93333C7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571804"/>
            <a:ext cx="9943750" cy="4419600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b="1" dirty="0"/>
              <a:t>Best Practice</a:t>
            </a:r>
            <a:r>
              <a:rPr lang="en-US" dirty="0"/>
              <a:t>: </a:t>
            </a:r>
          </a:p>
          <a:p>
            <a:pPr lvl="1"/>
            <a:r>
              <a:rPr lang="en-US" sz="2200" dirty="0"/>
              <a:t>Results disclosed to patient as soon as results are available post-PET scan.</a:t>
            </a:r>
          </a:p>
          <a:p>
            <a:pPr lvl="1"/>
            <a:r>
              <a:rPr lang="en-US" sz="2200" dirty="0"/>
              <a:t>Every attempt should be made to avoid the patient receiving results directly from an electronic medical record portal. 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276B24B-DB69-48FE-9A6B-6BEE7E1A4E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Disclosure of PET Results (T4)</a:t>
            </a:r>
          </a:p>
        </p:txBody>
      </p:sp>
      <p:graphicFrame>
        <p:nvGraphicFramePr>
          <p:cNvPr id="15" name="Content Placeholder 3">
            <a:extLst>
              <a:ext uri="{FF2B5EF4-FFF2-40B4-BE49-F238E27FC236}">
                <a16:creationId xmlns:a16="http://schemas.microsoft.com/office/drawing/2014/main" id="{F5B554A8-751E-4FAE-A6D0-7ED66D93E9F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50148716"/>
              </p:ext>
            </p:extLst>
          </p:nvPr>
        </p:nvGraphicFramePr>
        <p:xfrm>
          <a:off x="1208247" y="3103635"/>
          <a:ext cx="9100191" cy="2270575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012115">
                  <a:extLst>
                    <a:ext uri="{9D8B030D-6E8A-4147-A177-3AD203B41FA5}">
                      <a16:colId xmlns:a16="http://schemas.microsoft.com/office/drawing/2014/main" val="851305574"/>
                    </a:ext>
                  </a:extLst>
                </a:gridCol>
                <a:gridCol w="2086170">
                  <a:extLst>
                    <a:ext uri="{9D8B030D-6E8A-4147-A177-3AD203B41FA5}">
                      <a16:colId xmlns:a16="http://schemas.microsoft.com/office/drawing/2014/main" val="3532429981"/>
                    </a:ext>
                  </a:extLst>
                </a:gridCol>
                <a:gridCol w="2014917">
                  <a:extLst>
                    <a:ext uri="{9D8B030D-6E8A-4147-A177-3AD203B41FA5}">
                      <a16:colId xmlns:a16="http://schemas.microsoft.com/office/drawing/2014/main" val="1407890798"/>
                    </a:ext>
                  </a:extLst>
                </a:gridCol>
                <a:gridCol w="1986989">
                  <a:extLst>
                    <a:ext uri="{9D8B030D-6E8A-4147-A177-3AD203B41FA5}">
                      <a16:colId xmlns:a16="http://schemas.microsoft.com/office/drawing/2014/main" val="1701170658"/>
                    </a:ext>
                  </a:extLst>
                </a:gridCol>
              </a:tblGrid>
              <a:tr h="20470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Action Item: 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Must be completed by: 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When: 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Where: 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758027"/>
                  </a:ext>
                </a:extLst>
              </a:tr>
              <a:tr h="57243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Disclosure of Amyloid PET to patient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u="sng" dirty="0">
                          <a:effectLst/>
                        </a:rPr>
                        <a:t>Referring</a:t>
                      </a:r>
                      <a:r>
                        <a:rPr lang="en-US" sz="1400" b="1" dirty="0">
                          <a:effectLst/>
                        </a:rPr>
                        <a:t> Dementia Specialist ONLY 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As soon as results are available (best practice)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In-person (recommended) 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Remote (acceptable)</a:t>
                      </a:r>
                      <a:endParaRPr lang="en-U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90279581"/>
                  </a:ext>
                </a:extLst>
              </a:tr>
              <a:tr h="134652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Recommendations for subsequent changes in management that are clinically appropriate that incorporate PET results and additional clinical information*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u="sng" dirty="0">
                          <a:effectLst/>
                        </a:rPr>
                        <a:t>Referring</a:t>
                      </a:r>
                      <a:r>
                        <a:rPr lang="en-US" sz="1400" b="1" dirty="0">
                          <a:effectLst/>
                        </a:rPr>
                        <a:t> Dementia Specialist ONLY 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Prior to 90-day post-PET visit (T5)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In-person (recommended) 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Remote (acceptable)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4023394"/>
                  </a:ext>
                </a:extLst>
              </a:tr>
            </a:tbl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D9614AD5-6C29-4ABA-8539-0B8CC3D75C30}"/>
              </a:ext>
            </a:extLst>
          </p:cNvPr>
          <p:cNvSpPr txBox="1"/>
          <p:nvPr/>
        </p:nvSpPr>
        <p:spPr>
          <a:xfrm>
            <a:off x="1082077" y="5073802"/>
            <a:ext cx="9352530" cy="10717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 b="1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en-US" sz="1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*Potential management actions include further diagnostic testing/consultation, imaging, laboratory or genetic analysis, referrals and counseling for non-pharmaceutical care, and a detailed documentation of pharmaceutical treatments (started, continued, or stopped) by drug categories.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122721092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589DDD0-8457-413A-B24A-5FCF16C12D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Disclosure of PET Results Resources</a:t>
            </a:r>
          </a:p>
        </p:txBody>
      </p:sp>
      <p:pic>
        <p:nvPicPr>
          <p:cNvPr id="4" name="Picture 3">
            <a:hlinkClick r:id="rId2"/>
            <a:extLst>
              <a:ext uri="{FF2B5EF4-FFF2-40B4-BE49-F238E27FC236}">
                <a16:creationId xmlns:a16="http://schemas.microsoft.com/office/drawing/2014/main" id="{32227C43-0143-44DA-ADFB-E7240EEBFB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8907" y="3994785"/>
            <a:ext cx="4048125" cy="704850"/>
          </a:xfrm>
          <a:prstGeom prst="rect">
            <a:avLst/>
          </a:prstGeom>
        </p:spPr>
      </p:pic>
      <p:pic>
        <p:nvPicPr>
          <p:cNvPr id="5" name="Picture 4">
            <a:hlinkClick r:id="rId4"/>
            <a:extLst>
              <a:ext uri="{FF2B5EF4-FFF2-40B4-BE49-F238E27FC236}">
                <a16:creationId xmlns:a16="http://schemas.microsoft.com/office/drawing/2014/main" id="{43FB5DD9-EFEB-432F-9D00-9BD389DFD27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8908" y="4855438"/>
            <a:ext cx="4048124" cy="762000"/>
          </a:xfrm>
          <a:prstGeom prst="rect">
            <a:avLst/>
          </a:prstGeom>
        </p:spPr>
      </p:pic>
      <p:pic>
        <p:nvPicPr>
          <p:cNvPr id="6" name="Picture 5">
            <a:hlinkClick r:id="rId6"/>
            <a:extLst>
              <a:ext uri="{FF2B5EF4-FFF2-40B4-BE49-F238E27FC236}">
                <a16:creationId xmlns:a16="http://schemas.microsoft.com/office/drawing/2014/main" id="{A13DCFE0-4242-406F-8001-DD37EAC740C9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36388"/>
          <a:stretch/>
        </p:blipFill>
        <p:spPr>
          <a:xfrm>
            <a:off x="845275" y="2532231"/>
            <a:ext cx="4975928" cy="126962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7EC1B13-ECB6-4BB8-8718-FE241B8FBAD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44403" y="1634454"/>
            <a:ext cx="4876800" cy="8382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7CE100A-6A57-4ACF-9094-453C2A355E9C}"/>
              </a:ext>
            </a:extLst>
          </p:cNvPr>
          <p:cNvSpPr txBox="1"/>
          <p:nvPr/>
        </p:nvSpPr>
        <p:spPr>
          <a:xfrm>
            <a:off x="6129952" y="4216197"/>
            <a:ext cx="463964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/>
              <a:t>Additional training for best practice recommendations for amyloid PET counseling: </a:t>
            </a:r>
            <a:r>
              <a:rPr lang="en-US" sz="1600" dirty="0"/>
              <a:t>“</a:t>
            </a:r>
            <a:r>
              <a:rPr lang="en-US" sz="1600" dirty="0">
                <a:hlinkClick r:id="rId9"/>
              </a:rPr>
              <a:t>Development of a process to disclose amyloid imaging results to cognitively normal older adult research participants</a:t>
            </a:r>
            <a:r>
              <a:rPr lang="en-US" sz="1600" dirty="0"/>
              <a:t>.”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74A1FFF-EFEE-4E09-A8A1-C9F62EA8B5A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261996" y="1696539"/>
            <a:ext cx="4307656" cy="2457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89130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02E10E5-BE5B-4B27-B640-4A4F3AB698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-342900">
              <a:lnSpc>
                <a:spcPct val="107000"/>
              </a:lnSpc>
              <a:spcBef>
                <a:spcPts val="0"/>
              </a:spcBef>
            </a:pPr>
            <a:r>
              <a:rPr lang="en-US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Must be completed </a:t>
            </a:r>
            <a:r>
              <a:rPr lang="en-US" sz="2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90 ± 30 Days</a:t>
            </a:r>
            <a:r>
              <a:rPr lang="en-US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after amyloid PET scan.</a:t>
            </a:r>
          </a:p>
          <a:p>
            <a:pPr indent="-342900">
              <a:lnSpc>
                <a:spcPct val="107000"/>
              </a:lnSpc>
              <a:spcBef>
                <a:spcPts val="0"/>
              </a:spcBef>
            </a:pPr>
            <a:r>
              <a:rPr lang="en-US" sz="2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Document actual patient management </a:t>
            </a:r>
            <a:r>
              <a:rPr lang="en-US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as reflected by management changes that have been implemented into patient care. </a:t>
            </a:r>
          </a:p>
          <a:p>
            <a:pPr indent="-342900">
              <a:lnSpc>
                <a:spcPct val="107000"/>
              </a:lnSpc>
              <a:spcBef>
                <a:spcPts val="0"/>
              </a:spcBef>
            </a:pPr>
            <a:endParaRPr lang="en-US" sz="2000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indent="-342900">
              <a:lnSpc>
                <a:spcPct val="107000"/>
              </a:lnSpc>
              <a:spcBef>
                <a:spcPts val="0"/>
              </a:spcBef>
            </a:pPr>
            <a:endParaRPr lang="en-US" sz="2000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B80CEBB-A4E0-4CCC-8C5C-10968BDFB4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Visit 3: Post-PET Office Visit (T5)</a:t>
            </a:r>
            <a:endParaRPr lang="en-US" b="1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C6CB00A5-1BB5-4373-88CC-D13E2A3BDC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0971899"/>
              </p:ext>
            </p:extLst>
          </p:nvPr>
        </p:nvGraphicFramePr>
        <p:xfrm>
          <a:off x="1422400" y="3180945"/>
          <a:ext cx="8085717" cy="2116479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694513">
                  <a:extLst>
                    <a:ext uri="{9D8B030D-6E8A-4147-A177-3AD203B41FA5}">
                      <a16:colId xmlns:a16="http://schemas.microsoft.com/office/drawing/2014/main" val="3852425771"/>
                    </a:ext>
                  </a:extLst>
                </a:gridCol>
                <a:gridCol w="2695602">
                  <a:extLst>
                    <a:ext uri="{9D8B030D-6E8A-4147-A177-3AD203B41FA5}">
                      <a16:colId xmlns:a16="http://schemas.microsoft.com/office/drawing/2014/main" val="630391029"/>
                    </a:ext>
                  </a:extLst>
                </a:gridCol>
                <a:gridCol w="2695602">
                  <a:extLst>
                    <a:ext uri="{9D8B030D-6E8A-4147-A177-3AD203B41FA5}">
                      <a16:colId xmlns:a16="http://schemas.microsoft.com/office/drawing/2014/main" val="2306264832"/>
                    </a:ext>
                  </a:extLst>
                </a:gridCol>
              </a:tblGrid>
              <a:tr h="27214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Form/Action Item: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Completed by: 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Requirements: 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1493543"/>
                  </a:ext>
                </a:extLst>
              </a:tr>
              <a:tr h="92870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90-day (from day of PET scan) clinical office follow-up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Referring Dementia Specialist*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May occur within a window of 60-120 days post-PET scan date. 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In office visit (preferred)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66733929"/>
                  </a:ext>
                </a:extLst>
              </a:tr>
              <a:tr h="81226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Post-PET eCRF 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Same Dementia Specialist who completed Pre-PET eCRF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Due within 30 days after 90-day visit. 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4980030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8FA609D0-D10B-44DF-A8E7-E8D5E031AC98}"/>
              </a:ext>
            </a:extLst>
          </p:cNvPr>
          <p:cNvSpPr txBox="1"/>
          <p:nvPr/>
        </p:nvSpPr>
        <p:spPr>
          <a:xfrm>
            <a:off x="1422400" y="5372833"/>
            <a:ext cx="7578987" cy="6075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  <a:r>
              <a:rPr lang="en-US" sz="1600" b="1" u="sng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Under no circumstances </a:t>
            </a:r>
            <a:r>
              <a:rPr lang="en-US" sz="16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 the dementia specialist permitted to delegate the post-PET contact (in person visit or telephone) to other staff or to another physician. </a:t>
            </a:r>
            <a:endParaRPr lang="en-US" sz="1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093421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A6BC39E-C87E-4396-BDC7-1320EFAD15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Post-PET Form Example</a:t>
            </a:r>
            <a:endParaRPr lang="en-US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D1B0AC4-EE0E-4B0D-AFBE-B240FEA71B03}"/>
              </a:ext>
            </a:extLst>
          </p:cNvPr>
          <p:cNvSpPr txBox="1"/>
          <p:nvPr/>
        </p:nvSpPr>
        <p:spPr>
          <a:xfrm>
            <a:off x="609600" y="1302764"/>
            <a:ext cx="9046128" cy="5329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referring Dementia Expert will document: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00B2A9D-E86B-4532-893F-E2062C75629B}"/>
              </a:ext>
            </a:extLst>
          </p:cNvPr>
          <p:cNvSpPr txBox="1"/>
          <p:nvPr/>
        </p:nvSpPr>
        <p:spPr>
          <a:xfrm>
            <a:off x="986672" y="2524777"/>
            <a:ext cx="6094602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0" i="0" dirty="0">
                <a:solidFill>
                  <a:srgbClr val="333333"/>
                </a:solidFill>
                <a:effectLst/>
              </a:rPr>
              <a:t>Follow-up Visit Status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333333"/>
                </a:solidFill>
              </a:rPr>
              <a:t>Differential Diagnosis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333333"/>
                </a:solidFill>
              </a:rPr>
              <a:t>Management Plan</a:t>
            </a:r>
          </a:p>
          <a:p>
            <a:endParaRPr lang="en-US" sz="3200" dirty="0"/>
          </a:p>
        </p:txBody>
      </p:sp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id="{9DCDEE0E-1074-4293-BC29-8F9AFBDFF57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34003349"/>
              </p:ext>
            </p:extLst>
          </p:nvPr>
        </p:nvGraphicFramePr>
        <p:xfrm>
          <a:off x="5132664" y="1777036"/>
          <a:ext cx="5437000" cy="3367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9" name="TextBox 18">
            <a:extLst>
              <a:ext uri="{FF2B5EF4-FFF2-40B4-BE49-F238E27FC236}">
                <a16:creationId xmlns:a16="http://schemas.microsoft.com/office/drawing/2014/main" id="{BEC09D80-7C87-4A6F-A8B5-60F7A6A4714A}"/>
              </a:ext>
            </a:extLst>
          </p:cNvPr>
          <p:cNvSpPr txBox="1"/>
          <p:nvPr/>
        </p:nvSpPr>
        <p:spPr>
          <a:xfrm>
            <a:off x="8060243" y="5144148"/>
            <a:ext cx="30716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</a:t>
            </a:r>
            <a:r>
              <a:rPr lang="en-US" b="1" dirty="0">
                <a:solidFill>
                  <a:schemeClr val="bg2"/>
                </a:solidFill>
              </a:rPr>
              <a:t>blue box </a:t>
            </a:r>
            <a:r>
              <a:rPr lang="en-US" dirty="0"/>
              <a:t>indicates that the Post-PET form is available but has not been completed.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E46DC8F9-9875-4336-B079-756B88CA415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3799" y="5324367"/>
            <a:ext cx="6798812" cy="428343"/>
          </a:xfrm>
          <a:prstGeom prst="rect">
            <a:avLst/>
          </a:prstGeom>
        </p:spPr>
      </p:pic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60B4DE06-D33D-4714-BA5D-1201478FE71A}"/>
              </a:ext>
            </a:extLst>
          </p:cNvPr>
          <p:cNvCxnSpPr>
            <a:cxnSpLocks/>
          </p:cNvCxnSpPr>
          <p:nvPr/>
        </p:nvCxnSpPr>
        <p:spPr>
          <a:xfrm flipH="1">
            <a:off x="7520572" y="5351968"/>
            <a:ext cx="539671" cy="14926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356277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C0811B3-0DC8-4ADB-B9C1-FB9E1F028B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dirty="0"/>
              <a:t>Rare Events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2419D7D-EA05-4577-A8EB-40FF1B34C1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dirty="0"/>
              <a:t>When patient is not able to return for clinical follow-up within the allotted time</a:t>
            </a:r>
            <a:r>
              <a:rPr lang="en-US" sz="2400" dirty="0"/>
              <a:t> (e.g., geographic distance from the dementia specialist): </a:t>
            </a:r>
          </a:p>
          <a:p>
            <a:pPr lvl="1"/>
            <a:r>
              <a:rPr lang="en-US" sz="2200" dirty="0"/>
              <a:t>The post-PET visit may occur by telephone between the dementia specialist and the patient and family. </a:t>
            </a:r>
          </a:p>
          <a:p>
            <a:pPr lvl="1"/>
            <a:r>
              <a:rPr lang="en-US" sz="2200" dirty="0"/>
              <a:t>Dementia specialist must document this on the post-PET eCRF. </a:t>
            </a:r>
          </a:p>
          <a:p>
            <a:pPr lvl="1"/>
            <a:r>
              <a:rPr lang="en-US" sz="2200" dirty="0"/>
              <a:t>IDEAS Study team will contact the physician if the reason for telephone follow-up is deemed unacceptable or the frequency of telephone visits appears excessive. </a:t>
            </a:r>
            <a:endParaRPr lang="en-US" sz="2400" dirty="0"/>
          </a:p>
          <a:p>
            <a:r>
              <a:rPr lang="en-US" sz="2400" b="1" dirty="0"/>
              <a:t>A documented reason for incomplete visit must be provided on the Post-PET eCRF for:</a:t>
            </a:r>
          </a:p>
          <a:p>
            <a:pPr lvl="1"/>
            <a:r>
              <a:rPr lang="en-US" dirty="0"/>
              <a:t>Patient has had subsequent events leading to prolonged care in a skilled nursing facility</a:t>
            </a:r>
          </a:p>
          <a:p>
            <a:pPr lvl="1"/>
            <a:r>
              <a:rPr lang="en-US" dirty="0"/>
              <a:t>Death</a:t>
            </a:r>
          </a:p>
        </p:txBody>
      </p:sp>
    </p:spTree>
    <p:extLst>
      <p:ext uri="{BB962C8B-B14F-4D97-AF65-F5344CB8AC3E}">
        <p14:creationId xmlns:p14="http://schemas.microsoft.com/office/powerpoint/2010/main" val="367087294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AD4856C-3661-4BF8-BD5E-D41A524A6E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21500"/>
            <a:ext cx="10160000" cy="4419600"/>
          </a:xfrm>
        </p:spPr>
        <p:txBody>
          <a:bodyPr>
            <a:normAutofit fontScale="92500" lnSpcReduction="20000"/>
          </a:bodyPr>
          <a:lstStyle/>
          <a:p>
            <a:r>
              <a:rPr lang="en-US" sz="2000" b="1" dirty="0"/>
              <a:t>Any protocol violations must be reported to the IRB within 2 weeks (10 business days) from the time the deviation was identified. </a:t>
            </a:r>
          </a:p>
          <a:p>
            <a:r>
              <a:rPr lang="en-US" sz="2000" dirty="0"/>
              <a:t>Discovery of a protocol violation should result in an </a:t>
            </a:r>
            <a:r>
              <a:rPr lang="en-US" sz="2000" b="1" dirty="0"/>
              <a:t>immediate email communication </a:t>
            </a:r>
            <a:r>
              <a:rPr lang="en-US" sz="2000" dirty="0"/>
              <a:t>to </a:t>
            </a:r>
            <a:r>
              <a:rPr lang="en-US" sz="2000" dirty="0">
                <a:hlinkClick r:id="rId2"/>
              </a:rPr>
              <a:t>NewIDEAS@acr.org</a:t>
            </a:r>
            <a:r>
              <a:rPr lang="en-US" sz="2000" dirty="0"/>
              <a:t> and </a:t>
            </a:r>
            <a:r>
              <a:rPr lang="en-US" sz="2000" dirty="0">
                <a:hlinkClick r:id="rId3"/>
              </a:rPr>
              <a:t>NewIDEAS-Regulatory@acr.org</a:t>
            </a:r>
            <a:r>
              <a:rPr lang="en-US" sz="2000" dirty="0"/>
              <a:t>. </a:t>
            </a:r>
          </a:p>
          <a:p>
            <a:pPr lvl="1"/>
            <a:r>
              <a:rPr lang="en-US" sz="1600" dirty="0"/>
              <a:t>A protocol violation notification can come from internal source or from site directly.</a:t>
            </a:r>
          </a:p>
          <a:p>
            <a:r>
              <a:rPr lang="en-US" sz="2000" b="1" dirty="0"/>
              <a:t>Protocol violation documentation will require the following: </a:t>
            </a:r>
          </a:p>
          <a:p>
            <a:pPr lvl="1"/>
            <a:r>
              <a:rPr lang="en-US" sz="1600" dirty="0"/>
              <a:t>Case # and Study #</a:t>
            </a:r>
          </a:p>
          <a:p>
            <a:pPr lvl="1"/>
            <a:r>
              <a:rPr lang="en-US" sz="1600" dirty="0"/>
              <a:t>Description of the deviation</a:t>
            </a:r>
          </a:p>
          <a:p>
            <a:pPr lvl="1"/>
            <a:r>
              <a:rPr lang="en-US" sz="1600" dirty="0"/>
              <a:t>IRB acknowledgement, note that IRB will review at the next quarterly review period, or IRB feels this deviation does not warrant review.</a:t>
            </a:r>
          </a:p>
          <a:p>
            <a:pPr lvl="1"/>
            <a:r>
              <a:rPr lang="en-US" sz="1600" dirty="0"/>
              <a:t>Corrective action plan (CAPA)</a:t>
            </a:r>
          </a:p>
          <a:p>
            <a:pPr lvl="1"/>
            <a:r>
              <a:rPr lang="en-US" sz="1600" dirty="0"/>
              <a:t>Ensure that all information provided by Site is Redacted. </a:t>
            </a:r>
          </a:p>
          <a:p>
            <a:r>
              <a:rPr lang="en-US" sz="2000" b="1" dirty="0"/>
              <a:t>Protocol violations may include, but are not limited to: </a:t>
            </a:r>
          </a:p>
          <a:p>
            <a:pPr lvl="1"/>
            <a:r>
              <a:rPr lang="en-US" sz="1600" dirty="0"/>
              <a:t>Changing of protocol/consent without IRB approval</a:t>
            </a:r>
          </a:p>
          <a:p>
            <a:pPr lvl="1"/>
            <a:r>
              <a:rPr lang="en-US" sz="1600" dirty="0"/>
              <a:t>Use of non-current ICF to consent patients</a:t>
            </a:r>
          </a:p>
          <a:p>
            <a:pPr lvl="1"/>
            <a:r>
              <a:rPr lang="en-US" sz="1600" dirty="0"/>
              <a:t>Failure to consent patient who is enrolled.</a:t>
            </a:r>
          </a:p>
          <a:p>
            <a:pPr lvl="1"/>
            <a:r>
              <a:rPr lang="en-US" sz="1600" dirty="0"/>
              <a:t>Breach of confidentiality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D08C9ED-70E7-40BB-945A-0B8695EC40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Protocol Violation Process</a:t>
            </a:r>
          </a:p>
        </p:txBody>
      </p:sp>
    </p:spTree>
    <p:extLst>
      <p:ext uri="{BB962C8B-B14F-4D97-AF65-F5344CB8AC3E}">
        <p14:creationId xmlns:p14="http://schemas.microsoft.com/office/powerpoint/2010/main" val="194068060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BEE15E3-FDF6-4C9D-AE68-A929DE7DD6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Case Completion and Payment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AE553548-8AD4-4F4F-9F6A-93A1A8E267D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15737377"/>
              </p:ext>
            </p:extLst>
          </p:nvPr>
        </p:nvGraphicFramePr>
        <p:xfrm>
          <a:off x="1778467" y="1417638"/>
          <a:ext cx="7969540" cy="41861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Cross 6">
            <a:extLst>
              <a:ext uri="{FF2B5EF4-FFF2-40B4-BE49-F238E27FC236}">
                <a16:creationId xmlns:a16="http://schemas.microsoft.com/office/drawing/2014/main" id="{88411826-E80A-4D92-826F-F3DB53AF7955}"/>
              </a:ext>
            </a:extLst>
          </p:cNvPr>
          <p:cNvSpPr/>
          <p:nvPr/>
        </p:nvSpPr>
        <p:spPr>
          <a:xfrm>
            <a:off x="4308758" y="3301758"/>
            <a:ext cx="429827" cy="417865"/>
          </a:xfrm>
          <a:prstGeom prst="plus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Equals 7">
            <a:extLst>
              <a:ext uri="{FF2B5EF4-FFF2-40B4-BE49-F238E27FC236}">
                <a16:creationId xmlns:a16="http://schemas.microsoft.com/office/drawing/2014/main" id="{4AC90EAB-8484-4F22-95C5-F336CCC0E3AE}"/>
              </a:ext>
            </a:extLst>
          </p:cNvPr>
          <p:cNvSpPr/>
          <p:nvPr/>
        </p:nvSpPr>
        <p:spPr>
          <a:xfrm>
            <a:off x="6769915" y="3228631"/>
            <a:ext cx="562081" cy="564120"/>
          </a:xfrm>
          <a:prstGeom prst="mathEqual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269863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EB5B810-6AEF-4CD1-9E1D-23D0B32822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Case Reimbursement Breakdown</a:t>
            </a: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9718B60B-6A02-4926-B56F-6E157F757339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609600" y="1417638"/>
            <a:ext cx="10310579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11430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b="1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Case </a:t>
            </a:r>
            <a:r>
              <a:rPr lang="en-US" altLang="en-US" b="1" dirty="0">
                <a:solidFill>
                  <a:srgbClr val="2F2B2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R</a:t>
            </a:r>
            <a:r>
              <a:rPr lang="en-US" altLang="en-US" b="1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eport Form (CRF) Data Collection Timelines and Per Case Payment </a:t>
            </a:r>
            <a:endParaRPr lang="en-US" altLang="en-US" dirty="0">
              <a:solidFill>
                <a:srgbClr val="2F2B2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D3925766-A6E7-4872-B3A6-3414864B3C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1956658"/>
              </p:ext>
            </p:extLst>
          </p:nvPr>
        </p:nvGraphicFramePr>
        <p:xfrm>
          <a:off x="1102745" y="2154227"/>
          <a:ext cx="9155952" cy="384048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6985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118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322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1339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8959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ysClr val="windowText" lastClr="000000"/>
                          </a:solidFill>
                          <a:effectLst/>
                        </a:rPr>
                        <a:t>Form</a:t>
                      </a:r>
                      <a:endParaRPr lang="en-US" sz="1800" dirty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ysClr val="windowText" lastClr="000000"/>
                          </a:solidFill>
                          <a:effectLst/>
                        </a:rPr>
                        <a:t>Completed By</a:t>
                      </a:r>
                      <a:endParaRPr lang="en-US" sz="1800" dirty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ysClr val="windowText" lastClr="000000"/>
                          </a:solidFill>
                          <a:effectLst/>
                        </a:rPr>
                        <a:t>Form Due Date </a:t>
                      </a:r>
                      <a:endParaRPr lang="en-US" sz="1800" dirty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ysClr val="windowText" lastClr="000000"/>
                          </a:solidFill>
                          <a:effectLst/>
                        </a:rPr>
                        <a:t>Accrued Compensation</a:t>
                      </a:r>
                      <a:endParaRPr lang="en-US" sz="1800" dirty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959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</a:rPr>
                        <a:t>Case Registration Form</a:t>
                      </a:r>
                      <a:endParaRPr lang="en-US" sz="18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</a:rPr>
                        <a:t>Dementia Specialist or Registrar</a:t>
                      </a:r>
                      <a:endParaRPr lang="en-US" sz="18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effectLst/>
                        </a:rPr>
                        <a:t>After consent</a:t>
                      </a:r>
                      <a:endParaRPr lang="en-US" sz="18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effectLst/>
                        </a:rPr>
                        <a:t>$0</a:t>
                      </a:r>
                      <a:endParaRPr lang="en-US" sz="18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959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effectLst/>
                        </a:rPr>
                        <a:t>Socio-demographic Form</a:t>
                      </a:r>
                      <a:endParaRPr lang="en-US" sz="18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</a:rPr>
                        <a:t>Dementia Specialist or Registrar</a:t>
                      </a:r>
                      <a:endParaRPr lang="en-US" sz="18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</a:rPr>
                        <a:t>After consent, within 7 days of registration</a:t>
                      </a:r>
                      <a:endParaRPr lang="en-US" sz="18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effectLst/>
                        </a:rPr>
                        <a:t>$0</a:t>
                      </a:r>
                      <a:endParaRPr lang="en-US" sz="18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7918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</a:rPr>
                        <a:t>Pre-PET Form </a:t>
                      </a:r>
                      <a:br>
                        <a:rPr lang="en-US" sz="1800" b="1" dirty="0">
                          <a:solidFill>
                            <a:srgbClr val="000000"/>
                          </a:solidFill>
                          <a:effectLst/>
                        </a:rPr>
                      </a:b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</a:rPr>
                        <a:t>(Medical History and Clinical Assessment Form)</a:t>
                      </a:r>
                      <a:endParaRPr lang="en-US" sz="18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effectLst/>
                        </a:rPr>
                        <a:t>Dementia Specialist (must log into website and complete online)</a:t>
                      </a:r>
                      <a:endParaRPr lang="en-US" sz="18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</a:rPr>
                        <a:t>Within 7 days of case registration and no more than 60 days  before the amyloid PET scan</a:t>
                      </a:r>
                      <a:endParaRPr lang="en-US" sz="18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</a:rPr>
                        <a:t>$250</a:t>
                      </a:r>
                      <a:endParaRPr lang="en-US" sz="18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3817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</a:rPr>
                        <a:t>Post-PET Form </a:t>
                      </a:r>
                      <a:br>
                        <a:rPr lang="en-US" sz="1800" b="1" dirty="0">
                          <a:solidFill>
                            <a:srgbClr val="000000"/>
                          </a:solidFill>
                          <a:effectLst/>
                        </a:rPr>
                      </a:b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</a:rPr>
                        <a:t>(Clinical Assessment Form)</a:t>
                      </a:r>
                      <a:endParaRPr lang="en-US" sz="18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</a:rPr>
                        <a:t>Same Dementia Specialist who completed Pre-PET forms</a:t>
                      </a:r>
                      <a:endParaRPr lang="en-US" sz="18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</a:rPr>
                        <a:t>No more than 30 days after completion of the post-PET 90 day visit </a:t>
                      </a:r>
                      <a:endParaRPr lang="en-US" sz="18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</a:rPr>
                        <a:t>$250</a:t>
                      </a:r>
                      <a:endParaRPr lang="en-US" sz="18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738287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613269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8FE3F73-AA4F-4BE5-81BE-564739044D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New IDEAS Study Aims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CB0E953F-68F8-451D-8BDB-00BAB80BF41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28463295"/>
              </p:ext>
            </p:extLst>
          </p:nvPr>
        </p:nvGraphicFramePr>
        <p:xfrm>
          <a:off x="-173873" y="1253764"/>
          <a:ext cx="10160000" cy="46474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5101223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F52AD15-68FA-4FF5-B520-ED45479387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6208" y="1905894"/>
            <a:ext cx="3911634" cy="1997078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824D94A-6836-417F-A50C-CAA5565F0C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6687" y="1638916"/>
            <a:ext cx="6557553" cy="4419600"/>
          </a:xfrm>
        </p:spPr>
        <p:txBody>
          <a:bodyPr>
            <a:normAutofit fontScale="85000" lnSpcReduction="20000"/>
          </a:bodyPr>
          <a:lstStyle/>
          <a:p>
            <a:pPr marL="285750" indent="-28575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Referring physician sites must use Advarra IRB as the IRB of record. </a:t>
            </a:r>
          </a:p>
          <a:p>
            <a:pPr marL="285750" indent="-28575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Local IRBs are </a:t>
            </a:r>
            <a:r>
              <a:rPr lang="en-US" sz="3400" b="1" u="sng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not</a:t>
            </a:r>
            <a:r>
              <a:rPr lang="en-US" sz="3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permitted </a:t>
            </a:r>
            <a:r>
              <a:rPr lang="en-US" sz="3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 serve as the IRB of record for the New IDEAS study.</a:t>
            </a:r>
          </a:p>
          <a:p>
            <a:pPr marL="285750" indent="-28575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IRB approval of each referring physician site is required prior to full activation by the ACR.</a:t>
            </a:r>
          </a:p>
          <a:p>
            <a:pPr marL="285750" indent="-285750">
              <a:spcBef>
                <a:spcPts val="0"/>
              </a:spcBef>
              <a:spcAft>
                <a:spcPts val="800"/>
              </a:spcAft>
            </a:pPr>
            <a:r>
              <a:rPr lang="en-US" sz="3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Advarra IRB protocol number for New IDEAS: </a:t>
            </a:r>
            <a:r>
              <a:rPr lang="en-US" sz="3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Pro00046342</a:t>
            </a:r>
          </a:p>
          <a:p>
            <a:pPr marL="285750" indent="-28575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endParaRPr lang="en-US" sz="1400" b="1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7935871-9F48-4F95-90E5-68700B7AC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Central IRB Overview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5E7B4C8-576A-4468-873E-62A499944466}"/>
              </a:ext>
            </a:extLst>
          </p:cNvPr>
          <p:cNvSpPr txBox="1"/>
          <p:nvPr/>
        </p:nvSpPr>
        <p:spPr>
          <a:xfrm>
            <a:off x="7101134" y="3687766"/>
            <a:ext cx="3979815" cy="9643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>
              <a:spcBef>
                <a:spcPts val="0"/>
              </a:spcBef>
              <a:spcAft>
                <a:spcPts val="800"/>
              </a:spcAft>
            </a:pPr>
            <a:r>
              <a:rPr lang="en-US" b="1" dirty="0"/>
              <a:t>New IDEAS Study IRB Information: </a:t>
            </a:r>
          </a:p>
          <a:p>
            <a:pPr marL="285750">
              <a:spcBef>
                <a:spcPts val="0"/>
              </a:spcBef>
              <a:spcAft>
                <a:spcPts val="800"/>
              </a:spcAft>
            </a:pPr>
            <a:r>
              <a:rPr lang="en-US" sz="1600" dirty="0">
                <a:hlinkClick r:id="rId3"/>
              </a:rPr>
              <a:t>https://www.ideas-study.org/Getting-Started/Institutional-Review-Board</a:t>
            </a:r>
            <a:r>
              <a:rPr lang="en-US" sz="1600" dirty="0"/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3D3A9AD-1D70-4F22-99F7-C249DDB9CFA5}"/>
              </a:ext>
            </a:extLst>
          </p:cNvPr>
          <p:cNvSpPr txBox="1"/>
          <p:nvPr/>
        </p:nvSpPr>
        <p:spPr>
          <a:xfrm>
            <a:off x="6122126" y="326956"/>
            <a:ext cx="480571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algn="r">
              <a:spcBef>
                <a:spcPts val="0"/>
              </a:spcBef>
            </a:pPr>
            <a:r>
              <a:rPr lang="en-US" sz="1800" b="1" dirty="0"/>
              <a:t>New IDEAS Regulatory Contact: </a:t>
            </a:r>
            <a:r>
              <a:rPr lang="en-US" sz="1800" dirty="0"/>
              <a:t>Grace Dillon</a:t>
            </a:r>
          </a:p>
          <a:p>
            <a:pPr marL="285750" algn="r">
              <a:spcBef>
                <a:spcPts val="0"/>
              </a:spcBef>
            </a:pPr>
            <a:r>
              <a:rPr lang="en-US" dirty="0">
                <a:hlinkClick r:id="rId4"/>
              </a:rPr>
              <a:t>newideas-regulatory@acr.org</a:t>
            </a:r>
            <a:r>
              <a:rPr lang="en-US" sz="1800" dirty="0"/>
              <a:t> </a:t>
            </a:r>
          </a:p>
          <a:p>
            <a:pPr marL="285750" algn="r">
              <a:spcBef>
                <a:spcPts val="0"/>
              </a:spcBef>
            </a:pPr>
            <a:r>
              <a:rPr lang="en-US" sz="1800" dirty="0"/>
              <a:t>1-215-574-4177</a:t>
            </a:r>
          </a:p>
        </p:txBody>
      </p:sp>
    </p:spTree>
    <p:extLst>
      <p:ext uri="{BB962C8B-B14F-4D97-AF65-F5344CB8AC3E}">
        <p14:creationId xmlns:p14="http://schemas.microsoft.com/office/powerpoint/2010/main" val="309815843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90A2944-7FA0-4054-9B70-ADFB74000A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285750" indent="-285750">
              <a:spcBef>
                <a:spcPts val="0"/>
              </a:spcBef>
              <a:spcAft>
                <a:spcPts val="800"/>
              </a:spcAft>
            </a:pPr>
            <a:r>
              <a:rPr lang="en-US" sz="32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Prior to </a:t>
            </a:r>
            <a:r>
              <a:rPr lang="en-US" sz="32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Site Activation, each site must: </a:t>
            </a:r>
          </a:p>
          <a:p>
            <a:pPr marL="582930" lvl="1" indent="-285750">
              <a:spcBef>
                <a:spcPts val="0"/>
              </a:spcBef>
              <a:spcAft>
                <a:spcPts val="800"/>
              </a:spcAft>
            </a:pP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eceive regulatory approval of 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New IDEAS </a:t>
            </a:r>
            <a:r>
              <a:rPr lang="en-US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protocol AND informed consent form. </a:t>
            </a:r>
          </a:p>
          <a:p>
            <a:pPr marL="582930" lvl="1" indent="-285750">
              <a:spcBef>
                <a:spcPts val="0"/>
              </a:spcBef>
              <a:spcAft>
                <a:spcPts val="800"/>
              </a:spcAft>
            </a:pP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pload a copy of the 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initial approval letter from Advarra </a:t>
            </a:r>
            <a:r>
              <a:rPr lang="en-US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 approved consent form to the New IDEAS portal. </a:t>
            </a:r>
          </a:p>
          <a:p>
            <a:pPr marL="285750" indent="-285750">
              <a:spcBef>
                <a:spcPts val="0"/>
              </a:spcBef>
              <a:spcAft>
                <a:spcPts val="800"/>
              </a:spcAft>
            </a:pPr>
            <a:r>
              <a:rPr lang="en-US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During the New IDEAS study, each site is responsible for: </a:t>
            </a:r>
          </a:p>
          <a:p>
            <a:pPr marL="582930" lvl="1" indent="-285750">
              <a:spcBef>
                <a:spcPts val="0"/>
              </a:spcBef>
              <a:spcAft>
                <a:spcPts val="800"/>
              </a:spcAft>
            </a:pP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notifying ACR AND the central IRB (Advarra) if any revisions are made to the consent during the study.</a:t>
            </a:r>
            <a:endParaRPr lang="en-US" sz="3200" dirty="0"/>
          </a:p>
          <a:p>
            <a:pPr marL="582930" lvl="1" indent="-285750">
              <a:spcBef>
                <a:spcPts val="0"/>
              </a:spcBef>
              <a:spcAft>
                <a:spcPts val="800"/>
              </a:spcAft>
            </a:pP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2400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b="1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2A8A4BC-9574-42E6-A94C-8FF446FB41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Central IRB Requirements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E20EE37-A051-425F-8A59-2C196DB33E0B}"/>
              </a:ext>
            </a:extLst>
          </p:cNvPr>
          <p:cNvSpPr txBox="1"/>
          <p:nvPr/>
        </p:nvSpPr>
        <p:spPr>
          <a:xfrm>
            <a:off x="6122126" y="326956"/>
            <a:ext cx="480571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algn="r">
              <a:spcBef>
                <a:spcPts val="0"/>
              </a:spcBef>
            </a:pPr>
            <a:r>
              <a:rPr lang="en-US" sz="1800" b="1" dirty="0"/>
              <a:t>New IDEAS Regulatory Contact: </a:t>
            </a:r>
            <a:r>
              <a:rPr lang="en-US" sz="1800" dirty="0"/>
              <a:t>Grace Dillon</a:t>
            </a:r>
          </a:p>
          <a:p>
            <a:pPr marL="285750" algn="r">
              <a:spcBef>
                <a:spcPts val="0"/>
              </a:spcBef>
            </a:pPr>
            <a:r>
              <a:rPr lang="en-US" dirty="0">
                <a:hlinkClick r:id="rId2"/>
              </a:rPr>
              <a:t>newideas-regulatory@acr.org</a:t>
            </a:r>
            <a:r>
              <a:rPr lang="en-US" sz="1800" dirty="0"/>
              <a:t> </a:t>
            </a:r>
          </a:p>
          <a:p>
            <a:pPr marL="285750" algn="r">
              <a:spcBef>
                <a:spcPts val="0"/>
              </a:spcBef>
            </a:pPr>
            <a:r>
              <a:rPr lang="en-US" sz="1800" dirty="0"/>
              <a:t>1-215-574-4177</a:t>
            </a:r>
          </a:p>
        </p:txBody>
      </p:sp>
    </p:spTree>
    <p:extLst>
      <p:ext uri="{BB962C8B-B14F-4D97-AF65-F5344CB8AC3E}">
        <p14:creationId xmlns:p14="http://schemas.microsoft.com/office/powerpoint/2010/main" val="252829405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012825" y="2790825"/>
            <a:ext cx="8916698" cy="3092015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chemeClr val="tx1"/>
                </a:solidFill>
              </a:rPr>
              <a:t>New IDEAS Operations Team</a:t>
            </a:r>
            <a:endParaRPr lang="en-US" sz="3000" b="1" i="1" dirty="0">
              <a:solidFill>
                <a:schemeClr val="tx1"/>
              </a:solidFill>
            </a:endParaRPr>
          </a:p>
          <a:p>
            <a:pPr algn="ctr"/>
            <a:r>
              <a:rPr lang="en-US" sz="4800" b="1" baseline="30000" dirty="0">
                <a:solidFill>
                  <a:schemeClr val="tx1"/>
                </a:solidFill>
              </a:rPr>
              <a:t>ACR Center for Research and Innovation</a:t>
            </a:r>
          </a:p>
          <a:p>
            <a:pPr algn="ctr"/>
            <a:r>
              <a:rPr lang="en-US" sz="4800" baseline="30000" dirty="0">
                <a:solidFill>
                  <a:schemeClr val="tx1"/>
                </a:solidFill>
                <a:hlinkClick r:id="rId2"/>
              </a:rPr>
              <a:t>newideas@acr.org</a:t>
            </a:r>
            <a:endParaRPr lang="en-US" sz="4800" baseline="30000" dirty="0">
              <a:solidFill>
                <a:schemeClr val="tx1"/>
              </a:solidFill>
            </a:endParaRPr>
          </a:p>
          <a:p>
            <a:pPr algn="ctr"/>
            <a:r>
              <a:rPr lang="en-US" sz="4800" baseline="30000" dirty="0">
                <a:solidFill>
                  <a:schemeClr val="tx1"/>
                </a:solidFill>
              </a:rPr>
              <a:t>215-574-3150 ext. 4156</a:t>
            </a:r>
          </a:p>
        </p:txBody>
      </p:sp>
    </p:spTree>
    <p:extLst>
      <p:ext uri="{BB962C8B-B14F-4D97-AF65-F5344CB8AC3E}">
        <p14:creationId xmlns:p14="http://schemas.microsoft.com/office/powerpoint/2010/main" val="493975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067A135-6756-4B8E-AAE5-234EFB3D1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365" y="244820"/>
            <a:ext cx="10160000" cy="1143000"/>
          </a:xfrm>
        </p:spPr>
        <p:txBody>
          <a:bodyPr/>
          <a:lstStyle/>
          <a:p>
            <a:r>
              <a:rPr lang="en-US" b="1" dirty="0"/>
              <a:t>Additional Study Objectives </a:t>
            </a:r>
            <a:endParaRPr lang="en-US" dirty="0"/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F145EDB1-6E1B-4DBF-9017-BB60FA51DD8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86117837"/>
              </p:ext>
            </p:extLst>
          </p:nvPr>
        </p:nvGraphicFramePr>
        <p:xfrm>
          <a:off x="238414" y="243011"/>
          <a:ext cx="11190429" cy="48460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579616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D1CA783-59FE-44C5-B22D-53C957496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487E"/>
                </a:solidFill>
              </a:rPr>
              <a:t>New </a:t>
            </a:r>
            <a:r>
              <a:rPr lang="en-US" b="1" dirty="0"/>
              <a:t>IDEAS: Clinical Care vs. Research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7234AC02-40C8-4041-8E93-F693F54BAFB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96703966"/>
              </p:ext>
            </p:extLst>
          </p:nvPr>
        </p:nvGraphicFramePr>
        <p:xfrm>
          <a:off x="1970201" y="1350335"/>
          <a:ext cx="7484883" cy="46808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466571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5C166249-78D3-47EB-8EA2-BB1736FC9B7D}"/>
              </a:ext>
            </a:extLst>
          </p:cNvPr>
          <p:cNvSpPr txBox="1">
            <a:spLocks/>
          </p:cNvSpPr>
          <p:nvPr/>
        </p:nvSpPr>
        <p:spPr>
          <a:xfrm>
            <a:off x="385088" y="1571804"/>
            <a:ext cx="4124325" cy="459826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dirty="0"/>
              <a:t>Dementia Specialists and PET Imaging Facilities will be </a:t>
            </a:r>
            <a:r>
              <a:rPr lang="en-US" sz="2600" b="1" dirty="0"/>
              <a:t>selected on a rolling basis</a:t>
            </a:r>
            <a:r>
              <a:rPr lang="en-US" sz="2600" dirty="0"/>
              <a:t>.</a:t>
            </a:r>
          </a:p>
          <a:p>
            <a:pPr lvl="1"/>
            <a:r>
              <a:rPr lang="en-US" sz="1900" dirty="0">
                <a:solidFill>
                  <a:srgbClr val="2F2B20"/>
                </a:solidFill>
                <a:cs typeface="Arial" panose="020B0604020202020204" pitchFamily="34" charset="0"/>
              </a:rPr>
              <a:t>PET Imaging facility must be </a:t>
            </a:r>
            <a:r>
              <a:rPr lang="en-US" sz="1900" u="sng" dirty="0">
                <a:solidFill>
                  <a:srgbClr val="2F2B20"/>
                </a:solidFill>
                <a:cs typeface="Arial" panose="020B0604020202020204" pitchFamily="34" charset="0"/>
              </a:rPr>
              <a:t>within 3-4 hours </a:t>
            </a:r>
            <a:r>
              <a:rPr lang="en-US" sz="1900" dirty="0">
                <a:solidFill>
                  <a:srgbClr val="2F2B20"/>
                </a:solidFill>
                <a:cs typeface="Arial" panose="020B0604020202020204" pitchFamily="34" charset="0"/>
              </a:rPr>
              <a:t>of an amyloid tracer supplier.</a:t>
            </a:r>
          </a:p>
          <a:p>
            <a:pPr marL="411480" lvl="1" indent="0">
              <a:buNone/>
            </a:pPr>
            <a:endParaRPr lang="en-US" sz="2600" b="1" dirty="0"/>
          </a:p>
          <a:p>
            <a:r>
              <a:rPr lang="en-US" sz="2600" b="1" dirty="0"/>
              <a:t>Site Locator by State:</a:t>
            </a:r>
            <a:r>
              <a:rPr lang="en-US" sz="2600" dirty="0"/>
              <a:t> </a:t>
            </a:r>
            <a:r>
              <a:rPr lang="en-US" sz="1900" dirty="0">
                <a:hlinkClick r:id="rId2"/>
              </a:rPr>
              <a:t>https://www.ideas-study.org/Find-a-Site</a:t>
            </a:r>
            <a:r>
              <a:rPr lang="en-US" sz="1900" dirty="0"/>
              <a:t> </a:t>
            </a:r>
          </a:p>
          <a:p>
            <a:pPr marL="114300" indent="0">
              <a:buNone/>
            </a:pPr>
            <a:endParaRPr lang="en-US" sz="1900" dirty="0"/>
          </a:p>
          <a:p>
            <a:r>
              <a:rPr lang="en-US" sz="2600" dirty="0"/>
              <a:t>All interested sites must complete a </a:t>
            </a:r>
            <a:r>
              <a:rPr lang="en-US" sz="2600" b="1" dirty="0"/>
              <a:t>New IDEAS questionnaire:</a:t>
            </a:r>
            <a:r>
              <a:rPr lang="en-US" sz="2600" dirty="0"/>
              <a:t> </a:t>
            </a:r>
            <a:r>
              <a:rPr lang="en-US" sz="1900" dirty="0">
                <a:hlinkClick r:id="rId3"/>
              </a:rPr>
              <a:t>https://www.ideas-study.org/Getting-Started</a:t>
            </a:r>
            <a:r>
              <a:rPr lang="en-US" sz="1900" dirty="0"/>
              <a:t> </a:t>
            </a:r>
          </a:p>
          <a:p>
            <a:pPr marL="114300" indent="0">
              <a:buFont typeface="Arial" pitchFamily="34" charset="0"/>
              <a:buNone/>
            </a:pPr>
            <a:endParaRPr lang="en-US" dirty="0"/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35868A7D-BF79-4D3D-B554-7464CF4DE236}"/>
              </a:ext>
            </a:extLst>
          </p:cNvPr>
          <p:cNvSpPr txBox="1">
            <a:spLocks/>
          </p:cNvSpPr>
          <p:nvPr/>
        </p:nvSpPr>
        <p:spPr>
          <a:xfrm>
            <a:off x="609600" y="274638"/>
            <a:ext cx="1016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r>
              <a:rPr lang="en-US" b="1" dirty="0"/>
              <a:t>New IDEAS Site Selection Process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8845218-75DA-41E7-AEBB-B70D8B2DA9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9413" y="1571804"/>
            <a:ext cx="6454308" cy="4341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7397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070F499-FB99-4933-B7DE-74B3FDA50E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0580" y="1623904"/>
            <a:ext cx="3057792" cy="1642736"/>
          </a:xfrm>
        </p:spPr>
        <p:txBody>
          <a:bodyPr>
            <a:normAutofit fontScale="25000" lnSpcReduction="20000"/>
          </a:bodyPr>
          <a:lstStyle/>
          <a:p>
            <a:r>
              <a:rPr lang="en-US" sz="8000" dirty="0">
                <a:latin typeface="+mn-lt"/>
                <a:cs typeface="Arial" panose="020B0604020202020204" pitchFamily="34" charset="0"/>
              </a:rPr>
              <a:t>Must be board </a:t>
            </a:r>
            <a:r>
              <a:rPr lang="en-US" sz="8000" dirty="0">
                <a:cs typeface="Arial" panose="020B0604020202020204" pitchFamily="34" charset="0"/>
              </a:rPr>
              <a:t>c</a:t>
            </a:r>
            <a:r>
              <a:rPr lang="en-US" sz="8000" dirty="0">
                <a:latin typeface="+mn-lt"/>
                <a:cs typeface="Arial" panose="020B0604020202020204" pitchFamily="34" charset="0"/>
              </a:rPr>
              <a:t>ertified in at least one of the following</a:t>
            </a:r>
          </a:p>
          <a:p>
            <a:r>
              <a:rPr lang="en-US" sz="8000" dirty="0"/>
              <a:t>Devotes a substantial proportion (≥25%) of patient contact time to the evaluation and care of adults with acquired cognitive impairment or dementia. </a:t>
            </a:r>
          </a:p>
          <a:p>
            <a:r>
              <a:rPr lang="en-US" sz="8000" dirty="0"/>
              <a:t>Must provide CITI documentation to demonstrate certification in Human Subjects Protections training. </a:t>
            </a:r>
            <a:endParaRPr lang="en-US" sz="18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51BB2A2-0FE9-4CAB-8F57-9F3EFE333E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>
                <a:solidFill>
                  <a:srgbClr val="00487E"/>
                </a:solidFill>
                <a:latin typeface="+mn-lt"/>
                <a:cs typeface="Arial" panose="020B0604020202020204" pitchFamily="34" charset="0"/>
              </a:rPr>
              <a:t>Referring Physician Qualifications</a:t>
            </a:r>
            <a:endParaRPr lang="en-US" sz="4000" dirty="0"/>
          </a:p>
        </p:txBody>
      </p:sp>
      <p:graphicFrame>
        <p:nvGraphicFramePr>
          <p:cNvPr id="4" name="Content Placeholder 4">
            <a:extLst>
              <a:ext uri="{FF2B5EF4-FFF2-40B4-BE49-F238E27FC236}">
                <a16:creationId xmlns:a16="http://schemas.microsoft.com/office/drawing/2014/main" id="{92A7D660-5D89-4387-9A21-22FC51D5062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26982579"/>
              </p:ext>
            </p:extLst>
          </p:nvPr>
        </p:nvGraphicFramePr>
        <p:xfrm>
          <a:off x="4791433" y="1291472"/>
          <a:ext cx="4735398" cy="5167384"/>
        </p:xfrm>
        <a:graphic>
          <a:graphicData uri="http://schemas.openxmlformats.org/drawingml/2006/table">
            <a:tbl>
              <a:tblPr firstRow="1" firstCol="1" bandRow="1"/>
              <a:tblGrid>
                <a:gridCol w="47353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1911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American Board of Psychiatry and Neurology</a:t>
                      </a:r>
                      <a:endParaRPr lang="en-US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660" marR="6266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9119">
                <a:tc>
                  <a:txBody>
                    <a:bodyPr/>
                    <a:lstStyle/>
                    <a:p>
                      <a:pPr marL="457200" marR="0" lv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  <a:ea typeface="Calibri"/>
                          <a:cs typeface="Times New Roman"/>
                        </a:rPr>
                        <a:t>□ Neurology</a:t>
                      </a:r>
                      <a:endParaRPr lang="en-US" sz="11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660" marR="6266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9119">
                <a:tc>
                  <a:txBody>
                    <a:bodyPr/>
                    <a:lstStyle/>
                    <a:p>
                      <a:pPr marL="457200" marR="0" lv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  <a:ea typeface="Calibri"/>
                          <a:cs typeface="Times New Roman"/>
                        </a:rPr>
                        <a:t>□ Psychiatry</a:t>
                      </a:r>
                      <a:endParaRPr lang="en-US" sz="11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660" marR="6266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9119">
                <a:tc>
                  <a:txBody>
                    <a:bodyPr/>
                    <a:lstStyle/>
                    <a:p>
                      <a:pPr marL="457200" marR="0" lv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□ Geriatric Psychiatry</a:t>
                      </a:r>
                      <a:endParaRPr lang="en-US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660" marR="6266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953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American Osteopathic Board of Neurology and Psychiatry </a:t>
                      </a:r>
                      <a:endParaRPr lang="en-US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660" marR="6266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9119">
                <a:tc>
                  <a:txBody>
                    <a:bodyPr/>
                    <a:lstStyle/>
                    <a:p>
                      <a:pPr marL="457200" marR="0" lv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  <a:ea typeface="Calibri"/>
                          <a:cs typeface="Times New Roman"/>
                        </a:rPr>
                        <a:t>□ Neurology</a:t>
                      </a:r>
                      <a:endParaRPr lang="en-US" sz="11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660" marR="6266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457200" marR="0" lv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  <a:ea typeface="Calibri"/>
                          <a:cs typeface="Times New Roman"/>
                        </a:rPr>
                        <a:t>□ Psychiatry</a:t>
                      </a:r>
                      <a:endParaRPr lang="en-US" sz="11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660" marR="6266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9119">
                <a:tc>
                  <a:txBody>
                    <a:bodyPr/>
                    <a:lstStyle/>
                    <a:p>
                      <a:pPr marL="457200" marR="0" lv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□ Geriatric Psychiatry</a:t>
                      </a:r>
                      <a:endParaRPr lang="en-US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660" marR="6266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911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+mn-lt"/>
                          <a:ea typeface="Calibri"/>
                          <a:cs typeface="Times New Roman"/>
                        </a:rPr>
                        <a:t>American Board of Internal Medicine</a:t>
                      </a:r>
                      <a:endParaRPr lang="en-US" sz="11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660" marR="6266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9119">
                <a:tc>
                  <a:txBody>
                    <a:bodyPr/>
                    <a:lstStyle/>
                    <a:p>
                      <a:pPr marL="457200" marR="0" lv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□ Geriatric Medicine</a:t>
                      </a:r>
                      <a:endParaRPr lang="en-US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660" marR="6266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1911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American Osteopathic Board of Internal Medicine</a:t>
                      </a:r>
                      <a:endParaRPr lang="en-US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660" marR="6266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19119">
                <a:tc>
                  <a:txBody>
                    <a:bodyPr/>
                    <a:lstStyle/>
                    <a:p>
                      <a:pPr marL="457200" marR="0" lv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□ Geriatric Medicine</a:t>
                      </a:r>
                      <a:endParaRPr lang="en-US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660" marR="6266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1911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+mn-lt"/>
                          <a:ea typeface="Calibri"/>
                          <a:cs typeface="Times New Roman"/>
                        </a:rPr>
                        <a:t>American Board of Family Medicine</a:t>
                      </a:r>
                      <a:endParaRPr lang="en-US" sz="11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660" marR="6266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19119">
                <a:tc>
                  <a:txBody>
                    <a:bodyPr/>
                    <a:lstStyle/>
                    <a:p>
                      <a:pPr marL="457200" marR="0" lv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□ Geriatric Medicine</a:t>
                      </a:r>
                      <a:endParaRPr lang="en-US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660" marR="6266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1911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+mn-lt"/>
                          <a:ea typeface="Calibri"/>
                          <a:cs typeface="Times New Roman"/>
                        </a:rPr>
                        <a:t>American Osteopathic Board of Family Physicians</a:t>
                      </a:r>
                      <a:endParaRPr lang="en-US" sz="11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660" marR="6266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533827">
                <a:tc>
                  <a:txBody>
                    <a:bodyPr/>
                    <a:lstStyle/>
                    <a:p>
                      <a:pPr marL="457200" marR="0" lv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□ Geriatric Medicine</a:t>
                      </a:r>
                      <a:endParaRPr lang="en-US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Royal College of Physicians and Surgeons of Canada Certification</a:t>
                      </a:r>
                      <a:endParaRPr lang="en-US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457200" marR="0" lv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□ </a:t>
                      </a:r>
                      <a:r>
                        <a:rPr lang="en-US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Neurology</a:t>
                      </a:r>
                      <a:endParaRPr lang="en-US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457200" marR="0" lv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□ </a:t>
                      </a:r>
                      <a:r>
                        <a:rPr lang="en-US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Psychiatry</a:t>
                      </a:r>
                      <a:endParaRPr lang="en-US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457200" marR="0" lv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□ </a:t>
                      </a:r>
                      <a:r>
                        <a:rPr lang="en-US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Geriatric Medicine</a:t>
                      </a:r>
                      <a:endParaRPr lang="en-US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457200" marR="0" lv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□ </a:t>
                      </a:r>
                      <a:r>
                        <a:rPr lang="en-US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Geriatric Psychiatry</a:t>
                      </a:r>
                      <a:endParaRPr lang="en-US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660" marR="6266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5" name="Left Brace 4">
            <a:extLst>
              <a:ext uri="{FF2B5EF4-FFF2-40B4-BE49-F238E27FC236}">
                <a16:creationId xmlns:a16="http://schemas.microsoft.com/office/drawing/2014/main" id="{B7D7787B-8B42-4284-B0E6-FECC2E83ACC6}"/>
              </a:ext>
            </a:extLst>
          </p:cNvPr>
          <p:cNvSpPr/>
          <p:nvPr/>
        </p:nvSpPr>
        <p:spPr>
          <a:xfrm>
            <a:off x="3978372" y="1391201"/>
            <a:ext cx="836891" cy="4967926"/>
          </a:xfrm>
          <a:prstGeom prst="leftBrace">
            <a:avLst>
              <a:gd name="adj1" fmla="val 8333"/>
              <a:gd name="adj2" fmla="val 7896"/>
            </a:avLst>
          </a:prstGeom>
          <a:ln w="381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506787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105C5C7-C99A-44EB-A2E4-00B84E5608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New IDEAS Study Timeline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989CC22-06AB-49FA-8DB6-F9DE17A01904}"/>
              </a:ext>
            </a:extLst>
          </p:cNvPr>
          <p:cNvSpPr txBox="1"/>
          <p:nvPr/>
        </p:nvSpPr>
        <p:spPr>
          <a:xfrm>
            <a:off x="1679486" y="4426059"/>
            <a:ext cx="740228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For more information, visit Clinical Trials.gov: </a:t>
            </a:r>
          </a:p>
          <a:p>
            <a:pPr algn="ctr"/>
            <a:r>
              <a:rPr lang="en-US" sz="2800" dirty="0">
                <a:hlinkClick r:id="rId4"/>
              </a:rPr>
              <a:t>https://clinicaltrials.gov/ct2/show/NCT04426539</a:t>
            </a:r>
            <a:r>
              <a:rPr lang="en-US" sz="2800" dirty="0"/>
              <a:t> </a:t>
            </a:r>
          </a:p>
        </p:txBody>
      </p:sp>
      <p:pic>
        <p:nvPicPr>
          <p:cNvPr id="38" name="Picture 4" descr="Rectangle&#10;&#10;Description automatically generated">
            <a:extLst>
              <a:ext uri="{FF2B5EF4-FFF2-40B4-BE49-F238E27FC236}">
                <a16:creationId xmlns:a16="http://schemas.microsoft.com/office/drawing/2014/main" id="{F3C87019-50E7-465B-A8A4-2C4362EC7EF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38418" b="34200"/>
          <a:stretch/>
        </p:blipFill>
        <p:spPr>
          <a:xfrm>
            <a:off x="1135864" y="3073896"/>
            <a:ext cx="9204648" cy="300208"/>
          </a:xfrm>
          <a:prstGeom prst="rect">
            <a:avLst/>
          </a:prstGeom>
        </p:spPr>
      </p:pic>
      <p:sp>
        <p:nvSpPr>
          <p:cNvPr id="39" name="Arrow: Right 38">
            <a:extLst>
              <a:ext uri="{FF2B5EF4-FFF2-40B4-BE49-F238E27FC236}">
                <a16:creationId xmlns:a16="http://schemas.microsoft.com/office/drawing/2014/main" id="{6CA4DFF8-27B5-4846-AEC5-DA78E79BCC2C}"/>
              </a:ext>
            </a:extLst>
          </p:cNvPr>
          <p:cNvSpPr/>
          <p:nvPr/>
        </p:nvSpPr>
        <p:spPr>
          <a:xfrm>
            <a:off x="9558761" y="3540666"/>
            <a:ext cx="694579" cy="323056"/>
          </a:xfrm>
          <a:prstGeom prst="rightArrow">
            <a:avLst/>
          </a:prstGeom>
          <a:solidFill>
            <a:schemeClr val="tx2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Arrow: Right 39">
            <a:extLst>
              <a:ext uri="{FF2B5EF4-FFF2-40B4-BE49-F238E27FC236}">
                <a16:creationId xmlns:a16="http://schemas.microsoft.com/office/drawing/2014/main" id="{5655A70A-4616-425C-8A35-621B36F96C44}"/>
              </a:ext>
            </a:extLst>
          </p:cNvPr>
          <p:cNvSpPr/>
          <p:nvPr/>
        </p:nvSpPr>
        <p:spPr>
          <a:xfrm>
            <a:off x="7686844" y="3547037"/>
            <a:ext cx="1966231" cy="323057"/>
          </a:xfrm>
          <a:prstGeom prst="rightArrow">
            <a:avLst/>
          </a:prstGeom>
          <a:gradFill flip="none" rotWithShape="1">
            <a:gsLst>
              <a:gs pos="0">
                <a:srgbClr val="48779F"/>
              </a:gs>
              <a:gs pos="34000">
                <a:srgbClr val="2B6492"/>
              </a:gs>
              <a:gs pos="0">
                <a:schemeClr val="accent1"/>
              </a:gs>
              <a:gs pos="75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Arrow: Right 40">
            <a:extLst>
              <a:ext uri="{FF2B5EF4-FFF2-40B4-BE49-F238E27FC236}">
                <a16:creationId xmlns:a16="http://schemas.microsoft.com/office/drawing/2014/main" id="{6AD5480F-176B-4B2E-883F-9B872128A17B}"/>
              </a:ext>
            </a:extLst>
          </p:cNvPr>
          <p:cNvSpPr/>
          <p:nvPr/>
        </p:nvSpPr>
        <p:spPr>
          <a:xfrm>
            <a:off x="2624203" y="3547037"/>
            <a:ext cx="5182713" cy="300208"/>
          </a:xfrm>
          <a:prstGeom prst="rightArrow">
            <a:avLst/>
          </a:prstGeom>
          <a:gradFill flip="none" rotWithShape="1">
            <a:gsLst>
              <a:gs pos="2000">
                <a:schemeClr val="accent1"/>
              </a:gs>
              <a:gs pos="91500">
                <a:srgbClr val="A9BDD0"/>
              </a:gs>
              <a:gs pos="83000">
                <a:srgbClr val="7196B5"/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676E76BD-06C4-453E-BE99-A2DF8845BB26}"/>
              </a:ext>
            </a:extLst>
          </p:cNvPr>
          <p:cNvSpPr txBox="1"/>
          <p:nvPr/>
        </p:nvSpPr>
        <p:spPr>
          <a:xfrm>
            <a:off x="2566603" y="3342344"/>
            <a:ext cx="170751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/>
              <a:t>Accrual/Enrollment Phase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C958E314-5AE7-4C6D-9331-2A46A52879B1}"/>
              </a:ext>
            </a:extLst>
          </p:cNvPr>
          <p:cNvSpPr txBox="1"/>
          <p:nvPr/>
        </p:nvSpPr>
        <p:spPr>
          <a:xfrm>
            <a:off x="7611370" y="3338004"/>
            <a:ext cx="104227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/>
              <a:t>Analysis Phase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16C32ACD-598A-48ED-AE54-BA3A9BBC5358}"/>
              </a:ext>
            </a:extLst>
          </p:cNvPr>
          <p:cNvSpPr txBox="1"/>
          <p:nvPr/>
        </p:nvSpPr>
        <p:spPr>
          <a:xfrm>
            <a:off x="9408238" y="3321871"/>
            <a:ext cx="84510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/>
              <a:t>Publication</a:t>
            </a:r>
          </a:p>
        </p:txBody>
      </p:sp>
      <p:sp>
        <p:nvSpPr>
          <p:cNvPr id="45" name="OTLSHAPE_M_0fa41c0be35244a785da6a21b245930b_Shape">
            <a:extLst>
              <a:ext uri="{FF2B5EF4-FFF2-40B4-BE49-F238E27FC236}">
                <a16:creationId xmlns:a16="http://schemas.microsoft.com/office/drawing/2014/main" id="{3ABC5092-CDC8-4285-9C97-B8336A897DCE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622142" y="2976452"/>
            <a:ext cx="127000" cy="139700"/>
          </a:xfrm>
          <a:prstGeom prst="star5">
            <a:avLst/>
          </a:prstGeom>
          <a:solidFill>
            <a:srgbClr val="B60F13">
              <a:alpha val="100000"/>
            </a:srgbClr>
          </a:solidFill>
        </p:spPr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E7EB8614-24E8-4ADA-88B7-D3B519566598}"/>
              </a:ext>
            </a:extLst>
          </p:cNvPr>
          <p:cNvSpPr txBox="1"/>
          <p:nvPr/>
        </p:nvSpPr>
        <p:spPr>
          <a:xfrm>
            <a:off x="3862416" y="2042975"/>
            <a:ext cx="1518212" cy="83099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 b="1" dirty="0">
                <a:cs typeface="Calibri"/>
              </a:rPr>
              <a:t>Coinsurance Reimbursement Program Start Date: </a:t>
            </a:r>
            <a:endParaRPr lang="en-US" dirty="0">
              <a:cs typeface="Calibri"/>
            </a:endParaRPr>
          </a:p>
          <a:p>
            <a:pPr algn="ctr"/>
            <a:r>
              <a:rPr lang="en-US" sz="1200" b="1" dirty="0">
                <a:cs typeface="Calibri"/>
              </a:rPr>
              <a:t>January 1</a:t>
            </a:r>
            <a:r>
              <a:rPr lang="en-US" sz="1200" b="1" baseline="30000" dirty="0">
                <a:cs typeface="Calibri"/>
              </a:rPr>
              <a:t>st</a:t>
            </a:r>
            <a:r>
              <a:rPr lang="en-US" sz="1200" b="1" dirty="0">
                <a:cs typeface="Calibri"/>
              </a:rPr>
              <a:t>, 2022</a:t>
            </a:r>
            <a:endParaRPr lang="en-US" dirty="0">
              <a:cs typeface="Calibri"/>
            </a:endParaRPr>
          </a:p>
        </p:txBody>
      </p:sp>
      <p:sp>
        <p:nvSpPr>
          <p:cNvPr id="48" name="OTLSHAPE_M_0fa41c0be35244a785da6a21b245930b_Shape">
            <a:extLst>
              <a:ext uri="{FF2B5EF4-FFF2-40B4-BE49-F238E27FC236}">
                <a16:creationId xmlns:a16="http://schemas.microsoft.com/office/drawing/2014/main" id="{8CF32B95-C93F-4A49-886A-A4C365B3E534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4558022" y="2982328"/>
            <a:ext cx="127000" cy="139700"/>
          </a:xfrm>
          <a:prstGeom prst="star5">
            <a:avLst/>
          </a:prstGeom>
          <a:solidFill>
            <a:srgbClr val="B60F13">
              <a:alpha val="100000"/>
            </a:srgbClr>
          </a:solidFill>
        </p:spPr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53C2C19B-705B-4BED-87B6-07DF81FA56C7}"/>
              </a:ext>
            </a:extLst>
          </p:cNvPr>
          <p:cNvSpPr txBox="1"/>
          <p:nvPr/>
        </p:nvSpPr>
        <p:spPr>
          <a:xfrm>
            <a:off x="1915360" y="2421241"/>
            <a:ext cx="1667564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 b="1" dirty="0">
                <a:cs typeface="Calibri"/>
              </a:rPr>
              <a:t>First Patient Registered</a:t>
            </a:r>
            <a:endParaRPr lang="en-US" dirty="0">
              <a:cs typeface="Calibri"/>
            </a:endParaRPr>
          </a:p>
          <a:p>
            <a:pPr algn="ctr"/>
            <a:r>
              <a:rPr lang="en-US" sz="1200" b="1" dirty="0">
                <a:cs typeface="Calibri"/>
              </a:rPr>
              <a:t>Dec 17</a:t>
            </a:r>
            <a:r>
              <a:rPr lang="en-US" sz="1200" b="1" baseline="30000" dirty="0">
                <a:cs typeface="Calibri"/>
              </a:rPr>
              <a:t>th</a:t>
            </a:r>
            <a:r>
              <a:rPr lang="en-US" sz="1200" b="1" dirty="0">
                <a:cs typeface="Calibri"/>
              </a:rPr>
              <a:t>, 2020</a:t>
            </a:r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3655618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 IDEAS_Slide Master">
  <a:themeElements>
    <a:clrScheme name="Custom 20">
      <a:dk1>
        <a:srgbClr val="2F2B20"/>
      </a:dk1>
      <a:lt1>
        <a:srgbClr val="FFFFFF"/>
      </a:lt1>
      <a:dk2>
        <a:srgbClr val="00487E"/>
      </a:dk2>
      <a:lt2>
        <a:srgbClr val="0070C0"/>
      </a:lt2>
      <a:accent1>
        <a:srgbClr val="00487E"/>
      </a:accent1>
      <a:accent2>
        <a:srgbClr val="7F7F7F"/>
      </a:accent2>
      <a:accent3>
        <a:srgbClr val="00487E"/>
      </a:accent3>
      <a:accent4>
        <a:srgbClr val="58257F"/>
      </a:accent4>
      <a:accent5>
        <a:srgbClr val="7F7F7F"/>
      </a:accent5>
      <a:accent6>
        <a:srgbClr val="58257F"/>
      </a:accent6>
      <a:hlink>
        <a:srgbClr val="00487E"/>
      </a:hlink>
      <a:folHlink>
        <a:srgbClr val="58257F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DEAS_Slide Master">
  <a:themeElements>
    <a:clrScheme name="Custom 20">
      <a:dk1>
        <a:srgbClr val="2F2B20"/>
      </a:dk1>
      <a:lt1>
        <a:srgbClr val="FFFFFF"/>
      </a:lt1>
      <a:dk2>
        <a:srgbClr val="00487E"/>
      </a:dk2>
      <a:lt2>
        <a:srgbClr val="0070C0"/>
      </a:lt2>
      <a:accent1>
        <a:srgbClr val="00487E"/>
      </a:accent1>
      <a:accent2>
        <a:srgbClr val="7F7F7F"/>
      </a:accent2>
      <a:accent3>
        <a:srgbClr val="00487E"/>
      </a:accent3>
      <a:accent4>
        <a:srgbClr val="58257F"/>
      </a:accent4>
      <a:accent5>
        <a:srgbClr val="7F7F7F"/>
      </a:accent5>
      <a:accent6>
        <a:srgbClr val="58257F"/>
      </a:accent6>
      <a:hlink>
        <a:srgbClr val="00487E"/>
      </a:hlink>
      <a:folHlink>
        <a:srgbClr val="58257F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224CBC496E2224CA15AC5936AD665B4" ma:contentTypeVersion="4" ma:contentTypeDescription="Create a new document." ma:contentTypeScope="" ma:versionID="16c6cf3ec68d2035724c568bc17f0bc5">
  <xsd:schema xmlns:xsd="http://www.w3.org/2001/XMLSchema" xmlns:xs="http://www.w3.org/2001/XMLSchema" xmlns:p="http://schemas.microsoft.com/office/2006/metadata/properties" xmlns:ns2="9b86340d-cf8b-4787-ac11-eaee4b6173d2" targetNamespace="http://schemas.microsoft.com/office/2006/metadata/properties" ma:root="true" ma:fieldsID="f6ce29d3c9e395d65099f73c32ef75ee" ns2:_="">
    <xsd:import namespace="9b86340d-cf8b-4787-ac11-eaee4b6173d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86340d-cf8b-4787-ac11-eaee4b6173d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DDE0F28-D5FE-4B26-AAF7-0467C27890F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3BE2D83-F927-4588-AE94-4EBDB08F733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b86340d-cf8b-4787-ac11-eaee4b6173d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B59398F-E226-450E-AE03-1CCF32427325}">
  <ds:schemaRefs>
    <ds:schemaRef ds:uri="http://schemas.microsoft.com/office/2006/documentManagement/types"/>
    <ds:schemaRef ds:uri="http://purl.org/dc/terms/"/>
    <ds:schemaRef ds:uri="http://schemas.microsoft.com/office/2006/metadata/properties"/>
    <ds:schemaRef ds:uri="http://www.w3.org/XML/1998/namespace"/>
    <ds:schemaRef ds:uri="http://purl.org/dc/elements/1.1/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9b86340d-cf8b-4787-ac11-eaee4b6173d2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27919</TotalTime>
  <Words>4195</Words>
  <Application>Microsoft Office PowerPoint</Application>
  <PresentationFormat>Widescreen</PresentationFormat>
  <Paragraphs>455</Paragraphs>
  <Slides>42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42</vt:i4>
      </vt:variant>
    </vt:vector>
  </HeadingPairs>
  <TitlesOfParts>
    <vt:vector size="51" baseType="lpstr">
      <vt:lpstr>Arial</vt:lpstr>
      <vt:lpstr>Calibri</vt:lpstr>
      <vt:lpstr>Courier New</vt:lpstr>
      <vt:lpstr>Open Sans</vt:lpstr>
      <vt:lpstr>Segoe UI</vt:lpstr>
      <vt:lpstr>Symbol</vt:lpstr>
      <vt:lpstr>Times New Roman</vt:lpstr>
      <vt:lpstr>New IDEAS_Slide Master</vt:lpstr>
      <vt:lpstr>IDEAS_Slide Master</vt:lpstr>
      <vt:lpstr>PowerPoint Presentation</vt:lpstr>
      <vt:lpstr>New IDEAS Study History</vt:lpstr>
      <vt:lpstr>New IDEAS vs. the Original IDEAS Study </vt:lpstr>
      <vt:lpstr>New IDEAS Study Aims</vt:lpstr>
      <vt:lpstr>Additional Study Objectives </vt:lpstr>
      <vt:lpstr>New IDEAS: Clinical Care vs. Research</vt:lpstr>
      <vt:lpstr>PowerPoint Presentation</vt:lpstr>
      <vt:lpstr>Referring Physician Qualifications</vt:lpstr>
      <vt:lpstr>New IDEAS Study Timeline</vt:lpstr>
      <vt:lpstr>Participant Study Timeline</vt:lpstr>
      <vt:lpstr>Study Resources</vt:lpstr>
      <vt:lpstr>Recruitment and Community Engagement Resources</vt:lpstr>
      <vt:lpstr>PowerPoint Presentation</vt:lpstr>
      <vt:lpstr>Community Engagement Strategies - Champions</vt:lpstr>
      <vt:lpstr>The Champion Role</vt:lpstr>
      <vt:lpstr>New IDEAS Study Policies</vt:lpstr>
      <vt:lpstr>Promote New IDEAS: Marketing Toolkit</vt:lpstr>
      <vt:lpstr>Study Calendar Overview</vt:lpstr>
      <vt:lpstr>Visit 1: Screening/Eligibility Review (T1)</vt:lpstr>
      <vt:lpstr>Inclusion Criteria</vt:lpstr>
      <vt:lpstr>Exclusion Criteria</vt:lpstr>
      <vt:lpstr>Informed Consent Process</vt:lpstr>
      <vt:lpstr>Will Subjects Endure Any Costs?</vt:lpstr>
      <vt:lpstr>Obtaining Electronic Signatures</vt:lpstr>
      <vt:lpstr>Obtaining Signatures Remotely</vt:lpstr>
      <vt:lpstr>Informed Consent Process continued</vt:lpstr>
      <vt:lpstr>Expectations of Study Participants</vt:lpstr>
      <vt:lpstr>Optional Informed Consent Form Components</vt:lpstr>
      <vt:lpstr>Additional Database Training</vt:lpstr>
      <vt:lpstr>Visit 1: Clinical Assessment—Pre-PET Visit (T2)</vt:lpstr>
      <vt:lpstr>Visit 2: Amyloid PET Scan (T3)</vt:lpstr>
      <vt:lpstr>Disclosure of PET Results (T4)</vt:lpstr>
      <vt:lpstr>Disclosure of PET Results Resources</vt:lpstr>
      <vt:lpstr>Visit 3: Post-PET Office Visit (T5)</vt:lpstr>
      <vt:lpstr>Post-PET Form Example</vt:lpstr>
      <vt:lpstr>Rare Events</vt:lpstr>
      <vt:lpstr>Protocol Violation Process</vt:lpstr>
      <vt:lpstr>Case Completion and Payment</vt:lpstr>
      <vt:lpstr>Case Reimbursement Breakdown</vt:lpstr>
      <vt:lpstr>Central IRB Overview</vt:lpstr>
      <vt:lpstr>Central IRB Requirements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DiGati, Rebecca</dc:creator>
  <cp:lastModifiedBy>Glavin, Emily</cp:lastModifiedBy>
  <cp:revision>209</cp:revision>
  <dcterms:created xsi:type="dcterms:W3CDTF">2021-01-07T15:07:46Z</dcterms:created>
  <dcterms:modified xsi:type="dcterms:W3CDTF">2022-04-25T16:04:05Z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0x010100B224CBC496E2224CA15AC5936AD665B4</vt:lpwstr>
  </property>
</Properties>
</file>