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71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6" autoAdjust="0"/>
    <p:restoredTop sz="63749" autoAdjust="0"/>
  </p:normalViewPr>
  <p:slideViewPr>
    <p:cSldViewPr>
      <p:cViewPr varScale="1">
        <p:scale>
          <a:sx n="70" d="100"/>
          <a:sy n="70" d="100"/>
        </p:scale>
        <p:origin x="214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ves, Brendon" userId="df9efbb8-1f20-4255-a5f2-4488f05ee892" providerId="ADAL" clId="{A8465C2C-73C2-4EC2-AC07-6123C859CC4E}"/>
    <pc:docChg chg="modSld">
      <pc:chgData name="Alves, Brendon" userId="df9efbb8-1f20-4255-a5f2-4488f05ee892" providerId="ADAL" clId="{A8465C2C-73C2-4EC2-AC07-6123C859CC4E}" dt="2022-11-30T19:14:28.471" v="0" actId="20577"/>
      <pc:docMkLst>
        <pc:docMk/>
      </pc:docMkLst>
      <pc:sldChg chg="modSp mod">
        <pc:chgData name="Alves, Brendon" userId="df9efbb8-1f20-4255-a5f2-4488f05ee892" providerId="ADAL" clId="{A8465C2C-73C2-4EC2-AC07-6123C859CC4E}" dt="2022-11-30T19:14:28.471" v="0" actId="20577"/>
        <pc:sldMkLst>
          <pc:docMk/>
          <pc:sldMk cId="2941468491" sldId="716"/>
        </pc:sldMkLst>
        <pc:spChg chg="mod">
          <ac:chgData name="Alves, Brendon" userId="df9efbb8-1f20-4255-a5f2-4488f05ee892" providerId="ADAL" clId="{A8465C2C-73C2-4EC2-AC07-6123C859CC4E}" dt="2022-11-30T19:14:28.471" v="0" actId="20577"/>
          <ac:spMkLst>
            <pc:docMk/>
            <pc:sldMk cId="2941468491" sldId="716"/>
            <ac:spMk id="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6E1FE3-CF36-4D4C-8645-382E8E7BFE42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1B1287-C7DF-4EA5-BABC-C62F48C742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6688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en-US" sz="1800" b="0" i="0" u="none" strike="noStrike" kern="1200" dirty="0">
                <a:solidFill>
                  <a:srgbClr val="00446A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Quality Program Specialist</a:t>
            </a:r>
            <a:endParaRPr lang="en-US" sz="18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en-US" sz="1800" b="0" i="0" u="none" strike="noStrike" kern="1200" dirty="0">
                <a:solidFill>
                  <a:srgbClr val="00446A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Brendon Alves</a:t>
            </a:r>
            <a:endParaRPr lang="en-US" sz="1800" b="0" i="0" u="none" strike="noStrike" dirty="0">
              <a:effectLst/>
              <a:latin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6495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1633E5F-3683-0140-832F-D6B972C1BC5D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6495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03549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CR_PPT_Regular_Pages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13685" cy="686664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2130430"/>
            <a:ext cx="10363200" cy="1470025"/>
          </a:xfrm>
        </p:spPr>
        <p:txBody>
          <a:bodyPr>
            <a:normAutofit/>
          </a:bodyPr>
          <a:lstStyle>
            <a:lvl1pPr>
              <a:defRPr sz="4267">
                <a:latin typeface="+mn-lt"/>
              </a:defRPr>
            </a:lvl1pPr>
          </a:lstStyle>
          <a:p>
            <a:r>
              <a:rPr lang="en-US" dirty="0"/>
              <a:t>Click to add 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3362675703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 t="-1000" r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279400"/>
            <a:ext cx="10972800" cy="1143000"/>
          </a:xfrm>
        </p:spPr>
        <p:txBody>
          <a:bodyPr>
            <a:normAutofit/>
          </a:bodyPr>
          <a:lstStyle>
            <a:lvl1pPr algn="l">
              <a:defRPr sz="4267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add headline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9600" y="1438275"/>
            <a:ext cx="10972800" cy="4835525"/>
          </a:xfrm>
        </p:spPr>
        <p:txBody>
          <a:bodyPr/>
          <a:lstStyle>
            <a:lvl1pPr marL="457189" indent="-457189">
              <a:buClr>
                <a:schemeClr val="accent1"/>
              </a:buClr>
              <a:buFont typeface="Wingdings" pitchFamily="2" charset="2"/>
              <a:buChar char="§"/>
              <a:defRPr sz="3733"/>
            </a:lvl1pPr>
            <a:lvl2pPr marL="990575" indent="-380990">
              <a:buClr>
                <a:schemeClr val="accent1"/>
              </a:buClr>
              <a:buFont typeface="Wingdings" pitchFamily="2" charset="2"/>
              <a:buChar char="§"/>
              <a:defRPr sz="3200"/>
            </a:lvl2pPr>
            <a:lvl3pPr marL="1523962" indent="-304792">
              <a:buClr>
                <a:schemeClr val="accent1"/>
              </a:buClr>
              <a:buFont typeface="Wingdings" pitchFamily="2" charset="2"/>
              <a:buChar char="§"/>
              <a:defRPr/>
            </a:lvl3pPr>
            <a:lvl4pPr marL="2133547" indent="-304792">
              <a:buClr>
                <a:schemeClr val="accent1"/>
              </a:buClr>
              <a:buFont typeface="Wingdings" pitchFamily="2" charset="2"/>
              <a:buChar char="§"/>
              <a:defRPr/>
            </a:lvl4pPr>
            <a:lvl5pPr marL="2743131" indent="-304792">
              <a:buClr>
                <a:schemeClr val="accent1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39800675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>
            <a:lum/>
          </a:blip>
          <a:srcRect/>
          <a:stretch>
            <a:fillRect t="-1000" r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381000"/>
            <a:ext cx="10972800" cy="1143000"/>
          </a:xfrm>
        </p:spPr>
        <p:txBody>
          <a:bodyPr/>
          <a:lstStyle/>
          <a:p>
            <a:r>
              <a:rPr lang="en-US" dirty="0"/>
              <a:t>Click to add headline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09600" y="1558925"/>
            <a:ext cx="5384800" cy="3394075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97600" y="1558925"/>
            <a:ext cx="5384800" cy="3394075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58266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>
            <a:lum/>
          </a:blip>
          <a:srcRect/>
          <a:stretch>
            <a:fillRect t="-1000" r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381000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add headline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09600" y="1498600"/>
            <a:ext cx="5386917" cy="639763"/>
          </a:xfrm>
        </p:spPr>
        <p:txBody>
          <a:bodyPr anchor="b">
            <a:normAutofit/>
          </a:bodyPr>
          <a:lstStyle>
            <a:lvl1pPr marL="0" indent="0">
              <a:buNone/>
              <a:defRPr sz="2667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09600" y="2209800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93377" y="1498600"/>
            <a:ext cx="5389033" cy="639763"/>
          </a:xfrm>
        </p:spPr>
        <p:txBody>
          <a:bodyPr anchor="b">
            <a:normAutofit/>
          </a:bodyPr>
          <a:lstStyle>
            <a:lvl1pPr marL="0" indent="0">
              <a:buNone/>
              <a:defRPr sz="2667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93377" y="2209800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74284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>
            <a:lum/>
          </a:blip>
          <a:srcRect/>
          <a:stretch>
            <a:fillRect t="-1000" r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381000"/>
            <a:ext cx="10972800" cy="1143000"/>
          </a:xfrm>
        </p:spPr>
        <p:txBody>
          <a:bodyPr/>
          <a:lstStyle/>
          <a:p>
            <a:r>
              <a:rPr lang="en-US" dirty="0"/>
              <a:t>Click to add headline</a:t>
            </a:r>
          </a:p>
        </p:txBody>
      </p:sp>
    </p:spTree>
    <p:extLst>
      <p:ext uri="{BB962C8B-B14F-4D97-AF65-F5344CB8AC3E}">
        <p14:creationId xmlns:p14="http://schemas.microsoft.com/office/powerpoint/2010/main" val="3790603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>
            <a:lum/>
          </a:blip>
          <a:srcRect/>
          <a:stretch>
            <a:fillRect t="-1000" r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61087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 t="-1000" r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10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dirty="0"/>
              <a:t>Click to add 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766733" y="584200"/>
            <a:ext cx="6815667" cy="5541968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09610" y="1435104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3967126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>
            <a:lum/>
          </a:blip>
          <a:srcRect/>
          <a:stretch>
            <a:fillRect t="-1000" r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389717" y="4800601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dirty="0"/>
              <a:t>Click to add headline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2389717" y="5367342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898416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764367" y="83004"/>
            <a:ext cx="9072263" cy="1224528"/>
          </a:xfrm>
          <a:prstGeom prst="rect">
            <a:avLst/>
          </a:prstGeom>
        </p:spPr>
        <p:txBody>
          <a:bodyPr vert="horz" anchor="b"/>
          <a:lstStyle>
            <a:lvl1pPr algn="l">
              <a:lnSpc>
                <a:spcPct val="90000"/>
              </a:lnSpc>
              <a:defRPr sz="3733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 lang="en-US" dirty="0"/>
          </a:p>
        </p:txBody>
      </p:sp>
      <p:sp>
        <p:nvSpPr>
          <p:cNvPr id="23" name="Content Placeholder 2"/>
          <p:cNvSpPr>
            <a:spLocks noGrp="1"/>
          </p:cNvSpPr>
          <p:nvPr>
            <p:ph idx="1"/>
          </p:nvPr>
        </p:nvSpPr>
        <p:spPr>
          <a:xfrm>
            <a:off x="761621" y="1686986"/>
            <a:ext cx="11171392" cy="4797485"/>
          </a:xfrm>
          <a:prstGeom prst="rect">
            <a:avLst/>
          </a:prstGeom>
        </p:spPr>
        <p:txBody>
          <a:bodyPr/>
          <a:lstStyle>
            <a:lvl1pPr marL="228594" indent="-228594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defRPr sz="2133">
                <a:solidFill>
                  <a:srgbClr val="1D2758"/>
                </a:solidFill>
                <a:latin typeface="Arial"/>
                <a:cs typeface="Arial"/>
              </a:defRPr>
            </a:lvl1pPr>
            <a:lvl2pPr marL="461422" indent="-22436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defRPr sz="1867">
                <a:solidFill>
                  <a:srgbClr val="1D2758"/>
                </a:solidFill>
                <a:latin typeface="Arial"/>
                <a:cs typeface="Arial"/>
              </a:defRPr>
            </a:lvl2pPr>
            <a:lvl3pPr marL="607469" indent="-15028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defRPr sz="1600">
                <a:solidFill>
                  <a:srgbClr val="1D2758"/>
                </a:solidFill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43EE7-97AF-4F47-BEED-EA840C05F45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5275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 t="-1000" r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CR_PPT_Regular_Pages.png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13685" cy="686664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108200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add headline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33763"/>
            <a:ext cx="10972800" cy="30432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827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 ftr="0" dt="0"/>
  <p:txStyles>
    <p:titleStyle>
      <a:lvl1pPr algn="ctr" defTabSz="1219170" rtl="0" eaLnBrk="1" latinLnBrk="0" hangingPunct="1">
        <a:spcBef>
          <a:spcPct val="0"/>
        </a:spcBef>
        <a:buNone/>
        <a:defRPr sz="4800" kern="1200">
          <a:solidFill>
            <a:srgbClr val="000000"/>
          </a:solidFill>
          <a:latin typeface="+mn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Clr>
          <a:schemeClr val="accent1"/>
        </a:buClr>
        <a:buFont typeface="Wingdings" charset="2"/>
        <a:buChar char="§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Clr>
          <a:schemeClr val="accent1"/>
        </a:buClr>
        <a:buFont typeface="Wingdings" charset="2"/>
        <a:buChar char="§"/>
        <a:defRPr sz="2667" kern="1200">
          <a:solidFill>
            <a:srgbClr val="000000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Clr>
          <a:schemeClr val="accent1"/>
        </a:buClr>
        <a:buFont typeface="Wingdings" charset="2"/>
        <a:buChar char="§"/>
        <a:defRPr sz="2667" kern="1200">
          <a:solidFill>
            <a:srgbClr val="000000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Clr>
          <a:schemeClr val="accent1"/>
        </a:buClr>
        <a:buFont typeface="Wingdings" charset="2"/>
        <a:buChar char="§"/>
        <a:defRPr sz="2667" kern="1200">
          <a:solidFill>
            <a:srgbClr val="000000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Clr>
          <a:schemeClr val="accent1"/>
        </a:buClr>
        <a:buFont typeface="Wingdings" charset="2"/>
        <a:buChar char="§"/>
        <a:defRPr sz="2667" kern="1200">
          <a:solidFill>
            <a:srgbClr val="000000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279400"/>
            <a:ext cx="11175999" cy="1143000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DXA Measure Development Technical Expert Panel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7302" y="1577720"/>
            <a:ext cx="10898297" cy="4696080"/>
          </a:xfrm>
        </p:spPr>
        <p:txBody>
          <a:bodyPr>
            <a:normAutofit/>
          </a:bodyPr>
          <a:lstStyle/>
          <a:p>
            <a:pPr marL="365751" indent="-365751">
              <a:spcBef>
                <a:spcPts val="0"/>
              </a:spcBef>
            </a:pPr>
            <a:endParaRPr lang="en-US" dirty="0"/>
          </a:p>
          <a:p>
            <a:pPr marL="365751" indent="-365751">
              <a:spcBef>
                <a:spcPts val="0"/>
              </a:spcBef>
            </a:pPr>
            <a:endParaRPr lang="en-US" dirty="0"/>
          </a:p>
          <a:p>
            <a:pPr marL="365751" indent="-365751">
              <a:spcBef>
                <a:spcPts val="0"/>
              </a:spcBef>
            </a:pPr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1B7174C-4B58-4885-BC32-D303D1106E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2143070"/>
              </p:ext>
            </p:extLst>
          </p:nvPr>
        </p:nvGraphicFramePr>
        <p:xfrm>
          <a:off x="406401" y="1219200"/>
          <a:ext cx="5384798" cy="52289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5166">
                  <a:extLst>
                    <a:ext uri="{9D8B030D-6E8A-4147-A177-3AD203B41FA5}">
                      <a16:colId xmlns:a16="http://schemas.microsoft.com/office/drawing/2014/main" val="3729393423"/>
                    </a:ext>
                  </a:extLst>
                </a:gridCol>
                <a:gridCol w="2619632">
                  <a:extLst>
                    <a:ext uri="{9D8B030D-6E8A-4147-A177-3AD203B41FA5}">
                      <a16:colId xmlns:a16="http://schemas.microsoft.com/office/drawing/2014/main" val="3584576587"/>
                    </a:ext>
                  </a:extLst>
                </a:gridCol>
              </a:tblGrid>
              <a:tr h="45591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Panelist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Role</a:t>
                      </a: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585632205"/>
                  </a:ext>
                </a:extLst>
              </a:tr>
              <a:tr h="62688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Nadja Kadom, MD</a:t>
                      </a: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TEP and Metrics Committee Chair</a:t>
                      </a:r>
                    </a:p>
                  </a:txBody>
                  <a:tcPr marL="121920" marR="121920" marT="60960" marB="60960" anchor="ctr"/>
                </a:tc>
                <a:extLst>
                  <a:ext uri="{0D108BD9-81ED-4DB2-BD59-A6C34878D82A}">
                    <a16:rowId xmlns:a16="http://schemas.microsoft.com/office/drawing/2014/main" val="418572838"/>
                  </a:ext>
                </a:extLst>
              </a:tr>
              <a:tr h="626880"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Kesav Raghavan, MD</a:t>
                      </a: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Metrics Committee Member</a:t>
                      </a:r>
                    </a:p>
                  </a:txBody>
                  <a:tcPr marL="121920" marR="121920" marT="60960" marB="60960" anchor="ctr"/>
                </a:tc>
                <a:extLst>
                  <a:ext uri="{0D108BD9-81ED-4DB2-BD59-A6C34878D82A}">
                    <a16:rowId xmlns:a16="http://schemas.microsoft.com/office/drawing/2014/main" val="2088796992"/>
                  </a:ext>
                </a:extLst>
              </a:tr>
              <a:tr h="626880">
                <a:tc>
                  <a:txBody>
                    <a:bodyPr/>
                    <a:lstStyle/>
                    <a:p>
                      <a:r>
                        <a:rPr lang="en-US" sz="18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Akriti</a:t>
                      </a: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Khanna, MD</a:t>
                      </a: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Metrics Committee Member</a:t>
                      </a:r>
                    </a:p>
                  </a:txBody>
                  <a:tcPr marL="121920" marR="121920" marT="60960" marB="60960" anchor="ctr"/>
                </a:tc>
                <a:extLst>
                  <a:ext uri="{0D108BD9-81ED-4DB2-BD59-A6C34878D82A}">
                    <a16:rowId xmlns:a16="http://schemas.microsoft.com/office/drawing/2014/main" val="1305573893"/>
                  </a:ext>
                </a:extLst>
              </a:tr>
              <a:tr h="62688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Tyler Prout, MD</a:t>
                      </a: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Invited Member</a:t>
                      </a:r>
                    </a:p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Subject</a:t>
                      </a:r>
                      <a:r>
                        <a:rPr lang="en-US" sz="18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Matter Expert</a:t>
                      </a:r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 anchor="ctr"/>
                </a:tc>
                <a:extLst>
                  <a:ext uri="{0D108BD9-81ED-4DB2-BD59-A6C34878D82A}">
                    <a16:rowId xmlns:a16="http://schemas.microsoft.com/office/drawing/2014/main" val="490103809"/>
                  </a:ext>
                </a:extLst>
              </a:tr>
              <a:tr h="62688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Samuel Einstein, PhD</a:t>
                      </a: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Invited Member</a:t>
                      </a:r>
                    </a:p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Subject</a:t>
                      </a:r>
                      <a:r>
                        <a:rPr lang="en-US" sz="18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Matter Expert</a:t>
                      </a:r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 anchor="ctr"/>
                </a:tc>
                <a:extLst>
                  <a:ext uri="{0D108BD9-81ED-4DB2-BD59-A6C34878D82A}">
                    <a16:rowId xmlns:a16="http://schemas.microsoft.com/office/drawing/2014/main" val="2141584407"/>
                  </a:ext>
                </a:extLst>
              </a:tr>
              <a:tr h="370429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TBD</a:t>
                      </a: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Patient Representative</a:t>
                      </a:r>
                    </a:p>
                  </a:txBody>
                  <a:tcPr marL="121920" marR="121920" marT="60960" marB="60960" anchor="ctr"/>
                </a:tc>
                <a:extLst>
                  <a:ext uri="{0D108BD9-81ED-4DB2-BD59-A6C34878D82A}">
                    <a16:rowId xmlns:a16="http://schemas.microsoft.com/office/drawing/2014/main" val="73961696"/>
                  </a:ext>
                </a:extLst>
              </a:tr>
              <a:tr h="992254"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Bonna Rogers-Neufeld, MD, FACR </a:t>
                      </a:r>
                      <a:endParaRPr lang="en-US" sz="18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Invited Member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Subject</a:t>
                      </a:r>
                      <a:r>
                        <a:rPr lang="en-US" sz="18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Matter</a:t>
                      </a:r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 anchor="ctr"/>
                </a:tc>
                <a:extLst>
                  <a:ext uri="{0D108BD9-81ED-4DB2-BD59-A6C34878D82A}">
                    <a16:rowId xmlns:a16="http://schemas.microsoft.com/office/drawing/2014/main" val="56450396"/>
                  </a:ext>
                </a:extLst>
              </a:tr>
            </a:tbl>
          </a:graphicData>
        </a:graphic>
      </p:graphicFrame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236FDBE2-842C-90CE-58CA-3C04215080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6233383"/>
              </p:ext>
            </p:extLst>
          </p:nvPr>
        </p:nvGraphicFramePr>
        <p:xfrm>
          <a:off x="6095999" y="1219200"/>
          <a:ext cx="5384798" cy="5187381"/>
        </p:xfrm>
        <a:graphic>
          <a:graphicData uri="http://schemas.openxmlformats.org/drawingml/2006/table">
            <a:tbl>
              <a:tblPr firstRow="1" lastRow="1" bandRow="1">
                <a:tableStyleId>{5C22544A-7EE6-4342-B048-85BDC9FD1C3A}</a:tableStyleId>
              </a:tblPr>
              <a:tblGrid>
                <a:gridCol w="2765166">
                  <a:extLst>
                    <a:ext uri="{9D8B030D-6E8A-4147-A177-3AD203B41FA5}">
                      <a16:colId xmlns:a16="http://schemas.microsoft.com/office/drawing/2014/main" val="3729393423"/>
                    </a:ext>
                  </a:extLst>
                </a:gridCol>
                <a:gridCol w="2619632">
                  <a:extLst>
                    <a:ext uri="{9D8B030D-6E8A-4147-A177-3AD203B41FA5}">
                      <a16:colId xmlns:a16="http://schemas.microsoft.com/office/drawing/2014/main" val="3584576587"/>
                    </a:ext>
                  </a:extLst>
                </a:gridCol>
              </a:tblGrid>
              <a:tr h="42672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ACR Staff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Role</a:t>
                      </a: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585632205"/>
                  </a:ext>
                </a:extLst>
              </a:tr>
              <a:tr h="933146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Samantha Shugarman, MS</a:t>
                      </a: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Director of Quality Programs</a:t>
                      </a:r>
                    </a:p>
                  </a:txBody>
                  <a:tcPr marL="121920" marR="121920" marT="60960" marB="60960" anchor="ctr"/>
                </a:tc>
                <a:extLst>
                  <a:ext uri="{0D108BD9-81ED-4DB2-BD59-A6C34878D82A}">
                    <a16:rowId xmlns:a16="http://schemas.microsoft.com/office/drawing/2014/main" val="418572838"/>
                  </a:ext>
                </a:extLst>
              </a:tr>
              <a:tr h="1104856">
                <a:tc>
                  <a:txBody>
                    <a:bodyPr/>
                    <a:lstStyle/>
                    <a:p>
                      <a:pPr marL="0" marR="0" indent="0" algn="l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kern="1200" dirty="0">
                          <a:solidFill>
                            <a:srgbClr val="00446A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Judy Burleson, MHSA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Vice President of Quality Programs</a:t>
                      </a:r>
                    </a:p>
                  </a:txBody>
                  <a:tcPr marL="121920" marR="121920" marT="60960" marB="60960" anchor="ctr"/>
                </a:tc>
                <a:extLst>
                  <a:ext uri="{0D108BD9-81ED-4DB2-BD59-A6C34878D82A}">
                    <a16:rowId xmlns:a16="http://schemas.microsoft.com/office/drawing/2014/main" val="2088796992"/>
                  </a:ext>
                </a:extLst>
              </a:tr>
              <a:tr h="1104856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kern="1200" dirty="0">
                          <a:solidFill>
                            <a:srgbClr val="00446A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Zach Smith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Quality Programs Specialist</a:t>
                      </a:r>
                    </a:p>
                  </a:txBody>
                  <a:tcPr marL="121920" marR="121920" marT="60960" marB="60960" anchor="ctr"/>
                </a:tc>
                <a:extLst>
                  <a:ext uri="{0D108BD9-81ED-4DB2-BD59-A6C34878D82A}">
                    <a16:rowId xmlns:a16="http://schemas.microsoft.com/office/drawing/2014/main" val="1305573893"/>
                  </a:ext>
                </a:extLst>
              </a:tr>
              <a:tr h="1556843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Brendon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Alves</a:t>
                      </a:r>
                    </a:p>
                  </a:txBody>
                  <a:tcPr marL="121920" marR="121920" marT="60960" marB="6096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Quality Programs Specialist</a:t>
                      </a:r>
                    </a:p>
                    <a:p>
                      <a:endParaRPr lang="en-US" sz="18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01038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1468491"/>
      </p:ext>
    </p:extLst>
  </p:cSld>
  <p:clrMapOvr>
    <a:masterClrMapping/>
  </p:clrMapOvr>
</p:sld>
</file>

<file path=ppt/theme/theme1.xml><?xml version="1.0" encoding="utf-8"?>
<a:theme xmlns:a="http://schemas.openxmlformats.org/drawingml/2006/main" name="ACR_PPT Widescreen Light_F">
  <a:themeElements>
    <a:clrScheme name="ACR">
      <a:dk1>
        <a:srgbClr val="00446A"/>
      </a:dk1>
      <a:lt1>
        <a:sysClr val="window" lastClr="FFFFFF"/>
      </a:lt1>
      <a:dk2>
        <a:srgbClr val="00446A"/>
      </a:dk2>
      <a:lt2>
        <a:srgbClr val="FFFFFF"/>
      </a:lt2>
      <a:accent1>
        <a:srgbClr val="C1D83E"/>
      </a:accent1>
      <a:accent2>
        <a:srgbClr val="4A642D"/>
      </a:accent2>
      <a:accent3>
        <a:srgbClr val="AF272F"/>
      </a:accent3>
      <a:accent4>
        <a:srgbClr val="C16C18"/>
      </a:accent4>
      <a:accent5>
        <a:srgbClr val="FED141"/>
      </a:accent5>
      <a:accent6>
        <a:srgbClr val="FFFFFF"/>
      </a:accent6>
      <a:hlink>
        <a:srgbClr val="0000FF"/>
      </a:hlink>
      <a:folHlink>
        <a:srgbClr val="800080"/>
      </a:folHlink>
    </a:clrScheme>
    <a:fontScheme name="ACR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R PPT Light widescreen" id="{FD5EEDF1-1E97-41CE-9F66-5E1060632E17}" vid="{1AE352C4-E45E-4181-AFED-C5395B0FE4A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98</Words>
  <Application>Microsoft Office PowerPoint</Application>
  <PresentationFormat>Widescreen</PresentationFormat>
  <Paragraphs>34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ACR_PPT Widescreen Light_F</vt:lpstr>
      <vt:lpstr>DXA Measure Development Technical Expert Panel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DEXA Measure Development Technical Expert Panel</dc:title>
  <dc:creator>Shugarman, Samantha</dc:creator>
  <cp:lastModifiedBy>Alves, Brendon</cp:lastModifiedBy>
  <cp:revision>5</cp:revision>
  <dcterms:created xsi:type="dcterms:W3CDTF">2022-10-14T16:13:30Z</dcterms:created>
  <dcterms:modified xsi:type="dcterms:W3CDTF">2022-11-30T19:14:39Z</dcterms:modified>
</cp:coreProperties>
</file>