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4"/>
  </p:notesMasterIdLst>
  <p:handoutMasterIdLst>
    <p:handoutMasterId r:id="rId15"/>
  </p:handoutMasterIdLst>
  <p:sldIdLst>
    <p:sldId id="256" r:id="rId3"/>
    <p:sldId id="2145707772" r:id="rId4"/>
    <p:sldId id="5031" r:id="rId5"/>
    <p:sldId id="5032" r:id="rId6"/>
    <p:sldId id="5033" r:id="rId7"/>
    <p:sldId id="5034" r:id="rId8"/>
    <p:sldId id="2145707769" r:id="rId9"/>
    <p:sldId id="2145707785" r:id="rId10"/>
    <p:sldId id="2145707770" r:id="rId11"/>
    <p:sldId id="2145707771" r:id="rId12"/>
    <p:sldId id="503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6327"/>
  </p:normalViewPr>
  <p:slideViewPr>
    <p:cSldViewPr snapToGrid="0">
      <p:cViewPr varScale="1">
        <p:scale>
          <a:sx n="97" d="100"/>
          <a:sy n="97" d="100"/>
        </p:scale>
        <p:origin x="33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997434-E525-4D07-9198-2582180E1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D2B9-C861-40D6-8240-4768EEAB5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26AE2-F8CC-48F7-9959-D53720CAA0A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CEF74-1B93-45E2-9C6A-9F45E6E12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C7705-1C18-4AA3-BFB3-6E477C5FE7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DD375-BE3A-47C0-914D-105DAB0F9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8739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16724-1A4B-423F-826F-985DA9252A5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5852-4735-4A7D-BC44-10DE67BD0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3518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and 2 of your partners and spouses go out to dinner. All enjoy the benefits of a good meal and a few bottles of wine.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5852-4735-4A7D-BC44-10DE67BD08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7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the check comes, 2 of you promptly put your credit cards on the table but the 3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rd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says “Thanks for the meal but I think I will pass on paying my share.”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5852-4735-4A7D-BC44-10DE67BD08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7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65D6-E465-4BCC-B10A-818DD7FC2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350" y="2923563"/>
            <a:ext cx="10965050" cy="664797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B1C74-3203-4754-B362-EADEDD4DD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987" y="3947051"/>
            <a:ext cx="10965050" cy="415498"/>
          </a:xfr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09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7296" userDrawn="1">
          <p15:clr>
            <a:srgbClr val="FBAE40"/>
          </p15:clr>
        </p15:guide>
        <p15:guide id="6" orient="horz" pos="10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525692-A145-41D9-3678-A12574AEF1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D862A7C5-4B98-636D-746B-596507414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4611" r="1" b="11317"/>
          <a:stretch/>
        </p:blipFill>
        <p:spPr>
          <a:xfrm>
            <a:off x="0" y="0"/>
            <a:ext cx="685184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92944E-AC51-D9A6-D782-95F34F1B74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483" y="1410494"/>
            <a:ext cx="4412536" cy="15315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3FA7EB-2231-8878-11D6-5BB10DFD0B4C}"/>
              </a:ext>
            </a:extLst>
          </p:cNvPr>
          <p:cNvSpPr txBox="1">
            <a:spLocks/>
          </p:cNvSpPr>
          <p:nvPr userDrawn="1"/>
        </p:nvSpPr>
        <p:spPr>
          <a:xfrm>
            <a:off x="673445" y="6091583"/>
            <a:ext cx="1029600" cy="4154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accent1"/>
                </a:solidFill>
                <a:latin typeface="Public Sans Medium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n-US" sz="1800" b="1" i="0" dirty="0">
                <a:solidFill>
                  <a:schemeClr val="accent2"/>
                </a:solidFill>
                <a:latin typeface="Public Sans" pitchFamily="2" charset="77"/>
              </a:rPr>
              <a:t>acr.org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99A052-B714-4ECC-1A34-D7BBCEA9F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683" y="3006705"/>
            <a:ext cx="4769413" cy="4222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0FD558-B128-6EA3-509F-48272EA1B3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5543" y="4062873"/>
            <a:ext cx="4691062" cy="3462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E3130DC8-DD46-96E3-1660-7CDC3DC8AD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199" y="5875813"/>
            <a:ext cx="1946109" cy="8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15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312">
          <p15:clr>
            <a:srgbClr val="FBAE40"/>
          </p15:clr>
        </p15:guide>
        <p15:guide id="6" orient="horz" pos="10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9928-45C7-4B45-8C00-51A5D8F9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87" y="495300"/>
            <a:ext cx="10972800" cy="42229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FA86-1164-44F9-8196-EF6CFC79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87" y="1600200"/>
            <a:ext cx="10962752" cy="2416046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B5E19B-90DF-2494-DB0C-C3D877B27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0134" y="433620"/>
            <a:ext cx="545653" cy="5456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B0DE5A-E767-3456-0A09-5464D99B9166}"/>
              </a:ext>
            </a:extLst>
          </p:cNvPr>
          <p:cNvSpPr/>
          <p:nvPr userDrawn="1"/>
        </p:nvSpPr>
        <p:spPr>
          <a:xfrm>
            <a:off x="212993" y="6500127"/>
            <a:ext cx="54864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chemeClr val="bg2">
                    <a:alpha val="55000"/>
                  </a:schemeClr>
                </a:solidFill>
                <a:latin typeface="+mj-lt"/>
              </a:rPr>
              <a:t>© 2023 American College of Radiology® |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4470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7C69-E8D4-495C-BE96-0C6C8AC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15" y="502615"/>
            <a:ext cx="10972799" cy="42229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C9091-3373-4E9A-805A-A9557853C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14" y="1600656"/>
            <a:ext cx="10965485" cy="4434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E4CEC-5D84-BF0F-406B-7AE6560CF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0134" y="433620"/>
            <a:ext cx="545653" cy="5456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9AB268-C56E-2138-078B-E6ED48BBD769}"/>
              </a:ext>
            </a:extLst>
          </p:cNvPr>
          <p:cNvSpPr/>
          <p:nvPr userDrawn="1"/>
        </p:nvSpPr>
        <p:spPr>
          <a:xfrm>
            <a:off x="212993" y="6500127"/>
            <a:ext cx="54864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chemeClr val="bg2">
                    <a:alpha val="55000"/>
                  </a:schemeClr>
                </a:solidFill>
                <a:latin typeface="+mj-lt"/>
              </a:rPr>
              <a:t>© 2023 American College of Radiology® |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087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4BAC-BCDD-4BB1-B29B-BC8752DA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536"/>
            <a:ext cx="10972800" cy="42229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7476-3A9C-4294-B0BF-94964ED1F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5858"/>
            <a:ext cx="5181600" cy="4802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EDBEB-8E19-4AFB-86BC-61A1D92FF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605858"/>
            <a:ext cx="5181600" cy="4802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10EBDF-C81B-F8F9-5BA7-9A48C0B19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0134" y="433620"/>
            <a:ext cx="545653" cy="5456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C6ECC5-1315-C03E-61B7-F6559A1724E0}"/>
              </a:ext>
            </a:extLst>
          </p:cNvPr>
          <p:cNvSpPr/>
          <p:nvPr userDrawn="1"/>
        </p:nvSpPr>
        <p:spPr>
          <a:xfrm>
            <a:off x="212993" y="6500127"/>
            <a:ext cx="54864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chemeClr val="bg2">
                    <a:alpha val="55000"/>
                  </a:schemeClr>
                </a:solidFill>
                <a:latin typeface="+mj-lt"/>
              </a:rPr>
              <a:t>© 2023 American College of Radiology® |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2100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7107F15-FC34-FBC8-31A4-A7886007D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7412" y="1674551"/>
            <a:ext cx="2175042" cy="2200764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535330-A370-DDA4-130D-89ECA41B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4536"/>
            <a:ext cx="10972800" cy="42229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185598-60D4-C8B3-B876-5ED160D5E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5858"/>
            <a:ext cx="5181600" cy="4802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94E6147-DB57-84A9-3D37-6981270DAF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1938" y="1674551"/>
            <a:ext cx="2175042" cy="2200764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70E0C58-DE74-6C9B-CE67-AD1514D363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27412" y="4078117"/>
            <a:ext cx="2175042" cy="2200764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C1CBC07-9041-7790-ADCB-AC2785DADE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1938" y="4078117"/>
            <a:ext cx="2175042" cy="2200764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04E9C8-85FD-9C48-BCF9-C044F5D3F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0134" y="433620"/>
            <a:ext cx="545653" cy="5456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4A576D-02FA-E235-B25A-F3E3B4E42A42}"/>
              </a:ext>
            </a:extLst>
          </p:cNvPr>
          <p:cNvSpPr/>
          <p:nvPr userDrawn="1"/>
        </p:nvSpPr>
        <p:spPr>
          <a:xfrm>
            <a:off x="212993" y="6500127"/>
            <a:ext cx="54864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chemeClr val="bg2">
                    <a:alpha val="55000"/>
                  </a:schemeClr>
                </a:solidFill>
                <a:latin typeface="+mj-lt"/>
              </a:rPr>
              <a:t>© 2023 American College of Radiology® |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3735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 CONTENT SLIDE (GRAPH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98CE-6133-4315-9118-57795392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24" y="501124"/>
            <a:ext cx="10972800" cy="42229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AC30F-4CCC-2908-060E-3A23C8B78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0134" y="433620"/>
            <a:ext cx="545653" cy="545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E27CB1-81A1-6E73-60E0-7C04398A5F67}"/>
              </a:ext>
            </a:extLst>
          </p:cNvPr>
          <p:cNvSpPr/>
          <p:nvPr userDrawn="1"/>
        </p:nvSpPr>
        <p:spPr>
          <a:xfrm>
            <a:off x="212993" y="6500127"/>
            <a:ext cx="54864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chemeClr val="bg2">
                    <a:alpha val="55000"/>
                  </a:schemeClr>
                </a:solidFill>
                <a:latin typeface="+mj-lt"/>
              </a:rPr>
              <a:t>© 2023 American College of Radiology® |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24206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E742F4-7102-ACB5-4127-B680E64450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D64905-5E49-04AD-CD6C-B92324EB6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8576" y="2018290"/>
            <a:ext cx="2438404" cy="243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86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65D6-E465-4BCC-B10A-818DD7FC2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350" y="2923563"/>
            <a:ext cx="10965050" cy="664797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B1C74-3203-4754-B362-EADEDD4DD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987" y="3947051"/>
            <a:ext cx="10965050" cy="415498"/>
          </a:xfrm>
        </p:spPr>
        <p:txBody>
          <a:bodyPr/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022E22-300B-284D-BDDD-DED28873C3D1}"/>
              </a:ext>
            </a:extLst>
          </p:cNvPr>
          <p:cNvSpPr/>
          <p:nvPr userDrawn="1"/>
        </p:nvSpPr>
        <p:spPr>
          <a:xfrm>
            <a:off x="609600" y="6588262"/>
            <a:ext cx="54864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chemeClr val="tx2">
                    <a:alpha val="60000"/>
                  </a:schemeClr>
                </a:solidFill>
                <a:latin typeface="+mj-lt"/>
              </a:rPr>
              <a:t>© 2021 American College of Radiology® |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69728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6" orient="horz" pos="10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6/28/2023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6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9928-45C7-4B45-8C00-51A5D8F9A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87" y="795457"/>
            <a:ext cx="10972800" cy="42229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0FA86-1164-44F9-8196-EF6CFC796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87" y="1828800"/>
            <a:ext cx="10962752" cy="241604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B0450D-FE68-C646-854E-7D40B634BDD4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1" y="4243387"/>
            <a:ext cx="10972800" cy="23813"/>
          </a:xfrm>
          <a:prstGeom prst="line">
            <a:avLst/>
          </a:prstGeom>
          <a:ln w="38100">
            <a:gradFill>
              <a:gsLst>
                <a:gs pos="89000">
                  <a:schemeClr val="tx2">
                    <a:lumMod val="60000"/>
                    <a:lumOff val="40000"/>
                  </a:schemeClr>
                </a:gs>
                <a:gs pos="48000">
                  <a:srgbClr val="A2CF4D"/>
                </a:gs>
                <a:gs pos="59000">
                  <a:schemeClr val="tx2">
                    <a:lumMod val="60000"/>
                    <a:lumOff val="40000"/>
                  </a:schemeClr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39BDC9-3D83-43D0-B025-C94E5372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56" y="3382820"/>
            <a:ext cx="10972800" cy="6647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61AE1-8DD5-4E90-AF71-84702189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755" y="4598700"/>
            <a:ext cx="10972799" cy="415498"/>
          </a:xfr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653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orient="horz" pos="30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4BAC-BCDD-4BB1-B29B-BC8752DA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796"/>
            <a:ext cx="10972800" cy="42229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7476-3A9C-4294-B0BF-94964ED1F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181600" cy="4802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EDBEB-8E19-4AFB-86BC-61A1D92FF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8800"/>
            <a:ext cx="5181600" cy="4802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5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with On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BC318C-1EFE-D842-BF65-76568F411EC0}"/>
              </a:ext>
            </a:extLst>
          </p:cNvPr>
          <p:cNvSpPr/>
          <p:nvPr userDrawn="1"/>
        </p:nvSpPr>
        <p:spPr>
          <a:xfrm>
            <a:off x="0" y="1460500"/>
            <a:ext cx="12192000" cy="4936124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87C69-E8D4-495C-BE96-0C6C8AC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40" y="795457"/>
            <a:ext cx="10972799" cy="42229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C9091-3373-4E9A-805A-A9557853C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739" y="1828801"/>
            <a:ext cx="10965485" cy="41563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1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with Two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3935C2-6E8A-714B-B2B7-41F694415CF3}"/>
              </a:ext>
            </a:extLst>
          </p:cNvPr>
          <p:cNvSpPr/>
          <p:nvPr userDrawn="1"/>
        </p:nvSpPr>
        <p:spPr>
          <a:xfrm>
            <a:off x="0" y="1828800"/>
            <a:ext cx="12192000" cy="45974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B19C8-2019-46FA-A064-53983C25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25" y="795457"/>
            <a:ext cx="10972800" cy="42229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0690C08-65A8-614C-AA0E-4FA992229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14" y="2248356"/>
            <a:ext cx="10965485" cy="3776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1A8811-F142-2B46-84B5-7520A77BEEF2}"/>
              </a:ext>
            </a:extLst>
          </p:cNvPr>
          <p:cNvSpPr>
            <a:spLocks noChangeAspect="1"/>
          </p:cNvSpPr>
          <p:nvPr userDrawn="1"/>
        </p:nvSpPr>
        <p:spPr>
          <a:xfrm>
            <a:off x="8398565" y="574675"/>
            <a:ext cx="3793435" cy="6283324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6EC82-CFF8-4602-BAB3-569F5DB8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22" y="794261"/>
            <a:ext cx="7318785" cy="42229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85CA-D2C9-4459-9CF6-6EC76A1A6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0975"/>
            <a:ext cx="7318785" cy="2346796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32E1F-F62A-4BDE-A5B0-76F6A4AB3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3728" y="1834723"/>
            <a:ext cx="2883108" cy="681725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0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97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98CE-6133-4315-9118-57795392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6" y="792981"/>
            <a:ext cx="10972800" cy="42229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3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42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DD06D-48F1-4C9E-9E8D-8E59AA6B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87" y="793602"/>
            <a:ext cx="10972800" cy="4222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1AB0-6D79-4001-904D-131FA5763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987" y="1828800"/>
            <a:ext cx="10962752" cy="2416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44896-B40A-6D43-B223-C2F0020AE1B1}"/>
              </a:ext>
            </a:extLst>
          </p:cNvPr>
          <p:cNvSpPr/>
          <p:nvPr userDrawn="1"/>
        </p:nvSpPr>
        <p:spPr>
          <a:xfrm>
            <a:off x="0" y="1"/>
            <a:ext cx="12192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1A7E84-4903-C94B-BEE5-F5929BCC4D37}"/>
              </a:ext>
            </a:extLst>
          </p:cNvPr>
          <p:cNvCxnSpPr>
            <a:cxnSpLocks/>
          </p:cNvCxnSpPr>
          <p:nvPr userDrawn="1"/>
        </p:nvCxnSpPr>
        <p:spPr>
          <a:xfrm>
            <a:off x="0" y="551673"/>
            <a:ext cx="12192000" cy="0"/>
          </a:xfrm>
          <a:prstGeom prst="line">
            <a:avLst/>
          </a:prstGeom>
          <a:ln w="41275"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48000">
                  <a:schemeClr val="accent1"/>
                </a:gs>
                <a:gs pos="59000">
                  <a:schemeClr val="tx2">
                    <a:lumMod val="60000"/>
                    <a:lumOff val="40000"/>
                  </a:schemeClr>
                </a:gs>
              </a:gsLst>
              <a:lin ang="4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06E2F1F-362F-2C42-813E-A72AFEC6C438}"/>
              </a:ext>
            </a:extLst>
          </p:cNvPr>
          <p:cNvSpPr txBox="1"/>
          <p:nvPr userDrawn="1"/>
        </p:nvSpPr>
        <p:spPr>
          <a:xfrm>
            <a:off x="612775" y="177185"/>
            <a:ext cx="4164417" cy="22290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American College of Radiology®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6AF5F1-607C-E04F-8924-DD8BBE88E060}"/>
              </a:ext>
            </a:extLst>
          </p:cNvPr>
          <p:cNvSpPr/>
          <p:nvPr userDrawn="1"/>
        </p:nvSpPr>
        <p:spPr>
          <a:xfrm>
            <a:off x="216426" y="6559815"/>
            <a:ext cx="548640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chemeClr val="tx2">
                    <a:alpha val="55000"/>
                  </a:schemeClr>
                </a:solidFill>
                <a:latin typeface="+mj-lt"/>
              </a:rPr>
              <a:t>© 2022 American College of Radiology® | All rights reserved.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77BB1-7C12-FF42-A877-E11708B569DD}"/>
              </a:ext>
            </a:extLst>
          </p:cNvPr>
          <p:cNvSpPr txBox="1"/>
          <p:nvPr userDrawn="1"/>
        </p:nvSpPr>
        <p:spPr>
          <a:xfrm>
            <a:off x="11626468" y="6556289"/>
            <a:ext cx="4041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F0BF77-4B1B-A647-835B-7F4439FA735C}" type="slidenum">
              <a:rPr lang="en-US" sz="800" smtClean="0">
                <a:solidFill>
                  <a:schemeClr val="tx2">
                    <a:alpha val="55000"/>
                  </a:schemeClr>
                </a:solidFill>
              </a:rPr>
              <a:pPr algn="r"/>
              <a:t>‹#›</a:t>
            </a:fld>
            <a:endParaRPr lang="en-US" sz="800" dirty="0">
              <a:solidFill>
                <a:schemeClr val="tx2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0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6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9AC64A"/>
        </a:buClr>
        <a:buSzPct val="90000"/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9AC64A"/>
        </a:buClr>
        <a:buSzPct val="90000"/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9AC64A"/>
        </a:buClr>
        <a:buSzPct val="90000"/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9AC64A"/>
        </a:buClr>
        <a:buSzPct val="90000"/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9AC64A"/>
        </a:buClr>
        <a:buSzPct val="90000"/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9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7296" userDrawn="1">
          <p15:clr>
            <a:srgbClr val="F26B43"/>
          </p15:clr>
        </p15:guide>
        <p15:guide id="6" orient="horz" pos="336" userDrawn="1">
          <p15:clr>
            <a:srgbClr val="F26B43"/>
          </p15:clr>
        </p15:guide>
        <p15:guide id="7" orient="horz" pos="11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DD06D-48F1-4C9E-9E8D-8E59AA6B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87" y="498687"/>
            <a:ext cx="10972800" cy="4222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1AB0-6D79-4001-904D-131FA5763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987" y="1603587"/>
            <a:ext cx="10962752" cy="2416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54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0" i="0" kern="1200">
          <a:solidFill>
            <a:schemeClr val="accent2"/>
          </a:solidFill>
          <a:latin typeface="Public Sans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Arial" panose="020B0604020202020204" pitchFamily="34" charset="0"/>
        <a:buChar char="•"/>
        <a:defRPr sz="2500" b="0" i="0" kern="1200">
          <a:solidFill>
            <a:schemeClr val="accent2"/>
          </a:solidFill>
          <a:latin typeface="Public Sans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Arial" panose="020B0604020202020204" pitchFamily="34" charset="0"/>
        <a:buChar char="•"/>
        <a:defRPr sz="2500" b="0" i="0" kern="1200">
          <a:solidFill>
            <a:schemeClr val="accent2"/>
          </a:solidFill>
          <a:latin typeface="Public Sans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Arial" panose="020B0604020202020204" pitchFamily="34" charset="0"/>
        <a:buChar char="•"/>
        <a:defRPr sz="2500" b="0" i="0" kern="1200">
          <a:solidFill>
            <a:schemeClr val="accent2"/>
          </a:solidFill>
          <a:latin typeface="Public Sans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Arial" panose="020B0604020202020204" pitchFamily="34" charset="0"/>
        <a:buChar char="•"/>
        <a:defRPr sz="2500" b="0" i="0" kern="1200">
          <a:solidFill>
            <a:schemeClr val="accent2"/>
          </a:solidFill>
          <a:latin typeface="Public Sans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Arial" panose="020B0604020202020204" pitchFamily="34" charset="0"/>
        <a:buChar char="•"/>
        <a:defRPr sz="2500" b="0" i="0" kern="1200">
          <a:solidFill>
            <a:schemeClr val="accent2"/>
          </a:solidFill>
          <a:latin typeface="Public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pos="384">
          <p15:clr>
            <a:srgbClr val="F26B43"/>
          </p15:clr>
        </p15:guide>
        <p15:guide id="5" pos="7296">
          <p15:clr>
            <a:srgbClr val="F26B43"/>
          </p15:clr>
        </p15:guide>
        <p15:guide id="6" orient="horz" pos="3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E38A2-460C-46E5-87DD-EC0F3D6941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003634" y="6345535"/>
            <a:ext cx="184731" cy="461665"/>
          </a:xfrm>
          <a:prstGeom prst="rect">
            <a:avLst/>
          </a:prstGeom>
        </p:spPr>
        <p:txBody>
          <a:bodyPr wrap="none" anchor="b" anchorCtr="1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5E51C-43F4-4DD4-9405-078C518E3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109" y="1492034"/>
            <a:ext cx="10965050" cy="1418915"/>
          </a:xfrm>
        </p:spPr>
        <p:txBody>
          <a:bodyPr/>
          <a:lstStyle/>
          <a:p>
            <a:pPr algn="ctr"/>
            <a:r>
              <a:rPr lang="en-US" sz="5400" dirty="0"/>
              <a:t>ACR DUES: PROFESSION INSURANCE</a:t>
            </a:r>
            <a:br>
              <a:rPr lang="en-US" sz="5400" dirty="0"/>
            </a:br>
            <a:r>
              <a:rPr lang="en-US" sz="5400" dirty="0"/>
              <a:t>WITH A GREAT ROI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13DC2-EF57-495E-88F8-DE89294F9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987" y="3947051"/>
            <a:ext cx="10965050" cy="415498"/>
          </a:xfrm>
        </p:spPr>
        <p:txBody>
          <a:bodyPr/>
          <a:lstStyle/>
          <a:p>
            <a:pPr algn="ctr"/>
            <a:r>
              <a:rPr lang="en-US" dirty="0"/>
              <a:t>William T. Thorwarth MD, FACR</a:t>
            </a:r>
          </a:p>
        </p:txBody>
      </p:sp>
    </p:spTree>
    <p:extLst>
      <p:ext uri="{BB962C8B-B14F-4D97-AF65-F5344CB8AC3E}">
        <p14:creationId xmlns:p14="http://schemas.microsoft.com/office/powerpoint/2010/main" val="131025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BF64B5-E3F4-A64A-99DF-7375CFFF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87" y="795457"/>
            <a:ext cx="10972800" cy="633379"/>
          </a:xfrm>
        </p:spPr>
        <p:txBody>
          <a:bodyPr/>
          <a:lstStyle/>
          <a:p>
            <a:pPr algn="ctr"/>
            <a:r>
              <a:rPr lang="en-US" sz="4800" dirty="0"/>
              <a:t>They Are Enjoying the Benefits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97A736D-C733-81B3-430B-520F7577A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83" y="3027362"/>
            <a:ext cx="146058" cy="19051"/>
          </a:xfrm>
        </p:spPr>
      </p:pic>
      <p:pic>
        <p:nvPicPr>
          <p:cNvPr id="5" name="Picture 4" descr="A group of people eating at a restaurant&#10;&#10;Description automatically generated with medium confidence">
            <a:extLst>
              <a:ext uri="{FF2B5EF4-FFF2-40B4-BE49-F238E27FC236}">
                <a16:creationId xmlns:a16="http://schemas.microsoft.com/office/drawing/2014/main" id="{D1AE0ECC-0666-2D76-9E7B-07200AB4E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1804244"/>
            <a:ext cx="8467725" cy="4819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02C6E9-B11C-6F74-5B75-443A051516DA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spectrum of course topics</a:t>
            </a:r>
          </a:p>
        </p:txBody>
      </p:sp>
    </p:spTree>
    <p:extLst>
      <p:ext uri="{BB962C8B-B14F-4D97-AF65-F5344CB8AC3E}">
        <p14:creationId xmlns:p14="http://schemas.microsoft.com/office/powerpoint/2010/main" val="265010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5360-133A-2544-CAF6-BD1197C9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5882"/>
            <a:ext cx="10972800" cy="1151084"/>
          </a:xfrm>
        </p:spPr>
        <p:txBody>
          <a:bodyPr/>
          <a:lstStyle/>
          <a:p>
            <a:pPr algn="ctr"/>
            <a:r>
              <a:rPr lang="en-US" sz="4400" b="1" dirty="0"/>
              <a:t>Ask those Colleagues to Join in</a:t>
            </a:r>
            <a:br>
              <a:rPr lang="en-US" sz="4400" b="1" dirty="0"/>
            </a:br>
            <a:r>
              <a:rPr lang="en-US" sz="4400" b="1" dirty="0"/>
              <a:t> Covering the “Meal”</a:t>
            </a:r>
          </a:p>
        </p:txBody>
      </p:sp>
      <p:pic>
        <p:nvPicPr>
          <p:cNvPr id="13" name="Content Placeholder 12" descr="A picture containing food, container, plastic, meal&#10;&#10;Description automatically generated">
            <a:extLst>
              <a:ext uri="{FF2B5EF4-FFF2-40B4-BE49-F238E27FC236}">
                <a16:creationId xmlns:a16="http://schemas.microsoft.com/office/drawing/2014/main" id="{397B72BD-5FE1-62D9-9083-3F95AB187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60" y="1846200"/>
            <a:ext cx="8035781" cy="4972636"/>
          </a:xfrm>
        </p:spPr>
      </p:pic>
    </p:spTree>
    <p:extLst>
      <p:ext uri="{BB962C8B-B14F-4D97-AF65-F5344CB8AC3E}">
        <p14:creationId xmlns:p14="http://schemas.microsoft.com/office/powerpoint/2010/main" val="27064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CE38A2-460C-46E5-87DD-EC0F3D6941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003634" y="6345535"/>
            <a:ext cx="184731" cy="461665"/>
          </a:xfrm>
          <a:prstGeom prst="rect">
            <a:avLst/>
          </a:prstGeom>
        </p:spPr>
        <p:txBody>
          <a:bodyPr wrap="none" anchor="b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5E51C-43F4-4DD4-9405-078C518E3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109" y="791907"/>
            <a:ext cx="10965050" cy="2119042"/>
          </a:xfrm>
        </p:spPr>
        <p:txBody>
          <a:bodyPr/>
          <a:lstStyle/>
          <a:p>
            <a:pPr algn="ctr"/>
            <a:r>
              <a:rPr lang="en-US" sz="5400" b="1" dirty="0"/>
              <a:t>ACR DUES: </a:t>
            </a:r>
            <a:br>
              <a:rPr lang="en-US" sz="5400" b="1" dirty="0"/>
            </a:br>
            <a:r>
              <a:rPr lang="en-US" sz="5400" b="1" dirty="0"/>
              <a:t>“PROFESSION INSURANCE”</a:t>
            </a:r>
            <a:br>
              <a:rPr lang="en-US" sz="5400" b="1" dirty="0"/>
            </a:br>
            <a:r>
              <a:rPr lang="en-US" sz="5400" b="1" dirty="0"/>
              <a:t>WITH A GREAT ROI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13DC2-EF57-495E-88F8-DE89294F9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474" y="3490384"/>
            <a:ext cx="10965050" cy="3761030"/>
          </a:xfrm>
        </p:spPr>
        <p:txBody>
          <a:bodyPr/>
          <a:lstStyle/>
          <a:p>
            <a:pPr algn="ctr"/>
            <a:r>
              <a:rPr lang="en-US" sz="3600" dirty="0"/>
              <a:t>Again, I confess to having belonged to a practice </a:t>
            </a:r>
          </a:p>
          <a:p>
            <a:pPr algn="ctr"/>
            <a:r>
              <a:rPr lang="en-US" sz="3600" dirty="0"/>
              <a:t>which paid ACR dues for all via “group pay”. </a:t>
            </a:r>
          </a:p>
          <a:p>
            <a:pPr algn="ctr"/>
            <a:r>
              <a:rPr lang="en-US" sz="3600" dirty="0"/>
              <a:t>We told all recruits it was to insure their future.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i="1" dirty="0"/>
              <a:t>I will circulate these slides for your use.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327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BF64B5-E3F4-A64A-99DF-7375CFFF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87" y="795457"/>
            <a:ext cx="10972800" cy="1261243"/>
          </a:xfrm>
        </p:spPr>
        <p:txBody>
          <a:bodyPr/>
          <a:lstStyle/>
          <a:p>
            <a:pPr algn="ctr"/>
            <a:r>
              <a:rPr lang="en-US" sz="4800" b="1" dirty="0"/>
              <a:t>Looking at the Facts</a:t>
            </a:r>
            <a:br>
              <a:rPr lang="en-US" sz="4800" b="1" dirty="0"/>
            </a:br>
            <a:r>
              <a:rPr lang="en-US" sz="4800" b="1" dirty="0"/>
              <a:t>Percentage of a Radiologist’s Income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31698C-F676-384B-84B7-C0D5903C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239" y="2550160"/>
            <a:ext cx="9838379" cy="3607141"/>
          </a:xfrm>
        </p:spPr>
        <p:txBody>
          <a:bodyPr/>
          <a:lstStyle/>
          <a:p>
            <a:r>
              <a:rPr lang="en-US" sz="3600" dirty="0"/>
              <a:t>Using $900 per year (dues have not increased in 8 years)</a:t>
            </a:r>
          </a:p>
          <a:p>
            <a:r>
              <a:rPr lang="en-US" sz="3600" dirty="0"/>
              <a:t>Income range:</a:t>
            </a:r>
          </a:p>
          <a:p>
            <a:pPr lvl="1"/>
            <a:r>
              <a:rPr lang="en-US" sz="3600" dirty="0"/>
              <a:t>$300K/year – ACR dues equals </a:t>
            </a:r>
            <a:r>
              <a:rPr lang="en-US" sz="3600" b="1" dirty="0"/>
              <a:t>0.30%</a:t>
            </a:r>
          </a:p>
          <a:p>
            <a:pPr lvl="1"/>
            <a:r>
              <a:rPr lang="en-US" sz="3600" dirty="0"/>
              <a:t>$400K/year – ACR dues equals </a:t>
            </a:r>
            <a:r>
              <a:rPr lang="en-US" sz="3600" b="1" dirty="0"/>
              <a:t>0.23%</a:t>
            </a:r>
          </a:p>
          <a:p>
            <a:pPr lvl="1"/>
            <a:r>
              <a:rPr lang="en-US" sz="3600" dirty="0"/>
              <a:t>$500 K/year – ACR dues equals </a:t>
            </a:r>
            <a:r>
              <a:rPr lang="en-US" sz="3600" b="1" dirty="0"/>
              <a:t>0.18%</a:t>
            </a:r>
          </a:p>
        </p:txBody>
      </p:sp>
    </p:spTree>
    <p:extLst>
      <p:ext uri="{BB962C8B-B14F-4D97-AF65-F5344CB8AC3E}">
        <p14:creationId xmlns:p14="http://schemas.microsoft.com/office/powerpoint/2010/main" val="225709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5C259-CA77-34DE-9BEE-D61B53DF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9" y="1052632"/>
            <a:ext cx="10972800" cy="1156150"/>
          </a:xfrm>
        </p:spPr>
        <p:txBody>
          <a:bodyPr/>
          <a:lstStyle/>
          <a:p>
            <a:pPr algn="ctr"/>
            <a:r>
              <a:rPr lang="en-US" sz="4400" dirty="0"/>
              <a:t>But wait, this can be paid pre-tax by your practice so what is the post-tax cost?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E54D5-BF2B-E40E-E705-1B3CF2035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87" y="2740387"/>
            <a:ext cx="10962752" cy="3331681"/>
          </a:xfrm>
        </p:spPr>
        <p:txBody>
          <a:bodyPr/>
          <a:lstStyle/>
          <a:p>
            <a:r>
              <a:rPr lang="en-US" sz="3200" dirty="0"/>
              <a:t>Using $900 per year, assuming a 45% tax bracket (Fed/State)</a:t>
            </a:r>
          </a:p>
          <a:p>
            <a:r>
              <a:rPr lang="en-US" sz="3200" dirty="0"/>
              <a:t>Income range:</a:t>
            </a:r>
          </a:p>
          <a:p>
            <a:pPr lvl="1"/>
            <a:r>
              <a:rPr lang="en-US" sz="3200" dirty="0"/>
              <a:t>$300K/year – ACR dues equals 0.30%         </a:t>
            </a:r>
            <a:r>
              <a:rPr lang="en-US" sz="3200" b="1" dirty="0"/>
              <a:t>0.17%</a:t>
            </a:r>
          </a:p>
          <a:p>
            <a:pPr lvl="1"/>
            <a:r>
              <a:rPr lang="en-US" sz="3200" dirty="0"/>
              <a:t>$400K/year – ACR dues equals 0.23%         </a:t>
            </a:r>
            <a:r>
              <a:rPr lang="en-US" sz="3200" b="1" dirty="0"/>
              <a:t>0.13%</a:t>
            </a:r>
          </a:p>
          <a:p>
            <a:pPr lvl="1"/>
            <a:r>
              <a:rPr lang="en-US" sz="3200" dirty="0"/>
              <a:t>$500 K/year – ACR dues equals 0.18%        </a:t>
            </a:r>
            <a:r>
              <a:rPr lang="en-US" sz="3200" b="1" dirty="0"/>
              <a:t>0.10%</a:t>
            </a: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065ED91-60EA-8B8F-0631-D32ADFA4598E}"/>
              </a:ext>
            </a:extLst>
          </p:cNvPr>
          <p:cNvSpPr/>
          <p:nvPr/>
        </p:nvSpPr>
        <p:spPr>
          <a:xfrm flipV="1">
            <a:off x="7641590" y="4015739"/>
            <a:ext cx="548640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FFE623C-9502-5A74-FA91-47597C54E0CF}"/>
              </a:ext>
            </a:extLst>
          </p:cNvPr>
          <p:cNvSpPr/>
          <p:nvPr/>
        </p:nvSpPr>
        <p:spPr>
          <a:xfrm>
            <a:off x="7641590" y="4566500"/>
            <a:ext cx="548640" cy="279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2311C58-BAFD-A42E-830C-1FFDB5CA7E81}"/>
              </a:ext>
            </a:extLst>
          </p:cNvPr>
          <p:cNvSpPr/>
          <p:nvPr/>
        </p:nvSpPr>
        <p:spPr>
          <a:xfrm>
            <a:off x="7641590" y="5179583"/>
            <a:ext cx="548640" cy="279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53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3EF0-D73C-6FEE-D76E-2093D7F9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23" y="566857"/>
            <a:ext cx="11687175" cy="2354491"/>
          </a:xfrm>
        </p:spPr>
        <p:txBody>
          <a:bodyPr/>
          <a:lstStyle/>
          <a:p>
            <a:pPr algn="ctr"/>
            <a:r>
              <a:rPr lang="en-US" sz="4000" dirty="0"/>
              <a:t>Ignoring all of the Member Benefits </a:t>
            </a:r>
            <a:br>
              <a:rPr lang="en-US" sz="4000" dirty="0"/>
            </a:br>
            <a:r>
              <a:rPr lang="en-US" sz="2800" dirty="0"/>
              <a:t>(Discounted/Free CME, Discounts on Registries/MIPS Reporting, etc.) </a:t>
            </a:r>
            <a:br>
              <a:rPr lang="en-US" sz="4000" dirty="0"/>
            </a:br>
            <a:br>
              <a:rPr lang="en-US" sz="4000" dirty="0"/>
            </a:br>
            <a:r>
              <a:rPr lang="en-US" sz="3600" dirty="0"/>
              <a:t>Focusing just on 2 ACR led Successes of </a:t>
            </a:r>
            <a:br>
              <a:rPr lang="en-US" sz="3600" dirty="0"/>
            </a:br>
            <a:r>
              <a:rPr lang="en-US" sz="3600" u="sng" dirty="0"/>
              <a:t>Reclaimed Reimbursement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D42B-8CF4-B531-8CED-D56E3466F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34" y="3600450"/>
            <a:ext cx="10962752" cy="3120854"/>
          </a:xfrm>
        </p:spPr>
        <p:txBody>
          <a:bodyPr/>
          <a:lstStyle/>
          <a:p>
            <a:r>
              <a:rPr lang="en-US" sz="3200" dirty="0"/>
              <a:t>2015 CMS MPPR reduced from 25% to 5% </a:t>
            </a:r>
          </a:p>
          <a:p>
            <a:pPr lvl="1"/>
            <a:r>
              <a:rPr lang="en-US" sz="3200" dirty="0"/>
              <a:t>Estimated impact (ongoing) of $50 M per year = </a:t>
            </a:r>
            <a:r>
              <a:rPr lang="en-US" sz="3200" b="1" dirty="0"/>
              <a:t>approx. $2500 per radiologist </a:t>
            </a:r>
            <a:r>
              <a:rPr lang="en-US" sz="3200" b="1" u="sng" dirty="0"/>
              <a:t>per year</a:t>
            </a:r>
          </a:p>
          <a:p>
            <a:r>
              <a:rPr lang="en-US" sz="3200" dirty="0"/>
              <a:t>2021-2024 Impact of ACR Coalition to Mitigate CMS Cuts</a:t>
            </a:r>
          </a:p>
          <a:p>
            <a:pPr lvl="1"/>
            <a:r>
              <a:rPr lang="en-US" sz="3200" dirty="0"/>
              <a:t>Estimated total impact of $1.6B = </a:t>
            </a:r>
            <a:r>
              <a:rPr lang="en-US" sz="3200" b="1" dirty="0"/>
              <a:t>approx. $46,000 per radiologist</a:t>
            </a:r>
          </a:p>
        </p:txBody>
      </p:sp>
    </p:spTree>
    <p:extLst>
      <p:ext uri="{BB962C8B-B14F-4D97-AF65-F5344CB8AC3E}">
        <p14:creationId xmlns:p14="http://schemas.microsoft.com/office/powerpoint/2010/main" val="250173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1260-4327-B3B1-FDD9-D70D70A3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87" y="1062157"/>
            <a:ext cx="10972800" cy="1731693"/>
          </a:xfrm>
        </p:spPr>
        <p:txBody>
          <a:bodyPr/>
          <a:lstStyle/>
          <a:p>
            <a:pPr algn="ctr"/>
            <a:r>
              <a:rPr lang="en-US" sz="4400" dirty="0"/>
              <a:t>CPT and RUC Advocacy</a:t>
            </a:r>
            <a:br>
              <a:rPr lang="en-US" sz="4400" dirty="0"/>
            </a:br>
            <a:r>
              <a:rPr lang="en-US" sz="4400" dirty="0"/>
              <a:t>Monitoring All CMS Federal Rules and </a:t>
            </a:r>
            <a:br>
              <a:rPr lang="en-US" sz="4400" dirty="0"/>
            </a:br>
            <a:r>
              <a:rPr lang="en-US" sz="4400" dirty="0"/>
              <a:t>Other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BF116-FB40-6ABD-3CFB-9391F0D6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87" y="3322320"/>
            <a:ext cx="10962752" cy="3524042"/>
          </a:xfrm>
        </p:spPr>
        <p:txBody>
          <a:bodyPr/>
          <a:lstStyle/>
          <a:p>
            <a:r>
              <a:rPr lang="en-US" sz="3200" dirty="0"/>
              <a:t>Extraordinarily talented and dedicated volunteers and staff working uncountable hours </a:t>
            </a:r>
          </a:p>
          <a:p>
            <a:r>
              <a:rPr lang="en-US" sz="3200" dirty="0"/>
              <a:t>Assuring complete code set and working for appropriate reimbursement at every meeting.</a:t>
            </a:r>
          </a:p>
          <a:p>
            <a:r>
              <a:rPr lang="en-US" sz="3200" dirty="0"/>
              <a:t>Commenting on any action that may impact radiology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9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0DD9-5822-02E8-31DA-EDDEBCDA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87" y="1081050"/>
            <a:ext cx="10972800" cy="1419619"/>
          </a:xfrm>
        </p:spPr>
        <p:txBody>
          <a:bodyPr/>
          <a:lstStyle/>
          <a:p>
            <a:pPr algn="ctr"/>
            <a:r>
              <a:rPr lang="en-US" sz="4800" b="1" dirty="0"/>
              <a:t>Who Reaps the Benefits?</a:t>
            </a:r>
            <a:br>
              <a:rPr lang="en-US" sz="4800" dirty="0"/>
            </a:br>
            <a:r>
              <a:rPr lang="en-US" sz="6000" dirty="0"/>
              <a:t>You and your colleagues!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BCBC-4BBB-AE4B-088A-0315A8DF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87" y="3148330"/>
            <a:ext cx="10962752" cy="2966966"/>
          </a:xfrm>
        </p:spPr>
        <p:txBody>
          <a:bodyPr/>
          <a:lstStyle/>
          <a:p>
            <a:pPr algn="ctr"/>
            <a:r>
              <a:rPr lang="en-US" sz="4800" b="1" dirty="0"/>
              <a:t>Produces NO revenue for the ACR</a:t>
            </a:r>
          </a:p>
          <a:p>
            <a:pPr algn="ctr"/>
            <a:r>
              <a:rPr lang="en-US" sz="4800" b="1" dirty="0"/>
              <a:t>Ensures your practices thrive</a:t>
            </a:r>
          </a:p>
          <a:p>
            <a:pPr algn="ctr"/>
            <a:r>
              <a:rPr lang="en-US" sz="4800" b="1" dirty="0"/>
              <a:t>Allows you to provide great care to your patients.</a:t>
            </a:r>
          </a:p>
        </p:txBody>
      </p:sp>
    </p:spTree>
    <p:extLst>
      <p:ext uri="{BB962C8B-B14F-4D97-AF65-F5344CB8AC3E}">
        <p14:creationId xmlns:p14="http://schemas.microsoft.com/office/powerpoint/2010/main" val="139694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A28F-9F9F-888C-DBFE-0FCF0520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87" y="995482"/>
            <a:ext cx="10972800" cy="2825389"/>
          </a:xfrm>
        </p:spPr>
        <p:txBody>
          <a:bodyPr/>
          <a:lstStyle/>
          <a:p>
            <a:pPr algn="ctr"/>
            <a:r>
              <a:rPr lang="en-US" sz="4400" b="1" dirty="0"/>
              <a:t>ACR Strategic Plan Overarching Goal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“</a:t>
            </a:r>
            <a:r>
              <a:rPr lang="en-US" sz="4000" dirty="0"/>
              <a:t>ACR is Indispensable to all Potential Members”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463B-5E91-0598-445D-DCC5972D0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35" y="3445933"/>
            <a:ext cx="10962752" cy="230216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My belief is that this is a statement, not a goal. </a:t>
            </a:r>
          </a:p>
          <a:p>
            <a:pPr marL="0" indent="0" algn="ctr">
              <a:buNone/>
            </a:pPr>
            <a:r>
              <a:rPr lang="en-US" sz="3600" b="1" dirty="0"/>
              <a:t>ACR </a:t>
            </a:r>
            <a:r>
              <a:rPr lang="en-US" sz="3600" b="1" i="1" dirty="0"/>
              <a:t>IS </a:t>
            </a:r>
            <a:r>
              <a:rPr lang="en-US" sz="3600" b="1" dirty="0"/>
              <a:t>Indispensable</a:t>
            </a:r>
          </a:p>
          <a:p>
            <a:pPr marL="0" indent="0" algn="ctr">
              <a:buNone/>
            </a:pPr>
            <a:r>
              <a:rPr lang="en-US" sz="3600" b="1" dirty="0"/>
              <a:t> but we have to assertively convince the eligible non-members.</a:t>
            </a:r>
          </a:p>
        </p:txBody>
      </p:sp>
    </p:spTree>
    <p:extLst>
      <p:ext uri="{BB962C8B-B14F-4D97-AF65-F5344CB8AC3E}">
        <p14:creationId xmlns:p14="http://schemas.microsoft.com/office/powerpoint/2010/main" val="410787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69CD-AE08-F184-E7A0-E9FED28C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39" y="966907"/>
            <a:ext cx="10972800" cy="1412694"/>
          </a:xfrm>
        </p:spPr>
        <p:txBody>
          <a:bodyPr/>
          <a:lstStyle/>
          <a:p>
            <a:pPr algn="ctr"/>
            <a:r>
              <a:rPr lang="en-US" sz="5400" b="1" dirty="0"/>
              <a:t>Recruit Your non-Member Colleagues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86DB5-F339-DF0D-8BD4-69FD6F55C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87" y="3139572"/>
            <a:ext cx="10962752" cy="323165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Ask “Isn’t the Future of Their Reimbursement and</a:t>
            </a:r>
          </a:p>
          <a:p>
            <a:pPr marL="0" indent="0" algn="ctr">
              <a:buNone/>
            </a:pPr>
            <a:r>
              <a:rPr lang="en-US" sz="4000" dirty="0"/>
              <a:t>Their Ability to Provide High Quality Care</a:t>
            </a:r>
          </a:p>
          <a:p>
            <a:pPr marL="0" indent="0" algn="ctr">
              <a:buNone/>
            </a:pPr>
            <a:r>
              <a:rPr lang="en-US" sz="4000" dirty="0"/>
              <a:t>To Your Patients Worth</a:t>
            </a:r>
          </a:p>
          <a:p>
            <a:pPr marL="0" indent="0" algn="ctr">
              <a:buNone/>
            </a:pPr>
            <a:r>
              <a:rPr lang="en-US" sz="4000" dirty="0"/>
              <a:t>0.1-0.17%?”</a:t>
            </a:r>
          </a:p>
        </p:txBody>
      </p:sp>
    </p:spTree>
    <p:extLst>
      <p:ext uri="{BB962C8B-B14F-4D97-AF65-F5344CB8AC3E}">
        <p14:creationId xmlns:p14="http://schemas.microsoft.com/office/powerpoint/2010/main" val="229200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R dark">
      <a:dk1>
        <a:sysClr val="windowText" lastClr="000000"/>
      </a:dk1>
      <a:lt1>
        <a:sysClr val="window" lastClr="FFFFFF"/>
      </a:lt1>
      <a:dk2>
        <a:srgbClr val="0A4163"/>
      </a:dk2>
      <a:lt2>
        <a:srgbClr val="BEBEBE"/>
      </a:lt2>
      <a:accent1>
        <a:srgbClr val="A2CF4D"/>
      </a:accent1>
      <a:accent2>
        <a:srgbClr val="7DA92D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A2CF4D"/>
      </a:hlink>
      <a:folHlink>
        <a:srgbClr val="BEBEB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R_Light_widescreen" id="{48E59E51-D5E2-1D4D-9A78-E93DE22C5BF3}" vid="{75ECB3B1-ED72-3547-A33D-50A459A849CA}"/>
    </a:ext>
  </a:extLst>
</a:theme>
</file>

<file path=ppt/theme/theme2.xml><?xml version="1.0" encoding="utf-8"?>
<a:theme xmlns:a="http://schemas.openxmlformats.org/drawingml/2006/main" name="1_Office Theme">
  <a:themeElements>
    <a:clrScheme name="ACR COLOR THEME">
      <a:dk1>
        <a:srgbClr val="000000"/>
      </a:dk1>
      <a:lt1>
        <a:srgbClr val="FFFFFF"/>
      </a:lt1>
      <a:dk2>
        <a:srgbClr val="FEFFFF"/>
      </a:dk2>
      <a:lt2>
        <a:srgbClr val="B6B6B6"/>
      </a:lt2>
      <a:accent1>
        <a:srgbClr val="00F900"/>
      </a:accent1>
      <a:accent2>
        <a:srgbClr val="1B144B"/>
      </a:accent2>
      <a:accent3>
        <a:srgbClr val="8054F0"/>
      </a:accent3>
      <a:accent4>
        <a:srgbClr val="7FB5FC"/>
      </a:accent4>
      <a:accent5>
        <a:srgbClr val="A0F9FB"/>
      </a:accent5>
      <a:accent6>
        <a:srgbClr val="70BFB0"/>
      </a:accent6>
      <a:hlink>
        <a:srgbClr val="1B144B"/>
      </a:hlink>
      <a:folHlink>
        <a:srgbClr val="BEBEB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R_Dark_widescreen" id="{C4F1FE3C-FC79-1144-B374-733767D47994}" vid="{5AD4D70C-DC71-B846-9461-F6E4421B42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526</Words>
  <Application>Microsoft Office PowerPoint</Application>
  <PresentationFormat>Widescreen</PresentationFormat>
  <Paragraphs>49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ACR DUES: PROFESSION INSURANCE WITH A GREAT ROI</vt:lpstr>
      <vt:lpstr>ACR DUES:  “PROFESSION INSURANCE” WITH A GREAT ROI</vt:lpstr>
      <vt:lpstr>Looking at the Facts Percentage of a Radiologist’s Income</vt:lpstr>
      <vt:lpstr>But wait, this can be paid pre-tax by your practice so what is the post-tax cost?</vt:lpstr>
      <vt:lpstr>Ignoring all of the Member Benefits  (Discounted/Free CME, Discounts on Registries/MIPS Reporting, etc.)   Focusing just on 2 ACR led Successes of  Reclaimed Reimbursement</vt:lpstr>
      <vt:lpstr>CPT and RUC Advocacy Monitoring All CMS Federal Rules and  Other Agencies</vt:lpstr>
      <vt:lpstr>Who Reaps the Benefits? You and your colleagues!</vt:lpstr>
      <vt:lpstr>ACR Strategic Plan Overarching Goal  “ACR is Indispensable to all Potential Members” </vt:lpstr>
      <vt:lpstr>Recruit Your non-Member Colleagues</vt:lpstr>
      <vt:lpstr>They Are Enjoying the Benefits</vt:lpstr>
      <vt:lpstr>Ask those Colleagues to Join in  Covering the “Meal”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Saunders, Keri</dc:creator>
  <cp:keywords>Unrestricted</cp:keywords>
  <cp:lastModifiedBy>Short, Brad</cp:lastModifiedBy>
  <cp:revision>7</cp:revision>
  <dcterms:created xsi:type="dcterms:W3CDTF">2022-04-13T15:36:26Z</dcterms:created>
  <dcterms:modified xsi:type="dcterms:W3CDTF">2023-06-28T18:39:07Z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M SIP Document Sensitivity">
    <vt:lpwstr/>
  </property>
  <property fmtid="{D5CDD505-2E9C-101B-9397-08002B2CF9AE}" pid="3" name="Document Author">
    <vt:lpwstr>ACCT05\weirk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true</vt:bool>
  </property>
  <property fmtid="{D5CDD505-2E9C-101B-9397-08002B2CF9AE}" pid="9" name="Allow Footer Overwrite">
    <vt:bool>true</vt:bool>
  </property>
  <property fmtid="{D5CDD505-2E9C-101B-9397-08002B2CF9AE}" pid="10" name="Multiple Selected">
    <vt:lpwstr>-1</vt:lpwstr>
  </property>
  <property fmtid="{D5CDD505-2E9C-101B-9397-08002B2CF9AE}" pid="11" name="SIPLongWording">
    <vt:lpwstr>_x000d_
_x000d_
</vt:lpwstr>
  </property>
  <property fmtid="{D5CDD505-2E9C-101B-9397-08002B2CF9AE}" pid="12" name="ExpCountry">
    <vt:lpwstr/>
  </property>
</Properties>
</file>