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60" r:id="rId6"/>
  </p:sldMasterIdLst>
  <p:notesMasterIdLst>
    <p:notesMasterId r:id="rId69"/>
  </p:notesMasterIdLst>
  <p:sldIdLst>
    <p:sldId id="2146847529" r:id="rId7"/>
    <p:sldId id="296" r:id="rId8"/>
    <p:sldId id="350" r:id="rId9"/>
    <p:sldId id="259" r:id="rId10"/>
    <p:sldId id="356" r:id="rId11"/>
    <p:sldId id="2146847592" r:id="rId12"/>
    <p:sldId id="2146847593" r:id="rId13"/>
    <p:sldId id="2146847595" r:id="rId14"/>
    <p:sldId id="2146847596" r:id="rId15"/>
    <p:sldId id="2146847597" r:id="rId16"/>
    <p:sldId id="444" r:id="rId17"/>
    <p:sldId id="445" r:id="rId18"/>
    <p:sldId id="447" r:id="rId19"/>
    <p:sldId id="446" r:id="rId20"/>
    <p:sldId id="448" r:id="rId21"/>
    <p:sldId id="440" r:id="rId22"/>
    <p:sldId id="453" r:id="rId23"/>
    <p:sldId id="461" r:id="rId24"/>
    <p:sldId id="458" r:id="rId25"/>
    <p:sldId id="459" r:id="rId26"/>
    <p:sldId id="460" r:id="rId27"/>
    <p:sldId id="462" r:id="rId28"/>
    <p:sldId id="2146847600" r:id="rId29"/>
    <p:sldId id="456" r:id="rId30"/>
    <p:sldId id="463" r:id="rId31"/>
    <p:sldId id="468" r:id="rId32"/>
    <p:sldId id="469" r:id="rId33"/>
    <p:sldId id="454" r:id="rId34"/>
    <p:sldId id="263" r:id="rId35"/>
    <p:sldId id="2146847582" r:id="rId36"/>
    <p:sldId id="2146847576" r:id="rId37"/>
    <p:sldId id="435" r:id="rId38"/>
    <p:sldId id="436" r:id="rId39"/>
    <p:sldId id="438" r:id="rId40"/>
    <p:sldId id="439" r:id="rId41"/>
    <p:sldId id="2146847534" r:id="rId42"/>
    <p:sldId id="441" r:id="rId43"/>
    <p:sldId id="442" r:id="rId44"/>
    <p:sldId id="2146847535" r:id="rId45"/>
    <p:sldId id="257" r:id="rId46"/>
    <p:sldId id="353" r:id="rId47"/>
    <p:sldId id="2146847519" r:id="rId48"/>
    <p:sldId id="2146847520" r:id="rId49"/>
    <p:sldId id="2146847521" r:id="rId50"/>
    <p:sldId id="2146847523" r:id="rId51"/>
    <p:sldId id="451" r:id="rId52"/>
    <p:sldId id="2146847525" r:id="rId53"/>
    <p:sldId id="2146847548" r:id="rId54"/>
    <p:sldId id="2146847550" r:id="rId55"/>
    <p:sldId id="2146847555" r:id="rId56"/>
    <p:sldId id="2146847556" r:id="rId57"/>
    <p:sldId id="2146847570" r:id="rId58"/>
    <p:sldId id="2146847559" r:id="rId59"/>
    <p:sldId id="2146847563" r:id="rId60"/>
    <p:sldId id="2146847565" r:id="rId61"/>
    <p:sldId id="2146847572" r:id="rId62"/>
    <p:sldId id="2146847568" r:id="rId63"/>
    <p:sldId id="2146847575" r:id="rId64"/>
    <p:sldId id="2146847573" r:id="rId65"/>
    <p:sldId id="298" r:id="rId66"/>
    <p:sldId id="310" r:id="rId67"/>
    <p:sldId id="299"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31CA76B-680C-4C75-B79A-B991DF4822EE}">
          <p14:sldIdLst>
            <p14:sldId id="2146847529"/>
            <p14:sldId id="296"/>
            <p14:sldId id="350"/>
            <p14:sldId id="259"/>
            <p14:sldId id="356"/>
            <p14:sldId id="2146847592"/>
            <p14:sldId id="2146847593"/>
            <p14:sldId id="2146847595"/>
            <p14:sldId id="2146847596"/>
            <p14:sldId id="2146847597"/>
            <p14:sldId id="444"/>
            <p14:sldId id="445"/>
            <p14:sldId id="447"/>
            <p14:sldId id="446"/>
            <p14:sldId id="448"/>
            <p14:sldId id="440"/>
            <p14:sldId id="453"/>
            <p14:sldId id="461"/>
            <p14:sldId id="458"/>
            <p14:sldId id="459"/>
            <p14:sldId id="460"/>
            <p14:sldId id="462"/>
            <p14:sldId id="2146847600"/>
            <p14:sldId id="456"/>
            <p14:sldId id="463"/>
            <p14:sldId id="468"/>
            <p14:sldId id="469"/>
            <p14:sldId id="454"/>
            <p14:sldId id="263"/>
            <p14:sldId id="2146847582"/>
            <p14:sldId id="2146847576"/>
            <p14:sldId id="435"/>
            <p14:sldId id="436"/>
            <p14:sldId id="438"/>
            <p14:sldId id="439"/>
            <p14:sldId id="2146847534"/>
            <p14:sldId id="441"/>
            <p14:sldId id="442"/>
            <p14:sldId id="2146847535"/>
            <p14:sldId id="257"/>
            <p14:sldId id="353"/>
            <p14:sldId id="2146847519"/>
            <p14:sldId id="2146847520"/>
            <p14:sldId id="2146847521"/>
            <p14:sldId id="2146847523"/>
            <p14:sldId id="451"/>
            <p14:sldId id="2146847525"/>
            <p14:sldId id="2146847548"/>
            <p14:sldId id="2146847550"/>
            <p14:sldId id="2146847555"/>
            <p14:sldId id="2146847556"/>
            <p14:sldId id="2146847570"/>
            <p14:sldId id="2146847559"/>
            <p14:sldId id="2146847563"/>
            <p14:sldId id="2146847565"/>
            <p14:sldId id="2146847572"/>
            <p14:sldId id="2146847568"/>
            <p14:sldId id="2146847575"/>
            <p14:sldId id="2146847573"/>
            <p14:sldId id="298"/>
            <p14:sldId id="310"/>
            <p14:sldId id="29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9DFA06-35BB-8D14-B4BD-10C3F0311606}" name="Rupali Roy Bhave" initials="" userId="S::rbhave@wakehealth.edu::5abab247-7349-477e-b5b9-135be0d1cf6f" providerId="AD"/>
  <p188:author id="{6177C11A-C7A3-2C3D-430D-258D0CD2E7AD}" name="Stein, Brady" initials="BS" userId="S::bstein@nm.org::6cb2536e-72d5-4117-ba28-6132934f8f8b" providerId="AD"/>
  <p188:author id="{10761328-7915-2A3F-317D-E9ED63B4B8D2}" name="Shireen Sirhan" initials="SS" userId="S::shireen.sirhan_mail.mcgill.ca#ext#@ashdc.onmicrosoft.com::8de95765-659b-4a1c-9bae-564fa287ed9b" providerId="AD"/>
  <p188:author id="{67BCD146-AC7B-850F-7C4F-2FF4B8042940}" name="Rachel Cohen" initials="RC" userId="S::rcohen@hq.hematology.org::728dab43-7675-465d-92d7-11a1efe62ba0" providerId="AD"/>
  <p188:author id="{2ABE855B-9336-92A5-5742-8426C0A5F1A7}" name="Guest User" initials="GU" userId="S::urn:spo:tenantanon#8d7b7cfa-ce16-4c90-bb54-20ee76075edc::" providerId="AD"/>
  <p188:author id="{5A3F646E-EB59-8D54-0C43-36693984E930}" name="Bhave, Rupali Roy" initials="RB" userId="S::Rupali.Bhave@wfusm.edu::14cec195-e032-4e9d-bd93-45109174b7d1" providerId="AD"/>
  <p188:author id="{895AC9F4-44FD-4080-B1F3-DB90B7516C73}" name="Claude" initials="C" userId="Claud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517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 dt="2026-10-13T19:39:36.590"/>
    <p1510:client id="{2887E687-C45C-C7CD-EEA2-E7FF283897A7}" v="26" dt="2026-10-13T18:18:03.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12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microsoft.com/office/2015/10/relationships/revisionInfo" Target="revisionInfo.xml"/><Relationship Id="rId5" Type="http://schemas.openxmlformats.org/officeDocument/2006/relationships/slideMaster" Target="slideMasters/slideMaster1.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CB3D6-4581-8246-8683-6019EB1EF938}"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F3E2B-B2DA-9641-9D87-4C8C59E432E4}" type="slidenum">
              <a:rPr lang="en-US" smtClean="0"/>
              <a:t>‹#›</a:t>
            </a:fld>
            <a:endParaRPr lang="en-US"/>
          </a:p>
        </p:txBody>
      </p:sp>
    </p:spTree>
    <p:extLst>
      <p:ext uri="{BB962C8B-B14F-4D97-AF65-F5344CB8AC3E}">
        <p14:creationId xmlns:p14="http://schemas.microsoft.com/office/powerpoint/2010/main" val="1167272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10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62051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346998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a:t>
            </a:fld>
            <a:endParaRPr lang="en-CA"/>
          </a:p>
        </p:txBody>
      </p:sp>
    </p:spTree>
    <p:extLst>
      <p:ext uri="{BB962C8B-B14F-4D97-AF65-F5344CB8AC3E}">
        <p14:creationId xmlns:p14="http://schemas.microsoft.com/office/powerpoint/2010/main" val="34767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300744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a:ea typeface="Geneva"/>
            </a:endParaRPr>
          </a:p>
        </p:txBody>
      </p:sp>
      <p:sp>
        <p:nvSpPr>
          <p:cNvPr id="4" name="Slide Number Placeholder 3"/>
          <p:cNvSpPr>
            <a:spLocks noGrp="1"/>
          </p:cNvSpPr>
          <p:nvPr>
            <p:ph type="sldNum" sz="quarter" idx="5"/>
          </p:nvPr>
        </p:nvSpPr>
        <p:spPr/>
        <p:txBody>
          <a:bodyPr/>
          <a:lstStyle/>
          <a:p>
            <a:fld id="{D64F3E2B-B2DA-9641-9D87-4C8C59E432E4}" type="slidenum">
              <a:rPr lang="en-US" smtClean="0"/>
              <a:t>5</a:t>
            </a:fld>
            <a:endParaRPr lang="en-US"/>
          </a:p>
        </p:txBody>
      </p:sp>
    </p:spTree>
    <p:extLst>
      <p:ext uri="{BB962C8B-B14F-4D97-AF65-F5344CB8AC3E}">
        <p14:creationId xmlns:p14="http://schemas.microsoft.com/office/powerpoint/2010/main" val="2771281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062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95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419AB-8D4A-F26F-33B7-D2A95DD14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9BF8A-4046-9123-CEBD-FA20A41027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36EF5-3D94-29E8-E03C-649998994F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3E4F6-53C8-B502-A5D7-736A2769664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254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204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7F942-A36D-F6A5-44BB-B27F04B8B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10B9B-3671-43EF-4442-71A6F5384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88EAF-1850-9490-5484-6A2855F17C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B47F62-988C-9C01-2E65-326B88A7B19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945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1326062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03201-5B72-71FA-190D-6C223F5E5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63E56-3670-B7EF-CD20-6504ED523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B5487-34B1-2CB8-3CA3-D08ECF13F4DC}"/>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60E08A1A-A2DB-18B6-D0F8-FB4255BA6FF1}"/>
              </a:ext>
            </a:extLst>
          </p:cNvPr>
          <p:cNvSpPr>
            <a:spLocks noGrp="1"/>
          </p:cNvSpPr>
          <p:nvPr>
            <p:ph type="sldNum" sz="quarter" idx="10"/>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1949522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3225279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3973661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F12B-A63B-DA85-0E75-49CE422F7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28F82-E0B3-18A0-A619-027A14660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31F69-7A06-EFB7-D5DA-E08DEADA0B54}"/>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E5DC9C1F-34C6-689B-8DC6-8B4184731E1D}"/>
              </a:ext>
            </a:extLst>
          </p:cNvPr>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649980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989C9-78EA-08CC-24C3-6243F884D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CC676-D3FE-6F57-5E85-F59C784ED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91A87A-6AC0-8E93-CCCB-B143953F7394}"/>
              </a:ext>
            </a:extLst>
          </p:cNvPr>
          <p:cNvSpPr>
            <a:spLocks noGrp="1"/>
          </p:cNvSpPr>
          <p:nvPr>
            <p:ph type="body" idx="1"/>
          </p:nvPr>
        </p:nvSpPr>
        <p:spPr/>
        <p:txBody>
          <a:bodyPr/>
          <a:lstStyle/>
          <a:p>
            <a:endParaRPr lang="en-CA" sz="1200" u="sng"/>
          </a:p>
        </p:txBody>
      </p:sp>
      <p:sp>
        <p:nvSpPr>
          <p:cNvPr id="4" name="Slide Number Placeholder 3">
            <a:extLst>
              <a:ext uri="{FF2B5EF4-FFF2-40B4-BE49-F238E27FC236}">
                <a16:creationId xmlns:a16="http://schemas.microsoft.com/office/drawing/2014/main" id="{0D19AF5A-B850-2D0F-A1C7-677553FC16DF}"/>
              </a:ext>
            </a:extLst>
          </p:cNvPr>
          <p:cNvSpPr>
            <a:spLocks noGrp="1"/>
          </p:cNvSpPr>
          <p:nvPr>
            <p:ph type="sldNum" sz="quarter" idx="10"/>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1263459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85A49-DD49-50D1-1F76-65AD12166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39104-2BE3-A16B-0D71-328C15F13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BF29F7-B19E-20C5-BE5A-529713C261D3}"/>
              </a:ext>
            </a:extLst>
          </p:cNvPr>
          <p:cNvSpPr>
            <a:spLocks noGrp="1"/>
          </p:cNvSpPr>
          <p:nvPr>
            <p:ph type="body" idx="1"/>
          </p:nvPr>
        </p:nvSpPr>
        <p:spPr/>
        <p:txBody>
          <a:bodyPr/>
          <a:lstStyle/>
          <a:p>
            <a:endParaRPr lang="en-CA" sz="1200" u="sng"/>
          </a:p>
        </p:txBody>
      </p:sp>
      <p:sp>
        <p:nvSpPr>
          <p:cNvPr id="4" name="Slide Number Placeholder 3">
            <a:extLst>
              <a:ext uri="{FF2B5EF4-FFF2-40B4-BE49-F238E27FC236}">
                <a16:creationId xmlns:a16="http://schemas.microsoft.com/office/drawing/2014/main" id="{933931C4-A87D-ED55-D44D-4945C8E5BBC8}"/>
              </a:ext>
            </a:extLst>
          </p:cNvPr>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2126918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42B63-A863-F993-F94E-CCE3D4D79D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EFD24-74DB-32E0-A401-86842C3B51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4AA60E-3384-70DA-F0ED-2201C459A7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6E1389-4F53-F18C-6996-E2742DAC77BD}"/>
              </a:ext>
            </a:extLst>
          </p:cNvPr>
          <p:cNvSpPr>
            <a:spLocks noGrp="1"/>
          </p:cNvSpPr>
          <p:nvPr>
            <p:ph type="sldNum" sz="quarter" idx="10"/>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1473539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DD241-B4DA-8579-1A3C-80A02192D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93B5C-2E5F-2500-E705-1FF3C3945C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EA4B9-82FF-B857-C960-733DE10232A3}"/>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EC6862A8-CEB7-6B65-E0D9-AB75061F4BA9}"/>
              </a:ext>
            </a:extLst>
          </p:cNvPr>
          <p:cNvSpPr>
            <a:spLocks noGrp="1"/>
          </p:cNvSpPr>
          <p:nvPr>
            <p:ph type="sldNum" sz="quarter" idx="10"/>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3258595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2255303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3222688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0C07A-DEA9-75B5-608D-C65B232DC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8C1C15-0B53-9032-3006-51B0DAE76C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35EFB2-913E-4A88-C556-258F5DF87064}"/>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F25A7F9D-A476-1A24-5E92-C6DE807F4F9F}"/>
              </a:ext>
            </a:extLst>
          </p:cNvPr>
          <p:cNvSpPr>
            <a:spLocks noGrp="1"/>
          </p:cNvSpPr>
          <p:nvPr>
            <p:ph type="sldNum" sz="quarter" idx="10"/>
          </p:nvPr>
        </p:nvSpPr>
        <p:spPr/>
        <p:txBody>
          <a:bodyPr/>
          <a:lstStyle/>
          <a:p>
            <a:fld id="{A8A219AF-31E1-4C13-8A47-7C32BFDA626C}" type="slidenum">
              <a:rPr lang="en-CA" smtClean="0"/>
              <a:t>43</a:t>
            </a:fld>
            <a:endParaRPr lang="en-CA"/>
          </a:p>
        </p:txBody>
      </p:sp>
    </p:spTree>
    <p:extLst>
      <p:ext uri="{BB962C8B-B14F-4D97-AF65-F5344CB8AC3E}">
        <p14:creationId xmlns:p14="http://schemas.microsoft.com/office/powerpoint/2010/main" val="905788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B28A5-9BBE-ED14-4255-15A4D60A2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6D3C4-82B1-8F41-F857-1F0DD8D2B1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75278F-F9DC-63B7-CD26-7BD3BEAD38A1}"/>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65D2C927-75BA-895D-4A5D-27DBD0D985AB}"/>
              </a:ext>
            </a:extLst>
          </p:cNvPr>
          <p:cNvSpPr>
            <a:spLocks noGrp="1"/>
          </p:cNvSpPr>
          <p:nvPr>
            <p:ph type="sldNum" sz="quarter" idx="10"/>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2861294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CB052-BFFA-6B4C-AFD1-BD08844F8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38213-3FEE-1205-EE03-97F9160DE4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369ECD-6913-5F7D-BA69-99C8DD3CA3A4}"/>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42DF2806-B333-DE57-DB67-2FAEBA41351D}"/>
              </a:ext>
            </a:extLst>
          </p:cNvPr>
          <p:cNvSpPr>
            <a:spLocks noGrp="1"/>
          </p:cNvSpPr>
          <p:nvPr>
            <p:ph type="sldNum" sz="quarter" idx="10"/>
          </p:nvPr>
        </p:nvSpPr>
        <p:spPr/>
        <p:txBody>
          <a:bodyPr/>
          <a:lstStyle/>
          <a:p>
            <a:fld id="{A8A219AF-31E1-4C13-8A47-7C32BFDA626C}" type="slidenum">
              <a:rPr lang="en-CA" smtClean="0"/>
              <a:t>52</a:t>
            </a:fld>
            <a:endParaRPr lang="en-CA"/>
          </a:p>
        </p:txBody>
      </p:sp>
    </p:spTree>
    <p:extLst>
      <p:ext uri="{BB962C8B-B14F-4D97-AF65-F5344CB8AC3E}">
        <p14:creationId xmlns:p14="http://schemas.microsoft.com/office/powerpoint/2010/main" val="3834653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CBBCA-F3EF-CFB2-E5E0-83BEEEDE1D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340F1C-7C7E-663B-C527-D9882BFBB4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7DFEDF-F7B6-601F-8F68-29F510232755}"/>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98CA04BB-2C6B-15DF-8874-73C5BCF5EE3F}"/>
              </a:ext>
            </a:extLst>
          </p:cNvPr>
          <p:cNvSpPr>
            <a:spLocks noGrp="1"/>
          </p:cNvSpPr>
          <p:nvPr>
            <p:ph type="sldNum" sz="quarter" idx="10"/>
          </p:nvPr>
        </p:nvSpPr>
        <p:spPr/>
        <p:txBody>
          <a:bodyPr/>
          <a:lstStyle/>
          <a:p>
            <a:fld id="{A8A219AF-31E1-4C13-8A47-7C32BFDA626C}" type="slidenum">
              <a:rPr lang="en-CA" smtClean="0"/>
              <a:t>56</a:t>
            </a:fld>
            <a:endParaRPr lang="en-CA"/>
          </a:p>
        </p:txBody>
      </p:sp>
    </p:spTree>
    <p:extLst>
      <p:ext uri="{BB962C8B-B14F-4D97-AF65-F5344CB8AC3E}">
        <p14:creationId xmlns:p14="http://schemas.microsoft.com/office/powerpoint/2010/main" val="28442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B354C-5176-C33B-AD6B-74F07DA14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84DB2-414F-0F36-1F9B-B2DE109E28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E7204-8A0C-17CC-C335-B0B8E9FA12DC}"/>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514888A1-052E-B2C9-7700-62EF397A6C89}"/>
              </a:ext>
            </a:extLst>
          </p:cNvPr>
          <p:cNvSpPr>
            <a:spLocks noGrp="1"/>
          </p:cNvSpPr>
          <p:nvPr>
            <p:ph type="sldNum" sz="quarter" idx="5"/>
          </p:nvPr>
        </p:nvSpPr>
        <p:spPr/>
        <p:txBody>
          <a:bodyPr/>
          <a:lstStyle/>
          <a:p>
            <a:fld id="{A8A219AF-31E1-4C13-8A47-7C32BFDA626C}" type="slidenum">
              <a:rPr lang="en-CA" smtClean="0"/>
              <a:t>58</a:t>
            </a:fld>
            <a:endParaRPr lang="en-CA"/>
          </a:p>
        </p:txBody>
      </p:sp>
    </p:spTree>
    <p:extLst>
      <p:ext uri="{BB962C8B-B14F-4D97-AF65-F5344CB8AC3E}">
        <p14:creationId xmlns:p14="http://schemas.microsoft.com/office/powerpoint/2010/main" val="4195587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A31E3-F5C0-1069-00BD-5DAE3F982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AC7C38-5C52-D354-65D5-9E15E8F900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0D0617-758A-A62F-D9F4-DF78F7CA58EC}"/>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52264089-FB54-528A-D676-B6980E33596B}"/>
              </a:ext>
            </a:extLst>
          </p:cNvPr>
          <p:cNvSpPr>
            <a:spLocks noGrp="1"/>
          </p:cNvSpPr>
          <p:nvPr>
            <p:ph type="sldNum" sz="quarter" idx="10"/>
          </p:nvPr>
        </p:nvSpPr>
        <p:spPr/>
        <p:txBody>
          <a:bodyPr/>
          <a:lstStyle/>
          <a:p>
            <a:fld id="{A8A219AF-31E1-4C13-8A47-7C32BFDA626C}" type="slidenum">
              <a:rPr lang="en-CA" smtClean="0"/>
              <a:t>59</a:t>
            </a:fld>
            <a:endParaRPr lang="en-CA"/>
          </a:p>
        </p:txBody>
      </p:sp>
    </p:spTree>
    <p:extLst>
      <p:ext uri="{BB962C8B-B14F-4D97-AF65-F5344CB8AC3E}">
        <p14:creationId xmlns:p14="http://schemas.microsoft.com/office/powerpoint/2010/main" val="1651994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60</a:t>
            </a:fld>
            <a:endParaRPr lang="en-CA"/>
          </a:p>
        </p:txBody>
      </p:sp>
    </p:spTree>
    <p:extLst>
      <p:ext uri="{BB962C8B-B14F-4D97-AF65-F5344CB8AC3E}">
        <p14:creationId xmlns:p14="http://schemas.microsoft.com/office/powerpoint/2010/main" val="3560777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61</a:t>
            </a:fld>
            <a:endParaRPr lang="en-CA"/>
          </a:p>
        </p:txBody>
      </p:sp>
    </p:spTree>
    <p:extLst>
      <p:ext uri="{BB962C8B-B14F-4D97-AF65-F5344CB8AC3E}">
        <p14:creationId xmlns:p14="http://schemas.microsoft.com/office/powerpoint/2010/main" val="3321842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4F3E2B-B2DA-9641-9D87-4C8C59E432E4}" type="slidenum">
              <a:rPr lang="en-US" smtClean="0"/>
              <a:t>62</a:t>
            </a:fld>
            <a:endParaRPr lang="en-US"/>
          </a:p>
        </p:txBody>
      </p:sp>
    </p:spTree>
    <p:extLst>
      <p:ext uri="{BB962C8B-B14F-4D97-AF65-F5344CB8AC3E}">
        <p14:creationId xmlns:p14="http://schemas.microsoft.com/office/powerpoint/2010/main" val="3629149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A5188-0FF4-4E26-3D24-A794A3E54E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67D3BF-2BE9-8881-F439-AD033C19A9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9347E8-6AD8-F693-A87D-E60BFAE38E12}"/>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5" name="Footer Placeholder 4">
            <a:extLst>
              <a:ext uri="{FF2B5EF4-FFF2-40B4-BE49-F238E27FC236}">
                <a16:creationId xmlns:a16="http://schemas.microsoft.com/office/drawing/2014/main" id="{E96C538B-CBCE-0D06-254E-7E87E8CF0A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79A45E-43FB-6C41-D5B7-C48D9D962A88}"/>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3744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76541-1A25-451C-A417-46105AED17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2D615D-7FC9-1B8A-86CC-E190E60D14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096A6-A358-5586-657A-0E61E4FFC9F4}"/>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5" name="Footer Placeholder 4">
            <a:extLst>
              <a:ext uri="{FF2B5EF4-FFF2-40B4-BE49-F238E27FC236}">
                <a16:creationId xmlns:a16="http://schemas.microsoft.com/office/drawing/2014/main" id="{FB9EA80C-460C-246A-2A65-9250AC54F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E3A74-2BA4-00BB-57F3-9E04B9BA974E}"/>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452167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9009-46E2-CC5C-7F32-DACA720EC5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A42BC7-62B0-223B-3303-30A4216F3C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5A9D6B-58D7-AC8D-3E0E-FEA2A7995621}"/>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5" name="Footer Placeholder 4">
            <a:extLst>
              <a:ext uri="{FF2B5EF4-FFF2-40B4-BE49-F238E27FC236}">
                <a16:creationId xmlns:a16="http://schemas.microsoft.com/office/drawing/2014/main" id="{6DD84C3B-69BE-E35D-B3BB-650FD1C864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2175DA-002B-1D2E-CE20-9D128D652F11}"/>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1983600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F7F78-F6EB-054E-DD20-1C33E51A86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BB2FC-0A98-B0F5-635B-715108E109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DD18BD-ED6F-5E1E-50E8-EF75D620ED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8C249A-3641-3E6E-E960-E9C6E3458CD2}"/>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6" name="Footer Placeholder 5">
            <a:extLst>
              <a:ext uri="{FF2B5EF4-FFF2-40B4-BE49-F238E27FC236}">
                <a16:creationId xmlns:a16="http://schemas.microsoft.com/office/drawing/2014/main" id="{F9F5BA05-070E-D1C2-3926-57D01446B1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575385-92C9-9161-3982-9C77098CD0DD}"/>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1765424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8663-2AAE-2977-8E2E-B6ADBCED0B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001400-52D6-BE42-8297-8C5E94230A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83B57E-3C32-23F9-9F61-6A66BD751F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4E000-22D2-071E-634D-1E710B1543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B0A412-BD96-25CE-8629-FEBF341676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BED17B-488D-3078-B2C8-FD6B4BDAC73B}"/>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8" name="Footer Placeholder 7">
            <a:extLst>
              <a:ext uri="{FF2B5EF4-FFF2-40B4-BE49-F238E27FC236}">
                <a16:creationId xmlns:a16="http://schemas.microsoft.com/office/drawing/2014/main" id="{D703744A-A632-CBE1-3766-F079D2C9D8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C9D563-CFD7-6799-9A96-4F076C235795}"/>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2569335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E1721-3660-DD81-D179-8D610A441F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230C7D-A79A-DB11-7EEB-1F808ED15AF3}"/>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4" name="Footer Placeholder 3">
            <a:extLst>
              <a:ext uri="{FF2B5EF4-FFF2-40B4-BE49-F238E27FC236}">
                <a16:creationId xmlns:a16="http://schemas.microsoft.com/office/drawing/2014/main" id="{8A2982CD-684D-BD66-F158-9E776F0C52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23BA0-F888-3805-6F64-D71A4D0B08E5}"/>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1093434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A49D5-CD49-F2B0-B567-66FFCD804F74}"/>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3" name="Footer Placeholder 2">
            <a:extLst>
              <a:ext uri="{FF2B5EF4-FFF2-40B4-BE49-F238E27FC236}">
                <a16:creationId xmlns:a16="http://schemas.microsoft.com/office/drawing/2014/main" id="{21178F13-6452-CDD9-1ED4-1A4520AEFD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4C292F-0A01-788A-C441-D4FB5633B1C8}"/>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1011493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97D07-1782-BE93-0952-480FDA4C9D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9740F6-6894-31A2-78F7-8EC6A62A73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DF1629-5CB6-9AF8-EABA-4DC6FAA52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F0B610-5AA7-55C6-9264-0CC194524D2E}"/>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6" name="Footer Placeholder 5">
            <a:extLst>
              <a:ext uri="{FF2B5EF4-FFF2-40B4-BE49-F238E27FC236}">
                <a16:creationId xmlns:a16="http://schemas.microsoft.com/office/drawing/2014/main" id="{29A94BA8-B332-889B-AE02-E6045D5FFC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E8ECBA-DBC5-0A38-FDFD-B051381DAF40}"/>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294915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CF2D-5D7F-2BC0-87D1-56254B919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75A737-0A7F-AF08-6A53-74AC3DF946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50C819-5B0C-B136-53F6-962066E440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1F63D7-AD5E-07F4-972A-EAAE69A5CD9C}"/>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6" name="Footer Placeholder 5">
            <a:extLst>
              <a:ext uri="{FF2B5EF4-FFF2-40B4-BE49-F238E27FC236}">
                <a16:creationId xmlns:a16="http://schemas.microsoft.com/office/drawing/2014/main" id="{478753CA-89A0-72CC-84DA-E5CA59309E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EA6F76-A939-00F3-C445-3FA29E4B5BAA}"/>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220826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753EA-FC53-3778-4C4B-0AB4F2C602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8BF82A-A820-F304-70FE-33F50834FD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B34C52-B2DA-C33C-1EA1-DAC2EBC49F35}"/>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5" name="Footer Placeholder 4">
            <a:extLst>
              <a:ext uri="{FF2B5EF4-FFF2-40B4-BE49-F238E27FC236}">
                <a16:creationId xmlns:a16="http://schemas.microsoft.com/office/drawing/2014/main" id="{168F4D30-8E72-19AF-3579-AC1A5A1A0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F2E85-B808-56CF-DC26-E678FFEFFFD5}"/>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3349822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A29927-BAC0-BB38-0A1E-946474022D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B7DCF6-5FCC-3F83-1880-1C85787474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736E-4B6A-FE7A-CC66-FE2AF4657195}"/>
              </a:ext>
            </a:extLst>
          </p:cNvPr>
          <p:cNvSpPr>
            <a:spLocks noGrp="1"/>
          </p:cNvSpPr>
          <p:nvPr>
            <p:ph type="dt" sz="half" idx="10"/>
          </p:nvPr>
        </p:nvSpPr>
        <p:spPr/>
        <p:txBody>
          <a:bodyPr/>
          <a:lstStyle/>
          <a:p>
            <a:fld id="{B3F3212E-379B-2341-BE71-8E4FC77173F6}" type="datetimeFigureOut">
              <a:rPr lang="en-US" smtClean="0"/>
              <a:t>10/14/2026</a:t>
            </a:fld>
            <a:endParaRPr lang="en-US"/>
          </a:p>
        </p:txBody>
      </p:sp>
      <p:sp>
        <p:nvSpPr>
          <p:cNvPr id="5" name="Footer Placeholder 4">
            <a:extLst>
              <a:ext uri="{FF2B5EF4-FFF2-40B4-BE49-F238E27FC236}">
                <a16:creationId xmlns:a16="http://schemas.microsoft.com/office/drawing/2014/main" id="{B8A85530-B1D2-87FA-F576-5C1A92DD6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43EAE2-2E0E-C8CE-14F7-D0D702683E69}"/>
              </a:ext>
            </a:extLst>
          </p:cNvPr>
          <p:cNvSpPr>
            <a:spLocks noGrp="1"/>
          </p:cNvSpPr>
          <p:nvPr>
            <p:ph type="sldNum" sz="quarter" idx="12"/>
          </p:nvPr>
        </p:nvSpPr>
        <p:spPr/>
        <p:txBody>
          <a:bodyPr/>
          <a:lstStyle/>
          <a:p>
            <a:fld id="{CCCEEBBF-5566-0143-AA77-F6285693183E}" type="slidenum">
              <a:rPr lang="en-US" smtClean="0"/>
              <a:t>‹#›</a:t>
            </a:fld>
            <a:endParaRPr lang="en-US"/>
          </a:p>
        </p:txBody>
      </p:sp>
    </p:spTree>
    <p:extLst>
      <p:ext uri="{BB962C8B-B14F-4D97-AF65-F5344CB8AC3E}">
        <p14:creationId xmlns:p14="http://schemas.microsoft.com/office/powerpoint/2010/main" val="4068887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F28C43-AF8B-F72B-7E0E-FEC3EBDE4D0D}"/>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3" name="Rectangle 2">
            <a:extLst>
              <a:ext uri="{FF2B5EF4-FFF2-40B4-BE49-F238E27FC236}">
                <a16:creationId xmlns:a16="http://schemas.microsoft.com/office/drawing/2014/main" id="{F015CD90-E1A0-30BA-9452-6F7524104369}"/>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C13000-320F-D844-BE01-DD67AD566586}"/>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715073"/>
                </a:solidFill>
                <a:latin typeface="+mj-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10/14/2026</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6" name="Picture 5">
            <a:extLst>
              <a:ext uri="{FF2B5EF4-FFF2-40B4-BE49-F238E27FC236}">
                <a16:creationId xmlns:a16="http://schemas.microsoft.com/office/drawing/2014/main" id="{CD39EA55-0FA9-31E1-0F8A-994F9351C8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1515959581"/>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200">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EB283B-D6E9-66DA-27D8-C76615D31466}"/>
              </a:ext>
            </a:extLst>
          </p:cNvPr>
          <p:cNvPicPr>
            <a:picLocks noChangeAspect="1"/>
          </p:cNvPicPr>
          <p:nvPr userDrawn="1"/>
        </p:nvPicPr>
        <p:blipFill>
          <a:blip r:embed="rId2"/>
          <a:stretch>
            <a:fillRect/>
          </a:stretch>
        </p:blipFill>
        <p:spPr>
          <a:xfrm>
            <a:off x="-22735" y="1581913"/>
            <a:ext cx="12214735" cy="5276087"/>
          </a:xfrm>
          <a:prstGeom prst="rect">
            <a:avLst/>
          </a:prstGeom>
          <a:effectLst/>
        </p:spPr>
      </p:pic>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71507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00CDD8DC-F016-34A6-96B0-D85B5DF0BF21}"/>
              </a:ext>
            </a:extLst>
          </p:cNvPr>
          <p:cNvSpPr/>
          <p:nvPr userDrawn="1"/>
        </p:nvSpPr>
        <p:spPr>
          <a:xfrm>
            <a:off x="0" y="-10160"/>
            <a:ext cx="12192000" cy="1592072"/>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0D9302-B2BF-7806-DA13-4F0A245D6742}"/>
              </a:ext>
            </a:extLst>
          </p:cNvPr>
          <p:cNvPicPr>
            <a:picLocks noChangeAspect="1"/>
          </p:cNvPicPr>
          <p:nvPr userDrawn="1"/>
        </p:nvPicPr>
        <p:blipFill>
          <a:blip r:embed="rId3"/>
          <a:stretch>
            <a:fillRect/>
          </a:stretch>
        </p:blipFill>
        <p:spPr>
          <a:xfrm>
            <a:off x="10195560" y="801827"/>
            <a:ext cx="1645920" cy="1645920"/>
          </a:xfrm>
          <a:prstGeom prst="rect">
            <a:avLst/>
          </a:prstGeom>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5E21949A-2ED2-0B8E-2671-CD227327CEDC}"/>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E3ED3A-552F-B2EE-2EC9-C7EE68B857B8}"/>
              </a:ext>
            </a:extLst>
          </p:cNvPr>
          <p:cNvPicPr>
            <a:picLocks noChangeAspect="1"/>
          </p:cNvPicPr>
          <p:nvPr userDrawn="1"/>
        </p:nvPicPr>
        <p:blipFill>
          <a:blip r:embed="rId4"/>
          <a:stretch>
            <a:fillRect/>
          </a:stretch>
        </p:blipFill>
        <p:spPr>
          <a:xfrm>
            <a:off x="350520" y="402474"/>
            <a:ext cx="4150847" cy="798705"/>
          </a:xfrm>
          <a:prstGeom prst="rect">
            <a:avLst/>
          </a:prstGeom>
        </p:spPr>
      </p:pic>
    </p:spTree>
    <p:extLst>
      <p:ext uri="{BB962C8B-B14F-4D97-AF65-F5344CB8AC3E}">
        <p14:creationId xmlns:p14="http://schemas.microsoft.com/office/powerpoint/2010/main" val="4169691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F28C43-AF8B-F72B-7E0E-FEC3EBDE4D0D}"/>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3" name="Rectangle 2">
            <a:extLst>
              <a:ext uri="{FF2B5EF4-FFF2-40B4-BE49-F238E27FC236}">
                <a16:creationId xmlns:a16="http://schemas.microsoft.com/office/drawing/2014/main" id="{F015CD90-E1A0-30BA-9452-6F7524104369}"/>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C13000-320F-D844-BE01-DD67AD566586}"/>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715073"/>
                </a:solidFill>
                <a:latin typeface="+mj-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10/14/2026</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6" name="Picture 5">
            <a:extLst>
              <a:ext uri="{FF2B5EF4-FFF2-40B4-BE49-F238E27FC236}">
                <a16:creationId xmlns:a16="http://schemas.microsoft.com/office/drawing/2014/main" id="{CD39EA55-0FA9-31E1-0F8A-994F9351C8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621979829"/>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200">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715073"/>
                </a:solidFill>
              </a:defRPr>
            </a:lvl1pPr>
          </a:lstStyle>
          <a:p>
            <a:r>
              <a:rPr lang="en-US"/>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2"/>
            <a:ext cx="3290047" cy="224120"/>
          </a:xfrm>
          <a:prstGeom prst="rect">
            <a:avLst/>
          </a:prstGeom>
        </p:spPr>
        <p:txBody>
          <a:bodyPr/>
          <a:lstStyle>
            <a:lvl1pPr>
              <a:defRPr sz="1067">
                <a:solidFill>
                  <a:schemeClr val="bg1"/>
                </a:solidFill>
              </a:defRPr>
            </a:lvl1pPr>
          </a:lstStyle>
          <a:p>
            <a:fld id="{12F42DBC-C000-474C-847A-96A1FE0230FB}" type="datetime1">
              <a:rPr lang="en-US" smtClean="0"/>
              <a:pPr/>
              <a:t>10/14/2026</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2" name="Picture 1">
            <a:extLst>
              <a:ext uri="{FF2B5EF4-FFF2-40B4-BE49-F238E27FC236}">
                <a16:creationId xmlns:a16="http://schemas.microsoft.com/office/drawing/2014/main" id="{57364A12-5636-9277-6575-91D158B25B79}"/>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5" name="Rectangle 4">
            <a:extLst>
              <a:ext uri="{FF2B5EF4-FFF2-40B4-BE49-F238E27FC236}">
                <a16:creationId xmlns:a16="http://schemas.microsoft.com/office/drawing/2014/main" id="{B341DDE8-E7EB-A26A-E48C-93183E1D8336}"/>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64E339-2B80-88E0-57DF-B21F2C884209}"/>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EEF466E-D5CC-7F9D-E70C-E196A95237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486261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970F1F"/>
          </a:solidFill>
        </p:spPr>
        <p:txBody>
          <a:bodyPr wrap="square" lIns="0" tIns="0" rIns="0" bIns="0" rtlCol="0"/>
          <a:lstStyle/>
          <a:p>
            <a:endParaRPr/>
          </a:p>
        </p:txBody>
      </p:sp>
      <p:sp>
        <p:nvSpPr>
          <p:cNvPr id="17" name="bg object 17"/>
          <p:cNvSpPr/>
          <p:nvPr/>
        </p:nvSpPr>
        <p:spPr>
          <a:xfrm>
            <a:off x="838200" y="5340096"/>
            <a:ext cx="11353800" cy="0"/>
          </a:xfrm>
          <a:custGeom>
            <a:avLst/>
            <a:gdLst/>
            <a:ahLst/>
            <a:cxnLst/>
            <a:rect l="l" t="t" r="r" b="b"/>
            <a:pathLst>
              <a:path w="11353800">
                <a:moveTo>
                  <a:pt x="0" y="0"/>
                </a:moveTo>
                <a:lnTo>
                  <a:pt x="11353800" y="0"/>
                </a:lnTo>
              </a:path>
            </a:pathLst>
          </a:custGeom>
          <a:ln w="12192">
            <a:solidFill>
              <a:srgbClr val="D22131"/>
            </a:solidFill>
          </a:ln>
        </p:spPr>
        <p:txBody>
          <a:bodyPr wrap="square" lIns="0" tIns="0" rIns="0" bIns="0" rtlCol="0"/>
          <a:lstStyle/>
          <a:p>
            <a:endParaRPr/>
          </a:p>
        </p:txBody>
      </p:sp>
      <p:sp>
        <p:nvSpPr>
          <p:cNvPr id="18" name="bg object 18"/>
          <p:cNvSpPr/>
          <p:nvPr/>
        </p:nvSpPr>
        <p:spPr>
          <a:xfrm>
            <a:off x="6096000" y="1554480"/>
            <a:ext cx="6096000" cy="640080"/>
          </a:xfrm>
          <a:custGeom>
            <a:avLst/>
            <a:gdLst/>
            <a:ahLst/>
            <a:cxnLst/>
            <a:rect l="l" t="t" r="r" b="b"/>
            <a:pathLst>
              <a:path w="6096000" h="640080">
                <a:moveTo>
                  <a:pt x="6096000" y="0"/>
                </a:moveTo>
                <a:lnTo>
                  <a:pt x="303149" y="0"/>
                </a:lnTo>
                <a:lnTo>
                  <a:pt x="253986" y="3972"/>
                </a:lnTo>
                <a:lnTo>
                  <a:pt x="207345" y="15474"/>
                </a:lnTo>
                <a:lnTo>
                  <a:pt x="163851" y="33881"/>
                </a:lnTo>
                <a:lnTo>
                  <a:pt x="124129" y="58570"/>
                </a:lnTo>
                <a:lnTo>
                  <a:pt x="88804" y="88915"/>
                </a:lnTo>
                <a:lnTo>
                  <a:pt x="58501" y="124294"/>
                </a:lnTo>
                <a:lnTo>
                  <a:pt x="33844" y="164081"/>
                </a:lnTo>
                <a:lnTo>
                  <a:pt x="15458" y="207654"/>
                </a:lnTo>
                <a:lnTo>
                  <a:pt x="3968" y="254387"/>
                </a:lnTo>
                <a:lnTo>
                  <a:pt x="0" y="303657"/>
                </a:lnTo>
                <a:lnTo>
                  <a:pt x="0" y="336423"/>
                </a:lnTo>
                <a:lnTo>
                  <a:pt x="3968" y="385692"/>
                </a:lnTo>
                <a:lnTo>
                  <a:pt x="15458" y="432425"/>
                </a:lnTo>
                <a:lnTo>
                  <a:pt x="33844" y="475998"/>
                </a:lnTo>
                <a:lnTo>
                  <a:pt x="58501" y="515785"/>
                </a:lnTo>
                <a:lnTo>
                  <a:pt x="88804" y="551164"/>
                </a:lnTo>
                <a:lnTo>
                  <a:pt x="124129" y="581509"/>
                </a:lnTo>
                <a:lnTo>
                  <a:pt x="163851" y="606198"/>
                </a:lnTo>
                <a:lnTo>
                  <a:pt x="207345" y="624605"/>
                </a:lnTo>
                <a:lnTo>
                  <a:pt x="253986" y="636107"/>
                </a:lnTo>
                <a:lnTo>
                  <a:pt x="303149" y="640080"/>
                </a:lnTo>
                <a:lnTo>
                  <a:pt x="6096000" y="640080"/>
                </a:lnTo>
                <a:lnTo>
                  <a:pt x="6096000" y="0"/>
                </a:lnTo>
                <a:close/>
              </a:path>
            </a:pathLst>
          </a:custGeom>
          <a:solidFill>
            <a:srgbClr val="D22131"/>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1217519" y="597232"/>
            <a:ext cx="2897163" cy="359636"/>
          </a:xfrm>
          <a:prstGeom prst="rect">
            <a:avLst/>
          </a:prstGeom>
        </p:spPr>
      </p:pic>
      <p:pic>
        <p:nvPicPr>
          <p:cNvPr id="20" name="bg object 20"/>
          <p:cNvPicPr/>
          <p:nvPr/>
        </p:nvPicPr>
        <p:blipFill>
          <a:blip r:embed="rId3" cstate="print"/>
          <a:stretch>
            <a:fillRect/>
          </a:stretch>
        </p:blipFill>
        <p:spPr>
          <a:xfrm>
            <a:off x="530351" y="490718"/>
            <a:ext cx="565716" cy="556877"/>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64682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rgbClr val="CD113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rgbClr val="C00000"/>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17504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38200" y="6281928"/>
            <a:ext cx="11353800" cy="0"/>
          </a:xfrm>
          <a:custGeom>
            <a:avLst/>
            <a:gdLst/>
            <a:ahLst/>
            <a:cxnLst/>
            <a:rect l="l" t="t" r="r" b="b"/>
            <a:pathLst>
              <a:path w="11353800">
                <a:moveTo>
                  <a:pt x="0" y="0"/>
                </a:moveTo>
                <a:lnTo>
                  <a:pt x="11353800" y="0"/>
                </a:lnTo>
              </a:path>
            </a:pathLst>
          </a:custGeom>
          <a:ln w="6096">
            <a:solidFill>
              <a:srgbClr val="E6E7E8"/>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216407" y="6310465"/>
            <a:ext cx="414595" cy="411943"/>
          </a:xfrm>
          <a:prstGeom prst="rect">
            <a:avLst/>
          </a:prstGeom>
        </p:spPr>
      </p:pic>
      <p:sp>
        <p:nvSpPr>
          <p:cNvPr id="18" name="bg object 18"/>
          <p:cNvSpPr/>
          <p:nvPr/>
        </p:nvSpPr>
        <p:spPr>
          <a:xfrm>
            <a:off x="6123432" y="0"/>
            <a:ext cx="2593975" cy="177165"/>
          </a:xfrm>
          <a:custGeom>
            <a:avLst/>
            <a:gdLst/>
            <a:ahLst/>
            <a:cxnLst/>
            <a:rect l="l" t="t" r="r" b="b"/>
            <a:pathLst>
              <a:path w="2593975" h="177165">
                <a:moveTo>
                  <a:pt x="2549524" y="0"/>
                </a:moveTo>
                <a:lnTo>
                  <a:pt x="0" y="0"/>
                </a:lnTo>
                <a:lnTo>
                  <a:pt x="23240" y="42799"/>
                </a:lnTo>
                <a:lnTo>
                  <a:pt x="53518" y="80813"/>
                </a:lnTo>
                <a:lnTo>
                  <a:pt x="89398" y="113490"/>
                </a:lnTo>
                <a:lnTo>
                  <a:pt x="130174" y="140128"/>
                </a:lnTo>
                <a:lnTo>
                  <a:pt x="175142" y="160024"/>
                </a:lnTo>
                <a:lnTo>
                  <a:pt x="223595" y="172477"/>
                </a:lnTo>
                <a:lnTo>
                  <a:pt x="274827" y="176783"/>
                </a:lnTo>
                <a:lnTo>
                  <a:pt x="2593847" y="176783"/>
                </a:lnTo>
                <a:lnTo>
                  <a:pt x="2573400" y="139065"/>
                </a:lnTo>
                <a:lnTo>
                  <a:pt x="2563187" y="111160"/>
                </a:lnTo>
                <a:lnTo>
                  <a:pt x="2555700" y="82042"/>
                </a:lnTo>
                <a:lnTo>
                  <a:pt x="2551094" y="51875"/>
                </a:lnTo>
                <a:lnTo>
                  <a:pt x="2549524" y="20827"/>
                </a:lnTo>
                <a:lnTo>
                  <a:pt x="2549524" y="0"/>
                </a:lnTo>
                <a:close/>
              </a:path>
            </a:pathLst>
          </a:custGeom>
          <a:solidFill>
            <a:srgbClr val="D22131"/>
          </a:solidFill>
        </p:spPr>
        <p:txBody>
          <a:bodyPr wrap="square" lIns="0" tIns="0" rIns="0" bIns="0" rtlCol="0"/>
          <a:lstStyle/>
          <a:p>
            <a:endParaRPr/>
          </a:p>
        </p:txBody>
      </p:sp>
      <p:sp>
        <p:nvSpPr>
          <p:cNvPr id="19" name="bg object 19"/>
          <p:cNvSpPr/>
          <p:nvPr/>
        </p:nvSpPr>
        <p:spPr>
          <a:xfrm>
            <a:off x="8717280" y="176784"/>
            <a:ext cx="3474720" cy="146685"/>
          </a:xfrm>
          <a:custGeom>
            <a:avLst/>
            <a:gdLst/>
            <a:ahLst/>
            <a:cxnLst/>
            <a:rect l="l" t="t" r="r" b="b"/>
            <a:pathLst>
              <a:path w="3474720" h="146685">
                <a:moveTo>
                  <a:pt x="3474720" y="0"/>
                </a:moveTo>
                <a:lnTo>
                  <a:pt x="0" y="0"/>
                </a:lnTo>
                <a:lnTo>
                  <a:pt x="7493" y="13716"/>
                </a:lnTo>
                <a:lnTo>
                  <a:pt x="37760" y="51318"/>
                </a:lnTo>
                <a:lnTo>
                  <a:pt x="73612" y="83650"/>
                </a:lnTo>
                <a:lnTo>
                  <a:pt x="114347" y="110013"/>
                </a:lnTo>
                <a:lnTo>
                  <a:pt x="159262" y="129709"/>
                </a:lnTo>
                <a:lnTo>
                  <a:pt x="207656" y="142038"/>
                </a:lnTo>
                <a:lnTo>
                  <a:pt x="258825" y="146304"/>
                </a:lnTo>
                <a:lnTo>
                  <a:pt x="3474720" y="146304"/>
                </a:lnTo>
                <a:lnTo>
                  <a:pt x="3474720" y="0"/>
                </a:lnTo>
                <a:close/>
              </a:path>
            </a:pathLst>
          </a:custGeom>
          <a:solidFill>
            <a:srgbClr val="E6E7E8"/>
          </a:solidFill>
        </p:spPr>
        <p:txBody>
          <a:bodyPr wrap="square" lIns="0" tIns="0" rIns="0" bIns="0" rtlCol="0"/>
          <a:lstStyle/>
          <a:p>
            <a:endParaRPr/>
          </a:p>
        </p:txBody>
      </p:sp>
      <p:sp>
        <p:nvSpPr>
          <p:cNvPr id="20" name="bg object 20"/>
          <p:cNvSpPr/>
          <p:nvPr/>
        </p:nvSpPr>
        <p:spPr>
          <a:xfrm>
            <a:off x="6940296" y="0"/>
            <a:ext cx="5252085" cy="177165"/>
          </a:xfrm>
          <a:custGeom>
            <a:avLst/>
            <a:gdLst/>
            <a:ahLst/>
            <a:cxnLst/>
            <a:rect l="l" t="t" r="r" b="b"/>
            <a:pathLst>
              <a:path w="5252084" h="177165">
                <a:moveTo>
                  <a:pt x="5251704" y="0"/>
                </a:moveTo>
                <a:lnTo>
                  <a:pt x="0" y="0"/>
                </a:lnTo>
                <a:lnTo>
                  <a:pt x="23240" y="42799"/>
                </a:lnTo>
                <a:lnTo>
                  <a:pt x="53464" y="80813"/>
                </a:lnTo>
                <a:lnTo>
                  <a:pt x="89304" y="113490"/>
                </a:lnTo>
                <a:lnTo>
                  <a:pt x="130048" y="140128"/>
                </a:lnTo>
                <a:lnTo>
                  <a:pt x="174982" y="160024"/>
                </a:lnTo>
                <a:lnTo>
                  <a:pt x="223395" y="172477"/>
                </a:lnTo>
                <a:lnTo>
                  <a:pt x="274574" y="176783"/>
                </a:lnTo>
                <a:lnTo>
                  <a:pt x="5251704" y="176783"/>
                </a:lnTo>
                <a:lnTo>
                  <a:pt x="5251704" y="0"/>
                </a:lnTo>
                <a:close/>
              </a:path>
            </a:pathLst>
          </a:custGeom>
          <a:solidFill>
            <a:srgbClr val="970F1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rgbClr val="CD113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33110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38200" y="6281928"/>
            <a:ext cx="11353800" cy="0"/>
          </a:xfrm>
          <a:custGeom>
            <a:avLst/>
            <a:gdLst/>
            <a:ahLst/>
            <a:cxnLst/>
            <a:rect l="l" t="t" r="r" b="b"/>
            <a:pathLst>
              <a:path w="11353800">
                <a:moveTo>
                  <a:pt x="0" y="0"/>
                </a:moveTo>
                <a:lnTo>
                  <a:pt x="11353800" y="0"/>
                </a:lnTo>
              </a:path>
            </a:pathLst>
          </a:custGeom>
          <a:ln w="6096">
            <a:solidFill>
              <a:srgbClr val="E6E7E8"/>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216407" y="6310465"/>
            <a:ext cx="414595" cy="411943"/>
          </a:xfrm>
          <a:prstGeom prst="rect">
            <a:avLst/>
          </a:prstGeom>
        </p:spPr>
      </p:pic>
      <p:sp>
        <p:nvSpPr>
          <p:cNvPr id="18" name="bg object 18"/>
          <p:cNvSpPr/>
          <p:nvPr/>
        </p:nvSpPr>
        <p:spPr>
          <a:xfrm>
            <a:off x="6123432" y="0"/>
            <a:ext cx="2593975" cy="177165"/>
          </a:xfrm>
          <a:custGeom>
            <a:avLst/>
            <a:gdLst/>
            <a:ahLst/>
            <a:cxnLst/>
            <a:rect l="l" t="t" r="r" b="b"/>
            <a:pathLst>
              <a:path w="2593975" h="177165">
                <a:moveTo>
                  <a:pt x="2549524" y="0"/>
                </a:moveTo>
                <a:lnTo>
                  <a:pt x="0" y="0"/>
                </a:lnTo>
                <a:lnTo>
                  <a:pt x="23240" y="42799"/>
                </a:lnTo>
                <a:lnTo>
                  <a:pt x="53518" y="80813"/>
                </a:lnTo>
                <a:lnTo>
                  <a:pt x="89398" y="113490"/>
                </a:lnTo>
                <a:lnTo>
                  <a:pt x="130174" y="140128"/>
                </a:lnTo>
                <a:lnTo>
                  <a:pt x="175142" y="160024"/>
                </a:lnTo>
                <a:lnTo>
                  <a:pt x="223595" y="172477"/>
                </a:lnTo>
                <a:lnTo>
                  <a:pt x="274827" y="176783"/>
                </a:lnTo>
                <a:lnTo>
                  <a:pt x="2593847" y="176783"/>
                </a:lnTo>
                <a:lnTo>
                  <a:pt x="2573400" y="139065"/>
                </a:lnTo>
                <a:lnTo>
                  <a:pt x="2563187" y="111160"/>
                </a:lnTo>
                <a:lnTo>
                  <a:pt x="2555700" y="82042"/>
                </a:lnTo>
                <a:lnTo>
                  <a:pt x="2551094" y="51875"/>
                </a:lnTo>
                <a:lnTo>
                  <a:pt x="2549524" y="20827"/>
                </a:lnTo>
                <a:lnTo>
                  <a:pt x="2549524" y="0"/>
                </a:lnTo>
                <a:close/>
              </a:path>
            </a:pathLst>
          </a:custGeom>
          <a:solidFill>
            <a:srgbClr val="D22131"/>
          </a:solidFill>
        </p:spPr>
        <p:txBody>
          <a:bodyPr wrap="square" lIns="0" tIns="0" rIns="0" bIns="0" rtlCol="0"/>
          <a:lstStyle/>
          <a:p>
            <a:endParaRPr/>
          </a:p>
        </p:txBody>
      </p:sp>
      <p:sp>
        <p:nvSpPr>
          <p:cNvPr id="19" name="bg object 19"/>
          <p:cNvSpPr/>
          <p:nvPr/>
        </p:nvSpPr>
        <p:spPr>
          <a:xfrm>
            <a:off x="8717280" y="176784"/>
            <a:ext cx="3474720" cy="146685"/>
          </a:xfrm>
          <a:custGeom>
            <a:avLst/>
            <a:gdLst/>
            <a:ahLst/>
            <a:cxnLst/>
            <a:rect l="l" t="t" r="r" b="b"/>
            <a:pathLst>
              <a:path w="3474720" h="146685">
                <a:moveTo>
                  <a:pt x="3474720" y="0"/>
                </a:moveTo>
                <a:lnTo>
                  <a:pt x="0" y="0"/>
                </a:lnTo>
                <a:lnTo>
                  <a:pt x="7493" y="13716"/>
                </a:lnTo>
                <a:lnTo>
                  <a:pt x="37760" y="51318"/>
                </a:lnTo>
                <a:lnTo>
                  <a:pt x="73612" y="83650"/>
                </a:lnTo>
                <a:lnTo>
                  <a:pt x="114347" y="110013"/>
                </a:lnTo>
                <a:lnTo>
                  <a:pt x="159262" y="129709"/>
                </a:lnTo>
                <a:lnTo>
                  <a:pt x="207656" y="142038"/>
                </a:lnTo>
                <a:lnTo>
                  <a:pt x="258825" y="146304"/>
                </a:lnTo>
                <a:lnTo>
                  <a:pt x="3474720" y="146304"/>
                </a:lnTo>
                <a:lnTo>
                  <a:pt x="3474720" y="0"/>
                </a:lnTo>
                <a:close/>
              </a:path>
            </a:pathLst>
          </a:custGeom>
          <a:solidFill>
            <a:srgbClr val="E6E7E8"/>
          </a:solidFill>
        </p:spPr>
        <p:txBody>
          <a:bodyPr wrap="square" lIns="0" tIns="0" rIns="0" bIns="0" rtlCol="0"/>
          <a:lstStyle/>
          <a:p>
            <a:endParaRPr/>
          </a:p>
        </p:txBody>
      </p:sp>
      <p:sp>
        <p:nvSpPr>
          <p:cNvPr id="20" name="bg object 20"/>
          <p:cNvSpPr/>
          <p:nvPr/>
        </p:nvSpPr>
        <p:spPr>
          <a:xfrm>
            <a:off x="6940296" y="0"/>
            <a:ext cx="5252085" cy="177165"/>
          </a:xfrm>
          <a:custGeom>
            <a:avLst/>
            <a:gdLst/>
            <a:ahLst/>
            <a:cxnLst/>
            <a:rect l="l" t="t" r="r" b="b"/>
            <a:pathLst>
              <a:path w="5252084" h="177165">
                <a:moveTo>
                  <a:pt x="5251704" y="0"/>
                </a:moveTo>
                <a:lnTo>
                  <a:pt x="0" y="0"/>
                </a:lnTo>
                <a:lnTo>
                  <a:pt x="23240" y="42799"/>
                </a:lnTo>
                <a:lnTo>
                  <a:pt x="53464" y="80813"/>
                </a:lnTo>
                <a:lnTo>
                  <a:pt x="89304" y="113490"/>
                </a:lnTo>
                <a:lnTo>
                  <a:pt x="130048" y="140128"/>
                </a:lnTo>
                <a:lnTo>
                  <a:pt x="174982" y="160024"/>
                </a:lnTo>
                <a:lnTo>
                  <a:pt x="223395" y="172477"/>
                </a:lnTo>
                <a:lnTo>
                  <a:pt x="274574" y="176783"/>
                </a:lnTo>
                <a:lnTo>
                  <a:pt x="5251704" y="176783"/>
                </a:lnTo>
                <a:lnTo>
                  <a:pt x="5251704" y="0"/>
                </a:lnTo>
                <a:close/>
              </a:path>
            </a:pathLst>
          </a:custGeom>
          <a:solidFill>
            <a:srgbClr val="970F1F"/>
          </a:solidFill>
        </p:spPr>
        <p:txBody>
          <a:bodyPr wrap="square" lIns="0" tIns="0" rIns="0" bIns="0" rtlCol="0"/>
          <a:lstStyle/>
          <a:p>
            <a:endParaRPr/>
          </a:p>
        </p:txBody>
      </p:sp>
      <p:sp>
        <p:nvSpPr>
          <p:cNvPr id="2" name="Holder 2"/>
          <p:cNvSpPr>
            <a:spLocks noGrp="1"/>
          </p:cNvSpPr>
          <p:nvPr>
            <p:ph type="ctrTitle"/>
          </p:nvPr>
        </p:nvSpPr>
        <p:spPr>
          <a:xfrm>
            <a:off x="502107" y="432903"/>
            <a:ext cx="10857865" cy="1635125"/>
          </a:xfrm>
          <a:prstGeom prst="rect">
            <a:avLst/>
          </a:prstGeom>
        </p:spPr>
        <p:txBody>
          <a:bodyPr wrap="square" lIns="0" tIns="0" rIns="0" bIns="0">
            <a:spAutoFit/>
          </a:bodyPr>
          <a:lstStyle>
            <a:lvl1pPr>
              <a:defRPr sz="3400" b="0" i="0">
                <a:solidFill>
                  <a:srgbClr val="CD113A"/>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rgbClr val="C00000"/>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55724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38200" y="6281928"/>
            <a:ext cx="11353800" cy="0"/>
          </a:xfrm>
          <a:custGeom>
            <a:avLst/>
            <a:gdLst/>
            <a:ahLst/>
            <a:cxnLst/>
            <a:rect l="l" t="t" r="r" b="b"/>
            <a:pathLst>
              <a:path w="11353800">
                <a:moveTo>
                  <a:pt x="0" y="0"/>
                </a:moveTo>
                <a:lnTo>
                  <a:pt x="11353800" y="0"/>
                </a:lnTo>
              </a:path>
            </a:pathLst>
          </a:custGeom>
          <a:ln w="6096">
            <a:solidFill>
              <a:srgbClr val="E6E7E8"/>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216407" y="6310465"/>
            <a:ext cx="414595" cy="411943"/>
          </a:xfrm>
          <a:prstGeom prst="rect">
            <a:avLst/>
          </a:prstGeom>
        </p:spPr>
      </p:pic>
      <p:sp>
        <p:nvSpPr>
          <p:cNvPr id="18" name="bg object 18"/>
          <p:cNvSpPr/>
          <p:nvPr/>
        </p:nvSpPr>
        <p:spPr>
          <a:xfrm>
            <a:off x="6123432" y="0"/>
            <a:ext cx="2593975" cy="177165"/>
          </a:xfrm>
          <a:custGeom>
            <a:avLst/>
            <a:gdLst/>
            <a:ahLst/>
            <a:cxnLst/>
            <a:rect l="l" t="t" r="r" b="b"/>
            <a:pathLst>
              <a:path w="2593975" h="177165">
                <a:moveTo>
                  <a:pt x="2549524" y="0"/>
                </a:moveTo>
                <a:lnTo>
                  <a:pt x="0" y="0"/>
                </a:lnTo>
                <a:lnTo>
                  <a:pt x="23240" y="42799"/>
                </a:lnTo>
                <a:lnTo>
                  <a:pt x="53518" y="80813"/>
                </a:lnTo>
                <a:lnTo>
                  <a:pt x="89398" y="113490"/>
                </a:lnTo>
                <a:lnTo>
                  <a:pt x="130174" y="140128"/>
                </a:lnTo>
                <a:lnTo>
                  <a:pt x="175142" y="160024"/>
                </a:lnTo>
                <a:lnTo>
                  <a:pt x="223595" y="172477"/>
                </a:lnTo>
                <a:lnTo>
                  <a:pt x="274827" y="176783"/>
                </a:lnTo>
                <a:lnTo>
                  <a:pt x="2593847" y="176783"/>
                </a:lnTo>
                <a:lnTo>
                  <a:pt x="2573400" y="139065"/>
                </a:lnTo>
                <a:lnTo>
                  <a:pt x="2563187" y="111160"/>
                </a:lnTo>
                <a:lnTo>
                  <a:pt x="2555700" y="82042"/>
                </a:lnTo>
                <a:lnTo>
                  <a:pt x="2551094" y="51875"/>
                </a:lnTo>
                <a:lnTo>
                  <a:pt x="2549524" y="20827"/>
                </a:lnTo>
                <a:lnTo>
                  <a:pt x="2549524" y="0"/>
                </a:lnTo>
                <a:close/>
              </a:path>
            </a:pathLst>
          </a:custGeom>
          <a:solidFill>
            <a:srgbClr val="D22131"/>
          </a:solidFill>
        </p:spPr>
        <p:txBody>
          <a:bodyPr wrap="square" lIns="0" tIns="0" rIns="0" bIns="0" rtlCol="0"/>
          <a:lstStyle/>
          <a:p>
            <a:endParaRPr/>
          </a:p>
        </p:txBody>
      </p:sp>
      <p:sp>
        <p:nvSpPr>
          <p:cNvPr id="19" name="bg object 19"/>
          <p:cNvSpPr/>
          <p:nvPr/>
        </p:nvSpPr>
        <p:spPr>
          <a:xfrm>
            <a:off x="8717280" y="176784"/>
            <a:ext cx="3474720" cy="146685"/>
          </a:xfrm>
          <a:custGeom>
            <a:avLst/>
            <a:gdLst/>
            <a:ahLst/>
            <a:cxnLst/>
            <a:rect l="l" t="t" r="r" b="b"/>
            <a:pathLst>
              <a:path w="3474720" h="146685">
                <a:moveTo>
                  <a:pt x="3474720" y="0"/>
                </a:moveTo>
                <a:lnTo>
                  <a:pt x="0" y="0"/>
                </a:lnTo>
                <a:lnTo>
                  <a:pt x="7493" y="13716"/>
                </a:lnTo>
                <a:lnTo>
                  <a:pt x="37760" y="51318"/>
                </a:lnTo>
                <a:lnTo>
                  <a:pt x="73612" y="83650"/>
                </a:lnTo>
                <a:lnTo>
                  <a:pt x="114347" y="110013"/>
                </a:lnTo>
                <a:lnTo>
                  <a:pt x="159262" y="129709"/>
                </a:lnTo>
                <a:lnTo>
                  <a:pt x="207656" y="142038"/>
                </a:lnTo>
                <a:lnTo>
                  <a:pt x="258825" y="146304"/>
                </a:lnTo>
                <a:lnTo>
                  <a:pt x="3474720" y="146304"/>
                </a:lnTo>
                <a:lnTo>
                  <a:pt x="3474720" y="0"/>
                </a:lnTo>
                <a:close/>
              </a:path>
            </a:pathLst>
          </a:custGeom>
          <a:solidFill>
            <a:srgbClr val="E6E7E8"/>
          </a:solidFill>
        </p:spPr>
        <p:txBody>
          <a:bodyPr wrap="square" lIns="0" tIns="0" rIns="0" bIns="0" rtlCol="0"/>
          <a:lstStyle/>
          <a:p>
            <a:endParaRPr/>
          </a:p>
        </p:txBody>
      </p:sp>
      <p:sp>
        <p:nvSpPr>
          <p:cNvPr id="20" name="bg object 20"/>
          <p:cNvSpPr/>
          <p:nvPr/>
        </p:nvSpPr>
        <p:spPr>
          <a:xfrm>
            <a:off x="6940296" y="0"/>
            <a:ext cx="5252085" cy="177165"/>
          </a:xfrm>
          <a:custGeom>
            <a:avLst/>
            <a:gdLst/>
            <a:ahLst/>
            <a:cxnLst/>
            <a:rect l="l" t="t" r="r" b="b"/>
            <a:pathLst>
              <a:path w="5252084" h="177165">
                <a:moveTo>
                  <a:pt x="5251704" y="0"/>
                </a:moveTo>
                <a:lnTo>
                  <a:pt x="0" y="0"/>
                </a:lnTo>
                <a:lnTo>
                  <a:pt x="23240" y="42799"/>
                </a:lnTo>
                <a:lnTo>
                  <a:pt x="53464" y="80813"/>
                </a:lnTo>
                <a:lnTo>
                  <a:pt x="89304" y="113490"/>
                </a:lnTo>
                <a:lnTo>
                  <a:pt x="130048" y="140128"/>
                </a:lnTo>
                <a:lnTo>
                  <a:pt x="174982" y="160024"/>
                </a:lnTo>
                <a:lnTo>
                  <a:pt x="223395" y="172477"/>
                </a:lnTo>
                <a:lnTo>
                  <a:pt x="274574" y="176783"/>
                </a:lnTo>
                <a:lnTo>
                  <a:pt x="5251704" y="176783"/>
                </a:lnTo>
                <a:lnTo>
                  <a:pt x="5251704" y="0"/>
                </a:lnTo>
                <a:close/>
              </a:path>
            </a:pathLst>
          </a:custGeom>
          <a:solidFill>
            <a:srgbClr val="970F1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00" b="0" i="0">
                <a:solidFill>
                  <a:srgbClr val="CD113A"/>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91132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6E3BE8-CE6A-EA7D-350D-EA4E152FE1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C5B639-79EF-A070-B20A-7FF4FE5525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CB895-509B-B67D-0416-56349088EB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F3212E-379B-2341-BE71-8E4FC77173F6}" type="datetimeFigureOut">
              <a:rPr lang="en-US" smtClean="0"/>
              <a:t>10/14/2026</a:t>
            </a:fld>
            <a:endParaRPr lang="en-US"/>
          </a:p>
        </p:txBody>
      </p:sp>
      <p:sp>
        <p:nvSpPr>
          <p:cNvPr id="5" name="Footer Placeholder 4">
            <a:extLst>
              <a:ext uri="{FF2B5EF4-FFF2-40B4-BE49-F238E27FC236}">
                <a16:creationId xmlns:a16="http://schemas.microsoft.com/office/drawing/2014/main" id="{FA227325-AC96-09D6-0C41-BD7FC18E9A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538BDC-A06A-B06E-8711-9B0F86EF9E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CEEBBF-5566-0143-AA77-F6285693183E}" type="slidenum">
              <a:rPr lang="en-US" smtClean="0"/>
              <a:t>‹#›</a:t>
            </a:fld>
            <a:endParaRPr lang="en-US"/>
          </a:p>
        </p:txBody>
      </p:sp>
    </p:spTree>
    <p:extLst>
      <p:ext uri="{BB962C8B-B14F-4D97-AF65-F5344CB8AC3E}">
        <p14:creationId xmlns:p14="http://schemas.microsoft.com/office/powerpoint/2010/main" val="4190174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8B0519-EF76-0307-44D5-D7BE7BAEDA3E}"/>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7788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7" r:id="rId6"/>
    <p:sldLayoutId id="2147483668" r:id="rId7"/>
    <p:sldLayoutId id="2147483669" r:id="rId8"/>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pubmed.ncbi.nlm.nih.gov/22375971/" TargetMode="Externa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hyperlink" Target="hematology.org/myelofibrosis-guidelines"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565251"/>
            <a:ext cx="10363200" cy="1222131"/>
          </a:xfrm>
        </p:spPr>
        <p:txBody>
          <a:bodyPr lIns="91440" tIns="45720" rIns="91440" bIns="45720" anchor="t">
            <a:normAutofit/>
          </a:bodyPr>
          <a:lstStyle/>
          <a:p>
            <a:pPr algn="l"/>
            <a:r>
              <a:rPr lang="en-CA" sz="3700" b="0">
                <a:ea typeface="+mj-lt"/>
                <a:cs typeface="+mj-lt"/>
              </a:rPr>
              <a:t>Guidelines for the Management of Myelofibrosis in Adults</a:t>
            </a:r>
            <a:endParaRPr lang="en-US"/>
          </a:p>
        </p:txBody>
      </p:sp>
      <p:sp>
        <p:nvSpPr>
          <p:cNvPr id="6" name="Subtitle 2">
            <a:extLst>
              <a:ext uri="{FF2B5EF4-FFF2-40B4-BE49-F238E27FC236}">
                <a16:creationId xmlns:a16="http://schemas.microsoft.com/office/drawing/2014/main" id="{9A7A0DF7-3A2B-8846-AACF-AB69A37D8BA5}"/>
              </a:ext>
            </a:extLst>
          </p:cNvPr>
          <p:cNvSpPr>
            <a:spLocks noGrp="1"/>
          </p:cNvSpPr>
          <p:nvPr>
            <p:ph type="subTitle" idx="1"/>
          </p:nvPr>
        </p:nvSpPr>
        <p:spPr>
          <a:xfrm>
            <a:off x="914400" y="3787382"/>
            <a:ext cx="10316028" cy="2791640"/>
          </a:xfrm>
        </p:spPr>
        <p:txBody>
          <a:bodyPr lIns="91440" tIns="45720" rIns="91440" bIns="45720" anchor="t">
            <a:noAutofit/>
          </a:bodyPr>
          <a:lstStyle/>
          <a:p>
            <a:pPr algn="l"/>
            <a:r>
              <a:rPr lang="en-CA" b="1" i="1" cap="none" dirty="0"/>
              <a:t>An Educational Slide Set </a:t>
            </a:r>
          </a:p>
          <a:p>
            <a:pPr algn="l"/>
            <a:r>
              <a:rPr lang="en-US" sz="2000" cap="none" dirty="0">
                <a:ea typeface="+mn-lt"/>
                <a:cs typeface="+mn-lt"/>
              </a:rPr>
              <a:t>American Society of Hematology 2026 Guidelines for the Management of Myelofibrosis in Adults</a:t>
            </a:r>
          </a:p>
          <a:p>
            <a:pPr algn="l"/>
            <a:endParaRPr lang="en-US" sz="2000" cap="none" dirty="0">
              <a:ea typeface="Calibri"/>
              <a:cs typeface="Calibri"/>
            </a:endParaRPr>
          </a:p>
          <a:p>
            <a:pPr algn="l"/>
            <a:r>
              <a:rPr lang="en-US" sz="1600" b="1" cap="none" dirty="0">
                <a:ea typeface="Geneva"/>
              </a:rPr>
              <a:t>Slide set authors: </a:t>
            </a:r>
            <a:br>
              <a:rPr lang="en-US" sz="1600" cap="none" dirty="0"/>
            </a:br>
            <a:r>
              <a:rPr lang="en-US" sz="1600" cap="none" dirty="0">
                <a:ea typeface="+mn-lt"/>
                <a:cs typeface="+mn-lt"/>
              </a:rPr>
              <a:t>Rupali Bhave, Shireen Sirhan, Natasha </a:t>
            </a:r>
            <a:r>
              <a:rPr lang="en-US" sz="1600" cap="none" dirty="0" err="1">
                <a:ea typeface="+mn-lt"/>
                <a:cs typeface="+mn-lt"/>
              </a:rPr>
              <a:t>Szuber</a:t>
            </a:r>
            <a:r>
              <a:rPr lang="en-US" sz="1600" cap="none" dirty="0">
                <a:ea typeface="+mn-lt"/>
                <a:cs typeface="+mn-lt"/>
              </a:rPr>
              <a:t>, Douglas Tremblay</a:t>
            </a:r>
          </a:p>
          <a:p>
            <a:pPr algn="l"/>
            <a:endParaRPr lang="en-US" dirty="0"/>
          </a:p>
        </p:txBody>
      </p:sp>
    </p:spTree>
    <p:extLst>
      <p:ext uri="{BB962C8B-B14F-4D97-AF65-F5344CB8AC3E}">
        <p14:creationId xmlns:p14="http://schemas.microsoft.com/office/powerpoint/2010/main" val="1545650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0F42C6D-2BC2-9B42-82E6-8B8CAD1BCEE3}"/>
              </a:ext>
            </a:extLst>
          </p:cNvPr>
          <p:cNvSpPr txBox="1">
            <a:spLocks/>
          </p:cNvSpPr>
          <p:nvPr/>
        </p:nvSpPr>
        <p:spPr>
          <a:xfrm>
            <a:off x="419100" y="2019300"/>
            <a:ext cx="11125200" cy="4508822"/>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fr-CA" sz="2667" b="0">
                <a:solidFill>
                  <a:srgbClr val="715073"/>
                </a:solidFill>
                <a:latin typeface="Calibri"/>
              </a:rPr>
              <a:t>American Society of Hematology 2026 Guidelines for the Management of Myelofibrosis in Adults</a:t>
            </a:r>
          </a:p>
          <a:p>
            <a:pPr marL="0" indent="0">
              <a:buNone/>
            </a:pPr>
            <a:r>
              <a:rPr lang="fr-CA" sz="2650" b="1"/>
              <a:t> </a:t>
            </a:r>
          </a:p>
          <a:p>
            <a:pPr marL="0" indent="0">
              <a:buNone/>
            </a:pPr>
            <a:r>
              <a:rPr lang="fr-CA" sz="2400"/>
              <a:t>Brady L Stein , Maya Abdallah, Gregory A. Abel, Ghaith Abu-Zeinah, Rupali Bhave, Francisca Ferrer Marin, Arpita Gandhi, Vikas Gupta, Juan Carlos Hernandez-Boluda, Anthony Hunter, Donal P. McLornan, Olatoyosi Odenike, Kristen Pettit, William Shomali, Shireen Sirhan, Andrew Srisuwananukorn, Natasha Szuber, Roni Tamari, Douglas Tremblay, Alessandro Maria Vannucchi, Kelley Clark, Lisa Jenkins, Bashar Hasan, and M. Hassan Murad.</a:t>
            </a:r>
            <a:endParaRPr lang="en-US">
              <a:ea typeface="Geneva"/>
            </a:endParaRPr>
          </a:p>
        </p:txBody>
      </p:sp>
    </p:spTree>
    <p:extLst>
      <p:ext uri="{BB962C8B-B14F-4D97-AF65-F5344CB8AC3E}">
        <p14:creationId xmlns:p14="http://schemas.microsoft.com/office/powerpoint/2010/main" val="130780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E24C3CB-597C-8842-82F7-4EFDE00609AE}"/>
              </a:ext>
            </a:extLst>
          </p:cNvPr>
          <p:cNvSpPr>
            <a:spLocks noGrp="1"/>
          </p:cNvSpPr>
          <p:nvPr>
            <p:ph type="title"/>
          </p:nvPr>
        </p:nvSpPr>
        <p:spPr>
          <a:xfrm>
            <a:off x="419100" y="1340569"/>
            <a:ext cx="11353800" cy="713539"/>
          </a:xfrm>
        </p:spPr>
        <p:txBody>
          <a:bodyPr lIns="0" tIns="0" rIns="0" bIns="0" anchor="t">
            <a:noAutofit/>
          </a:bodyPr>
          <a:lstStyle/>
          <a:p>
            <a:r>
              <a:rPr lang="en-CA"/>
              <a:t>How were these guidelines generated? </a:t>
            </a:r>
          </a:p>
        </p:txBody>
      </p:sp>
      <p:sp>
        <p:nvSpPr>
          <p:cNvPr id="2" name="TextBox 1">
            <a:extLst>
              <a:ext uri="{FF2B5EF4-FFF2-40B4-BE49-F238E27FC236}">
                <a16:creationId xmlns:a16="http://schemas.microsoft.com/office/drawing/2014/main" id="{DB214292-41DC-5A0B-5241-4C9B427CB945}"/>
              </a:ext>
            </a:extLst>
          </p:cNvPr>
          <p:cNvSpPr txBox="1"/>
          <p:nvPr/>
        </p:nvSpPr>
        <p:spPr>
          <a:xfrm>
            <a:off x="936304" y="2113614"/>
            <a:ext cx="2459736" cy="3664886"/>
          </a:xfrm>
          <a:prstGeom prst="rect">
            <a:avLst/>
          </a:prstGeom>
          <a:solidFill>
            <a:srgbClr val="BEE0E4"/>
          </a:solidFill>
        </p:spPr>
        <p:txBody>
          <a:bodyPr wrap="square" rtlCol="0">
            <a:noAutofit/>
          </a:bodyPr>
          <a:lstStyle/>
          <a:p>
            <a:r>
              <a:rPr lang="en-CA" sz="2000" b="1">
                <a:solidFill>
                  <a:srgbClr val="E53E31"/>
                </a:solidFill>
              </a:rPr>
              <a:t>PANEL FORMATION</a:t>
            </a:r>
          </a:p>
          <a:p>
            <a:r>
              <a:rPr lang="en-CA" b="1">
                <a:solidFill>
                  <a:schemeClr val="tx1">
                    <a:lumMod val="50000"/>
                    <a:lumOff val="50000"/>
                  </a:schemeClr>
                </a:solidFill>
              </a:rPr>
              <a:t>Guideline panel</a:t>
            </a:r>
            <a:r>
              <a:rPr lang="en-CA">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a:solidFill>
                  <a:schemeClr val="tx1">
                    <a:lumMod val="50000"/>
                    <a:lumOff val="50000"/>
                  </a:schemeClr>
                </a:solidFill>
              </a:rPr>
              <a:t>Balance of expertise (including disciplines beyond hematology, &amp; inclusive of</a:t>
            </a:r>
            <a:r>
              <a:rPr lang="en-CA">
                <a:solidFill>
                  <a:srgbClr val="00B0F0"/>
                </a:solidFill>
              </a:rPr>
              <a:t> </a:t>
            </a:r>
            <a:r>
              <a:rPr lang="en-CA">
                <a:solidFill>
                  <a:schemeClr val="tx1">
                    <a:lumMod val="50000"/>
                    <a:lumOff val="50000"/>
                  </a:schemeClr>
                </a:solidFill>
              </a:rPr>
              <a:t>patients)</a:t>
            </a:r>
          </a:p>
          <a:p>
            <a:pPr marL="285750" indent="-285750">
              <a:buFont typeface="Arial" panose="020B0604020202020204" pitchFamily="34" charset="0"/>
              <a:buChar char="•"/>
            </a:pPr>
            <a:r>
              <a:rPr lang="en-CA">
                <a:solidFill>
                  <a:schemeClr val="tx1">
                    <a:lumMod val="50000"/>
                    <a:lumOff val="50000"/>
                  </a:schemeClr>
                </a:solidFill>
              </a:rPr>
              <a:t>Close attention to minimization &amp; management of conflicts of interest</a:t>
            </a:r>
          </a:p>
        </p:txBody>
      </p:sp>
      <p:sp>
        <p:nvSpPr>
          <p:cNvPr id="4" name="TextBox 3">
            <a:extLst>
              <a:ext uri="{FF2B5EF4-FFF2-40B4-BE49-F238E27FC236}">
                <a16:creationId xmlns:a16="http://schemas.microsoft.com/office/drawing/2014/main" id="{2F63B10C-E052-D970-3462-84456D0937C6}"/>
              </a:ext>
            </a:extLst>
          </p:cNvPr>
          <p:cNvSpPr txBox="1"/>
          <p:nvPr/>
        </p:nvSpPr>
        <p:spPr>
          <a:xfrm>
            <a:off x="3565419" y="2113615"/>
            <a:ext cx="2459736" cy="1663700"/>
          </a:xfrm>
          <a:prstGeom prst="rect">
            <a:avLst/>
          </a:prstGeom>
          <a:solidFill>
            <a:srgbClr val="FED9B0"/>
          </a:solidFill>
        </p:spPr>
        <p:txBody>
          <a:bodyPr wrap="square" rtlCol="0">
            <a:noAutofit/>
          </a:bodyPr>
          <a:lstStyle/>
          <a:p>
            <a:r>
              <a:rPr lang="en-CA" sz="2000" b="1">
                <a:solidFill>
                  <a:srgbClr val="E53E31"/>
                </a:solidFill>
              </a:rPr>
              <a:t>CLINICAL QUESTIONS</a:t>
            </a:r>
          </a:p>
          <a:p>
            <a:r>
              <a:rPr lang="en-CA" sz="1600" b="1">
                <a:solidFill>
                  <a:schemeClr val="tx1">
                    <a:lumMod val="50000"/>
                    <a:lumOff val="50000"/>
                  </a:schemeClr>
                </a:solidFill>
              </a:rPr>
              <a:t>10</a:t>
            </a:r>
            <a:r>
              <a:rPr lang="en-CA" sz="1600">
                <a:solidFill>
                  <a:schemeClr val="tx1">
                    <a:lumMod val="50000"/>
                    <a:lumOff val="50000"/>
                  </a:schemeClr>
                </a:solidFill>
              </a:rPr>
              <a:t> </a:t>
            </a:r>
            <a:r>
              <a:rPr lang="en-CA" sz="1600" b="1">
                <a:solidFill>
                  <a:schemeClr val="tx1">
                    <a:lumMod val="50000"/>
                    <a:lumOff val="50000"/>
                  </a:schemeClr>
                </a:solidFill>
              </a:rPr>
              <a:t>clinically-relevant questions </a:t>
            </a:r>
            <a:r>
              <a:rPr lang="en-CA" sz="1600">
                <a:solidFill>
                  <a:schemeClr val="tx1">
                    <a:lumMod val="50000"/>
                    <a:lumOff val="50000"/>
                  </a:schemeClr>
                </a:solidFill>
              </a:rPr>
              <a:t>generated in </a:t>
            </a:r>
            <a:r>
              <a:rPr lang="en-CA" sz="1600" b="1">
                <a:solidFill>
                  <a:schemeClr val="tx1">
                    <a:lumMod val="50000"/>
                    <a:lumOff val="50000"/>
                  </a:schemeClr>
                </a:solidFill>
              </a:rPr>
              <a:t>PICO format</a:t>
            </a:r>
            <a:r>
              <a:rPr lang="en-CA" sz="1600">
                <a:solidFill>
                  <a:schemeClr val="tx1">
                    <a:lumMod val="50000"/>
                    <a:lumOff val="50000"/>
                  </a:schemeClr>
                </a:solidFill>
              </a:rPr>
              <a:t> (population, intervention, comparison, outcome)</a:t>
            </a:r>
          </a:p>
        </p:txBody>
      </p:sp>
      <p:sp>
        <p:nvSpPr>
          <p:cNvPr id="5" name="TextBox 4">
            <a:extLst>
              <a:ext uri="{FF2B5EF4-FFF2-40B4-BE49-F238E27FC236}">
                <a16:creationId xmlns:a16="http://schemas.microsoft.com/office/drawing/2014/main" id="{7FD88B68-1751-6E0D-2645-53FFE1FAC18D}"/>
              </a:ext>
            </a:extLst>
          </p:cNvPr>
          <p:cNvSpPr txBox="1"/>
          <p:nvPr/>
        </p:nvSpPr>
        <p:spPr>
          <a:xfrm>
            <a:off x="6194534" y="2113614"/>
            <a:ext cx="2459736" cy="3664886"/>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6" name="TextBox 5">
            <a:extLst>
              <a:ext uri="{FF2B5EF4-FFF2-40B4-BE49-F238E27FC236}">
                <a16:creationId xmlns:a16="http://schemas.microsoft.com/office/drawing/2014/main" id="{04DD2E67-4486-EC0E-258C-4C2C72245F17}"/>
              </a:ext>
            </a:extLst>
          </p:cNvPr>
          <p:cNvSpPr txBox="1"/>
          <p:nvPr/>
        </p:nvSpPr>
        <p:spPr>
          <a:xfrm>
            <a:off x="3571016" y="3904212"/>
            <a:ext cx="2459736" cy="1874288"/>
          </a:xfrm>
          <a:prstGeom prst="rect">
            <a:avLst/>
          </a:prstGeom>
          <a:solidFill>
            <a:srgbClr val="FED9B0"/>
          </a:solidFill>
          <a:ln w="28575">
            <a:noFill/>
          </a:ln>
        </p:spPr>
        <p:txBody>
          <a:bodyPr wrap="square" rtlCol="0">
            <a:noAutofit/>
          </a:bodyPr>
          <a:lstStyle/>
          <a:p>
            <a:r>
              <a:rPr lang="en-CA" sz="1400" b="1">
                <a:solidFill>
                  <a:schemeClr val="tx1">
                    <a:lumMod val="50000"/>
                    <a:lumOff val="50000"/>
                  </a:schemeClr>
                </a:solidFill>
              </a:rPr>
              <a:t>Example: PICO question</a:t>
            </a:r>
            <a:endParaRPr lang="en-CA" sz="1400">
              <a:solidFill>
                <a:schemeClr val="tx1">
                  <a:lumMod val="50000"/>
                  <a:lumOff val="50000"/>
                </a:schemeClr>
              </a:solidFill>
            </a:endParaRPr>
          </a:p>
          <a:p>
            <a:r>
              <a:rPr lang="en-CA" sz="1400">
                <a:solidFill>
                  <a:schemeClr val="tx1">
                    <a:lumMod val="50000"/>
                    <a:lumOff val="50000"/>
                  </a:schemeClr>
                </a:solidFill>
              </a:rPr>
              <a:t>“In individuals with higher-risk myelofibrosis receiving JAK inhibitor therapy, should we refer early on for allogeneic hematopoietic cell transplantation or delay post JAK inhibitor therapy failure?</a:t>
            </a:r>
          </a:p>
        </p:txBody>
      </p:sp>
      <p:sp>
        <p:nvSpPr>
          <p:cNvPr id="7" name="Rectangle 6">
            <a:extLst>
              <a:ext uri="{FF2B5EF4-FFF2-40B4-BE49-F238E27FC236}">
                <a16:creationId xmlns:a16="http://schemas.microsoft.com/office/drawing/2014/main" id="{7681F31A-CD01-60BE-BF4D-E51E44BECFBC}"/>
              </a:ext>
            </a:extLst>
          </p:cNvPr>
          <p:cNvSpPr/>
          <p:nvPr/>
        </p:nvSpPr>
        <p:spPr>
          <a:xfrm>
            <a:off x="8823649" y="2113614"/>
            <a:ext cx="2459736" cy="3664886"/>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8" name="TextBox 4">
            <a:extLst>
              <a:ext uri="{FF2B5EF4-FFF2-40B4-BE49-F238E27FC236}">
                <a16:creationId xmlns:a16="http://schemas.microsoft.com/office/drawing/2014/main" id="{83CCD80B-FF79-1933-62D6-381EF5EC2A7C}"/>
              </a:ext>
            </a:extLst>
          </p:cNvPr>
          <p:cNvSpPr txBox="1"/>
          <p:nvPr/>
        </p:nvSpPr>
        <p:spPr>
          <a:xfrm>
            <a:off x="859235" y="5905397"/>
            <a:ext cx="10331840" cy="52322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i="1">
                <a:solidFill>
                  <a:schemeClr val="tx1">
                    <a:lumMod val="50000"/>
                    <a:lumOff val="50000"/>
                  </a:schemeClr>
                </a:solidFill>
                <a:latin typeface="Calibri"/>
                <a:cs typeface="Arial"/>
              </a:rPr>
              <a:t>ASH guidelines are reviewed annually by expert work groups convened by ASH. Resources, such as this slide set, derived from guidelines that require updating are removed from the ASH website. </a:t>
            </a:r>
            <a:endParaRPr lang="en-US" sz="1400" b="1" i="1">
              <a:solidFill>
                <a:schemeClr val="tx1">
                  <a:lumMod val="50000"/>
                  <a:lumOff val="50000"/>
                </a:schemeClr>
              </a:solidFill>
              <a:latin typeface="Calibri"/>
              <a:cs typeface="Arial" panose="020B0604020202020204" pitchFamily="34" charset="0"/>
            </a:endParaRPr>
          </a:p>
        </p:txBody>
      </p:sp>
    </p:spTree>
    <p:extLst>
      <p:ext uri="{BB962C8B-B14F-4D97-AF65-F5344CB8AC3E}">
        <p14:creationId xmlns:p14="http://schemas.microsoft.com/office/powerpoint/2010/main" val="12226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a:xfrm>
            <a:off x="419100" y="1340569"/>
            <a:ext cx="11353800" cy="713539"/>
          </a:xfrm>
        </p:spPr>
        <p:txBody>
          <a:bodyPr lIns="0" tIns="0" rIns="0" bIns="0" anchor="t">
            <a:noAutofit/>
          </a:bodyPr>
          <a:lstStyle/>
          <a:p>
            <a:r>
              <a:rPr lang="en-CA"/>
              <a:t>How patients and clinicians should use these recommendations</a:t>
            </a:r>
          </a:p>
        </p:txBody>
      </p:sp>
      <p:graphicFrame>
        <p:nvGraphicFramePr>
          <p:cNvPr id="5" name="Table 4">
            <a:extLst>
              <a:ext uri="{FF2B5EF4-FFF2-40B4-BE49-F238E27FC236}">
                <a16:creationId xmlns:a16="http://schemas.microsoft.com/office/drawing/2014/main" id="{843B839B-644B-A14B-BB93-037AAF1AA2C4}"/>
              </a:ext>
            </a:extLst>
          </p:cNvPr>
          <p:cNvGraphicFramePr>
            <a:graphicFrameLocks noGrp="1"/>
          </p:cNvGraphicFramePr>
          <p:nvPr>
            <p:extLst>
              <p:ext uri="{D42A27DB-BD31-4B8C-83A1-F6EECF244321}">
                <p14:modId xmlns:p14="http://schemas.microsoft.com/office/powerpoint/2010/main" val="1423276099"/>
              </p:ext>
            </p:extLst>
          </p:nvPr>
        </p:nvGraphicFramePr>
        <p:xfrm>
          <a:off x="952500" y="2248348"/>
          <a:ext cx="10439399" cy="3749486"/>
        </p:xfrm>
        <a:graphic>
          <a:graphicData uri="http://schemas.openxmlformats.org/drawingml/2006/table">
            <a:tbl>
              <a:tblPr firstRow="1" bandRow="1">
                <a:tableStyleId>{5940675A-B579-460E-94D1-54222C63F5DA}</a:tableStyleId>
              </a:tblPr>
              <a:tblGrid>
                <a:gridCol w="1333787">
                  <a:extLst>
                    <a:ext uri="{9D8B030D-6E8A-4147-A177-3AD203B41FA5}">
                      <a16:colId xmlns:a16="http://schemas.microsoft.com/office/drawing/2014/main" val="49921947"/>
                    </a:ext>
                  </a:extLst>
                </a:gridCol>
                <a:gridCol w="2276403">
                  <a:extLst>
                    <a:ext uri="{9D8B030D-6E8A-4147-A177-3AD203B41FA5}">
                      <a16:colId xmlns:a16="http://schemas.microsoft.com/office/drawing/2014/main" val="3542235664"/>
                    </a:ext>
                  </a:extLst>
                </a:gridCol>
                <a:gridCol w="2276403">
                  <a:extLst>
                    <a:ext uri="{9D8B030D-6E8A-4147-A177-3AD203B41FA5}">
                      <a16:colId xmlns:a16="http://schemas.microsoft.com/office/drawing/2014/main" val="1942407915"/>
                    </a:ext>
                  </a:extLst>
                </a:gridCol>
                <a:gridCol w="2276403">
                  <a:extLst>
                    <a:ext uri="{9D8B030D-6E8A-4147-A177-3AD203B41FA5}">
                      <a16:colId xmlns:a16="http://schemas.microsoft.com/office/drawing/2014/main" val="3062731847"/>
                    </a:ext>
                  </a:extLst>
                </a:gridCol>
                <a:gridCol w="2276403">
                  <a:extLst>
                    <a:ext uri="{9D8B030D-6E8A-4147-A177-3AD203B41FA5}">
                      <a16:colId xmlns:a16="http://schemas.microsoft.com/office/drawing/2014/main" val="4101483759"/>
                    </a:ext>
                  </a:extLst>
                </a:gridCol>
              </a:tblGrid>
              <a:tr h="487843">
                <a:tc>
                  <a:txBody>
                    <a:bodyPr/>
                    <a:lstStyle/>
                    <a:p>
                      <a:endParaRPr lang="en-CA" sz="1600" b="1">
                        <a:solidFill>
                          <a:schemeClr val="tx1">
                            <a:lumMod val="50000"/>
                            <a:lumOff val="50000"/>
                          </a:schemeClr>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CA" sz="1600" b="1">
                          <a:solidFill>
                            <a:schemeClr val="bg1"/>
                          </a:solidFill>
                        </a:rPr>
                        <a:t>STRONG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600" b="1">
                          <a:solidFill>
                            <a:schemeClr val="bg1"/>
                          </a:solidFill>
                        </a:rPr>
                        <a:t>CONDITIONAL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653813">
                <a:tc>
                  <a:txBody>
                    <a:bodyPr/>
                    <a:lstStyle/>
                    <a:p>
                      <a:endParaRPr lang="en-CA" sz="1600" b="1">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recommends…”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recommends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suggests…”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a:solidFill>
                            <a:schemeClr val="tx1">
                              <a:lumMod val="50000"/>
                              <a:lumOff val="50000"/>
                            </a:schemeClr>
                          </a:solidFill>
                        </a:rPr>
                        <a:t>“The panel suggests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2662660"/>
                  </a:ext>
                </a:extLst>
              </a:tr>
              <a:tr h="564578">
                <a:tc>
                  <a:txBody>
                    <a:bodyPr/>
                    <a:lstStyle/>
                    <a:p>
                      <a:endParaRPr lang="en-CA" sz="1600" b="1">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26075409"/>
                  </a:ext>
                </a:extLst>
              </a:tr>
              <a:tr h="652808">
                <a:tc>
                  <a:txBody>
                    <a:bodyPr/>
                    <a:lstStyle/>
                    <a:p>
                      <a:r>
                        <a:rPr lang="en-CA" sz="1600" b="1">
                          <a:solidFill>
                            <a:schemeClr val="tx1">
                              <a:lumMod val="50000"/>
                              <a:lumOff val="50000"/>
                            </a:schemeClr>
                          </a:solidFill>
                        </a:rPr>
                        <a:t>For patients</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390444">
                <a:tc>
                  <a:txBody>
                    <a:bodyPr/>
                    <a:lstStyle/>
                    <a:p>
                      <a:r>
                        <a:rPr lang="en-CA" sz="16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Different choices will be appropriate for different patients, depending on their values and preferences. Use </a:t>
                      </a:r>
                      <a:r>
                        <a:rPr lang="en-CA" sz="1600" b="1">
                          <a:solidFill>
                            <a:schemeClr val="tx1">
                              <a:lumMod val="50000"/>
                              <a:lumOff val="50000"/>
                            </a:schemeClr>
                          </a:solidFill>
                        </a:rPr>
                        <a:t>shared decision making</a:t>
                      </a:r>
                      <a:r>
                        <a:rPr lang="en-CA" sz="1600" b="0">
                          <a:solidFill>
                            <a:schemeClr val="tx1">
                              <a:lumMod val="50000"/>
                              <a:lumOff val="50000"/>
                            </a:schemeClr>
                          </a:solidFill>
                        </a:rPr>
                        <a:t>.</a:t>
                      </a:r>
                      <a:endParaRPr lang="en-CA" sz="16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pic>
        <p:nvPicPr>
          <p:cNvPr id="4" name="Picture 3" descr="A red circle with white x in it&#10;&#10;Description automatically generated">
            <a:extLst>
              <a:ext uri="{FF2B5EF4-FFF2-40B4-BE49-F238E27FC236}">
                <a16:creationId xmlns:a16="http://schemas.microsoft.com/office/drawing/2014/main" id="{6F357EB5-3B85-4521-86CF-13A2AFDFBE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308702" y="3489516"/>
            <a:ext cx="379485" cy="373397"/>
          </a:xfrm>
          <a:prstGeom prst="rect">
            <a:avLst/>
          </a:prstGeom>
        </p:spPr>
      </p:pic>
      <p:pic>
        <p:nvPicPr>
          <p:cNvPr id="9" name="Picture 8" descr="A green circle with a white tick in it&#10;&#10;Description automatically generated">
            <a:extLst>
              <a:ext uri="{FF2B5EF4-FFF2-40B4-BE49-F238E27FC236}">
                <a16:creationId xmlns:a16="http://schemas.microsoft.com/office/drawing/2014/main" id="{64B67B54-A9EA-C735-BE10-AFFC8C79BF6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26847" y="3493719"/>
            <a:ext cx="379484" cy="373396"/>
          </a:xfrm>
          <a:prstGeom prst="rect">
            <a:avLst/>
          </a:prstGeom>
        </p:spPr>
      </p:pic>
      <p:pic>
        <p:nvPicPr>
          <p:cNvPr id="3" name="Picture 2" descr="A green tick in a circle&#10;&#10;Description automatically generated">
            <a:extLst>
              <a:ext uri="{FF2B5EF4-FFF2-40B4-BE49-F238E27FC236}">
                <a16:creationId xmlns:a16="http://schemas.microsoft.com/office/drawing/2014/main" id="{DA065E6E-6DD1-2FBC-F60B-1C241728BCA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610342" y="3519114"/>
            <a:ext cx="353096" cy="347654"/>
          </a:xfrm>
          <a:prstGeom prst="rect">
            <a:avLst/>
          </a:prstGeom>
        </p:spPr>
      </p:pic>
      <p:pic>
        <p:nvPicPr>
          <p:cNvPr id="6" name="Picture 5">
            <a:extLst>
              <a:ext uri="{FF2B5EF4-FFF2-40B4-BE49-F238E27FC236}">
                <a16:creationId xmlns:a16="http://schemas.microsoft.com/office/drawing/2014/main" id="{23F672EB-F224-F74C-3E9C-6826C3650C3D}"/>
              </a:ext>
            </a:extLst>
          </p:cNvPr>
          <p:cNvPicPr>
            <a:picLocks noChangeAspect="1"/>
          </p:cNvPicPr>
          <p:nvPr/>
        </p:nvPicPr>
        <p:blipFill>
          <a:blip r:embed="rId6" cstate="hqprint">
            <a:extLst>
              <a:ext uri="{28A0092B-C50C-407E-A947-70E740481C1C}">
                <a14:useLocalDpi xmlns:a14="http://schemas.microsoft.com/office/drawing/2010/main" val="0"/>
              </a:ext>
            </a:extLst>
          </a:blip>
          <a:srcRect/>
          <a:stretch/>
        </p:blipFill>
        <p:spPr>
          <a:xfrm>
            <a:off x="9695544" y="3529870"/>
            <a:ext cx="352692" cy="347654"/>
          </a:xfrm>
          <a:prstGeom prst="rect">
            <a:avLst/>
          </a:prstGeom>
        </p:spPr>
      </p:pic>
    </p:spTree>
    <p:extLst>
      <p:ext uri="{BB962C8B-B14F-4D97-AF65-F5344CB8AC3E}">
        <p14:creationId xmlns:p14="http://schemas.microsoft.com/office/powerpoint/2010/main" val="2199132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D8CEA-3B3B-328C-D33A-F16D962FC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1F7CB-44E2-5B3F-DFC7-FB5318C7F03A}"/>
              </a:ext>
            </a:extLst>
          </p:cNvPr>
          <p:cNvSpPr>
            <a:spLocks noGrp="1"/>
          </p:cNvSpPr>
          <p:nvPr>
            <p:ph type="title"/>
          </p:nvPr>
        </p:nvSpPr>
        <p:spPr>
          <a:xfrm>
            <a:off x="419100" y="1340569"/>
            <a:ext cx="11353800" cy="713539"/>
          </a:xfrm>
        </p:spPr>
        <p:txBody>
          <a:bodyPr lIns="0" tIns="0" rIns="0" bIns="0" anchor="t">
            <a:noAutofit/>
          </a:bodyPr>
          <a:lstStyle/>
          <a:p>
            <a:r>
              <a:rPr lang="en-US"/>
              <a:t>Objectives</a:t>
            </a:r>
          </a:p>
        </p:txBody>
      </p:sp>
      <p:sp>
        <p:nvSpPr>
          <p:cNvPr id="4" name="Content Placeholder 5">
            <a:extLst>
              <a:ext uri="{FF2B5EF4-FFF2-40B4-BE49-F238E27FC236}">
                <a16:creationId xmlns:a16="http://schemas.microsoft.com/office/drawing/2014/main" id="{EE08A902-3C76-5FAC-0F81-D2F3A32DB836}"/>
              </a:ext>
            </a:extLst>
          </p:cNvPr>
          <p:cNvSpPr>
            <a:spLocks noGrp="1"/>
          </p:cNvSpPr>
          <p:nvPr>
            <p:ph idx="1"/>
          </p:nvPr>
        </p:nvSpPr>
        <p:spPr>
          <a:xfrm>
            <a:off x="419100" y="2033094"/>
            <a:ext cx="11300000" cy="4300000"/>
          </a:xfrm>
        </p:spPr>
        <p:txBody>
          <a:bodyPr lIns="0" tIns="0" rIns="0" bIns="0" anchor="t">
            <a:noAutofit/>
          </a:bodyPr>
          <a:lstStyle/>
          <a:p>
            <a:pPr marL="0" indent="0">
              <a:buNone/>
            </a:pPr>
            <a:r>
              <a:rPr lang="en-CA" sz="2650" b="1" dirty="0">
                <a:solidFill>
                  <a:schemeClr val="tx1">
                    <a:lumMod val="49000"/>
                    <a:lumOff val="51000"/>
                  </a:schemeClr>
                </a:solidFill>
                <a:ea typeface="Geneva"/>
              </a:rPr>
              <a:t>By the end of this session, you should be able to</a:t>
            </a:r>
          </a:p>
          <a:p>
            <a:pPr marL="456565" indent="-456565"/>
            <a:r>
              <a:rPr lang="en-US" sz="2400" dirty="0">
                <a:solidFill>
                  <a:schemeClr val="tx1">
                    <a:lumMod val="49000"/>
                    <a:lumOff val="51000"/>
                  </a:schemeClr>
                </a:solidFill>
                <a:ea typeface="+mn-lt"/>
                <a:cs typeface="+mn-lt"/>
              </a:rPr>
              <a:t>Recognize scenarios in which extended molecular testing and interferon-based approaches should be considered in myelofibrosis (MF).</a:t>
            </a:r>
          </a:p>
          <a:p>
            <a:pPr marL="456565" indent="-456565"/>
            <a:r>
              <a:rPr lang="en-US" sz="2400" dirty="0">
                <a:solidFill>
                  <a:schemeClr val="tx1">
                    <a:lumMod val="49000"/>
                    <a:lumOff val="51000"/>
                  </a:schemeClr>
                </a:solidFill>
                <a:ea typeface="+mn-lt"/>
                <a:cs typeface="+mn-lt"/>
              </a:rPr>
              <a:t>Select initial treatment strategies for JAK inhibitor–naïve MF across different clinical phenotypes.</a:t>
            </a:r>
          </a:p>
          <a:p>
            <a:pPr marL="456565" indent="-456565"/>
            <a:r>
              <a:rPr lang="en-US" sz="2400" dirty="0">
                <a:solidFill>
                  <a:schemeClr val="tx1">
                    <a:lumMod val="49000"/>
                    <a:lumOff val="51000"/>
                  </a:schemeClr>
                </a:solidFill>
                <a:ea typeface="+mn-lt"/>
                <a:cs typeface="+mn-lt"/>
              </a:rPr>
              <a:t>Individualize management of disease-related anemia, JAK inhibitor–associated anemia, iron overload, and thrombosis prevention.</a:t>
            </a:r>
          </a:p>
          <a:p>
            <a:pPr marL="456565" indent="-456565"/>
            <a:r>
              <a:rPr lang="en-US" sz="2400" dirty="0">
                <a:solidFill>
                  <a:schemeClr val="tx1">
                    <a:lumMod val="49000"/>
                    <a:lumOff val="51000"/>
                  </a:schemeClr>
                </a:solidFill>
                <a:ea typeface="+mn-lt"/>
                <a:cs typeface="+mn-lt"/>
              </a:rPr>
              <a:t>Apply transplant referral and pre-transplant treatment recommendations in higher-risk MF.</a:t>
            </a:r>
            <a:endParaRPr lang="en-US" sz="2400" dirty="0">
              <a:solidFill>
                <a:schemeClr val="tx1">
                  <a:lumMod val="49000"/>
                  <a:lumOff val="51000"/>
                </a:schemeClr>
              </a:solidFill>
            </a:endParaRPr>
          </a:p>
          <a:p>
            <a:pPr marL="0" indent="0">
              <a:spcAft>
                <a:spcPts val="600"/>
              </a:spcAft>
              <a:buNone/>
            </a:pPr>
            <a:endParaRPr lang="en-US" sz="2650" dirty="0">
              <a:solidFill>
                <a:schemeClr val="tx1"/>
              </a:solidFill>
              <a:latin typeface="Calibri"/>
              <a:ea typeface="Geneva"/>
            </a:endParaRPr>
          </a:p>
          <a:p>
            <a:pPr marL="514350" indent="-514350">
              <a:spcAft>
                <a:spcPts val="600"/>
              </a:spcAft>
              <a:buAutoNum type="arabicPeriod"/>
            </a:pPr>
            <a:endParaRPr lang="en-US" sz="2650" dirty="0">
              <a:solidFill>
                <a:schemeClr val="tx1"/>
              </a:solidFill>
            </a:endParaRPr>
          </a:p>
          <a:p>
            <a:pPr marL="0" indent="0">
              <a:buNone/>
            </a:pPr>
            <a:endParaRPr lang="en-CA" u="sng" dirty="0"/>
          </a:p>
        </p:txBody>
      </p:sp>
    </p:spTree>
    <p:extLst>
      <p:ext uri="{BB962C8B-B14F-4D97-AF65-F5344CB8AC3E}">
        <p14:creationId xmlns:p14="http://schemas.microsoft.com/office/powerpoint/2010/main" val="270412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Case 1: Extended molecular mutation testing in myelofibrosis</a:t>
            </a:r>
            <a:r>
              <a:rPr lang="en-US" sz="1800" dirty="0"/>
              <a:t> (PICO 1)</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33094"/>
            <a:ext cx="10972800" cy="2500000"/>
          </a:xfrm>
        </p:spPr>
        <p:txBody>
          <a:bodyPr wrap="square" lIns="0" tIns="0" rIns="0" bIns="0" anchor="t">
            <a:noAutofit/>
          </a:bodyPr>
          <a:lstStyle/>
          <a:p>
            <a:pPr marL="228600" indent="-228600">
              <a:lnSpc>
                <a:spcPct val="100000"/>
              </a:lnSpc>
              <a:spcBef>
                <a:spcPts val="0"/>
              </a:spcBef>
              <a:spcAft>
                <a:spcPts val="700"/>
              </a:spcAft>
              <a:buFont typeface="Arial"/>
              <a:buChar char="•"/>
            </a:pPr>
            <a:r>
              <a:rPr lang="en-US" sz="2200" dirty="0">
                <a:solidFill>
                  <a:schemeClr val="bg1">
                    <a:lumMod val="50000"/>
                  </a:schemeClr>
                </a:solidFill>
                <a:latin typeface="Calibri"/>
              </a:rPr>
              <a:t>66-year-old man, no significant PMH</a:t>
            </a:r>
          </a:p>
          <a:p>
            <a:pPr marL="228600" indent="-228600">
              <a:lnSpc>
                <a:spcPct val="100000"/>
              </a:lnSpc>
              <a:spcBef>
                <a:spcPts val="0"/>
              </a:spcBef>
              <a:spcAft>
                <a:spcPts val="700"/>
              </a:spcAft>
              <a:buFont typeface="Arial"/>
              <a:buChar char="•"/>
            </a:pPr>
            <a:r>
              <a:rPr lang="en-US" sz="2200" dirty="0">
                <a:solidFill>
                  <a:schemeClr val="bg1">
                    <a:lumMod val="50000"/>
                  </a:schemeClr>
                </a:solidFill>
                <a:latin typeface="Calibri"/>
              </a:rPr>
              <a:t>Denies fevers, night sweats</a:t>
            </a:r>
          </a:p>
          <a:p>
            <a:pPr marL="228600" indent="-228600">
              <a:lnSpc>
                <a:spcPct val="100000"/>
              </a:lnSpc>
              <a:spcBef>
                <a:spcPts val="0"/>
              </a:spcBef>
              <a:spcAft>
                <a:spcPts val="700"/>
              </a:spcAft>
              <a:buFont typeface="Arial"/>
              <a:buChar char="•"/>
            </a:pPr>
            <a:r>
              <a:rPr lang="en-US" sz="2200" dirty="0">
                <a:solidFill>
                  <a:schemeClr val="bg1">
                    <a:lumMod val="50000"/>
                  </a:schemeClr>
                </a:solidFill>
                <a:latin typeface="Calibri"/>
              </a:rPr>
              <a:t>Early satiety, no significant weight loss</a:t>
            </a:r>
          </a:p>
          <a:p>
            <a:pPr marL="228600" indent="-228600">
              <a:lnSpc>
                <a:spcPct val="100000"/>
              </a:lnSpc>
              <a:spcBef>
                <a:spcPts val="0"/>
              </a:spcBef>
              <a:spcAft>
                <a:spcPts val="700"/>
              </a:spcAft>
              <a:buFont typeface="Arial"/>
              <a:buChar char="•"/>
            </a:pPr>
            <a:r>
              <a:rPr lang="en-US" sz="2200" dirty="0">
                <a:solidFill>
                  <a:schemeClr val="bg1">
                    <a:lumMod val="50000"/>
                  </a:schemeClr>
                </a:solidFill>
                <a:latin typeface="Calibri"/>
              </a:rPr>
              <a:t>Active, ECOG PS 0</a:t>
            </a:r>
          </a:p>
          <a:p>
            <a:pPr marL="228600" indent="-228600">
              <a:lnSpc>
                <a:spcPct val="100000"/>
              </a:lnSpc>
              <a:spcBef>
                <a:spcPts val="0"/>
              </a:spcBef>
              <a:spcAft>
                <a:spcPts val="700"/>
              </a:spcAft>
              <a:buFont typeface="Arial"/>
              <a:buChar char="•"/>
            </a:pPr>
            <a:r>
              <a:rPr lang="en-US" sz="2200" dirty="0">
                <a:solidFill>
                  <a:schemeClr val="bg1">
                    <a:lumMod val="50000"/>
                  </a:schemeClr>
                </a:solidFill>
                <a:latin typeface="Calibri"/>
              </a:rPr>
              <a:t>Physical exam: palpable splenomegaly, 5 cm below left costal margin</a:t>
            </a:r>
          </a:p>
        </p:txBody>
      </p:sp>
      <p:cxnSp>
        <p:nvCxnSpPr>
          <p:cNvPr id="5" name="Straight Connector 4">
            <a:extLst>
              <a:ext uri="{FF2B5EF4-FFF2-40B4-BE49-F238E27FC236}">
                <a16:creationId xmlns:a16="http://schemas.microsoft.com/office/drawing/2014/main" id="{54A7ECDC-2662-F91C-E4FA-9C0D45CAB3C0}"/>
              </a:ext>
            </a:extLst>
          </p:cNvPr>
          <p:cNvCxnSpPr>
            <a:cxnSpLocks/>
          </p:cNvCxnSpPr>
          <p:nvPr/>
        </p:nvCxnSpPr>
        <p:spPr>
          <a:xfrm>
            <a:off x="1337912" y="4803893"/>
            <a:ext cx="91440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8EB2A3F-16BD-5EED-9177-7CEA7616D769}"/>
              </a:ext>
            </a:extLst>
          </p:cNvPr>
          <p:cNvCxnSpPr/>
          <p:nvPr/>
        </p:nvCxnSpPr>
        <p:spPr>
          <a:xfrm flipV="1">
            <a:off x="1299411" y="4783756"/>
            <a:ext cx="924025" cy="97215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EBC920A-855E-AA17-DBF7-A7B6697B41B9}"/>
              </a:ext>
            </a:extLst>
          </p:cNvPr>
          <p:cNvSpPr txBox="1"/>
          <p:nvPr/>
        </p:nvSpPr>
        <p:spPr>
          <a:xfrm>
            <a:off x="1013198" y="5068587"/>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17</a:t>
            </a:r>
          </a:p>
        </p:txBody>
      </p:sp>
      <p:sp>
        <p:nvSpPr>
          <p:cNvPr id="9" name="TextBox 8">
            <a:extLst>
              <a:ext uri="{FF2B5EF4-FFF2-40B4-BE49-F238E27FC236}">
                <a16:creationId xmlns:a16="http://schemas.microsoft.com/office/drawing/2014/main" id="{D93760E1-162E-7F92-5461-434C83F46817}"/>
              </a:ext>
            </a:extLst>
          </p:cNvPr>
          <p:cNvSpPr txBox="1"/>
          <p:nvPr/>
        </p:nvSpPr>
        <p:spPr>
          <a:xfrm>
            <a:off x="1573654" y="5483674"/>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36</a:t>
            </a:r>
          </a:p>
        </p:txBody>
      </p:sp>
      <p:sp>
        <p:nvSpPr>
          <p:cNvPr id="10" name="TextBox 9">
            <a:extLst>
              <a:ext uri="{FF2B5EF4-FFF2-40B4-BE49-F238E27FC236}">
                <a16:creationId xmlns:a16="http://schemas.microsoft.com/office/drawing/2014/main" id="{E36CA285-2779-D2B8-4790-DCCDD51B62F5}"/>
              </a:ext>
            </a:extLst>
          </p:cNvPr>
          <p:cNvSpPr txBox="1"/>
          <p:nvPr/>
        </p:nvSpPr>
        <p:spPr>
          <a:xfrm>
            <a:off x="1573654" y="4712453"/>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12</a:t>
            </a:r>
          </a:p>
        </p:txBody>
      </p:sp>
      <p:sp>
        <p:nvSpPr>
          <p:cNvPr id="11" name="TextBox 10">
            <a:extLst>
              <a:ext uri="{FF2B5EF4-FFF2-40B4-BE49-F238E27FC236}">
                <a16:creationId xmlns:a16="http://schemas.microsoft.com/office/drawing/2014/main" id="{2C0D305C-5205-E511-E381-BB27A489972A}"/>
              </a:ext>
            </a:extLst>
          </p:cNvPr>
          <p:cNvSpPr txBox="1"/>
          <p:nvPr/>
        </p:nvSpPr>
        <p:spPr>
          <a:xfrm>
            <a:off x="2080599" y="5076427"/>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150</a:t>
            </a:r>
          </a:p>
        </p:txBody>
      </p:sp>
      <p:sp>
        <p:nvSpPr>
          <p:cNvPr id="12" name="TextBox 11">
            <a:extLst>
              <a:ext uri="{FF2B5EF4-FFF2-40B4-BE49-F238E27FC236}">
                <a16:creationId xmlns:a16="http://schemas.microsoft.com/office/drawing/2014/main" id="{8744C5A9-29F1-3530-A29E-D373BD03E1C3}"/>
              </a:ext>
            </a:extLst>
          </p:cNvPr>
          <p:cNvSpPr txBox="1"/>
          <p:nvPr/>
        </p:nvSpPr>
        <p:spPr>
          <a:xfrm>
            <a:off x="2954277" y="4932656"/>
            <a:ext cx="339264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Peripheral blasts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Nucleated RBC and dacrocytes noted </a:t>
            </a:r>
          </a:p>
        </p:txBody>
      </p:sp>
      <p:sp>
        <p:nvSpPr>
          <p:cNvPr id="13" name="TextBox 12">
            <a:extLst>
              <a:ext uri="{FF2B5EF4-FFF2-40B4-BE49-F238E27FC236}">
                <a16:creationId xmlns:a16="http://schemas.microsoft.com/office/drawing/2014/main" id="{BA062261-3F94-81DA-4D88-76E524F5ACC0}"/>
              </a:ext>
            </a:extLst>
          </p:cNvPr>
          <p:cNvSpPr txBox="1"/>
          <p:nvPr/>
        </p:nvSpPr>
        <p:spPr>
          <a:xfrm>
            <a:off x="6346920" y="4783756"/>
            <a:ext cx="5646821"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Peripheral blood tested for </a:t>
            </a:r>
            <a:r>
              <a:rPr kumimoji="0" lang="en-US" sz="1800" b="1" i="1" u="none" strike="noStrike" kern="1200" cap="none" spc="0" normalizeH="0" baseline="0" noProof="0">
                <a:ln>
                  <a:noFill/>
                </a:ln>
                <a:solidFill>
                  <a:prstClr val="black"/>
                </a:solidFill>
                <a:effectLst/>
                <a:uLnTx/>
                <a:uFillTx/>
                <a:latin typeface="Calibri"/>
                <a:ea typeface="+mn-ea"/>
                <a:cs typeface="+mn-cs"/>
              </a:rPr>
              <a:t>CALR</a:t>
            </a:r>
            <a:r>
              <a:rPr kumimoji="0" lang="en-US" sz="1800" b="1" i="0" u="none" strike="noStrike" kern="1200" cap="none" spc="0" normalizeH="0" baseline="0" noProof="0">
                <a:ln>
                  <a:noFill/>
                </a:ln>
                <a:solidFill>
                  <a:prstClr val="black"/>
                </a:solidFill>
                <a:effectLst/>
                <a:uLnTx/>
                <a:uFillTx/>
                <a:latin typeface="Calibri"/>
                <a:ea typeface="+mn-ea"/>
                <a:cs typeface="+mn-cs"/>
              </a:rPr>
              <a:t>, </a:t>
            </a:r>
            <a:r>
              <a:rPr kumimoji="0" lang="en-US" sz="1800" b="1" i="1" u="none" strike="noStrike" kern="1200" cap="none" spc="0" normalizeH="0" baseline="0" noProof="0">
                <a:ln>
                  <a:noFill/>
                </a:ln>
                <a:solidFill>
                  <a:prstClr val="black"/>
                </a:solidFill>
                <a:effectLst/>
                <a:uLnTx/>
                <a:uFillTx/>
                <a:latin typeface="Calibri"/>
                <a:ea typeface="+mn-ea"/>
                <a:cs typeface="+mn-cs"/>
              </a:rPr>
              <a:t>MPL</a:t>
            </a:r>
            <a:r>
              <a:rPr kumimoji="0" lang="en-US" sz="1800" b="1" i="0" u="none" strike="noStrike" kern="1200" cap="none" spc="0" normalizeH="0" baseline="0" noProof="0">
                <a:ln>
                  <a:noFill/>
                </a:ln>
                <a:solidFill>
                  <a:prstClr val="black"/>
                </a:solidFill>
                <a:effectLst/>
                <a:uLnTx/>
                <a:uFillTx/>
                <a:latin typeface="Calibri"/>
                <a:ea typeface="+mn-ea"/>
                <a:cs typeface="+mn-cs"/>
              </a:rPr>
              <a:t> and </a:t>
            </a:r>
            <a:r>
              <a:rPr kumimoji="0" lang="en-US" sz="1800" b="1" i="1" u="none" strike="noStrike" kern="1200" cap="none" spc="0" normalizeH="0" baseline="0" noProof="0">
                <a:ln>
                  <a:noFill/>
                </a:ln>
                <a:solidFill>
                  <a:prstClr val="black"/>
                </a:solidFill>
                <a:effectLst/>
                <a:uLnTx/>
                <a:uFillTx/>
                <a:latin typeface="Calibri"/>
                <a:ea typeface="+mn-ea"/>
                <a:cs typeface="+mn-cs"/>
              </a:rPr>
              <a:t>JAK2</a:t>
            </a:r>
            <a:r>
              <a:rPr kumimoji="0" lang="en-US" sz="1800" b="1" i="0" u="none" strike="noStrike" kern="1200" cap="none" spc="0" normalizeH="0" baseline="0" noProof="0">
                <a:ln>
                  <a:noFill/>
                </a:ln>
                <a:solidFill>
                  <a:prstClr val="black"/>
                </a:solidFill>
                <a:effectLst/>
                <a:uLnTx/>
                <a:uFillTx/>
                <a:latin typeface="Calibri"/>
                <a:ea typeface="+mn-ea"/>
                <a:cs typeface="+mn-cs"/>
              </a:rPr>
              <a:t> mutations: </a:t>
            </a:r>
            <a:r>
              <a:rPr kumimoji="0" lang="en-US" sz="1800" b="0" i="1" u="none" strike="noStrike" kern="1200" cap="none" spc="0" normalizeH="0" baseline="0" noProof="0">
                <a:ln>
                  <a:noFill/>
                </a:ln>
                <a:solidFill>
                  <a:srgbClr val="E7E6E6">
                    <a:lumMod val="50000"/>
                  </a:srgbClr>
                </a:solidFill>
                <a:effectLst/>
                <a:uLnTx/>
                <a:uFillTx/>
                <a:latin typeface="Calibri"/>
                <a:ea typeface="+mn-ea"/>
                <a:cs typeface="+mn-cs"/>
              </a:rPr>
              <a:t>JAK2 V617F mutation present</a:t>
            </a:r>
            <a:endParaRPr kumimoji="0" lang="en-US" sz="1800" b="1"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Bone marrow biopsy: </a:t>
            </a:r>
            <a:r>
              <a:rPr kumimoji="0" lang="en-US" sz="1800" b="0" i="0" u="none" strike="noStrike" kern="1200" cap="none" spc="0" normalizeH="0" baseline="0" noProof="0">
                <a:ln>
                  <a:noFill/>
                </a:ln>
                <a:solidFill>
                  <a:srgbClr val="E7E6E6">
                    <a:lumMod val="50000"/>
                  </a:srgbClr>
                </a:solidFill>
                <a:effectLst/>
                <a:uLnTx/>
                <a:uFillTx/>
                <a:latin typeface="Calibri"/>
                <a:ea typeface="+mn-ea"/>
                <a:cs typeface="+mn-cs"/>
              </a:rPr>
              <a:t>megakaryocytic clustering and reticulin fibrosis (MF-2) present consistent with </a:t>
            </a:r>
            <a:r>
              <a:rPr kumimoji="0" lang="en-US" sz="1800" b="1" i="0" u="sng" strike="noStrike" kern="1200" cap="none" spc="0" normalizeH="0" baseline="0" noProof="0">
                <a:ln>
                  <a:noFill/>
                </a:ln>
                <a:solidFill>
                  <a:srgbClr val="E7E6E6">
                    <a:lumMod val="50000"/>
                  </a:srgbClr>
                </a:solidFill>
                <a:effectLst/>
                <a:uLnTx/>
                <a:uFillTx/>
                <a:latin typeface="Calibri"/>
                <a:ea typeface="+mn-ea"/>
                <a:cs typeface="+mn-cs"/>
              </a:rPr>
              <a:t>primary myelofibrosis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Karyotype: </a:t>
            </a:r>
            <a:r>
              <a:rPr kumimoji="0" lang="en-US" sz="1800" b="0" i="0" u="none" strike="noStrike" kern="1200" cap="none" spc="0" normalizeH="0" baseline="0" noProof="0">
                <a:ln>
                  <a:noFill/>
                </a:ln>
                <a:solidFill>
                  <a:srgbClr val="E7E6E6">
                    <a:lumMod val="50000"/>
                  </a:srgbClr>
                </a:solidFill>
                <a:effectLst/>
                <a:uLnTx/>
                <a:uFillTx/>
                <a:latin typeface="Calibri"/>
                <a:ea typeface="+mn-ea"/>
                <a:cs typeface="+mn-cs"/>
              </a:rPr>
              <a:t>46, XY</a:t>
            </a:r>
          </a:p>
        </p:txBody>
      </p:sp>
    </p:spTree>
    <p:extLst>
      <p:ext uri="{BB962C8B-B14F-4D97-AF65-F5344CB8AC3E}">
        <p14:creationId xmlns:p14="http://schemas.microsoft.com/office/powerpoint/2010/main" val="2227492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E34C5-EDE4-2BD8-E7FA-A1F9D307E219}"/>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Case 1: Extended molecular mutation testing in myelofibrosis</a:t>
            </a:r>
            <a:r>
              <a:rPr lang="en-US" sz="1800" dirty="0"/>
              <a:t> (PICO 1)</a:t>
            </a:r>
            <a:endParaRPr lang="en-US"/>
          </a:p>
        </p:txBody>
      </p:sp>
      <p:sp>
        <p:nvSpPr>
          <p:cNvPr id="3" name="Content Placeholder 2">
            <a:extLst>
              <a:ext uri="{FF2B5EF4-FFF2-40B4-BE49-F238E27FC236}">
                <a16:creationId xmlns:a16="http://schemas.microsoft.com/office/drawing/2014/main" id="{36F99A46-A304-BBC3-A041-6CAA1BAEE418}"/>
              </a:ext>
            </a:extLst>
          </p:cNvPr>
          <p:cNvSpPr>
            <a:spLocks noGrp="1"/>
          </p:cNvSpPr>
          <p:nvPr>
            <p:ph idx="1"/>
          </p:nvPr>
        </p:nvSpPr>
        <p:spPr>
          <a:xfrm>
            <a:off x="419100" y="2033094"/>
            <a:ext cx="5300000" cy="4300000"/>
          </a:xfrm>
        </p:spPr>
        <p:txBody>
          <a:bodyPr wrap="square" lIns="0" tIns="0" rIns="0" bIns="0" anchor="t">
            <a:noAutofit/>
          </a:bodyPr>
          <a:lstStyle/>
          <a:p>
            <a:pPr marL="228600" indent="-228600">
              <a:lnSpc>
                <a:spcPct val="100000"/>
              </a:lnSpc>
              <a:spcBef>
                <a:spcPts val="0"/>
              </a:spcBef>
              <a:spcAft>
                <a:spcPts val="900"/>
              </a:spcAft>
              <a:buFont typeface="Arial"/>
              <a:buChar char="•"/>
            </a:pPr>
            <a:r>
              <a:rPr lang="en-US" sz="2000" dirty="0">
                <a:solidFill>
                  <a:schemeClr val="bg1">
                    <a:lumMod val="50000"/>
                  </a:schemeClr>
                </a:solidFill>
                <a:latin typeface="Calibri"/>
              </a:rPr>
              <a:t>Patient requests comprehensive education on primary myelofibrosis, including prognosis and a review of all available interventions, including aggressive options</a:t>
            </a:r>
          </a:p>
          <a:p>
            <a:pPr marL="228600" indent="-228600">
              <a:lnSpc>
                <a:spcPct val="100000"/>
              </a:lnSpc>
              <a:spcBef>
                <a:spcPts val="0"/>
              </a:spcBef>
              <a:spcAft>
                <a:spcPts val="900"/>
              </a:spcAft>
              <a:buFont typeface="Arial"/>
              <a:buChar char="•"/>
            </a:pPr>
            <a:r>
              <a:rPr lang="en-US" sz="2000" dirty="0">
                <a:solidFill>
                  <a:schemeClr val="bg1">
                    <a:lumMod val="50000"/>
                  </a:schemeClr>
                </a:solidFill>
                <a:latin typeface="Calibri"/>
              </a:rPr>
              <a:t>Patient has Intermediate-1 risk disease by IPSS, DIPSS, and DIPSS PLUS</a:t>
            </a:r>
          </a:p>
          <a:p>
            <a:pPr marL="228600" indent="-228600">
              <a:lnSpc>
                <a:spcPct val="100000"/>
              </a:lnSpc>
              <a:spcBef>
                <a:spcPts val="0"/>
              </a:spcBef>
              <a:spcAft>
                <a:spcPts val="900"/>
              </a:spcAft>
              <a:buFont typeface="Arial"/>
              <a:buChar char="•"/>
            </a:pPr>
            <a:r>
              <a:rPr lang="en-US" sz="2000" dirty="0">
                <a:solidFill>
                  <a:schemeClr val="bg1">
                    <a:lumMod val="50000"/>
                  </a:schemeClr>
                </a:solidFill>
                <a:latin typeface="Calibri"/>
              </a:rPr>
              <a:t>Estimated overall survival based on these risk models was discussed with the patient</a:t>
            </a:r>
          </a:p>
        </p:txBody>
      </p:sp>
      <p:sp>
        <p:nvSpPr>
          <p:cNvPr id="4" name="Question panel 4"/>
          <p:cNvSpPr/>
          <p:nvPr/>
        </p:nvSpPr>
        <p:spPr>
          <a:xfrm>
            <a:off x="5979100" y="2033094"/>
            <a:ext cx="5792900" cy="333288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5" name="Question label 5"/>
          <p:cNvSpPr txBox="1"/>
          <p:nvPr/>
        </p:nvSpPr>
        <p:spPr>
          <a:xfrm>
            <a:off x="6149100" y="2118094"/>
            <a:ext cx="54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1</a:t>
            </a:r>
          </a:p>
        </p:txBody>
      </p:sp>
      <p:sp>
        <p:nvSpPr>
          <p:cNvPr id="6" name="Question 6"/>
          <p:cNvSpPr txBox="1"/>
          <p:nvPr/>
        </p:nvSpPr>
        <p:spPr>
          <a:xfrm>
            <a:off x="6149100" y="2348094"/>
            <a:ext cx="5452900" cy="52768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Should extended molecular mutation testing be performed on this patient, and why?</a:t>
            </a:r>
          </a:p>
        </p:txBody>
      </p:sp>
      <p:sp>
        <p:nvSpPr>
          <p:cNvPr id="7" name="Answer A 7"/>
          <p:cNvSpPr/>
          <p:nvPr/>
        </p:nvSpPr>
        <p:spPr>
          <a:xfrm>
            <a:off x="6149100" y="2985774"/>
            <a:ext cx="5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Yes, because it reliably predicts response to JAK inhibitors.</a:t>
            </a:r>
          </a:p>
        </p:txBody>
      </p:sp>
      <p:sp>
        <p:nvSpPr>
          <p:cNvPr id="8" name="Answer B 8"/>
          <p:cNvSpPr/>
          <p:nvPr/>
        </p:nvSpPr>
        <p:spPr>
          <a:xfrm>
            <a:off x="6149100" y="3444374"/>
            <a:ext cx="5452900" cy="8358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Yes, because extended molecular testing refines prognostic risk stratification and may inform management decisions such as transplant referral.</a:t>
            </a:r>
          </a:p>
        </p:txBody>
      </p:sp>
      <p:sp>
        <p:nvSpPr>
          <p:cNvPr id="9" name="Correct answer (click to reveal) 9"/>
          <p:cNvSpPr/>
          <p:nvPr/>
        </p:nvSpPr>
        <p:spPr>
          <a:xfrm>
            <a:off x="6149100" y="3444374"/>
            <a:ext cx="5452900" cy="8358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0" name="Answer C 10"/>
          <p:cNvSpPr/>
          <p:nvPr/>
        </p:nvSpPr>
        <p:spPr>
          <a:xfrm>
            <a:off x="6149100" y="4360174"/>
            <a:ext cx="5452900" cy="8358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No, because a patient’s prognosis will not change from one scoring system to the next, even if the scoring system incorporates extended molecular mutation data.</a:t>
            </a:r>
          </a:p>
        </p:txBody>
      </p:sp>
    </p:spTree>
    <p:extLst>
      <p:ext uri="{BB962C8B-B14F-4D97-AF65-F5344CB8AC3E}">
        <p14:creationId xmlns:p14="http://schemas.microsoft.com/office/powerpoint/2010/main" val="372788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6259-1B1C-C03D-99AD-A517EE4E8E83}"/>
              </a:ext>
            </a:extLst>
          </p:cNvPr>
          <p:cNvSpPr>
            <a:spLocks noGrp="1"/>
          </p:cNvSpPr>
          <p:nvPr>
            <p:ph type="title"/>
          </p:nvPr>
        </p:nvSpPr>
        <p:spPr>
          <a:xfrm>
            <a:off x="419100" y="1340569"/>
            <a:ext cx="11353800" cy="713539"/>
          </a:xfrm>
        </p:spPr>
        <p:txBody>
          <a:bodyPr lIns="0" tIns="0" rIns="0" bIns="0" anchor="t">
            <a:noAutofit/>
          </a:bodyPr>
          <a:lstStyle/>
          <a:p>
            <a:r>
              <a:rPr lang="en-US">
                <a:ea typeface="Geneva"/>
              </a:rPr>
              <a:t>Prognostic models in myelofibrosis that do not incorporate molecular mutations</a:t>
            </a:r>
          </a:p>
        </p:txBody>
      </p:sp>
      <p:graphicFrame>
        <p:nvGraphicFramePr>
          <p:cNvPr id="4" name="Content Placeholder 3">
            <a:extLst>
              <a:ext uri="{FF2B5EF4-FFF2-40B4-BE49-F238E27FC236}">
                <a16:creationId xmlns:a16="http://schemas.microsoft.com/office/drawing/2014/main" id="{9807E784-177D-E5C7-5CEB-AA0CEC3D8EB0}"/>
              </a:ext>
            </a:extLst>
          </p:cNvPr>
          <p:cNvGraphicFramePr>
            <a:graphicFrameLocks noGrp="1"/>
          </p:cNvGraphicFramePr>
          <p:nvPr>
            <p:ph idx="1"/>
            <p:extLst>
              <p:ext uri="{D42A27DB-BD31-4B8C-83A1-F6EECF244321}">
                <p14:modId xmlns:p14="http://schemas.microsoft.com/office/powerpoint/2010/main" val="3789630646"/>
              </p:ext>
            </p:extLst>
          </p:nvPr>
        </p:nvGraphicFramePr>
        <p:xfrm>
          <a:off x="1483198" y="1847734"/>
          <a:ext cx="9225225" cy="4145280"/>
        </p:xfrm>
        <a:graphic>
          <a:graphicData uri="http://schemas.openxmlformats.org/drawingml/2006/table">
            <a:tbl>
              <a:tblPr firstRow="1" bandRow="1">
                <a:tableStyleId>{F5AB1C69-6EDB-4FF4-983F-18BD219EF322}</a:tableStyleId>
              </a:tblPr>
              <a:tblGrid>
                <a:gridCol w="2613814">
                  <a:extLst>
                    <a:ext uri="{9D8B030D-6E8A-4147-A177-3AD203B41FA5}">
                      <a16:colId xmlns:a16="http://schemas.microsoft.com/office/drawing/2014/main" val="3297126685"/>
                    </a:ext>
                  </a:extLst>
                </a:gridCol>
                <a:gridCol w="3092160">
                  <a:extLst>
                    <a:ext uri="{9D8B030D-6E8A-4147-A177-3AD203B41FA5}">
                      <a16:colId xmlns:a16="http://schemas.microsoft.com/office/drawing/2014/main" val="1469496976"/>
                    </a:ext>
                  </a:extLst>
                </a:gridCol>
                <a:gridCol w="3519251">
                  <a:extLst>
                    <a:ext uri="{9D8B030D-6E8A-4147-A177-3AD203B41FA5}">
                      <a16:colId xmlns:a16="http://schemas.microsoft.com/office/drawing/2014/main" val="4017457244"/>
                    </a:ext>
                  </a:extLst>
                </a:gridCol>
              </a:tblGrid>
              <a:tr h="370840">
                <a:tc>
                  <a:txBody>
                    <a:bodyPr/>
                    <a:lstStyle/>
                    <a:p>
                      <a:r>
                        <a:rPr lang="en-US"/>
                        <a:t>Prognostic model</a:t>
                      </a:r>
                    </a:p>
                  </a:txBody>
                  <a:tcPr/>
                </a:tc>
                <a:tc>
                  <a:txBody>
                    <a:bodyPr/>
                    <a:lstStyle/>
                    <a:p>
                      <a:r>
                        <a:rPr lang="en-US"/>
                        <a:t>Variables (Scoring)</a:t>
                      </a:r>
                    </a:p>
                  </a:txBody>
                  <a:tcPr/>
                </a:tc>
                <a:tc>
                  <a:txBody>
                    <a:bodyPr/>
                    <a:lstStyle/>
                    <a:p>
                      <a:r>
                        <a:rPr lang="en-US"/>
                        <a:t>Risk groups (Median OS)</a:t>
                      </a:r>
                    </a:p>
                  </a:txBody>
                  <a:tcPr/>
                </a:tc>
                <a:extLst>
                  <a:ext uri="{0D108BD9-81ED-4DB2-BD59-A6C34878D82A}">
                    <a16:rowId xmlns:a16="http://schemas.microsoft.com/office/drawing/2014/main" val="2346763904"/>
                  </a:ext>
                </a:extLst>
              </a:tr>
              <a:tr h="370840">
                <a:tc>
                  <a:txBody>
                    <a:bodyPr/>
                    <a:lstStyle/>
                    <a:p>
                      <a:r>
                        <a:rPr lang="en-US" dirty="0"/>
                        <a:t>IPSS</a:t>
                      </a:r>
                    </a:p>
                  </a:txBody>
                  <a:tcPr/>
                </a:tc>
                <a:tc>
                  <a:txBody>
                    <a:bodyPr/>
                    <a:lstStyle/>
                    <a:p>
                      <a:r>
                        <a:rPr lang="en-US" sz="1400" dirty="0"/>
                        <a:t>Age &gt;65 (1)</a:t>
                      </a:r>
                    </a:p>
                    <a:p>
                      <a:r>
                        <a:rPr lang="en-US" sz="1400" dirty="0"/>
                        <a:t>Hb &lt;10 g/dL (1)</a:t>
                      </a:r>
                    </a:p>
                    <a:p>
                      <a:r>
                        <a:rPr lang="en-US" sz="1400" dirty="0"/>
                        <a:t>Circulating blasts </a:t>
                      </a:r>
                      <a:r>
                        <a:rPr lang="en-US" sz="1400" u="sng" dirty="0"/>
                        <a:t>&gt;</a:t>
                      </a:r>
                      <a:r>
                        <a:rPr lang="en-US" sz="1400" dirty="0"/>
                        <a:t>1% (1)</a:t>
                      </a:r>
                    </a:p>
                    <a:p>
                      <a:r>
                        <a:rPr lang="en-US" sz="1400" dirty="0"/>
                        <a:t>Constitutional symptoms (1)</a:t>
                      </a:r>
                    </a:p>
                  </a:txBody>
                  <a:tcPr/>
                </a:tc>
                <a:tc>
                  <a:txBody>
                    <a:bodyPr/>
                    <a:lstStyle/>
                    <a:p>
                      <a:r>
                        <a:rPr lang="en-US" sz="1400"/>
                        <a:t>0 = Low (11.3 years)</a:t>
                      </a:r>
                    </a:p>
                    <a:p>
                      <a:r>
                        <a:rPr lang="en-US" sz="1400"/>
                        <a:t>1 = Intermediate-1 (7.9 years)</a:t>
                      </a:r>
                    </a:p>
                    <a:p>
                      <a:r>
                        <a:rPr lang="en-US" sz="1400"/>
                        <a:t>2 = Intermediate-2 (4.0 years)</a:t>
                      </a:r>
                    </a:p>
                    <a:p>
                      <a:pPr lvl="0">
                        <a:buNone/>
                      </a:pPr>
                      <a:r>
                        <a:rPr lang="en-US" sz="1400" b="0" i="0" u="none" strike="noStrike" baseline="0" noProof="0">
                          <a:solidFill>
                            <a:srgbClr val="000000"/>
                          </a:solidFill>
                          <a:latin typeface="Calibri"/>
                          <a:ea typeface="Calibri"/>
                          <a:cs typeface="Calibri"/>
                        </a:rPr>
                        <a:t>≥3</a:t>
                      </a:r>
                      <a:r>
                        <a:rPr lang="en-US" sz="1400"/>
                        <a:t> = High (2.3 years)</a:t>
                      </a:r>
                      <a:endParaRPr lang="en-US"/>
                    </a:p>
                  </a:txBody>
                  <a:tcPr/>
                </a:tc>
                <a:extLst>
                  <a:ext uri="{0D108BD9-81ED-4DB2-BD59-A6C34878D82A}">
                    <a16:rowId xmlns:a16="http://schemas.microsoft.com/office/drawing/2014/main" val="2465536665"/>
                  </a:ext>
                </a:extLst>
              </a:tr>
              <a:tr h="370840">
                <a:tc>
                  <a:txBody>
                    <a:bodyPr/>
                    <a:lstStyle/>
                    <a:p>
                      <a:r>
                        <a:rPr lang="en-US"/>
                        <a:t>DIPSS</a:t>
                      </a:r>
                    </a:p>
                    <a:p>
                      <a:r>
                        <a:rPr lang="en-US" sz="1400"/>
                        <a:t>(applicable anytime during disease course)</a:t>
                      </a:r>
                    </a:p>
                  </a:txBody>
                  <a:tcPr/>
                </a:tc>
                <a:tc>
                  <a:txBody>
                    <a:bodyPr/>
                    <a:lstStyle/>
                    <a:p>
                      <a:r>
                        <a:rPr lang="en-US" sz="1400"/>
                        <a:t>Age &gt;65 (1)</a:t>
                      </a:r>
                    </a:p>
                    <a:p>
                      <a:r>
                        <a:rPr lang="en-US" sz="1400"/>
                        <a:t>Hb &lt;10 g/dL (2)</a:t>
                      </a:r>
                    </a:p>
                    <a:p>
                      <a:r>
                        <a:rPr lang="en-US" sz="1400"/>
                        <a:t>WBC</a:t>
                      </a:r>
                      <a:r>
                        <a:rPr lang="en-US" sz="1400" dirty="0"/>
                        <a:t> &gt;25×10⁹/L (1)</a:t>
                      </a:r>
                    </a:p>
                    <a:p>
                      <a:r>
                        <a:rPr lang="en-US" sz="1400"/>
                        <a:t>Circulating blasts </a:t>
                      </a:r>
                      <a:r>
                        <a:rPr lang="en-US" sz="1400" u="sng"/>
                        <a:t>&gt;</a:t>
                      </a:r>
                      <a:r>
                        <a:rPr lang="en-US" sz="1400"/>
                        <a:t>1% (1)</a:t>
                      </a:r>
                    </a:p>
                    <a:p>
                      <a:r>
                        <a:rPr lang="en-US" sz="1400"/>
                        <a:t>Constitutional symptoms (1)</a:t>
                      </a:r>
                    </a:p>
                  </a:txBody>
                  <a:tcPr/>
                </a:tc>
                <a:tc>
                  <a:txBody>
                    <a:bodyPr/>
                    <a:lstStyle/>
                    <a:p>
                      <a:r>
                        <a:rPr lang="en-US" sz="1400"/>
                        <a:t>0 = Low (not reached)</a:t>
                      </a:r>
                    </a:p>
                    <a:p>
                      <a:r>
                        <a:rPr lang="en-US" sz="1400"/>
                        <a:t>1-2 = Intermediate-1 (14.2 years)</a:t>
                      </a:r>
                    </a:p>
                    <a:p>
                      <a:r>
                        <a:rPr lang="en-US" sz="1400"/>
                        <a:t>3-4 = Intermediate-2 (4.0 years)</a:t>
                      </a:r>
                    </a:p>
                    <a:p>
                      <a:r>
                        <a:rPr lang="en-US" sz="1400"/>
                        <a:t>5-6 = High (1.5 years)</a:t>
                      </a:r>
                    </a:p>
                  </a:txBody>
                  <a:tcPr/>
                </a:tc>
                <a:extLst>
                  <a:ext uri="{0D108BD9-81ED-4DB2-BD59-A6C34878D82A}">
                    <a16:rowId xmlns:a16="http://schemas.microsoft.com/office/drawing/2014/main" val="3886176117"/>
                  </a:ext>
                </a:extLst>
              </a:tr>
              <a:tr h="370840">
                <a:tc>
                  <a:txBody>
                    <a:bodyPr/>
                    <a:lstStyle/>
                    <a:p>
                      <a:r>
                        <a:rPr lang="en-US"/>
                        <a:t>DIPSS PLUS</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400"/>
                        <a:t>(applicable anytime during disease course)</a:t>
                      </a:r>
                    </a:p>
                    <a:p>
                      <a:endParaRPr lang="en-US"/>
                    </a:p>
                  </a:txBody>
                  <a:tcPr/>
                </a:tc>
                <a:tc>
                  <a:txBody>
                    <a:bodyPr/>
                    <a:lstStyle/>
                    <a:p>
                      <a:r>
                        <a:rPr lang="en-US" sz="1400"/>
                        <a:t>DIPSS Low (0)</a:t>
                      </a:r>
                    </a:p>
                    <a:p>
                      <a:r>
                        <a:rPr lang="en-US" sz="1400"/>
                        <a:t>DIPSS Int-1 (1)</a:t>
                      </a:r>
                    </a:p>
                    <a:p>
                      <a:r>
                        <a:rPr lang="en-US" sz="1400"/>
                        <a:t>DIPSS Int-2 (2)</a:t>
                      </a:r>
                    </a:p>
                    <a:p>
                      <a:r>
                        <a:rPr lang="en-US" sz="1400"/>
                        <a:t>DIPSS High (3)</a:t>
                      </a:r>
                    </a:p>
                    <a:p>
                      <a:r>
                        <a:rPr lang="en-US" sz="1400"/>
                        <a:t>Unfavorable karyotype (1)</a:t>
                      </a:r>
                    </a:p>
                    <a:p>
                      <a:r>
                        <a:rPr lang="en-US" sz="1400"/>
                        <a:t>Red cell transfusion dependency (1)</a:t>
                      </a:r>
                    </a:p>
                    <a:p>
                      <a:r>
                        <a:rPr lang="en-US" sz="1400"/>
                        <a:t>Platelets &lt;100×10⁹/L (1)</a:t>
                      </a:r>
                    </a:p>
                  </a:txBody>
                  <a:tcPr/>
                </a:tc>
                <a:tc>
                  <a:txBody>
                    <a:bodyPr/>
                    <a:lstStyle/>
                    <a:p>
                      <a:r>
                        <a:rPr lang="en-US" sz="1400" dirty="0"/>
                        <a:t>0 = Low (15.4 years)</a:t>
                      </a:r>
                    </a:p>
                    <a:p>
                      <a:r>
                        <a:rPr lang="en-US" sz="1400" dirty="0"/>
                        <a:t>1 = Intermediate-1 (6.5 years)</a:t>
                      </a:r>
                    </a:p>
                    <a:p>
                      <a:r>
                        <a:rPr lang="en-US" sz="1400" dirty="0"/>
                        <a:t>2-3 = Intermediate-2 (2.9 years)</a:t>
                      </a:r>
                    </a:p>
                    <a:p>
                      <a:r>
                        <a:rPr lang="en-US" sz="1400" dirty="0"/>
                        <a:t>4-6 = High (1.3 years)</a:t>
                      </a:r>
                    </a:p>
                  </a:txBody>
                  <a:tcPr/>
                </a:tc>
                <a:extLst>
                  <a:ext uri="{0D108BD9-81ED-4DB2-BD59-A6C34878D82A}">
                    <a16:rowId xmlns:a16="http://schemas.microsoft.com/office/drawing/2014/main" val="4076122449"/>
                  </a:ext>
                </a:extLst>
              </a:tr>
            </a:tbl>
          </a:graphicData>
        </a:graphic>
      </p:graphicFrame>
      <p:sp>
        <p:nvSpPr>
          <p:cNvPr id="5" name="TextBox 10">
            <a:extLst>
              <a:ext uri="{FF2B5EF4-FFF2-40B4-BE49-F238E27FC236}">
                <a16:creationId xmlns:a16="http://schemas.microsoft.com/office/drawing/2014/main" id="{71B7C4FD-EC22-17C5-71CD-5D3167C32BE9}"/>
              </a:ext>
            </a:extLst>
          </p:cNvPr>
          <p:cNvSpPr txBox="1"/>
          <p:nvPr/>
        </p:nvSpPr>
        <p:spPr>
          <a:xfrm>
            <a:off x="10041869" y="5920400"/>
            <a:ext cx="1758131" cy="6396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Cervantes F et al. Blood. 2009.</a:t>
            </a:r>
          </a:p>
          <a:p>
            <a:pPr marL="0" indent="0" algn="r">
              <a:lnSpc>
                <a:spcPct val="100000"/>
              </a:lnSpc>
              <a:spcBef>
                <a:spcPts val="0"/>
              </a:spcBef>
              <a:spcAft>
                <a:spcPts val="0"/>
              </a:spcAft>
              <a:buNone/>
            </a:pPr>
            <a:r>
              <a:rPr lang="en-US" sz="1000" dirty="0">
                <a:solidFill>
                  <a:srgbClr val="7F7F7F"/>
                </a:solidFill>
                <a:latin typeface="Calibri"/>
              </a:rPr>
              <a:t>Passamonti F et al. Blood. 2010.</a:t>
            </a:r>
          </a:p>
          <a:p>
            <a:pPr marL="0" indent="0" algn="r">
              <a:lnSpc>
                <a:spcPct val="100000"/>
              </a:lnSpc>
              <a:spcBef>
                <a:spcPts val="0"/>
              </a:spcBef>
              <a:spcAft>
                <a:spcPts val="0"/>
              </a:spcAft>
              <a:buNone/>
            </a:pPr>
            <a:r>
              <a:rPr lang="en-US" sz="1000" dirty="0">
                <a:solidFill>
                  <a:srgbClr val="7F7F7F"/>
                </a:solidFill>
                <a:latin typeface="Calibri"/>
              </a:rPr>
              <a:t>Gangat N et al. JCO. 2011. </a:t>
            </a:r>
          </a:p>
          <a:p>
            <a:pPr marL="0" indent="0" algn="r">
              <a:lnSpc>
                <a:spcPct val="100000"/>
              </a:lnSpc>
              <a:spcBef>
                <a:spcPts val="0"/>
              </a:spcBef>
              <a:spcAft>
                <a:spcPts val="0"/>
              </a:spcAft>
              <a:buNone/>
            </a:pPr>
            <a:r>
              <a:rPr lang="en-US" sz="1000" dirty="0">
                <a:solidFill>
                  <a:srgbClr val="7F7F7F"/>
                </a:solidFill>
                <a:latin typeface="Calibri"/>
              </a:rPr>
              <a:t>How J et al. JNCCN. 2020.</a:t>
            </a:r>
          </a:p>
        </p:txBody>
      </p:sp>
    </p:spTree>
    <p:extLst>
      <p:ext uri="{BB962C8B-B14F-4D97-AF65-F5344CB8AC3E}">
        <p14:creationId xmlns:p14="http://schemas.microsoft.com/office/powerpoint/2010/main" val="1771367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A8018-900F-F263-A5FF-417D09F05F63}"/>
              </a:ext>
            </a:extLst>
          </p:cNvPr>
          <p:cNvSpPr>
            <a:spLocks noGrp="1"/>
          </p:cNvSpPr>
          <p:nvPr>
            <p:ph type="title"/>
          </p:nvPr>
        </p:nvSpPr>
        <p:spPr>
          <a:xfrm>
            <a:off x="419100" y="1340569"/>
            <a:ext cx="11353800" cy="713539"/>
          </a:xfrm>
        </p:spPr>
        <p:txBody>
          <a:bodyPr lIns="0" tIns="0" rIns="0" bIns="0" anchor="t">
            <a:noAutofit/>
          </a:bodyPr>
          <a:lstStyle/>
          <a:p>
            <a:r>
              <a:rPr lang="en-US">
                <a:ea typeface="Geneva"/>
              </a:rPr>
              <a:t>High molecular risk (HMR) non-driver mutations in myelofibrosis</a:t>
            </a:r>
          </a:p>
        </p:txBody>
      </p:sp>
      <p:sp>
        <p:nvSpPr>
          <p:cNvPr id="3" name="Content Placeholder 2">
            <a:extLst>
              <a:ext uri="{FF2B5EF4-FFF2-40B4-BE49-F238E27FC236}">
                <a16:creationId xmlns:a16="http://schemas.microsoft.com/office/drawing/2014/main" id="{868F9FB6-2BCF-13C5-1C12-5202E4695BBE}"/>
              </a:ext>
            </a:extLst>
          </p:cNvPr>
          <p:cNvSpPr>
            <a:spLocks noGrp="1"/>
          </p:cNvSpPr>
          <p:nvPr>
            <p:ph idx="1"/>
          </p:nvPr>
        </p:nvSpPr>
        <p:spPr/>
        <p:txBody>
          <a:bodyPr/>
          <a:lstStyle/>
          <a:p>
            <a:r>
              <a:rPr lang="en-US" i="1"/>
              <a:t>ASXL1</a:t>
            </a:r>
            <a:r>
              <a:rPr lang="en-US" sz="2000"/>
              <a:t>,</a:t>
            </a:r>
            <a:r>
              <a:rPr lang="en-US" sz="2000">
                <a:solidFill>
                  <a:schemeClr val="bg1">
                    <a:lumMod val="50000"/>
                  </a:schemeClr>
                </a:solidFill>
              </a:rPr>
              <a:t> </a:t>
            </a:r>
            <a:r>
              <a:rPr lang="en-US" i="1"/>
              <a:t>EZH2, SRSF2</a:t>
            </a:r>
            <a:r>
              <a:rPr lang="en-US" sz="2000"/>
              <a:t>,</a:t>
            </a:r>
            <a:r>
              <a:rPr lang="en-US" sz="2000">
                <a:solidFill>
                  <a:schemeClr val="bg1">
                    <a:lumMod val="50000"/>
                  </a:schemeClr>
                </a:solidFill>
              </a:rPr>
              <a:t> </a:t>
            </a:r>
            <a:r>
              <a:rPr lang="en-US" i="1"/>
              <a:t>U2AF1 Q157</a:t>
            </a:r>
            <a:r>
              <a:rPr lang="en-US" sz="2000"/>
              <a:t>,</a:t>
            </a:r>
            <a:r>
              <a:rPr lang="en-US" sz="2000">
                <a:solidFill>
                  <a:schemeClr val="bg1">
                    <a:lumMod val="50000"/>
                  </a:schemeClr>
                </a:solidFill>
              </a:rPr>
              <a:t> </a:t>
            </a:r>
            <a:r>
              <a:rPr lang="en-US" i="1"/>
              <a:t>IDH1/2, multi-hit TP53, N/K RAS</a:t>
            </a:r>
            <a:endParaRPr lang="en-US" sz="2000"/>
          </a:p>
          <a:p>
            <a:r>
              <a:rPr lang="en-US"/>
              <a:t>Associated with shorter overall survival and shorter leukemia-free survival</a:t>
            </a:r>
          </a:p>
          <a:p>
            <a:r>
              <a:rPr lang="en-US"/>
              <a:t>Number of HMR mutations affects prognosis</a:t>
            </a:r>
          </a:p>
          <a:p>
            <a:r>
              <a:rPr lang="en-US"/>
              <a:t>Incorporating molecular data can result in an upgrade in risk assignment</a:t>
            </a:r>
          </a:p>
          <a:p>
            <a:pPr marL="0" indent="0">
              <a:buNone/>
            </a:pPr>
            <a:endParaRPr lang="en-US"/>
          </a:p>
          <a:p>
            <a:endParaRPr lang="en-US"/>
          </a:p>
        </p:txBody>
      </p:sp>
      <p:sp>
        <p:nvSpPr>
          <p:cNvPr id="4" name="TextBox 10">
            <a:extLst>
              <a:ext uri="{FF2B5EF4-FFF2-40B4-BE49-F238E27FC236}">
                <a16:creationId xmlns:a16="http://schemas.microsoft.com/office/drawing/2014/main" id="{741F5F53-E0F1-F92E-4D96-4A5C0290E2AB}"/>
              </a:ext>
            </a:extLst>
          </p:cNvPr>
          <p:cNvSpPr txBox="1"/>
          <p:nvPr/>
        </p:nvSpPr>
        <p:spPr>
          <a:xfrm>
            <a:off x="9622085" y="5768000"/>
            <a:ext cx="2177915" cy="7920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Santos et al. Leukemia. 2020.</a:t>
            </a:r>
          </a:p>
          <a:p>
            <a:pPr marL="0" indent="0" algn="r">
              <a:lnSpc>
                <a:spcPct val="100000"/>
              </a:lnSpc>
              <a:spcBef>
                <a:spcPts val="0"/>
              </a:spcBef>
              <a:spcAft>
                <a:spcPts val="0"/>
              </a:spcAft>
              <a:buNone/>
            </a:pPr>
            <a:r>
              <a:rPr lang="en-US" sz="1000" dirty="0">
                <a:solidFill>
                  <a:srgbClr val="7F7F7F"/>
                </a:solidFill>
                <a:latin typeface="Calibri"/>
              </a:rPr>
              <a:t>Coltro G et al. Blood Adv. 2020.</a:t>
            </a:r>
          </a:p>
          <a:p>
            <a:pPr marL="0" indent="0" algn="r">
              <a:lnSpc>
                <a:spcPct val="100000"/>
              </a:lnSpc>
              <a:spcBef>
                <a:spcPts val="0"/>
              </a:spcBef>
              <a:spcAft>
                <a:spcPts val="0"/>
              </a:spcAft>
              <a:buNone/>
            </a:pPr>
            <a:r>
              <a:rPr lang="en-US" sz="1000" dirty="0">
                <a:solidFill>
                  <a:srgbClr val="7F7F7F"/>
                </a:solidFill>
                <a:latin typeface="Calibri"/>
              </a:rPr>
              <a:t>Loscocco GG et al. Am J Hematol. 2023. </a:t>
            </a:r>
          </a:p>
          <a:p>
            <a:pPr marL="0" indent="0" algn="r">
              <a:lnSpc>
                <a:spcPct val="100000"/>
              </a:lnSpc>
              <a:spcBef>
                <a:spcPts val="0"/>
              </a:spcBef>
              <a:spcAft>
                <a:spcPts val="0"/>
              </a:spcAft>
              <a:buNone/>
            </a:pPr>
            <a:r>
              <a:rPr lang="en-US" sz="1000" dirty="0">
                <a:solidFill>
                  <a:srgbClr val="7F7F7F"/>
                </a:solidFill>
                <a:latin typeface="Calibri"/>
              </a:rPr>
              <a:t>Rolles B et al. Leukemia. 2026.</a:t>
            </a:r>
          </a:p>
          <a:p>
            <a:pPr marL="0" indent="0" algn="r">
              <a:lnSpc>
                <a:spcPct val="100000"/>
              </a:lnSpc>
              <a:spcBef>
                <a:spcPts val="0"/>
              </a:spcBef>
              <a:spcAft>
                <a:spcPts val="0"/>
              </a:spcAft>
              <a:buNone/>
            </a:pPr>
            <a:r>
              <a:rPr lang="en-US" sz="1000" dirty="0">
                <a:solidFill>
                  <a:srgbClr val="7F7F7F"/>
                </a:solidFill>
                <a:latin typeface="Calibri"/>
              </a:rPr>
              <a:t>Guglielmelli P et al. JCO. 2018.</a:t>
            </a:r>
          </a:p>
        </p:txBody>
      </p:sp>
    </p:spTree>
    <p:extLst>
      <p:ext uri="{BB962C8B-B14F-4D97-AF65-F5344CB8AC3E}">
        <p14:creationId xmlns:p14="http://schemas.microsoft.com/office/powerpoint/2010/main" val="2144158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A5CAB-AF82-6B3D-3F53-E1A9D8A31FFE}"/>
              </a:ext>
            </a:extLst>
          </p:cNvPr>
          <p:cNvSpPr>
            <a:spLocks noGrp="1"/>
          </p:cNvSpPr>
          <p:nvPr>
            <p:ph type="title"/>
          </p:nvPr>
        </p:nvSpPr>
        <p:spPr>
          <a:xfrm>
            <a:off x="419100" y="1340569"/>
            <a:ext cx="11353800" cy="713539"/>
          </a:xfrm>
        </p:spPr>
        <p:txBody>
          <a:bodyPr lIns="0" tIns="0" rIns="0" bIns="0" anchor="t">
            <a:noAutofit/>
          </a:bodyPr>
          <a:lstStyle/>
          <a:p>
            <a:r>
              <a:rPr lang="en-US" sz="2400">
                <a:ea typeface="Geneva"/>
              </a:rPr>
              <a:t>Prognostic models in myelofibrosis that do incorporate molecular mutations</a:t>
            </a:r>
          </a:p>
        </p:txBody>
      </p:sp>
      <p:graphicFrame>
        <p:nvGraphicFramePr>
          <p:cNvPr id="4" name="Content Placeholder 3">
            <a:extLst>
              <a:ext uri="{FF2B5EF4-FFF2-40B4-BE49-F238E27FC236}">
                <a16:creationId xmlns:a16="http://schemas.microsoft.com/office/drawing/2014/main" id="{E0FAAF5D-B371-8B02-4197-7D1E5E17936B}"/>
              </a:ext>
            </a:extLst>
          </p:cNvPr>
          <p:cNvGraphicFramePr>
            <a:graphicFrameLocks noGrp="1"/>
          </p:cNvGraphicFramePr>
          <p:nvPr>
            <p:ph idx="1"/>
            <p:extLst>
              <p:ext uri="{D42A27DB-BD31-4B8C-83A1-F6EECF244321}">
                <p14:modId xmlns:p14="http://schemas.microsoft.com/office/powerpoint/2010/main" val="2010869726"/>
              </p:ext>
            </p:extLst>
          </p:nvPr>
        </p:nvGraphicFramePr>
        <p:xfrm>
          <a:off x="1300000" y="1857543"/>
          <a:ext cx="8757918" cy="4754880"/>
        </p:xfrm>
        <a:graphic>
          <a:graphicData uri="http://schemas.openxmlformats.org/drawingml/2006/table">
            <a:tbl>
              <a:tblPr firstRow="1" bandRow="1">
                <a:tableStyleId>{F5AB1C69-6EDB-4FF4-983F-18BD219EF322}</a:tableStyleId>
              </a:tblPr>
              <a:tblGrid>
                <a:gridCol w="2580640">
                  <a:extLst>
                    <a:ext uri="{9D8B030D-6E8A-4147-A177-3AD203B41FA5}">
                      <a16:colId xmlns:a16="http://schemas.microsoft.com/office/drawing/2014/main" val="3750573679"/>
                    </a:ext>
                  </a:extLst>
                </a:gridCol>
                <a:gridCol w="2834639">
                  <a:extLst>
                    <a:ext uri="{9D8B030D-6E8A-4147-A177-3AD203B41FA5}">
                      <a16:colId xmlns:a16="http://schemas.microsoft.com/office/drawing/2014/main" val="1211240924"/>
                    </a:ext>
                  </a:extLst>
                </a:gridCol>
                <a:gridCol w="3342639">
                  <a:extLst>
                    <a:ext uri="{9D8B030D-6E8A-4147-A177-3AD203B41FA5}">
                      <a16:colId xmlns:a16="http://schemas.microsoft.com/office/drawing/2014/main" val="2528380969"/>
                    </a:ext>
                  </a:extLst>
                </a:gridCol>
              </a:tblGrid>
              <a:tr h="370840">
                <a:tc>
                  <a:txBody>
                    <a:bodyPr/>
                    <a:lstStyle/>
                    <a:p>
                      <a:r>
                        <a:rPr lang="en-US"/>
                        <a:t>Prognostic model</a:t>
                      </a:r>
                    </a:p>
                  </a:txBody>
                  <a:tcPr/>
                </a:tc>
                <a:tc>
                  <a:txBody>
                    <a:bodyPr/>
                    <a:lstStyle/>
                    <a:p>
                      <a:r>
                        <a:rPr lang="en-US"/>
                        <a:t>Variables (Scoring)</a:t>
                      </a:r>
                    </a:p>
                  </a:txBody>
                  <a:tcPr/>
                </a:tc>
                <a:tc>
                  <a:txBody>
                    <a:bodyPr/>
                    <a:lstStyle/>
                    <a:p>
                      <a:r>
                        <a:rPr lang="en-US"/>
                        <a:t>Risk group (Median OS)</a:t>
                      </a:r>
                    </a:p>
                  </a:txBody>
                  <a:tcPr/>
                </a:tc>
                <a:extLst>
                  <a:ext uri="{0D108BD9-81ED-4DB2-BD59-A6C34878D82A}">
                    <a16:rowId xmlns:a16="http://schemas.microsoft.com/office/drawing/2014/main" val="130883758"/>
                  </a:ext>
                </a:extLst>
              </a:tr>
              <a:tr h="370840">
                <a:tc>
                  <a:txBody>
                    <a:bodyPr/>
                    <a:lstStyle/>
                    <a:p>
                      <a:r>
                        <a:rPr lang="en-US" sz="2000" b="1"/>
                        <a:t>MIPSS70</a:t>
                      </a: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Hb &lt;10 g/dL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err="1"/>
                        <a:t>WBC</a:t>
                      </a:r>
                      <a:r>
                        <a:rPr lang="en-US" sz="1200" dirty="0"/>
                        <a:t> &gt;25×10⁹/L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Circulating blasts </a:t>
                      </a:r>
                      <a:r>
                        <a:rPr lang="en-US" sz="1200" u="sng"/>
                        <a:t>&gt;2</a:t>
                      </a:r>
                      <a:r>
                        <a:rPr lang="en-US" sz="1200"/>
                        <a:t>%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Constitutional symptoms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Platelets &lt;100×10⁹/L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Bone marrow fibrosis grade </a:t>
                      </a:r>
                      <a:r>
                        <a:rPr lang="en-US" sz="1200" u="sng"/>
                        <a:t>&gt;</a:t>
                      </a:r>
                      <a:r>
                        <a:rPr lang="en-US" sz="1200"/>
                        <a:t>2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1 HMR mutation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u="sng"/>
                        <a:t>&gt;</a:t>
                      </a:r>
                      <a:r>
                        <a:rPr lang="en-US" sz="1200"/>
                        <a:t>2 HMR mutations (2)</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Type 1/like </a:t>
                      </a:r>
                      <a:r>
                        <a:rPr lang="en-US" sz="1200" i="1"/>
                        <a:t>CALR</a:t>
                      </a:r>
                      <a:r>
                        <a:rPr lang="en-US" sz="1200"/>
                        <a:t> absent (1)</a:t>
                      </a:r>
                    </a:p>
                  </a:txBody>
                  <a:tcPr/>
                </a:tc>
                <a:tc>
                  <a:txBody>
                    <a:bodyPr/>
                    <a:lstStyle/>
                    <a:p>
                      <a:r>
                        <a:rPr lang="en-US" sz="1400"/>
                        <a:t>0-1 = Low (27.7 years)</a:t>
                      </a:r>
                    </a:p>
                    <a:p>
                      <a:r>
                        <a:rPr lang="en-US" sz="1400"/>
                        <a:t>2-4 = Intermediate (7.1 years)</a:t>
                      </a:r>
                    </a:p>
                    <a:p>
                      <a:r>
                        <a:rPr lang="en-US" sz="1400" u="sng"/>
                        <a:t>&gt;</a:t>
                      </a:r>
                      <a:r>
                        <a:rPr lang="en-US" sz="1400"/>
                        <a:t>5 = High (2.3 years)</a:t>
                      </a:r>
                    </a:p>
                  </a:txBody>
                  <a:tcPr/>
                </a:tc>
                <a:extLst>
                  <a:ext uri="{0D108BD9-81ED-4DB2-BD59-A6C34878D82A}">
                    <a16:rowId xmlns:a16="http://schemas.microsoft.com/office/drawing/2014/main" val="1766825364"/>
                  </a:ext>
                </a:extLst>
              </a:tr>
              <a:tr h="370840">
                <a:tc>
                  <a:txBody>
                    <a:bodyPr/>
                    <a:lstStyle/>
                    <a:p>
                      <a:r>
                        <a:rPr lang="en-US" sz="2000" b="1"/>
                        <a:t>MIPSS70 Plus</a:t>
                      </a: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Hb &lt;10 g/dL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Circulating blasts </a:t>
                      </a:r>
                      <a:r>
                        <a:rPr lang="en-US" sz="1200" u="sng"/>
                        <a:t>&gt;2</a:t>
                      </a:r>
                      <a:r>
                        <a:rPr lang="en-US" sz="1200"/>
                        <a:t>%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Constitutional symptoms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1 HMR mutation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u="sng"/>
                        <a:t>&gt;</a:t>
                      </a:r>
                      <a:r>
                        <a:rPr lang="en-US" sz="1200"/>
                        <a:t>2 HMR mutations (2)</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Type 1/like </a:t>
                      </a:r>
                      <a:r>
                        <a:rPr lang="en-US" sz="1200" i="1"/>
                        <a:t>CALR</a:t>
                      </a:r>
                      <a:r>
                        <a:rPr lang="en-US" sz="1200"/>
                        <a:t> absent (1)</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Unfavorable karyotype (3)</a:t>
                      </a:r>
                    </a:p>
                  </a:txBody>
                  <a:tcPr/>
                </a:tc>
                <a:tc>
                  <a:txBody>
                    <a:bodyPr/>
                    <a:lstStyle/>
                    <a:p>
                      <a:r>
                        <a:rPr lang="en-US" sz="1400"/>
                        <a:t>0-2 = Low (20 years)</a:t>
                      </a:r>
                    </a:p>
                    <a:p>
                      <a:r>
                        <a:rPr lang="en-US" sz="1400"/>
                        <a:t>3 = Intermediate (6.3 years)</a:t>
                      </a:r>
                    </a:p>
                    <a:p>
                      <a:r>
                        <a:rPr lang="en-US" sz="1400"/>
                        <a:t>4-6 = High (3.9 years)</a:t>
                      </a:r>
                    </a:p>
                    <a:p>
                      <a:r>
                        <a:rPr lang="en-US" sz="1400" u="sng"/>
                        <a:t>&gt;</a:t>
                      </a:r>
                      <a:r>
                        <a:rPr lang="en-US" sz="1400"/>
                        <a:t>7 = Very high (1.7 years)</a:t>
                      </a:r>
                    </a:p>
                  </a:txBody>
                  <a:tcPr/>
                </a:tc>
                <a:extLst>
                  <a:ext uri="{0D108BD9-81ED-4DB2-BD59-A6C34878D82A}">
                    <a16:rowId xmlns:a16="http://schemas.microsoft.com/office/drawing/2014/main" val="570312775"/>
                  </a:ext>
                </a:extLst>
              </a:tr>
              <a:tr h="370840">
                <a:tc>
                  <a:txBody>
                    <a:bodyPr/>
                    <a:lstStyle/>
                    <a:p>
                      <a:r>
                        <a:rPr lang="en-US" sz="2000" b="1"/>
                        <a:t>GIPSS</a:t>
                      </a:r>
                    </a:p>
                  </a:txBody>
                  <a:tcPr/>
                </a:tc>
                <a:tc>
                  <a:txBody>
                    <a:bodyPr/>
                    <a:lstStyle/>
                    <a:p>
                      <a:r>
                        <a:rPr lang="en-US" sz="1200" dirty="0"/>
                        <a:t>Very high-risk karyotype (2)</a:t>
                      </a:r>
                    </a:p>
                    <a:p>
                      <a:r>
                        <a:rPr lang="en-US" sz="1200"/>
                        <a:t>Unfavorable karyotype (1)</a:t>
                      </a:r>
                    </a:p>
                    <a:p>
                      <a:r>
                        <a:rPr lang="en-US" sz="1200"/>
                        <a:t>Type 1/like </a:t>
                      </a:r>
                      <a:r>
                        <a:rPr lang="en-US" sz="1200" i="1"/>
                        <a:t>CALR</a:t>
                      </a:r>
                      <a:r>
                        <a:rPr lang="en-US" sz="1200"/>
                        <a:t> absent (2)</a:t>
                      </a:r>
                    </a:p>
                    <a:p>
                      <a:r>
                        <a:rPr lang="en-US" sz="1200" i="1"/>
                        <a:t>ASXL1 (1)</a:t>
                      </a:r>
                    </a:p>
                    <a:p>
                      <a:r>
                        <a:rPr lang="en-US" sz="1200" i="1"/>
                        <a:t>SRSF2 (1)</a:t>
                      </a:r>
                    </a:p>
                    <a:p>
                      <a:r>
                        <a:rPr lang="en-US" sz="1200" i="1"/>
                        <a:t>U2AF1 Q157 (1)</a:t>
                      </a:r>
                    </a:p>
                  </a:txBody>
                  <a:tcPr/>
                </a:tc>
                <a:tc>
                  <a:txBody>
                    <a:bodyPr/>
                    <a:lstStyle/>
                    <a:p>
                      <a:r>
                        <a:rPr lang="en-US" sz="1400"/>
                        <a:t>0 = Low (26.4 years)</a:t>
                      </a:r>
                    </a:p>
                    <a:p>
                      <a:r>
                        <a:rPr lang="en-US" sz="1400"/>
                        <a:t>1 = Intermediate-1 (8.0 years)</a:t>
                      </a:r>
                    </a:p>
                    <a:p>
                      <a:r>
                        <a:rPr lang="en-US" sz="1400"/>
                        <a:t>2 = Intermediate-2 (4.2 years)</a:t>
                      </a:r>
                    </a:p>
                    <a:p>
                      <a:r>
                        <a:rPr lang="en-US" sz="1400" u="sng"/>
                        <a:t>&gt;</a:t>
                      </a:r>
                      <a:r>
                        <a:rPr lang="en-US" sz="1400"/>
                        <a:t>3 = High (2.0 years)</a:t>
                      </a:r>
                    </a:p>
                  </a:txBody>
                  <a:tcPr/>
                </a:tc>
                <a:extLst>
                  <a:ext uri="{0D108BD9-81ED-4DB2-BD59-A6C34878D82A}">
                    <a16:rowId xmlns:a16="http://schemas.microsoft.com/office/drawing/2014/main" val="676094808"/>
                  </a:ext>
                </a:extLst>
              </a:tr>
            </a:tbl>
          </a:graphicData>
        </a:graphic>
      </p:graphicFrame>
      <p:sp>
        <p:nvSpPr>
          <p:cNvPr id="5" name="TextBox 10">
            <a:extLst>
              <a:ext uri="{FF2B5EF4-FFF2-40B4-BE49-F238E27FC236}">
                <a16:creationId xmlns:a16="http://schemas.microsoft.com/office/drawing/2014/main" id="{6B28757E-812B-1D5A-43C3-9C8B01A691C1}"/>
              </a:ext>
            </a:extLst>
          </p:cNvPr>
          <p:cNvSpPr txBox="1"/>
          <p:nvPr/>
        </p:nvSpPr>
        <p:spPr>
          <a:xfrm>
            <a:off x="10093483" y="6072800"/>
            <a:ext cx="1706517" cy="4872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Guglielmelli P et al. JCO. 2018.</a:t>
            </a:r>
          </a:p>
          <a:p>
            <a:pPr marL="0" indent="0" algn="r">
              <a:lnSpc>
                <a:spcPct val="100000"/>
              </a:lnSpc>
              <a:spcBef>
                <a:spcPts val="0"/>
              </a:spcBef>
              <a:spcAft>
                <a:spcPts val="0"/>
              </a:spcAft>
              <a:buNone/>
            </a:pPr>
            <a:r>
              <a:rPr lang="en-US" sz="1000" dirty="0">
                <a:solidFill>
                  <a:srgbClr val="7F7F7F"/>
                </a:solidFill>
                <a:latin typeface="Calibri"/>
              </a:rPr>
              <a:t>Teferri A et al. Leukemia. 2018.</a:t>
            </a:r>
          </a:p>
          <a:p>
            <a:pPr marL="0" indent="0" algn="r">
              <a:lnSpc>
                <a:spcPct val="100000"/>
              </a:lnSpc>
              <a:spcBef>
                <a:spcPts val="0"/>
              </a:spcBef>
              <a:spcAft>
                <a:spcPts val="0"/>
              </a:spcAft>
              <a:buNone/>
            </a:pPr>
            <a:r>
              <a:rPr lang="en-US" sz="1000" dirty="0">
                <a:solidFill>
                  <a:srgbClr val="7F7F7F"/>
                </a:solidFill>
                <a:latin typeface="Calibri"/>
              </a:rPr>
              <a:t>How J et al. JNCCN. 2020.</a:t>
            </a:r>
          </a:p>
        </p:txBody>
      </p:sp>
    </p:spTree>
    <p:extLst>
      <p:ext uri="{BB962C8B-B14F-4D97-AF65-F5344CB8AC3E}">
        <p14:creationId xmlns:p14="http://schemas.microsoft.com/office/powerpoint/2010/main" val="202952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9D515-BED4-8FFA-B8B9-CF25B1FE3D94}"/>
              </a:ext>
            </a:extLst>
          </p:cNvPr>
          <p:cNvSpPr>
            <a:spLocks noGrp="1"/>
          </p:cNvSpPr>
          <p:nvPr>
            <p:ph type="title"/>
          </p:nvPr>
        </p:nvSpPr>
        <p:spPr>
          <a:xfrm>
            <a:off x="419100" y="1340569"/>
            <a:ext cx="11353800" cy="713539"/>
          </a:xfrm>
        </p:spPr>
        <p:txBody>
          <a:bodyPr lIns="0" tIns="0" rIns="0" bIns="0" anchor="t">
            <a:noAutofit/>
          </a:bodyPr>
          <a:lstStyle/>
          <a:p>
            <a:r>
              <a:rPr lang="en-US" sz="2400"/>
              <a:t>Prognostic models in myelofibrosis that do incorporate molecular mutations (cont.)</a:t>
            </a:r>
          </a:p>
        </p:txBody>
      </p:sp>
      <p:graphicFrame>
        <p:nvGraphicFramePr>
          <p:cNvPr id="4" name="Content Placeholder 3">
            <a:extLst>
              <a:ext uri="{FF2B5EF4-FFF2-40B4-BE49-F238E27FC236}">
                <a16:creationId xmlns:a16="http://schemas.microsoft.com/office/drawing/2014/main" id="{C6E68361-E138-880C-6FA1-3EB8DF77C456}"/>
              </a:ext>
            </a:extLst>
          </p:cNvPr>
          <p:cNvGraphicFramePr>
            <a:graphicFrameLocks noGrp="1"/>
          </p:cNvGraphicFramePr>
          <p:nvPr>
            <p:ph idx="1"/>
            <p:extLst>
              <p:ext uri="{D42A27DB-BD31-4B8C-83A1-F6EECF244321}">
                <p14:modId xmlns:p14="http://schemas.microsoft.com/office/powerpoint/2010/main" val="2021745800"/>
              </p:ext>
            </p:extLst>
          </p:nvPr>
        </p:nvGraphicFramePr>
        <p:xfrm>
          <a:off x="530612" y="2007144"/>
          <a:ext cx="10972797" cy="3688080"/>
        </p:xfrm>
        <a:graphic>
          <a:graphicData uri="http://schemas.openxmlformats.org/drawingml/2006/table">
            <a:tbl>
              <a:tblPr firstRow="1" bandRow="1">
                <a:tableStyleId>{F5AB1C69-6EDB-4FF4-983F-18BD219EF322}</a:tableStyleId>
              </a:tblPr>
              <a:tblGrid>
                <a:gridCol w="3657599">
                  <a:extLst>
                    <a:ext uri="{9D8B030D-6E8A-4147-A177-3AD203B41FA5}">
                      <a16:colId xmlns:a16="http://schemas.microsoft.com/office/drawing/2014/main" val="2141768206"/>
                    </a:ext>
                  </a:extLst>
                </a:gridCol>
                <a:gridCol w="3657599">
                  <a:extLst>
                    <a:ext uri="{9D8B030D-6E8A-4147-A177-3AD203B41FA5}">
                      <a16:colId xmlns:a16="http://schemas.microsoft.com/office/drawing/2014/main" val="2392865679"/>
                    </a:ext>
                  </a:extLst>
                </a:gridCol>
                <a:gridCol w="3657599">
                  <a:extLst>
                    <a:ext uri="{9D8B030D-6E8A-4147-A177-3AD203B41FA5}">
                      <a16:colId xmlns:a16="http://schemas.microsoft.com/office/drawing/2014/main" val="3590767208"/>
                    </a:ext>
                  </a:extLst>
                </a:gridCol>
              </a:tblGrid>
              <a:tr h="370840">
                <a:tc>
                  <a:txBody>
                    <a:bodyPr/>
                    <a:lstStyle/>
                    <a:p>
                      <a:r>
                        <a:rPr lang="en-US" sz="2000"/>
                        <a:t>Prognostic model</a:t>
                      </a:r>
                    </a:p>
                  </a:txBody>
                  <a:tcPr/>
                </a:tc>
                <a:tc>
                  <a:txBody>
                    <a:bodyPr/>
                    <a:lstStyle/>
                    <a:p>
                      <a:r>
                        <a:rPr lang="en-US" sz="2000"/>
                        <a:t>Variables (Scoring)</a:t>
                      </a:r>
                    </a:p>
                  </a:txBody>
                  <a:tcPr/>
                </a:tc>
                <a:tc>
                  <a:txBody>
                    <a:bodyPr/>
                    <a:lstStyle/>
                    <a:p>
                      <a:r>
                        <a:rPr lang="en-US" sz="2000"/>
                        <a:t>Risk group (Median OS)</a:t>
                      </a:r>
                    </a:p>
                  </a:txBody>
                  <a:tcPr/>
                </a:tc>
                <a:extLst>
                  <a:ext uri="{0D108BD9-81ED-4DB2-BD59-A6C34878D82A}">
                    <a16:rowId xmlns:a16="http://schemas.microsoft.com/office/drawing/2014/main" val="485018982"/>
                  </a:ext>
                </a:extLst>
              </a:tr>
              <a:tr h="370840">
                <a:tc>
                  <a:txBody>
                    <a:bodyPr/>
                    <a:lstStyle/>
                    <a:p>
                      <a:r>
                        <a:rPr lang="en-US" sz="2000" b="1"/>
                        <a:t>MIPSS70 Plus v2.0</a:t>
                      </a:r>
                    </a:p>
                  </a:txBody>
                  <a:tcPr/>
                </a:tc>
                <a:tc>
                  <a:txBody>
                    <a:bodyPr/>
                    <a:lstStyle/>
                    <a:p>
                      <a:r>
                        <a:rPr lang="en-US" sz="1200"/>
                        <a:t>Very high-risk karyotype (4)</a:t>
                      </a:r>
                    </a:p>
                    <a:p>
                      <a:r>
                        <a:rPr lang="en-US" sz="1200"/>
                        <a:t>Unfavorable karyotype (3)</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1 HMR mutation (2)</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u="sng"/>
                        <a:t>&gt;</a:t>
                      </a:r>
                      <a:r>
                        <a:rPr lang="en-US" sz="1200"/>
                        <a:t>2 HMR mutations (3)</a:t>
                      </a: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a:t>Type 1/like </a:t>
                      </a:r>
                      <a:r>
                        <a:rPr lang="en-US" sz="1200" i="1"/>
                        <a:t>CALR</a:t>
                      </a:r>
                      <a:r>
                        <a:rPr lang="en-US" sz="1200"/>
                        <a:t> absent (2)</a:t>
                      </a:r>
                    </a:p>
                    <a:p>
                      <a:r>
                        <a:rPr lang="en-US" sz="1200"/>
                        <a:t>Severe anemia (2)</a:t>
                      </a:r>
                    </a:p>
                    <a:p>
                      <a:r>
                        <a:rPr lang="en-US" sz="1200">
                          <a:solidFill>
                            <a:schemeClr val="tx1">
                              <a:lumMod val="50000"/>
                              <a:lumOff val="50000"/>
                            </a:schemeClr>
                          </a:solidFill>
                        </a:rPr>
                        <a:t>--Hb &lt;8 g/dL in women, &lt;9 g/dL in men</a:t>
                      </a:r>
                    </a:p>
                    <a:p>
                      <a:r>
                        <a:rPr lang="en-US" sz="1200"/>
                        <a:t>Moderate anemia (1)</a:t>
                      </a:r>
                    </a:p>
                    <a:p>
                      <a:r>
                        <a:rPr lang="en-US" sz="1200">
                          <a:solidFill>
                            <a:schemeClr val="tx1">
                              <a:lumMod val="50000"/>
                              <a:lumOff val="50000"/>
                            </a:schemeClr>
                          </a:solidFill>
                        </a:rPr>
                        <a:t>--Hb 8-9.9 g/dL in women, 9-10.9 g/dL in men</a:t>
                      </a:r>
                    </a:p>
                    <a:p>
                      <a:r>
                        <a:rPr lang="en-US" sz="1200"/>
                        <a:t>Circulating blasts </a:t>
                      </a:r>
                      <a:r>
                        <a:rPr lang="en-US" sz="1200" u="sng"/>
                        <a:t>&gt;</a:t>
                      </a:r>
                      <a:r>
                        <a:rPr lang="en-US" sz="1200"/>
                        <a:t>2% (1)</a:t>
                      </a:r>
                    </a:p>
                    <a:p>
                      <a:r>
                        <a:rPr lang="en-US" sz="1200"/>
                        <a:t>Constitutional symptoms (2)</a:t>
                      </a:r>
                    </a:p>
                  </a:txBody>
                  <a:tcPr/>
                </a:tc>
                <a:tc>
                  <a:txBody>
                    <a:bodyPr/>
                    <a:lstStyle/>
                    <a:p>
                      <a:r>
                        <a:rPr lang="en-US" sz="1200"/>
                        <a:t>0 = Very low (not reached)</a:t>
                      </a:r>
                    </a:p>
                    <a:p>
                      <a:r>
                        <a:rPr lang="en-US" sz="1200"/>
                        <a:t>1-2 = Low (16.4 years)</a:t>
                      </a:r>
                    </a:p>
                    <a:p>
                      <a:r>
                        <a:rPr lang="en-US" sz="1200"/>
                        <a:t>3-4 = Intermediate (7.7 years)</a:t>
                      </a:r>
                    </a:p>
                    <a:p>
                      <a:r>
                        <a:rPr lang="en-US" sz="1200"/>
                        <a:t>5-8 = High (4.1 years)</a:t>
                      </a:r>
                    </a:p>
                    <a:p>
                      <a:r>
                        <a:rPr lang="en-US" sz="1200" u="sng"/>
                        <a:t>&gt;</a:t>
                      </a:r>
                      <a:r>
                        <a:rPr lang="en-US" sz="1200"/>
                        <a:t>9 = Very high (1.8 years)</a:t>
                      </a:r>
                    </a:p>
                  </a:txBody>
                  <a:tcPr/>
                </a:tc>
                <a:extLst>
                  <a:ext uri="{0D108BD9-81ED-4DB2-BD59-A6C34878D82A}">
                    <a16:rowId xmlns:a16="http://schemas.microsoft.com/office/drawing/2014/main" val="2950470560"/>
                  </a:ext>
                </a:extLst>
              </a:tr>
              <a:tr h="370840">
                <a:tc>
                  <a:txBody>
                    <a:bodyPr/>
                    <a:lstStyle/>
                    <a:p>
                      <a:r>
                        <a:rPr lang="en-US" sz="2000" b="1"/>
                        <a:t>MYSEC-PM</a:t>
                      </a:r>
                    </a:p>
                  </a:txBody>
                  <a:tcPr/>
                </a:tc>
                <a:tc>
                  <a:txBody>
                    <a:bodyPr/>
                    <a:lstStyle/>
                    <a:p>
                      <a:r>
                        <a:rPr lang="en-US" sz="1200"/>
                        <a:t>Age (0.15 per yr of age)</a:t>
                      </a:r>
                    </a:p>
                    <a:p>
                      <a:r>
                        <a:rPr lang="en-US" sz="1200"/>
                        <a:t>Hb &lt;11 g/dL (2)</a:t>
                      </a:r>
                    </a:p>
                    <a:p>
                      <a:r>
                        <a:rPr lang="en-US" sz="1200"/>
                        <a:t>Platelets &lt;150×10⁹/L (1)</a:t>
                      </a:r>
                    </a:p>
                    <a:p>
                      <a:r>
                        <a:rPr lang="en-US" sz="1200"/>
                        <a:t>Circulating blasts </a:t>
                      </a:r>
                      <a:r>
                        <a:rPr lang="en-US" sz="1200" u="sng"/>
                        <a:t>&gt;</a:t>
                      </a:r>
                      <a:r>
                        <a:rPr lang="en-US" sz="1200"/>
                        <a:t>3% (2)</a:t>
                      </a:r>
                    </a:p>
                    <a:p>
                      <a:r>
                        <a:rPr lang="en-US" sz="1200" i="1"/>
                        <a:t>CALR absent (2)</a:t>
                      </a:r>
                    </a:p>
                    <a:p>
                      <a:r>
                        <a:rPr lang="en-US" sz="1200"/>
                        <a:t>Constitutional symptoms (1)</a:t>
                      </a:r>
                    </a:p>
                  </a:txBody>
                  <a:tcPr/>
                </a:tc>
                <a:tc>
                  <a:txBody>
                    <a:bodyPr/>
                    <a:lstStyle/>
                    <a:p>
                      <a:r>
                        <a:rPr lang="en-US" sz="1200"/>
                        <a:t>&lt;11 = Low (Not reached)</a:t>
                      </a:r>
                    </a:p>
                    <a:p>
                      <a:r>
                        <a:rPr lang="en-US" sz="1200"/>
                        <a:t>11-13 = Intermediate-1 (9.3 years)</a:t>
                      </a:r>
                    </a:p>
                    <a:p>
                      <a:r>
                        <a:rPr lang="en-US" sz="1200"/>
                        <a:t>14-16 = Intermediate-2 (4.4 years)</a:t>
                      </a:r>
                    </a:p>
                    <a:p>
                      <a:r>
                        <a:rPr lang="en-US" sz="1200"/>
                        <a:t>&gt;16 = High (2.0 years)</a:t>
                      </a:r>
                    </a:p>
                    <a:p>
                      <a:endParaRPr lang="en-US" sz="1200"/>
                    </a:p>
                  </a:txBody>
                  <a:tcPr/>
                </a:tc>
                <a:extLst>
                  <a:ext uri="{0D108BD9-81ED-4DB2-BD59-A6C34878D82A}">
                    <a16:rowId xmlns:a16="http://schemas.microsoft.com/office/drawing/2014/main" val="2333779943"/>
                  </a:ext>
                </a:extLst>
              </a:tr>
            </a:tbl>
          </a:graphicData>
        </a:graphic>
      </p:graphicFrame>
      <p:sp>
        <p:nvSpPr>
          <p:cNvPr id="5" name="TextBox 10">
            <a:extLst>
              <a:ext uri="{FF2B5EF4-FFF2-40B4-BE49-F238E27FC236}">
                <a16:creationId xmlns:a16="http://schemas.microsoft.com/office/drawing/2014/main" id="{2A72DCFA-646D-46E9-598F-D9C0F957CEF9}"/>
              </a:ext>
            </a:extLst>
          </p:cNvPr>
          <p:cNvSpPr txBox="1"/>
          <p:nvPr/>
        </p:nvSpPr>
        <p:spPr>
          <a:xfrm>
            <a:off x="9849196" y="6072800"/>
            <a:ext cx="1950804" cy="4872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Tefferi A et al. JCO. 2018.</a:t>
            </a:r>
          </a:p>
          <a:p>
            <a:pPr marL="0" indent="0" algn="r">
              <a:lnSpc>
                <a:spcPct val="100000"/>
              </a:lnSpc>
              <a:spcBef>
                <a:spcPts val="0"/>
              </a:spcBef>
              <a:spcAft>
                <a:spcPts val="0"/>
              </a:spcAft>
              <a:buNone/>
            </a:pPr>
            <a:r>
              <a:rPr lang="en-US" sz="1000" dirty="0">
                <a:solidFill>
                  <a:srgbClr val="7F7F7F"/>
                </a:solidFill>
                <a:latin typeface="Calibri"/>
              </a:rPr>
              <a:t>Passamonti F et al. Leukemia. 2017.</a:t>
            </a:r>
          </a:p>
          <a:p>
            <a:pPr marL="0" indent="0" algn="r">
              <a:lnSpc>
                <a:spcPct val="100000"/>
              </a:lnSpc>
              <a:spcBef>
                <a:spcPts val="0"/>
              </a:spcBef>
              <a:spcAft>
                <a:spcPts val="0"/>
              </a:spcAft>
              <a:buNone/>
            </a:pPr>
            <a:r>
              <a:rPr lang="en-US" sz="1000" dirty="0">
                <a:solidFill>
                  <a:srgbClr val="7F7F7F"/>
                </a:solidFill>
                <a:latin typeface="Calibri"/>
              </a:rPr>
              <a:t>How J et al. JNCCN. 2020.</a:t>
            </a:r>
          </a:p>
        </p:txBody>
      </p:sp>
    </p:spTree>
    <p:extLst>
      <p:ext uri="{BB962C8B-B14F-4D97-AF65-F5344CB8AC3E}">
        <p14:creationId xmlns:p14="http://schemas.microsoft.com/office/powerpoint/2010/main" val="96633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AFC8E56-674E-AC88-130A-5B03354DEB61}"/>
              </a:ext>
            </a:extLst>
          </p:cNvPr>
          <p:cNvPicPr>
            <a:picLocks noGrp="1" noChangeAspect="1"/>
          </p:cNvPicPr>
          <p:nvPr>
            <p:ph sz="half" idx="1"/>
          </p:nvPr>
        </p:nvPicPr>
        <p:blipFill>
          <a:blip r:embed="rId2"/>
          <a:stretch>
            <a:fillRect/>
          </a:stretch>
        </p:blipFill>
        <p:spPr>
          <a:xfrm>
            <a:off x="7449015" y="1333976"/>
            <a:ext cx="3323063" cy="5277807"/>
          </a:xfrm>
          <a:prstGeom prst="rect">
            <a:avLst/>
          </a:prstGeom>
        </p:spPr>
      </p:pic>
      <p:sp>
        <p:nvSpPr>
          <p:cNvPr id="4" name="Content Placeholder 3">
            <a:extLst>
              <a:ext uri="{FF2B5EF4-FFF2-40B4-BE49-F238E27FC236}">
                <a16:creationId xmlns:a16="http://schemas.microsoft.com/office/drawing/2014/main" id="{CEC7C738-4BE8-12FC-2F5F-779AED242585}"/>
              </a:ext>
            </a:extLst>
          </p:cNvPr>
          <p:cNvSpPr>
            <a:spLocks noGrp="1"/>
          </p:cNvSpPr>
          <p:nvPr>
            <p:ph sz="half" idx="2"/>
          </p:nvPr>
        </p:nvSpPr>
        <p:spPr>
          <a:xfrm>
            <a:off x="385887" y="1641608"/>
            <a:ext cx="6095862" cy="4662541"/>
          </a:xfrm>
        </p:spPr>
        <p:txBody>
          <a:bodyPr/>
          <a:lstStyle/>
          <a:p>
            <a:r>
              <a:rPr lang="en-US" sz="2800" b="1">
                <a:solidFill>
                  <a:srgbClr val="7030A0"/>
                </a:solidFill>
              </a:rPr>
              <a:t>Molecularly enhanced prognostic scoring systems can also predict</a:t>
            </a:r>
            <a:br>
              <a:rPr lang="en-US" sz="2800" b="1">
                <a:solidFill>
                  <a:srgbClr val="7030A0"/>
                </a:solidFill>
              </a:rPr>
            </a:br>
            <a:r>
              <a:rPr lang="en-US" sz="2800" b="1">
                <a:solidFill>
                  <a:srgbClr val="7030A0"/>
                </a:solidFill>
              </a:rPr>
              <a:t>Leukemia-free survival</a:t>
            </a:r>
            <a:endParaRPr lang="en-US" sz="2800">
              <a:solidFill>
                <a:srgbClr val="7030A0"/>
              </a:solidFill>
            </a:endParaRPr>
          </a:p>
        </p:txBody>
      </p:sp>
      <p:sp>
        <p:nvSpPr>
          <p:cNvPr id="7" name="TextBox 6">
            <a:extLst>
              <a:ext uri="{FF2B5EF4-FFF2-40B4-BE49-F238E27FC236}">
                <a16:creationId xmlns:a16="http://schemas.microsoft.com/office/drawing/2014/main" id="{7B05A1F9-2E6A-B4C9-3127-9CEB6452FC00}"/>
              </a:ext>
            </a:extLst>
          </p:cNvPr>
          <p:cNvSpPr txBox="1"/>
          <p:nvPr/>
        </p:nvSpPr>
        <p:spPr>
          <a:xfrm>
            <a:off x="6237799" y="4653920"/>
            <a:ext cx="16312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MIPSS PLUS</a:t>
            </a:r>
          </a:p>
        </p:txBody>
      </p:sp>
      <p:sp>
        <p:nvSpPr>
          <p:cNvPr id="8" name="TextBox 7">
            <a:extLst>
              <a:ext uri="{FF2B5EF4-FFF2-40B4-BE49-F238E27FC236}">
                <a16:creationId xmlns:a16="http://schemas.microsoft.com/office/drawing/2014/main" id="{D9EC04E5-6205-04BF-1DB3-3C6E45A979B6}"/>
              </a:ext>
            </a:extLst>
          </p:cNvPr>
          <p:cNvSpPr txBox="1"/>
          <p:nvPr/>
        </p:nvSpPr>
        <p:spPr>
          <a:xfrm>
            <a:off x="6582110" y="2448090"/>
            <a:ext cx="12869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MIPSS</a:t>
            </a:r>
          </a:p>
        </p:txBody>
      </p:sp>
      <p:sp>
        <p:nvSpPr>
          <p:cNvPr id="9" name="TextBox 10">
            <a:extLst>
              <a:ext uri="{FF2B5EF4-FFF2-40B4-BE49-F238E27FC236}">
                <a16:creationId xmlns:a16="http://schemas.microsoft.com/office/drawing/2014/main" id="{85E0DA57-B222-C052-4C29-909B612CF987}"/>
              </a:ext>
            </a:extLst>
          </p:cNvPr>
          <p:cNvSpPr txBox="1"/>
          <p:nvPr/>
        </p:nvSpPr>
        <p:spPr>
          <a:xfrm>
            <a:off x="10123427" y="6377600"/>
            <a:ext cx="1676573" cy="1824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Guglielmelli P et al. JCO. 2018.</a:t>
            </a:r>
          </a:p>
        </p:txBody>
      </p:sp>
    </p:spTree>
    <p:extLst>
      <p:ext uri="{BB962C8B-B14F-4D97-AF65-F5344CB8AC3E}">
        <p14:creationId xmlns:p14="http://schemas.microsoft.com/office/powerpoint/2010/main" val="2045807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3D5416-F2C3-0715-CCFF-593783C90593}"/>
              </a:ext>
            </a:extLst>
          </p:cNvPr>
          <p:cNvSpPr>
            <a:spLocks noGrp="1"/>
          </p:cNvSpPr>
          <p:nvPr>
            <p:ph sz="half" idx="1"/>
          </p:nvPr>
        </p:nvSpPr>
        <p:spPr>
          <a:xfrm>
            <a:off x="330820" y="1483036"/>
            <a:ext cx="5384800" cy="3537599"/>
          </a:xfrm>
        </p:spPr>
        <p:txBody>
          <a:bodyPr/>
          <a:lstStyle/>
          <a:p>
            <a:r>
              <a:rPr lang="en-US" sz="2800" b="1">
                <a:solidFill>
                  <a:srgbClr val="7030A0"/>
                </a:solidFill>
              </a:rPr>
              <a:t>Driver mutation and HMR mutation status have been shown to play a role in outcomes after </a:t>
            </a:r>
            <a:r>
              <a:rPr lang="en-US" sz="2800" b="1" err="1">
                <a:solidFill>
                  <a:srgbClr val="7030A0"/>
                </a:solidFill>
              </a:rPr>
              <a:t>alloSCT</a:t>
            </a:r>
            <a:endParaRPr lang="en-US" sz="2800">
              <a:solidFill>
                <a:srgbClr val="7030A0"/>
              </a:solidFill>
            </a:endParaRPr>
          </a:p>
        </p:txBody>
      </p:sp>
      <p:sp>
        <p:nvSpPr>
          <p:cNvPr id="3" name="Content Placeholder 2">
            <a:extLst>
              <a:ext uri="{FF2B5EF4-FFF2-40B4-BE49-F238E27FC236}">
                <a16:creationId xmlns:a16="http://schemas.microsoft.com/office/drawing/2014/main" id="{240FDAFC-228C-2BFC-8004-9004D08D23B9}"/>
              </a:ext>
            </a:extLst>
          </p:cNvPr>
          <p:cNvSpPr>
            <a:spLocks noGrp="1"/>
          </p:cNvSpPr>
          <p:nvPr>
            <p:ph sz="half" idx="2"/>
          </p:nvPr>
        </p:nvSpPr>
        <p:spPr/>
        <p:txBody>
          <a:bodyPr/>
          <a:lstStyle/>
          <a:p>
            <a:endParaRPr lang="en-US"/>
          </a:p>
        </p:txBody>
      </p:sp>
      <p:pic>
        <p:nvPicPr>
          <p:cNvPr id="5" name="Picture 4" descr="A collage of graphs&#10;&#10;AI-generated content may be incorrect.">
            <a:extLst>
              <a:ext uri="{FF2B5EF4-FFF2-40B4-BE49-F238E27FC236}">
                <a16:creationId xmlns:a16="http://schemas.microsoft.com/office/drawing/2014/main" id="{9D5654E4-50AB-26C8-6B01-0295E66337D4}"/>
              </a:ext>
            </a:extLst>
          </p:cNvPr>
          <p:cNvPicPr>
            <a:picLocks noChangeAspect="1"/>
          </p:cNvPicPr>
          <p:nvPr/>
        </p:nvPicPr>
        <p:blipFill>
          <a:blip r:embed="rId2"/>
          <a:stretch>
            <a:fillRect/>
          </a:stretch>
        </p:blipFill>
        <p:spPr>
          <a:xfrm>
            <a:off x="5994400" y="1251359"/>
            <a:ext cx="5384799" cy="5250179"/>
          </a:xfrm>
          <a:prstGeom prst="rect">
            <a:avLst/>
          </a:prstGeom>
          <a:noFill/>
        </p:spPr>
      </p:pic>
      <p:sp>
        <p:nvSpPr>
          <p:cNvPr id="6" name="TextBox 10">
            <a:extLst>
              <a:ext uri="{FF2B5EF4-FFF2-40B4-BE49-F238E27FC236}">
                <a16:creationId xmlns:a16="http://schemas.microsoft.com/office/drawing/2014/main" id="{586330A6-DC3C-8A29-AC7F-1D4328248104}"/>
              </a:ext>
            </a:extLst>
          </p:cNvPr>
          <p:cNvSpPr txBox="1"/>
          <p:nvPr/>
        </p:nvSpPr>
        <p:spPr>
          <a:xfrm>
            <a:off x="10462725" y="6377600"/>
            <a:ext cx="1337275" cy="1824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Ali H et al. Bl Adv. 2019.</a:t>
            </a:r>
          </a:p>
        </p:txBody>
      </p:sp>
    </p:spTree>
    <p:extLst>
      <p:ext uri="{BB962C8B-B14F-4D97-AF65-F5344CB8AC3E}">
        <p14:creationId xmlns:p14="http://schemas.microsoft.com/office/powerpoint/2010/main" val="3917033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ntent Placeholder 3">
            <a:extLst>
              <a:ext uri="{FF2B5EF4-FFF2-40B4-BE49-F238E27FC236}">
                <a16:creationId xmlns:a16="http://schemas.microsoft.com/office/drawing/2014/main" id="{5501AC3E-B522-23FD-9524-28EB29EBB437}"/>
              </a:ext>
            </a:extLst>
          </p:cNvPr>
          <p:cNvPicPr>
            <a:picLocks noChangeAspect="1"/>
          </p:cNvPicPr>
          <p:nvPr/>
        </p:nvPicPr>
        <p:blipFill>
          <a:blip r:embed="rId2"/>
          <a:stretch>
            <a:fillRect/>
          </a:stretch>
        </p:blipFill>
        <p:spPr>
          <a:xfrm>
            <a:off x="286214" y="2165671"/>
            <a:ext cx="6106293" cy="3984355"/>
          </a:xfrm>
          <a:prstGeom prst="rect">
            <a:avLst/>
          </a:prstGeom>
          <a:noFill/>
          <a:ln w="12700">
            <a:miter lim="400000"/>
          </a:ln>
        </p:spPr>
      </p:pic>
      <p:sp>
        <p:nvSpPr>
          <p:cNvPr id="3" name="Content Placeholder 2">
            <a:extLst>
              <a:ext uri="{FF2B5EF4-FFF2-40B4-BE49-F238E27FC236}">
                <a16:creationId xmlns:a16="http://schemas.microsoft.com/office/drawing/2014/main" id="{B9E2AABE-1751-B059-4366-4AE8AD8F50C2}"/>
              </a:ext>
            </a:extLst>
          </p:cNvPr>
          <p:cNvSpPr>
            <a:spLocks noGrp="1"/>
          </p:cNvSpPr>
          <p:nvPr>
            <p:ph sz="half" idx="2"/>
          </p:nvPr>
        </p:nvSpPr>
        <p:spPr>
          <a:xfrm>
            <a:off x="6581422" y="2706450"/>
            <a:ext cx="5610578" cy="3537599"/>
          </a:xfrm>
        </p:spPr>
        <p:txBody>
          <a:bodyPr>
            <a:normAutofit/>
          </a:bodyPr>
          <a:lstStyle/>
          <a:p>
            <a:pPr>
              <a:lnSpc>
                <a:spcPct val="90000"/>
              </a:lnSpc>
            </a:pPr>
            <a:r>
              <a:rPr lang="en-US" sz="2000"/>
              <a:t>Uses </a:t>
            </a:r>
            <a:r>
              <a:rPr lang="en-US" sz="2000">
                <a:solidFill>
                  <a:schemeClr val="bg1">
                    <a:lumMod val="50000"/>
                  </a:schemeClr>
                </a:solidFill>
              </a:rPr>
              <a:t>molecular</a:t>
            </a:r>
            <a:r>
              <a:rPr lang="en-US" sz="2000"/>
              <a:t>, clinical, and transplant-specific factors to predict post-transplant outcomes</a:t>
            </a:r>
          </a:p>
          <a:p>
            <a:pPr>
              <a:lnSpc>
                <a:spcPct val="90000"/>
              </a:lnSpc>
            </a:pPr>
            <a:endParaRPr lang="en-US"/>
          </a:p>
        </p:txBody>
      </p:sp>
      <p:sp>
        <p:nvSpPr>
          <p:cNvPr id="2" name="Title 1">
            <a:extLst>
              <a:ext uri="{FF2B5EF4-FFF2-40B4-BE49-F238E27FC236}">
                <a16:creationId xmlns:a16="http://schemas.microsoft.com/office/drawing/2014/main" id="{4634BD9C-6001-EF10-8841-DD2454882AE4}"/>
              </a:ext>
            </a:extLst>
          </p:cNvPr>
          <p:cNvSpPr>
            <a:spLocks noGrp="1"/>
          </p:cNvSpPr>
          <p:nvPr>
            <p:ph type="title"/>
          </p:nvPr>
        </p:nvSpPr>
        <p:spPr>
          <a:xfrm>
            <a:off x="419100" y="1340569"/>
            <a:ext cx="11353800" cy="713539"/>
          </a:xfrm>
        </p:spPr>
        <p:txBody>
          <a:bodyPr lIns="0" tIns="0" rIns="0" bIns="0" anchor="t">
            <a:noAutofit/>
          </a:bodyPr>
          <a:lstStyle/>
          <a:p>
            <a:pPr>
              <a:lnSpc>
                <a:spcPct val="90000"/>
              </a:lnSpc>
            </a:pPr>
            <a:r>
              <a:rPr lang="en-US"/>
              <a:t>MTSS: Myelofibrosis Transplant Scoring System</a:t>
            </a:r>
            <a:br>
              <a:rPr lang="en-US"/>
            </a:br>
            <a:endParaRPr lang="en-US"/>
          </a:p>
        </p:txBody>
      </p:sp>
      <p:sp>
        <p:nvSpPr>
          <p:cNvPr id="6" name="TextBox 5">
            <a:extLst>
              <a:ext uri="{FF2B5EF4-FFF2-40B4-BE49-F238E27FC236}">
                <a16:creationId xmlns:a16="http://schemas.microsoft.com/office/drawing/2014/main" id="{4E4AE575-FA68-5EE6-730B-2E5CCD55F7C4}"/>
              </a:ext>
            </a:extLst>
          </p:cNvPr>
          <p:cNvSpPr txBox="1"/>
          <p:nvPr/>
        </p:nvSpPr>
        <p:spPr>
          <a:xfrm>
            <a:off x="10129787" y="6377600"/>
            <a:ext cx="1670213" cy="182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t">
            <a:noAutofit/>
          </a:bodyPr>
          <a:lstStyle>
            <a:lvl1pPr>
              <a:defRPr sz="1000">
                <a:latin typeface="+mj-lt"/>
                <a:ea typeface="+mj-ea"/>
                <a:cs typeface="+mj-cs"/>
                <a:sym typeface="Calibri"/>
              </a:defRPr>
            </a:lvl1pPr>
          </a:lstStyle>
          <a:p>
            <a:pPr marL="0" indent="0" algn="r">
              <a:lnSpc>
                <a:spcPct val="100000"/>
              </a:lnSpc>
              <a:spcBef>
                <a:spcPts val="0"/>
              </a:spcBef>
              <a:spcAft>
                <a:spcPts val="0"/>
              </a:spcAft>
              <a:buNone/>
            </a:pPr>
            <a:r>
              <a:rPr lang="en-US" sz="1000" dirty="0">
                <a:solidFill>
                  <a:srgbClr val="7F7F7F"/>
                </a:solidFill>
                <a:latin typeface="Calibri"/>
              </a:rPr>
              <a:t>Gagelmann et al. Blood. 2019.</a:t>
            </a:r>
          </a:p>
        </p:txBody>
      </p:sp>
    </p:spTree>
    <p:extLst>
      <p:ext uri="{BB962C8B-B14F-4D97-AF65-F5344CB8AC3E}">
        <p14:creationId xmlns:p14="http://schemas.microsoft.com/office/powerpoint/2010/main" val="372258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4026-70ED-1EF4-A730-697C7D0220AD}"/>
              </a:ext>
            </a:extLst>
          </p:cNvPr>
          <p:cNvSpPr>
            <a:spLocks noGrp="1"/>
          </p:cNvSpPr>
          <p:nvPr>
            <p:ph type="title"/>
          </p:nvPr>
        </p:nvSpPr>
        <p:spPr>
          <a:xfrm>
            <a:off x="419100" y="1340569"/>
            <a:ext cx="11353800" cy="713539"/>
          </a:xfrm>
        </p:spPr>
        <p:txBody>
          <a:bodyPr lIns="0" tIns="0" rIns="0" bIns="0" anchor="t">
            <a:noAutofit/>
          </a:bodyPr>
          <a:lstStyle/>
          <a:p>
            <a:r>
              <a:rPr lang="en-US"/>
              <a:t>Case 1: Back to our patient…</a:t>
            </a:r>
          </a:p>
        </p:txBody>
      </p:sp>
      <p:sp>
        <p:nvSpPr>
          <p:cNvPr id="3" name="Content Placeholder 2">
            <a:extLst>
              <a:ext uri="{FF2B5EF4-FFF2-40B4-BE49-F238E27FC236}">
                <a16:creationId xmlns:a16="http://schemas.microsoft.com/office/drawing/2014/main" id="{2B39ACE1-CB16-4405-DABE-52DB7835A78E}"/>
              </a:ext>
            </a:extLst>
          </p:cNvPr>
          <p:cNvSpPr>
            <a:spLocks noGrp="1"/>
          </p:cNvSpPr>
          <p:nvPr>
            <p:ph idx="1"/>
          </p:nvPr>
        </p:nvSpPr>
        <p:spPr>
          <a:xfrm>
            <a:off x="419100" y="2033094"/>
            <a:ext cx="10972800" cy="3000000"/>
          </a:xfrm>
        </p:spPr>
        <p:txBody>
          <a:bodyPr wrap="square" lIns="0" tIns="0" rIns="0" bIns="0" anchor="t">
            <a:noAutofit/>
          </a:bodyPr>
          <a:lstStyle/>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Extended molecular mutation panel obtained from peripheral blood</a:t>
            </a:r>
          </a:p>
          <a:p>
            <a:pPr marL="228600" indent="-228600">
              <a:lnSpc>
                <a:spcPct val="100000"/>
              </a:lnSpc>
              <a:spcBef>
                <a:spcPts val="0"/>
              </a:spcBef>
              <a:spcAft>
                <a:spcPts val="900"/>
              </a:spcAft>
              <a:buFont typeface="Arial"/>
              <a:buChar char="•"/>
            </a:pPr>
            <a:r>
              <a:rPr lang="en-US" sz="2200" i="1" dirty="0">
                <a:solidFill>
                  <a:schemeClr val="bg1">
                    <a:lumMod val="50000"/>
                  </a:schemeClr>
                </a:solidFill>
                <a:latin typeface="Calibri"/>
              </a:rPr>
              <a:t>ASXL1 and EZH2 mutations detected, both HMR mutations</a:t>
            </a:r>
          </a:p>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High-risk disease by MIPSS70, MIPSS70-Plus, and MIPSS70-Plus v2.0</a:t>
            </a:r>
          </a:p>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Transplant referral made to initiate discussion</a:t>
            </a:r>
          </a:p>
        </p:txBody>
      </p:sp>
    </p:spTree>
    <p:extLst>
      <p:ext uri="{BB962C8B-B14F-4D97-AF65-F5344CB8AC3E}">
        <p14:creationId xmlns:p14="http://schemas.microsoft.com/office/powerpoint/2010/main" val="267737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191A-C0D7-4345-C8FE-73DE7F979B22}"/>
              </a:ext>
            </a:extLst>
          </p:cNvPr>
          <p:cNvSpPr>
            <a:spLocks noGrp="1"/>
          </p:cNvSpPr>
          <p:nvPr>
            <p:ph type="title"/>
          </p:nvPr>
        </p:nvSpPr>
        <p:spPr>
          <a:xfrm>
            <a:off x="419100" y="1340569"/>
            <a:ext cx="11353800" cy="713539"/>
          </a:xfrm>
        </p:spPr>
        <p:txBody>
          <a:bodyPr lIns="0" tIns="0" rIns="0" bIns="0" anchor="t">
            <a:noAutofit/>
          </a:bodyPr>
          <a:lstStyle/>
          <a:p>
            <a:r>
              <a:rPr lang="en-US"/>
              <a:t>Recommendation 1</a:t>
            </a:r>
          </a:p>
        </p:txBody>
      </p:sp>
      <p:graphicFrame>
        <p:nvGraphicFramePr>
          <p:cNvPr id="5" name="Content Placeholder 4">
            <a:extLst>
              <a:ext uri="{FF2B5EF4-FFF2-40B4-BE49-F238E27FC236}">
                <a16:creationId xmlns:a16="http://schemas.microsoft.com/office/drawing/2014/main" id="{76114746-D53F-CE1B-6A04-81B873215A87}"/>
              </a:ext>
            </a:extLst>
          </p:cNvPr>
          <p:cNvGraphicFramePr>
            <a:graphicFrameLocks noGrp="1"/>
          </p:cNvGraphicFramePr>
          <p:nvPr>
            <p:ph idx="1"/>
          </p:nvPr>
        </p:nvGraphicFramePr>
        <p:xfrm>
          <a:off x="419100" y="2033588"/>
          <a:ext cx="11535834" cy="1463040"/>
        </p:xfrm>
        <a:graphic>
          <a:graphicData uri="http://schemas.openxmlformats.org/drawingml/2006/table">
            <a:tbl>
              <a:tblPr firstRow="1" bandRow="1">
                <a:tableStyleId>{F5AB1C69-6EDB-4FF4-983F-18BD219EF322}</a:tableStyleId>
              </a:tblPr>
              <a:tblGrid>
                <a:gridCol w="5813907">
                  <a:extLst>
                    <a:ext uri="{9D8B030D-6E8A-4147-A177-3AD203B41FA5}">
                      <a16:colId xmlns:a16="http://schemas.microsoft.com/office/drawing/2014/main" val="3787394562"/>
                    </a:ext>
                  </a:extLst>
                </a:gridCol>
                <a:gridCol w="2098193">
                  <a:extLst>
                    <a:ext uri="{9D8B030D-6E8A-4147-A177-3AD203B41FA5}">
                      <a16:colId xmlns:a16="http://schemas.microsoft.com/office/drawing/2014/main" val="2808395142"/>
                    </a:ext>
                  </a:extLst>
                </a:gridCol>
                <a:gridCol w="3623734">
                  <a:extLst>
                    <a:ext uri="{9D8B030D-6E8A-4147-A177-3AD203B41FA5}">
                      <a16:colId xmlns:a16="http://schemas.microsoft.com/office/drawing/2014/main" val="362846820"/>
                    </a:ext>
                  </a:extLst>
                </a:gridCol>
              </a:tblGrid>
              <a:tr h="370840">
                <a:tc>
                  <a:txBody>
                    <a:bodyPr/>
                    <a:lstStyle/>
                    <a:p>
                      <a:r>
                        <a:rPr lang="en-US"/>
                        <a:t>Recommendation</a:t>
                      </a:r>
                    </a:p>
                  </a:txBody>
                  <a:tcPr/>
                </a:tc>
                <a:tc>
                  <a:txBody>
                    <a:bodyPr/>
                    <a:lstStyle/>
                    <a:p>
                      <a:r>
                        <a:rPr lang="en-US"/>
                        <a:t>Strength</a:t>
                      </a:r>
                    </a:p>
                  </a:txBody>
                  <a:tcPr/>
                </a:tc>
                <a:tc>
                  <a:txBody>
                    <a:bodyPr/>
                    <a:lstStyle/>
                    <a:p>
                      <a:r>
                        <a:rPr lang="en-US"/>
                        <a:t>Certainty of evidence</a:t>
                      </a:r>
                    </a:p>
                  </a:txBody>
                  <a:tcPr/>
                </a:tc>
                <a:extLst>
                  <a:ext uri="{0D108BD9-81ED-4DB2-BD59-A6C34878D82A}">
                    <a16:rowId xmlns:a16="http://schemas.microsoft.com/office/drawing/2014/main" val="2960306780"/>
                  </a:ext>
                </a:extLst>
              </a:tr>
              <a:tr h="370840">
                <a:tc>
                  <a:txBody>
                    <a:bodyPr/>
                    <a:lstStyle/>
                    <a:p>
                      <a:r>
                        <a:rPr lang="en-US" sz="2000"/>
                        <a:t>In all patients with myelofibrosis, we suggest extended molecular genetic testing compared to limited testing from MPN driver mutations. </a:t>
                      </a:r>
                    </a:p>
                  </a:txBody>
                  <a:tcPr/>
                </a:tc>
                <a:tc>
                  <a:txBody>
                    <a:bodyPr/>
                    <a:lstStyle/>
                    <a:p>
                      <a:r>
                        <a:rPr lang="en-US" sz="2000"/>
                        <a:t>Conditional</a:t>
                      </a:r>
                    </a:p>
                  </a:txBody>
                  <a:tcPr/>
                </a:tc>
                <a:tc>
                  <a:txBody>
                    <a:bodyPr/>
                    <a:lstStyle/>
                    <a:p>
                      <a:r>
                        <a:rPr lang="en-US" sz="2000"/>
                        <a:t>Moderate</a:t>
                      </a:r>
                    </a:p>
                  </a:txBody>
                  <a:tcPr/>
                </a:tc>
                <a:extLst>
                  <a:ext uri="{0D108BD9-81ED-4DB2-BD59-A6C34878D82A}">
                    <a16:rowId xmlns:a16="http://schemas.microsoft.com/office/drawing/2014/main" val="3986969186"/>
                  </a:ext>
                </a:extLst>
              </a:tr>
            </a:tbl>
          </a:graphicData>
        </a:graphic>
      </p:graphicFrame>
      <p:sp>
        <p:nvSpPr>
          <p:cNvPr id="6" name="Content Placeholder 2">
            <a:extLst>
              <a:ext uri="{FF2B5EF4-FFF2-40B4-BE49-F238E27FC236}">
                <a16:creationId xmlns:a16="http://schemas.microsoft.com/office/drawing/2014/main" id="{2A4AC793-27A6-3C8E-3E95-743589BC91D5}"/>
              </a:ext>
            </a:extLst>
          </p:cNvPr>
          <p:cNvSpPr txBox="1">
            <a:spLocks/>
          </p:cNvSpPr>
          <p:nvPr/>
        </p:nvSpPr>
        <p:spPr>
          <a:xfrm>
            <a:off x="420511" y="3640000"/>
            <a:ext cx="11300000" cy="2780000"/>
          </a:xfrm>
          <a:prstGeom prst="rect">
            <a:avLst/>
          </a:prstGeom>
        </p:spPr>
        <p:txBody>
          <a:bodyPr lIns="0" tIns="0" rIns="0" bIns="0">
            <a:noAutofit/>
          </a:bodyPr>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85" rtl="0" eaLnBrk="0" fontAlgn="base" latinLnBrk="0" hangingPunct="0">
              <a:lnSpc>
                <a:spcPct val="115000"/>
              </a:lnSpc>
              <a:spcBef>
                <a:spcPct val="20000"/>
              </a:spcBef>
              <a:spcAft>
                <a:spcPts val="800"/>
              </a:spcAft>
              <a:buClrTx/>
              <a:buSzTx/>
              <a:buFont typeface="Arial" charset="0"/>
              <a:buNone/>
              <a:tabLst/>
              <a:defRPr/>
            </a:pPr>
            <a:r>
              <a:rPr kumimoji="0" lang="en-US" sz="1800" b="1"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Remarks:</a:t>
            </a:r>
          </a:p>
          <a:p>
            <a:pPr marL="457189" marR="0" lvl="0" indent="-457189" algn="l" defTabSz="609585" rtl="0" eaLnBrk="0" fontAlgn="base" latinLnBrk="0" hangingPunct="0">
              <a:lnSpc>
                <a:spcPct val="115000"/>
              </a:lnSpc>
              <a:spcBef>
                <a:spcPct val="20000"/>
              </a:spcBef>
              <a:spcAft>
                <a:spcPts val="800"/>
              </a:spcAft>
              <a:buClrTx/>
              <a:buSzTx/>
              <a:buFont typeface="Arial" charset="0"/>
              <a:buChar char="•"/>
              <a:tabLst/>
              <a:defRPr/>
            </a:pPr>
            <a:r>
              <a:rPr kumimoji="0" lang="en-US" sz="1800" b="0" i="0" u="none" strike="noStrike" kern="100" cap="none" spc="0" normalizeH="0" baseline="0" noProof="0">
                <a:ln>
                  <a:noFill/>
                </a:ln>
                <a:solidFill>
                  <a:prstClr val="black">
                    <a:lumMod val="50000"/>
                    <a:lumOff val="50000"/>
                  </a:prstClr>
                </a:solidFill>
                <a:effectLst/>
                <a:uLnTx/>
                <a:uFillTx/>
                <a:latin typeface="Calibri"/>
                <a:ea typeface="Aptos" panose="020B0004020202020204" pitchFamily="34" charset="0"/>
                <a:cs typeface="Times New Roman" panose="02020603050405020304" pitchFamily="18" charset="0"/>
              </a:rPr>
              <a:t>Extended molecular genetic testing should be performed at diagnosis. It may be repeated at key clinical decision points, such as disease progression, pre-transplant evaluation, or when making new treatment decisions, to identify acquisition of new mutations.</a:t>
            </a:r>
          </a:p>
          <a:p>
            <a:pPr marL="457189" marR="0" lvl="0" indent="-457189" algn="l" defTabSz="609585" rtl="0" eaLnBrk="0" fontAlgn="base" latinLnBrk="0" hangingPunct="0">
              <a:lnSpc>
                <a:spcPct val="115000"/>
              </a:lnSpc>
              <a:spcBef>
                <a:spcPct val="20000"/>
              </a:spcBef>
              <a:spcAft>
                <a:spcPts val="800"/>
              </a:spcAft>
              <a:buClrTx/>
              <a:buSzTx/>
              <a:buFont typeface="Arial" charset="0"/>
              <a:buChar char="•"/>
              <a:tabLst/>
              <a:defRPr/>
            </a:pPr>
            <a:r>
              <a:rPr kumimoji="0" lang="en-US" sz="1800" b="0" i="0" u="none" strike="noStrike" kern="100" cap="none" spc="0" normalizeH="0" baseline="0" noProof="0">
                <a:ln>
                  <a:noFill/>
                </a:ln>
                <a:solidFill>
                  <a:prstClr val="black">
                    <a:lumMod val="50000"/>
                    <a:lumOff val="50000"/>
                  </a:prstClr>
                </a:solidFill>
                <a:effectLst/>
                <a:uLnTx/>
                <a:uFillTx/>
                <a:latin typeface="Calibri"/>
                <a:ea typeface="Aptos" panose="020B0004020202020204" pitchFamily="34" charset="0"/>
                <a:cs typeface="Times New Roman" panose="02020603050405020304" pitchFamily="18" charset="0"/>
              </a:rPr>
              <a:t>Extended testing is less compelling for patients that are transplant-ineligible with poor extended longevity, or among patients that do not want to know prognosis if there is no impact on their treatment.  </a:t>
            </a:r>
          </a:p>
          <a:p>
            <a:pPr marL="0" marR="0" lvl="0" indent="0" algn="l" defTabSz="609585" rtl="0" eaLnBrk="0" fontAlgn="base" latinLnBrk="0" hangingPunct="0">
              <a:lnSpc>
                <a:spcPct val="115000"/>
              </a:lnSpc>
              <a:spcBef>
                <a:spcPct val="20000"/>
              </a:spcBef>
              <a:spcAft>
                <a:spcPts val="800"/>
              </a:spcAft>
              <a:buClrTx/>
              <a:buSzTx/>
              <a:buFont typeface="Arial" charset="0"/>
              <a:buNone/>
              <a:tabLst/>
              <a:defRPr/>
            </a:pPr>
            <a:endParaRPr kumimoji="0" lang="en-US" sz="1800" b="0" i="0" u="none" strike="noStrike" kern="100" cap="none" spc="0" normalizeH="0" baseline="0" noProof="0">
              <a:ln>
                <a:noFill/>
              </a:ln>
              <a:solidFill>
                <a:prstClr val="white">
                  <a:lumMod val="50000"/>
                </a:prstClr>
              </a:solidFill>
              <a:effectLst/>
              <a:uLnTx/>
              <a:uFillTx/>
              <a:latin typeface="Calibri"/>
              <a:ea typeface="Aptos" panose="020B0004020202020204" pitchFamily="34" charset="0"/>
              <a:cs typeface="Times New Roman" panose="02020603050405020304" pitchFamily="18" charset="0"/>
            </a:endParaRPr>
          </a:p>
          <a:p>
            <a:pPr marL="457189" marR="0" lvl="0" indent="-457189" algn="l" defTabSz="609585" rtl="0" eaLnBrk="0" fontAlgn="base" latinLnBrk="0" hangingPunct="0">
              <a:lnSpc>
                <a:spcPct val="100000"/>
              </a:lnSpc>
              <a:spcBef>
                <a:spcPct val="20000"/>
              </a:spcBef>
              <a:spcAft>
                <a:spcPct val="0"/>
              </a:spcAft>
              <a:buClrTx/>
              <a:buSzTx/>
              <a:buFont typeface="Arial" charset="0"/>
              <a:buChar char="•"/>
              <a:tabLst/>
              <a:defRPr/>
            </a:pPr>
            <a:endParaRPr kumimoji="0" lang="en-US" sz="1800" b="0" i="0" u="none" strike="noStrike" kern="1200" cap="none" spc="0" normalizeH="0" baseline="0" noProof="0">
              <a:ln>
                <a:noFill/>
              </a:ln>
              <a:solidFill>
                <a:prstClr val="white">
                  <a:lumMod val="50000"/>
                </a:prstClr>
              </a:solidFill>
              <a:effectLst/>
              <a:uLnTx/>
              <a:uFillTx/>
              <a:latin typeface="Calibri"/>
              <a:ea typeface="Geneva" pitchFamily="37" charset="-128"/>
            </a:endParaRPr>
          </a:p>
        </p:txBody>
      </p:sp>
    </p:spTree>
    <p:extLst>
      <p:ext uri="{BB962C8B-B14F-4D97-AF65-F5344CB8AC3E}">
        <p14:creationId xmlns:p14="http://schemas.microsoft.com/office/powerpoint/2010/main" val="1741737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53369-5534-8489-C79C-E567277F5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A450E-9BED-E77D-B328-7C0392DACE8F}"/>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Case 2a: Use of interferon in myelofibrosis</a:t>
            </a:r>
            <a:r>
              <a:rPr lang="en-US" sz="1800" dirty="0"/>
              <a:t> (PICO 2)</a:t>
            </a:r>
          </a:p>
        </p:txBody>
      </p:sp>
      <p:sp>
        <p:nvSpPr>
          <p:cNvPr id="3" name="Content Placeholder 2">
            <a:extLst>
              <a:ext uri="{FF2B5EF4-FFF2-40B4-BE49-F238E27FC236}">
                <a16:creationId xmlns:a16="http://schemas.microsoft.com/office/drawing/2014/main" id="{D1CABA33-F20A-0947-FF64-5D5A35AC89AE}"/>
              </a:ext>
            </a:extLst>
          </p:cNvPr>
          <p:cNvSpPr>
            <a:spLocks noGrp="1"/>
          </p:cNvSpPr>
          <p:nvPr>
            <p:ph idx="1"/>
          </p:nvPr>
        </p:nvSpPr>
        <p:spPr>
          <a:xfrm>
            <a:off x="419100" y="2033094"/>
            <a:ext cx="5900000" cy="1650000"/>
          </a:xfrm>
        </p:spPr>
        <p:txBody>
          <a:bodyPr wrap="square" lIns="0" tIns="0" rIns="0" bIns="0" anchor="t">
            <a:noAutofit/>
          </a:bodyPr>
          <a:lstStyle/>
          <a:p>
            <a:pPr marL="0" indent="0">
              <a:lnSpc>
                <a:spcPct val="100000"/>
              </a:lnSpc>
              <a:spcBef>
                <a:spcPts val="0"/>
              </a:spcBef>
              <a:spcAft>
                <a:spcPts val="0"/>
              </a:spcAft>
              <a:buNone/>
            </a:pPr>
            <a:r>
              <a:rPr lang="en-US" sz="1800" dirty="0">
                <a:solidFill>
                  <a:schemeClr val="bg1">
                    <a:lumMod val="50000"/>
                  </a:schemeClr>
                </a:solidFill>
                <a:latin typeface="Calibri"/>
              </a:rPr>
              <a:t>A 56-year-old, non-smoking man with no significant past medical history (including no prior thrombotic events) was incidentally found to have an elevated platelet count by his primary care physician. He feels well, is active, and reports no complaints, including no microvascular symptoms. Physical examination shows no hepatosplenomegaly.</a:t>
            </a:r>
          </a:p>
        </p:txBody>
      </p:sp>
      <p:cxnSp>
        <p:nvCxnSpPr>
          <p:cNvPr id="5" name="Straight Connector 4">
            <a:extLst>
              <a:ext uri="{FF2B5EF4-FFF2-40B4-BE49-F238E27FC236}">
                <a16:creationId xmlns:a16="http://schemas.microsoft.com/office/drawing/2014/main" id="{7A73F903-E3DE-02D3-5545-702861D9A184}"/>
              </a:ext>
            </a:extLst>
          </p:cNvPr>
          <p:cNvCxnSpPr>
            <a:cxnSpLocks/>
          </p:cNvCxnSpPr>
          <p:nvPr/>
        </p:nvCxnSpPr>
        <p:spPr>
          <a:xfrm>
            <a:off x="777912" y="3973893"/>
            <a:ext cx="91440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F05B928-0938-E12A-3F4D-79C42439F040}"/>
              </a:ext>
            </a:extLst>
          </p:cNvPr>
          <p:cNvCxnSpPr/>
          <p:nvPr/>
        </p:nvCxnSpPr>
        <p:spPr>
          <a:xfrm flipV="1">
            <a:off x="739411" y="3953756"/>
            <a:ext cx="924025" cy="97215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CDF3751-65A5-7552-D9DB-2A669734D463}"/>
              </a:ext>
            </a:extLst>
          </p:cNvPr>
          <p:cNvSpPr txBox="1"/>
          <p:nvPr/>
        </p:nvSpPr>
        <p:spPr>
          <a:xfrm>
            <a:off x="453198" y="4238587"/>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6.2</a:t>
            </a:r>
          </a:p>
        </p:txBody>
      </p:sp>
      <p:sp>
        <p:nvSpPr>
          <p:cNvPr id="9" name="TextBox 8">
            <a:extLst>
              <a:ext uri="{FF2B5EF4-FFF2-40B4-BE49-F238E27FC236}">
                <a16:creationId xmlns:a16="http://schemas.microsoft.com/office/drawing/2014/main" id="{A852A9C2-5AEA-3A40-613D-7DCA30BD745B}"/>
              </a:ext>
            </a:extLst>
          </p:cNvPr>
          <p:cNvSpPr txBox="1"/>
          <p:nvPr/>
        </p:nvSpPr>
        <p:spPr>
          <a:xfrm>
            <a:off x="929648" y="4653562"/>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43.6</a:t>
            </a:r>
          </a:p>
        </p:txBody>
      </p:sp>
      <p:sp>
        <p:nvSpPr>
          <p:cNvPr id="10" name="TextBox 9">
            <a:extLst>
              <a:ext uri="{FF2B5EF4-FFF2-40B4-BE49-F238E27FC236}">
                <a16:creationId xmlns:a16="http://schemas.microsoft.com/office/drawing/2014/main" id="{1FEF10C6-44A6-B554-438F-0AB32A8CC632}"/>
              </a:ext>
            </a:extLst>
          </p:cNvPr>
          <p:cNvSpPr txBox="1"/>
          <p:nvPr/>
        </p:nvSpPr>
        <p:spPr>
          <a:xfrm>
            <a:off x="952384" y="3876794"/>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14.8</a:t>
            </a:r>
          </a:p>
        </p:txBody>
      </p:sp>
      <p:sp>
        <p:nvSpPr>
          <p:cNvPr id="11" name="TextBox 10">
            <a:extLst>
              <a:ext uri="{FF2B5EF4-FFF2-40B4-BE49-F238E27FC236}">
                <a16:creationId xmlns:a16="http://schemas.microsoft.com/office/drawing/2014/main" id="{F1693231-C97E-83F3-EA36-CF9B0E9C73D4}"/>
              </a:ext>
            </a:extLst>
          </p:cNvPr>
          <p:cNvSpPr txBox="1"/>
          <p:nvPr/>
        </p:nvSpPr>
        <p:spPr>
          <a:xfrm>
            <a:off x="1520599" y="4246427"/>
            <a:ext cx="8448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956</a:t>
            </a:r>
          </a:p>
        </p:txBody>
      </p:sp>
      <p:sp>
        <p:nvSpPr>
          <p:cNvPr id="12" name="TextBox 11">
            <a:extLst>
              <a:ext uri="{FF2B5EF4-FFF2-40B4-BE49-F238E27FC236}">
                <a16:creationId xmlns:a16="http://schemas.microsoft.com/office/drawing/2014/main" id="{91840138-7E8B-D180-C44F-980FD288F320}"/>
              </a:ext>
            </a:extLst>
          </p:cNvPr>
          <p:cNvSpPr txBox="1"/>
          <p:nvPr/>
        </p:nvSpPr>
        <p:spPr>
          <a:xfrm>
            <a:off x="2600000" y="4130000"/>
            <a:ext cx="3700000" cy="700000"/>
          </a:xfrm>
          <a:prstGeom prst="rect">
            <a:avLst/>
          </a:prstGeom>
          <a:noFill/>
        </p:spPr>
        <p:txBody>
          <a:bodyPr wrap="square" rtlCol="0">
            <a:noAutofit/>
          </a:bodyPr>
          <a:lstStyle/>
          <a:p>
            <a:pPr marR="0" lvl="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No </a:t>
            </a:r>
            <a:r>
              <a:rPr kumimoji="0" lang="en-US" sz="1400" b="0" i="0" u="none" strike="noStrike" kern="1200" cap="none" spc="0" normalizeH="0" baseline="0" noProof="0" err="1">
                <a:ln>
                  <a:noFill/>
                </a:ln>
                <a:solidFill>
                  <a:prstClr val="black"/>
                </a:solidFill>
                <a:effectLst/>
                <a:uLnTx/>
                <a:uFillTx/>
                <a:latin typeface="Calibri"/>
                <a:ea typeface="+mn-ea"/>
                <a:cs typeface="+mn-cs"/>
              </a:rPr>
              <a:t>leukoerythroblastosis</a:t>
            </a:r>
            <a:r>
              <a:rPr kumimoji="0" lang="en-US" sz="1400" b="0" i="0" u="none" strike="noStrike" kern="1200" cap="none" spc="0" normalizeH="0" baseline="0" noProof="0">
                <a:ln>
                  <a:noFill/>
                </a:ln>
                <a:solidFill>
                  <a:prstClr val="black"/>
                </a:solidFill>
                <a:effectLst/>
                <a:uLnTx/>
                <a:uFillTx/>
                <a:latin typeface="Calibri"/>
                <a:ea typeface="+mn-ea"/>
                <a:cs typeface="+mn-cs"/>
              </a:rPr>
              <a:t> noted</a:t>
            </a:r>
          </a:p>
          <a:p>
            <a:pPr marR="0" lvl="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LDH normal</a:t>
            </a:r>
          </a:p>
          <a:p>
            <a:pPr marR="0" lvl="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3BAB0E92-7899-AD25-7B45-A551F079D102}"/>
              </a:ext>
            </a:extLst>
          </p:cNvPr>
          <p:cNvSpPr txBox="1"/>
          <p:nvPr/>
        </p:nvSpPr>
        <p:spPr>
          <a:xfrm>
            <a:off x="419100" y="5080000"/>
            <a:ext cx="5900000" cy="1500000"/>
          </a:xfrm>
          <a:prstGeom prst="rect">
            <a:avLst/>
          </a:prstGeom>
          <a:noFill/>
        </p:spPr>
        <p:txBody>
          <a:bodyPr wrap="square" rtlCol="0">
            <a:noAutofit/>
          </a:bodyPr>
          <a:lstStyle/>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Peripheral blood tested for </a:t>
            </a:r>
            <a:r>
              <a:rPr kumimoji="0" lang="en-US" sz="1400" b="1" i="1" u="none" strike="noStrike" kern="1200" cap="none" spc="0" normalizeH="0" baseline="0" noProof="0">
                <a:ln>
                  <a:noFill/>
                </a:ln>
                <a:solidFill>
                  <a:prstClr val="black"/>
                </a:solidFill>
                <a:effectLst/>
                <a:uLnTx/>
                <a:uFillTx/>
                <a:latin typeface="Calibri"/>
                <a:ea typeface="+mn-ea"/>
                <a:cs typeface="+mn-cs"/>
              </a:rPr>
              <a:t>CALR</a:t>
            </a:r>
            <a:r>
              <a:rPr kumimoji="0" lang="en-US" sz="1400" b="1" i="0" u="none" strike="noStrike" kern="1200" cap="none" spc="0" normalizeH="0" baseline="0" noProof="0">
                <a:ln>
                  <a:noFill/>
                </a:ln>
                <a:solidFill>
                  <a:prstClr val="black"/>
                </a:solidFill>
                <a:effectLst/>
                <a:uLnTx/>
                <a:uFillTx/>
                <a:latin typeface="Calibri"/>
                <a:ea typeface="+mn-ea"/>
                <a:cs typeface="+mn-cs"/>
              </a:rPr>
              <a:t>, </a:t>
            </a:r>
            <a:r>
              <a:rPr kumimoji="0" lang="en-US" sz="1400" b="1" i="1" u="none" strike="noStrike" kern="1200" cap="none" spc="0" normalizeH="0" baseline="0" noProof="0">
                <a:ln>
                  <a:noFill/>
                </a:ln>
                <a:solidFill>
                  <a:prstClr val="black"/>
                </a:solidFill>
                <a:effectLst/>
                <a:uLnTx/>
                <a:uFillTx/>
                <a:latin typeface="Calibri"/>
                <a:ea typeface="+mn-ea"/>
                <a:cs typeface="+mn-cs"/>
              </a:rPr>
              <a:t>MPL</a:t>
            </a:r>
            <a:r>
              <a:rPr kumimoji="0" lang="en-US" sz="1400" b="1" i="0" u="none" strike="noStrike" kern="1200" cap="none" spc="0" normalizeH="0" baseline="0" noProof="0">
                <a:ln>
                  <a:noFill/>
                </a:ln>
                <a:solidFill>
                  <a:prstClr val="black"/>
                </a:solidFill>
                <a:effectLst/>
                <a:uLnTx/>
                <a:uFillTx/>
                <a:latin typeface="Calibri"/>
                <a:ea typeface="+mn-ea"/>
                <a:cs typeface="+mn-cs"/>
              </a:rPr>
              <a:t> and </a:t>
            </a:r>
            <a:r>
              <a:rPr kumimoji="0" lang="en-US" sz="1400" b="1" i="1" u="none" strike="noStrike" kern="1200" cap="none" spc="0" normalizeH="0" baseline="0" noProof="0">
                <a:ln>
                  <a:noFill/>
                </a:ln>
                <a:solidFill>
                  <a:prstClr val="black"/>
                </a:solidFill>
                <a:effectLst/>
                <a:uLnTx/>
                <a:uFillTx/>
                <a:latin typeface="Calibri"/>
                <a:ea typeface="+mn-ea"/>
                <a:cs typeface="+mn-cs"/>
              </a:rPr>
              <a:t>JAK2</a:t>
            </a:r>
            <a:r>
              <a:rPr kumimoji="0" lang="en-US" sz="1400" b="1" i="0" u="none" strike="noStrike" kern="1200" cap="none" spc="0" normalizeH="0" baseline="0" noProof="0">
                <a:ln>
                  <a:noFill/>
                </a:ln>
                <a:solidFill>
                  <a:prstClr val="black"/>
                </a:solidFill>
                <a:effectLst/>
                <a:uLnTx/>
                <a:uFillTx/>
                <a:latin typeface="Calibri"/>
                <a:ea typeface="+mn-ea"/>
                <a:cs typeface="+mn-cs"/>
              </a:rPr>
              <a:t> mutations: </a:t>
            </a:r>
            <a:r>
              <a:rPr kumimoji="0" lang="en-US" sz="1400" b="1" i="0" u="none" strike="noStrike" kern="1200" cap="none" spc="0" normalizeH="0" baseline="0" noProof="0">
                <a:ln>
                  <a:noFill/>
                </a:ln>
                <a:solidFill>
                  <a:srgbClr val="E7E6E6">
                    <a:lumMod val="50000"/>
                  </a:srgbClr>
                </a:solidFill>
                <a:effectLst/>
                <a:uLnTx/>
                <a:uFillTx/>
                <a:latin typeface="Calibri"/>
                <a:ea typeface="+mn-ea"/>
                <a:cs typeface="+mn-cs"/>
              </a:rPr>
              <a:t>type 1 </a:t>
            </a:r>
            <a:r>
              <a:rPr kumimoji="0" lang="en-US" sz="1400" b="1" i="1" u="none" strike="noStrike" kern="1200" cap="none" spc="0" normalizeH="0" baseline="0" noProof="0">
                <a:ln>
                  <a:noFill/>
                </a:ln>
                <a:solidFill>
                  <a:srgbClr val="E7E6E6">
                    <a:lumMod val="50000"/>
                  </a:srgbClr>
                </a:solidFill>
                <a:effectLst/>
                <a:uLnTx/>
                <a:uFillTx/>
                <a:latin typeface="Calibri"/>
                <a:ea typeface="+mn-ea"/>
                <a:cs typeface="+mn-cs"/>
              </a:rPr>
              <a:t>CALR</a:t>
            </a:r>
            <a:r>
              <a:rPr kumimoji="0" lang="en-US" sz="1400" b="0" i="0" u="none" strike="noStrike" kern="1200" cap="none" spc="0" normalizeH="0" baseline="0" noProof="0">
                <a:ln>
                  <a:noFill/>
                </a:ln>
                <a:solidFill>
                  <a:srgbClr val="E7E6E6">
                    <a:lumMod val="50000"/>
                  </a:srgbClr>
                </a:solidFill>
                <a:effectLst/>
                <a:uLnTx/>
                <a:uFillTx/>
                <a:latin typeface="Calibri"/>
                <a:ea typeface="+mn-ea"/>
                <a:cs typeface="+mn-cs"/>
              </a:rPr>
              <a:t> mutation present</a:t>
            </a:r>
            <a:endParaRPr kumimoji="0" lang="en-US" sz="1400" b="1" i="0" u="none" strike="noStrike" kern="1200" cap="none" spc="0" normalizeH="0" baseline="0" noProof="0">
              <a:ln>
                <a:noFill/>
              </a:ln>
              <a:solidFill>
                <a:prstClr val="black"/>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Bone marrow biopsy: </a:t>
            </a:r>
            <a:r>
              <a:rPr kumimoji="0" lang="en-US" sz="1400" b="0" i="0" u="none" strike="noStrike" kern="1200" cap="none" spc="0" normalizeH="0" baseline="0" noProof="0">
                <a:ln>
                  <a:noFill/>
                </a:ln>
                <a:solidFill>
                  <a:srgbClr val="E7E6E6">
                    <a:lumMod val="50000"/>
                  </a:srgbClr>
                </a:solidFill>
                <a:effectLst/>
                <a:uLnTx/>
                <a:uFillTx/>
                <a:latin typeface="Calibri"/>
                <a:ea typeface="+mn-ea"/>
                <a:cs typeface="+mn-cs"/>
              </a:rPr>
              <a:t>slightly hypercellular, slight myeloid predominance, megakaryocytic hyperplasia with atypia, megs arranged in clusters, grade 0-1 fibrosis noted, most consistent with </a:t>
            </a:r>
            <a:r>
              <a:rPr kumimoji="0" lang="en-US" sz="1400" b="1" i="0" u="sng" strike="noStrike" kern="1200" cap="none" spc="0" normalizeH="0" baseline="0" noProof="0" err="1">
                <a:ln>
                  <a:noFill/>
                </a:ln>
                <a:solidFill>
                  <a:srgbClr val="E7E6E6">
                    <a:lumMod val="50000"/>
                  </a:srgbClr>
                </a:solidFill>
                <a:effectLst/>
                <a:uLnTx/>
                <a:uFillTx/>
                <a:latin typeface="Calibri"/>
                <a:ea typeface="+mn-ea"/>
                <a:cs typeface="+mn-cs"/>
              </a:rPr>
              <a:t>prefibrotic</a:t>
            </a:r>
            <a:r>
              <a:rPr kumimoji="0" lang="en-US" sz="1400" b="1" i="0" u="sng" strike="noStrike" kern="1200" cap="none" spc="0" normalizeH="0" baseline="0" noProof="0">
                <a:ln>
                  <a:noFill/>
                </a:ln>
                <a:solidFill>
                  <a:srgbClr val="E7E6E6">
                    <a:lumMod val="50000"/>
                  </a:srgbClr>
                </a:solidFill>
                <a:effectLst/>
                <a:uLnTx/>
                <a:uFillTx/>
                <a:latin typeface="Calibri"/>
                <a:ea typeface="+mn-ea"/>
                <a:cs typeface="+mn-cs"/>
              </a:rPr>
              <a:t> MF</a:t>
            </a: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Karyotype: </a:t>
            </a:r>
            <a:r>
              <a:rPr kumimoji="0" lang="en-US" sz="1400" b="0" i="0" u="none" strike="noStrike" kern="1200" cap="none" spc="0" normalizeH="0" baseline="0" noProof="0">
                <a:ln>
                  <a:noFill/>
                </a:ln>
                <a:solidFill>
                  <a:srgbClr val="E7E6E6">
                    <a:lumMod val="50000"/>
                  </a:srgbClr>
                </a:solidFill>
                <a:effectLst/>
                <a:uLnTx/>
                <a:uFillTx/>
                <a:latin typeface="Calibri"/>
                <a:ea typeface="+mn-ea"/>
                <a:cs typeface="+mn-cs"/>
              </a:rPr>
              <a:t>46, XY</a:t>
            </a:r>
          </a:p>
        </p:txBody>
      </p:sp>
      <p:sp>
        <p:nvSpPr>
          <p:cNvPr id="14" name="Question panel 14"/>
          <p:cNvSpPr/>
          <p:nvPr/>
        </p:nvSpPr>
        <p:spPr>
          <a:xfrm>
            <a:off x="6579100" y="2033094"/>
            <a:ext cx="5192900" cy="241848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15" name="Question label 15"/>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2a</a:t>
            </a:r>
          </a:p>
        </p:txBody>
      </p:sp>
      <p:sp>
        <p:nvSpPr>
          <p:cNvPr id="16" name="Question 16"/>
          <p:cNvSpPr txBox="1"/>
          <p:nvPr/>
        </p:nvSpPr>
        <p:spPr>
          <a:xfrm>
            <a:off x="6749100" y="2348094"/>
            <a:ext cx="4852900" cy="52768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In this newly diagnosed prefibrotic MF patient, what is the most appropriate management?</a:t>
            </a:r>
          </a:p>
        </p:txBody>
      </p:sp>
      <p:sp>
        <p:nvSpPr>
          <p:cNvPr id="17" name="Answer A 17"/>
          <p:cNvSpPr/>
          <p:nvPr/>
        </p:nvSpPr>
        <p:spPr>
          <a:xfrm>
            <a:off x="6749100" y="29857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Observation alone.</a:t>
            </a:r>
          </a:p>
        </p:txBody>
      </p:sp>
      <p:sp>
        <p:nvSpPr>
          <p:cNvPr id="18" name="Correct answer (click to reveal) 18"/>
          <p:cNvSpPr/>
          <p:nvPr/>
        </p:nvSpPr>
        <p:spPr>
          <a:xfrm>
            <a:off x="6749100" y="2985774"/>
            <a:ext cx="48529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9" name="Answer B 19"/>
          <p:cNvSpPr/>
          <p:nvPr/>
        </p:nvSpPr>
        <p:spPr>
          <a:xfrm>
            <a:off x="6749100" y="34443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Ruxolitinib.</a:t>
            </a:r>
          </a:p>
        </p:txBody>
      </p:sp>
      <p:sp>
        <p:nvSpPr>
          <p:cNvPr id="20" name="Answer C 20"/>
          <p:cNvSpPr/>
          <p:nvPr/>
        </p:nvSpPr>
        <p:spPr>
          <a:xfrm>
            <a:off x="6749100" y="39029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Pegylated interferon.</a:t>
            </a:r>
          </a:p>
        </p:txBody>
      </p:sp>
    </p:spTree>
    <p:extLst>
      <p:ext uri="{BB962C8B-B14F-4D97-AF65-F5344CB8AC3E}">
        <p14:creationId xmlns:p14="http://schemas.microsoft.com/office/powerpoint/2010/main" val="414446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8989B65-8604-59B4-9DD2-7BCD4F16A373}"/>
              </a:ext>
            </a:extLst>
          </p:cNvPr>
          <p:cNvSpPr>
            <a:spLocks noGrp="1"/>
          </p:cNvSpPr>
          <p:nvPr>
            <p:ph sz="half" idx="1"/>
          </p:nvPr>
        </p:nvSpPr>
        <p:spPr>
          <a:xfrm>
            <a:off x="89210" y="2040597"/>
            <a:ext cx="4761570" cy="4192935"/>
          </a:xfrm>
        </p:spPr>
        <p:txBody>
          <a:bodyPr/>
          <a:lstStyle/>
          <a:p>
            <a:r>
              <a:rPr lang="en-US" sz="1800"/>
              <a:t>Recognized as a distinct clinicopathologic entity in 2016 WHO classification </a:t>
            </a:r>
          </a:p>
          <a:p>
            <a:endParaRPr lang="en-US" sz="1800"/>
          </a:p>
          <a:p>
            <a:r>
              <a:rPr lang="en-US" sz="1800"/>
              <a:t>Continues to be recognized in 2022 International Consensus Classification (ICC)</a:t>
            </a:r>
            <a:br>
              <a:rPr lang="en-US" sz="1800"/>
            </a:br>
            <a:endParaRPr lang="en-US" sz="1800"/>
          </a:p>
        </p:txBody>
      </p:sp>
      <p:sp>
        <p:nvSpPr>
          <p:cNvPr id="7" name="Content Placeholder 6">
            <a:extLst>
              <a:ext uri="{FF2B5EF4-FFF2-40B4-BE49-F238E27FC236}">
                <a16:creationId xmlns:a16="http://schemas.microsoft.com/office/drawing/2014/main" id="{1CF50EBC-F8AA-4DD3-B127-D1B7CFD025D4}"/>
              </a:ext>
            </a:extLst>
          </p:cNvPr>
          <p:cNvSpPr>
            <a:spLocks noGrp="1"/>
          </p:cNvSpPr>
          <p:nvPr>
            <p:ph sz="half" idx="2"/>
          </p:nvPr>
        </p:nvSpPr>
        <p:spPr/>
        <p:txBody>
          <a:bodyPr/>
          <a:lstStyle/>
          <a:p>
            <a:endParaRPr lang="en-US"/>
          </a:p>
        </p:txBody>
      </p:sp>
      <p:sp>
        <p:nvSpPr>
          <p:cNvPr id="2" name="Title 1">
            <a:extLst>
              <a:ext uri="{FF2B5EF4-FFF2-40B4-BE49-F238E27FC236}">
                <a16:creationId xmlns:a16="http://schemas.microsoft.com/office/drawing/2014/main" id="{CDCF1145-ABAF-111F-EFDE-DA693BAF195D}"/>
              </a:ext>
            </a:extLst>
          </p:cNvPr>
          <p:cNvSpPr>
            <a:spLocks noGrp="1"/>
          </p:cNvSpPr>
          <p:nvPr>
            <p:ph type="title"/>
          </p:nvPr>
        </p:nvSpPr>
        <p:spPr>
          <a:xfrm>
            <a:off x="419100" y="1340569"/>
            <a:ext cx="11353800" cy="713539"/>
          </a:xfrm>
        </p:spPr>
        <p:txBody>
          <a:bodyPr lIns="0" tIns="0" rIns="0" bIns="0" anchor="t">
            <a:noAutofit/>
          </a:bodyPr>
          <a:lstStyle/>
          <a:p>
            <a:r>
              <a:rPr lang="en-US" err="1"/>
              <a:t>Prefibrotic</a:t>
            </a:r>
            <a:r>
              <a:rPr lang="en-US"/>
              <a:t> MF</a:t>
            </a:r>
          </a:p>
        </p:txBody>
      </p:sp>
      <p:graphicFrame>
        <p:nvGraphicFramePr>
          <p:cNvPr id="4" name="Table 3">
            <a:extLst>
              <a:ext uri="{FF2B5EF4-FFF2-40B4-BE49-F238E27FC236}">
                <a16:creationId xmlns:a16="http://schemas.microsoft.com/office/drawing/2014/main" id="{C765B9C6-9BF8-BA19-835E-8CB01FBB9D03}"/>
              </a:ext>
            </a:extLst>
          </p:cNvPr>
          <p:cNvGraphicFramePr>
            <a:graphicFrameLocks noGrp="1"/>
          </p:cNvGraphicFramePr>
          <p:nvPr/>
        </p:nvGraphicFramePr>
        <p:xfrm>
          <a:off x="4947734" y="1881831"/>
          <a:ext cx="7032393" cy="4598416"/>
        </p:xfrm>
        <a:graphic>
          <a:graphicData uri="http://schemas.openxmlformats.org/drawingml/2006/table">
            <a:tbl>
              <a:tblPr firstRow="1" bandRow="1">
                <a:tableStyleId>{F5AB1C69-6EDB-4FF4-983F-18BD219EF322}</a:tableStyleId>
              </a:tblPr>
              <a:tblGrid>
                <a:gridCol w="818150">
                  <a:extLst>
                    <a:ext uri="{9D8B030D-6E8A-4147-A177-3AD203B41FA5}">
                      <a16:colId xmlns:a16="http://schemas.microsoft.com/office/drawing/2014/main" val="1131162142"/>
                    </a:ext>
                  </a:extLst>
                </a:gridCol>
                <a:gridCol w="6214243">
                  <a:extLst>
                    <a:ext uri="{9D8B030D-6E8A-4147-A177-3AD203B41FA5}">
                      <a16:colId xmlns:a16="http://schemas.microsoft.com/office/drawing/2014/main" val="1982724239"/>
                    </a:ext>
                  </a:extLst>
                </a:gridCol>
              </a:tblGrid>
              <a:tr h="370840">
                <a:tc>
                  <a:txBody>
                    <a:bodyPr/>
                    <a:lstStyle/>
                    <a:p>
                      <a:pPr algn="ctr"/>
                      <a:endParaRPr lang="en-US" sz="1600"/>
                    </a:p>
                  </a:txBody>
                  <a:tcPr/>
                </a:tc>
                <a:tc>
                  <a:txBody>
                    <a:bodyPr/>
                    <a:lstStyle/>
                    <a:p>
                      <a:pPr algn="ctr"/>
                      <a:r>
                        <a:rPr lang="en-US" sz="1600" err="1"/>
                        <a:t>Prefibrotic</a:t>
                      </a:r>
                      <a:r>
                        <a:rPr lang="en-US" sz="1600"/>
                        <a:t> MF (2022 ICC)</a:t>
                      </a:r>
                    </a:p>
                  </a:txBody>
                  <a:tcPr/>
                </a:tc>
                <a:extLst>
                  <a:ext uri="{0D108BD9-81ED-4DB2-BD59-A6C34878D82A}">
                    <a16:rowId xmlns:a16="http://schemas.microsoft.com/office/drawing/2014/main" val="3989001925"/>
                  </a:ext>
                </a:extLst>
              </a:tr>
              <a:tr h="370840">
                <a:tc>
                  <a:txBody>
                    <a:bodyPr/>
                    <a:lstStyle/>
                    <a:p>
                      <a:pPr marL="0" indent="0">
                        <a:buNone/>
                      </a:pPr>
                      <a:r>
                        <a:rPr kumimoji="0" lang="en-US" sz="1200" b="1" u="none" strike="noStrike" kern="1200" cap="none" spc="0" normalizeH="0" baseline="0" noProof="0">
                          <a:ln>
                            <a:noFill/>
                          </a:ln>
                          <a:effectLst/>
                          <a:uLnTx/>
                          <a:uFillTx/>
                        </a:rPr>
                        <a:t>MAJOR</a:t>
                      </a:r>
                    </a:p>
                  </a:txBody>
                  <a:tcPr/>
                </a:tc>
                <a:tc>
                  <a:txBody>
                    <a:bodyPr/>
                    <a:lstStyle/>
                    <a:p>
                      <a:pPr marL="342900" indent="-342900">
                        <a:buFont typeface="+mj-lt"/>
                        <a:buAutoNum type="arabicPeriod"/>
                      </a:pPr>
                      <a:r>
                        <a:rPr lang="en-US" sz="1200" b="1"/>
                        <a:t>Bone marrow biopsy</a:t>
                      </a:r>
                      <a:endParaRPr lang="en-US" sz="1200" b="0" baseline="0"/>
                    </a:p>
                    <a:p>
                      <a:pPr marL="0" indent="0">
                        <a:buFont typeface="+mj-lt"/>
                        <a:buNone/>
                      </a:pPr>
                      <a:r>
                        <a:rPr lang="en-US" sz="1200" b="0" baseline="0"/>
                        <a:t>    --Increased age-adjusted bone marrow cellularity</a:t>
                      </a:r>
                    </a:p>
                    <a:p>
                      <a:r>
                        <a:rPr lang="en-US" sz="1200" b="0" baseline="0"/>
                        <a:t>    --Megakaryocytic proliferation and atypia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baseline="0"/>
                        <a:t>    --Granulocytic proliferation and (often) decreased erythropoiesis</a:t>
                      </a:r>
                    </a:p>
                    <a:p>
                      <a:r>
                        <a:rPr lang="en-US" sz="1200" b="0" baseline="0"/>
                        <a:t>    --Bone marrow fibrosis grade 0-1</a:t>
                      </a:r>
                    </a:p>
                    <a:p>
                      <a:endParaRPr kumimoji="0" lang="en-US" sz="1200" b="0" u="none" strike="noStrike" kern="1200" cap="none" spc="0" normalizeH="0" baseline="0" noProof="0">
                        <a:ln>
                          <a:noFill/>
                        </a:ln>
                        <a:effectLst/>
                        <a:uLnTx/>
                        <a:uFillTx/>
                      </a:endParaRPr>
                    </a:p>
                    <a:p>
                      <a:pPr marL="342900" indent="-342900">
                        <a:buAutoNum type="arabicPeriod" startAt="2"/>
                      </a:pPr>
                      <a:r>
                        <a:rPr kumimoji="0" lang="en-US" sz="1200" b="1" u="none" strike="noStrike" kern="1200" cap="none" spc="0" normalizeH="0" baseline="0" noProof="0">
                          <a:ln>
                            <a:noFill/>
                          </a:ln>
                          <a:effectLst/>
                          <a:uLnTx/>
                          <a:uFillTx/>
                        </a:rPr>
                        <a:t>Diagnostic criteria for BCR::ABL1-positive CML, PV, PMF, or other myeloid neoplasms are not met</a:t>
                      </a:r>
                    </a:p>
                    <a:p>
                      <a:pPr marL="342900" indent="-342900">
                        <a:buAutoNum type="arabicPeriod" startAt="2"/>
                      </a:pPr>
                      <a:endParaRPr kumimoji="0" lang="en-US" sz="1200" b="1" u="none" strike="noStrike" kern="1200" cap="none" spc="0" normalizeH="0" baseline="0" noProof="0">
                        <a:ln>
                          <a:noFill/>
                        </a:ln>
                        <a:effectLst/>
                        <a:uLnTx/>
                        <a:uFillTx/>
                      </a:endParaRPr>
                    </a:p>
                    <a:p>
                      <a:pPr marL="342900" indent="-342900">
                        <a:buAutoNum type="arabicPeriod" startAt="2"/>
                      </a:pPr>
                      <a:r>
                        <a:rPr kumimoji="0" lang="en-US" sz="1200" b="1" u="none" strike="noStrike" kern="1200" cap="none" spc="0" normalizeH="0" baseline="0" noProof="0">
                          <a:ln>
                            <a:noFill/>
                          </a:ln>
                          <a:effectLst/>
                          <a:uLnTx/>
                          <a:uFillTx/>
                        </a:rPr>
                        <a:t>Presence of </a:t>
                      </a:r>
                      <a:r>
                        <a:rPr kumimoji="0" lang="en-US" sz="1200" b="1" i="1" u="none" strike="noStrike" kern="1200" cap="none" spc="0" normalizeH="0" baseline="0" noProof="0">
                          <a:ln>
                            <a:noFill/>
                          </a:ln>
                          <a:effectLst/>
                          <a:uLnTx/>
                          <a:uFillTx/>
                        </a:rPr>
                        <a:t>JAK2</a:t>
                      </a:r>
                      <a:r>
                        <a:rPr kumimoji="0" lang="en-US" sz="1200" b="1" u="none" strike="noStrike" kern="1200" cap="none" spc="0" normalizeH="0" baseline="0" noProof="0">
                          <a:ln>
                            <a:noFill/>
                          </a:ln>
                          <a:effectLst/>
                          <a:uLnTx/>
                          <a:uFillTx/>
                        </a:rPr>
                        <a:t>, </a:t>
                      </a:r>
                      <a:r>
                        <a:rPr kumimoji="0" lang="en-US" sz="1200" b="1" i="1" u="none" strike="noStrike" kern="1200" cap="none" spc="0" normalizeH="0" baseline="0" noProof="0">
                          <a:ln>
                            <a:noFill/>
                          </a:ln>
                          <a:effectLst/>
                          <a:uLnTx/>
                          <a:uFillTx/>
                        </a:rPr>
                        <a:t>CALR</a:t>
                      </a:r>
                      <a:r>
                        <a:rPr kumimoji="0" lang="en-US" sz="1200" b="1" u="none" strike="noStrike" kern="1200" cap="none" spc="0" normalizeH="0" baseline="0" noProof="0">
                          <a:ln>
                            <a:noFill/>
                          </a:ln>
                          <a:effectLst/>
                          <a:uLnTx/>
                          <a:uFillTx/>
                        </a:rPr>
                        <a:t>, or </a:t>
                      </a:r>
                      <a:r>
                        <a:rPr kumimoji="0" lang="en-US" sz="1200" b="1" i="1" u="none" strike="noStrike" kern="1200" cap="none" spc="0" normalizeH="0" baseline="0" noProof="0">
                          <a:ln>
                            <a:noFill/>
                          </a:ln>
                          <a:effectLst/>
                          <a:uLnTx/>
                          <a:uFillTx/>
                        </a:rPr>
                        <a:t>MPL</a:t>
                      </a:r>
                      <a:r>
                        <a:rPr kumimoji="0" lang="en-US" sz="1200" b="1" u="none" strike="noStrike" kern="1200" cap="none" spc="0" normalizeH="0" baseline="0" noProof="0">
                          <a:ln>
                            <a:noFill/>
                          </a:ln>
                          <a:effectLst/>
                          <a:uLnTx/>
                          <a:uFillTx/>
                        </a:rPr>
                        <a:t> mutation or presence of another clonal marker or absence of reactive bone marrow reticulin fibrosis</a:t>
                      </a:r>
                    </a:p>
                  </a:txBody>
                  <a:tcPr/>
                </a:tc>
                <a:extLst>
                  <a:ext uri="{0D108BD9-81ED-4DB2-BD59-A6C34878D82A}">
                    <a16:rowId xmlns:a16="http://schemas.microsoft.com/office/drawing/2014/main" val="2995753101"/>
                  </a:ext>
                </a:extLst>
              </a:tr>
              <a:tr h="370840">
                <a:tc>
                  <a:txBody>
                    <a:bodyPr/>
                    <a:lstStyle/>
                    <a:p>
                      <a:r>
                        <a:rPr lang="en-US" sz="1200" b="1"/>
                        <a:t>MINOR</a:t>
                      </a:r>
                    </a:p>
                  </a:txBody>
                  <a:tcPr/>
                </a:tc>
                <a:tc>
                  <a:txBody>
                    <a:bodyPr/>
                    <a:lstStyle/>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US" sz="1200" b="1"/>
                        <a:t>Anemia</a:t>
                      </a:r>
                      <a:r>
                        <a:rPr lang="en-US" sz="1200" b="1" baseline="0"/>
                        <a:t> not attributed to a comorbid condition</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US" sz="1200" b="1" baseline="0"/>
                        <a:t>Leukocytosis </a:t>
                      </a:r>
                      <a:r>
                        <a:rPr lang="en-US" sz="1200" b="1" u="sng" baseline="0"/>
                        <a:t>&gt;</a:t>
                      </a:r>
                      <a:r>
                        <a:rPr lang="en-US" sz="1200" b="1" baseline="0"/>
                        <a:t>11×10⁹/L</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US" sz="1200" b="1"/>
                        <a:t>Palpable</a:t>
                      </a:r>
                      <a:r>
                        <a:rPr lang="en-US" sz="1200" b="1" baseline="0"/>
                        <a:t> splenomegaly</a:t>
                      </a:r>
                    </a:p>
                    <a:p>
                      <a:pPr marL="342900" indent="-342900">
                        <a:buFont typeface="+mj-lt"/>
                        <a:buAutoNum type="arabicPeriod"/>
                      </a:pPr>
                      <a:endParaRPr lang="en-US" sz="1200" b="1" baseline="0"/>
                    </a:p>
                    <a:p>
                      <a:pPr marL="342900" indent="-342900">
                        <a:buFont typeface="+mj-lt"/>
                        <a:buAutoNum type="arabicPeriod"/>
                      </a:pPr>
                      <a:r>
                        <a:rPr lang="en-US" sz="1200" b="1" baseline="0"/>
                        <a:t>LDH above reference range</a:t>
                      </a:r>
                    </a:p>
                    <a:p>
                      <a:pPr marL="342900" indent="-342900">
                        <a:buFont typeface="+mj-lt"/>
                        <a:buAutoNum type="arabicPeriod"/>
                      </a:pPr>
                      <a:endParaRPr lang="en-US" sz="1200" b="1" baseline="0"/>
                    </a:p>
                    <a:p>
                      <a:pPr marL="342900" indent="-342900">
                        <a:buFont typeface="+mj-lt"/>
                        <a:buAutoNum type="arabicPeriod"/>
                      </a:pPr>
                      <a:r>
                        <a:rPr lang="en-US" sz="1200" b="1" baseline="0"/>
                        <a:t>Leukoerythroblastosis</a:t>
                      </a:r>
                      <a:endParaRPr lang="en-US" sz="1200" b="1"/>
                    </a:p>
                    <a:p>
                      <a:endParaRPr lang="en-US" sz="1200"/>
                    </a:p>
                  </a:txBody>
                  <a:tcPr/>
                </a:tc>
                <a:extLst>
                  <a:ext uri="{0D108BD9-81ED-4DB2-BD59-A6C34878D82A}">
                    <a16:rowId xmlns:a16="http://schemas.microsoft.com/office/drawing/2014/main" val="429823320"/>
                  </a:ext>
                </a:extLst>
              </a:tr>
              <a:tr h="370840">
                <a:tc gridSpan="2">
                  <a:txBody>
                    <a:bodyPr/>
                    <a:lstStyle/>
                    <a:p>
                      <a:pPr algn="ctr"/>
                      <a:r>
                        <a:rPr lang="en-US" sz="1200" b="1">
                          <a:solidFill>
                            <a:schemeClr val="tx1"/>
                          </a:solidFill>
                        </a:rPr>
                        <a:t>ALL</a:t>
                      </a:r>
                      <a:r>
                        <a:rPr lang="en-US" sz="1200"/>
                        <a:t> 3 MAJOR </a:t>
                      </a:r>
                      <a:r>
                        <a:rPr lang="en-US" sz="1200" b="1">
                          <a:solidFill>
                            <a:schemeClr val="tx1"/>
                          </a:solidFill>
                        </a:rPr>
                        <a:t>AND</a:t>
                      </a:r>
                      <a:r>
                        <a:rPr lang="en-US" sz="1200"/>
                        <a:t> 1 MINOR</a:t>
                      </a:r>
                    </a:p>
                  </a:txBody>
                  <a:tcPr/>
                </a:tc>
                <a:tc hMerge="1">
                  <a:txBody>
                    <a:bodyPr/>
                    <a:lstStyle/>
                    <a:p>
                      <a:endParaRPr lang="en-US"/>
                    </a:p>
                  </a:txBody>
                  <a:tcPr/>
                </a:tc>
                <a:extLst>
                  <a:ext uri="{0D108BD9-81ED-4DB2-BD59-A6C34878D82A}">
                    <a16:rowId xmlns:a16="http://schemas.microsoft.com/office/drawing/2014/main" val="728282913"/>
                  </a:ext>
                </a:extLst>
              </a:tr>
            </a:tbl>
          </a:graphicData>
        </a:graphic>
      </p:graphicFrame>
      <p:sp>
        <p:nvSpPr>
          <p:cNvPr id="5" name="TextBox 4">
            <a:extLst>
              <a:ext uri="{FF2B5EF4-FFF2-40B4-BE49-F238E27FC236}">
                <a16:creationId xmlns:a16="http://schemas.microsoft.com/office/drawing/2014/main" id="{A09A3246-B018-3580-931B-A2FB299E5C23}"/>
              </a:ext>
            </a:extLst>
          </p:cNvPr>
          <p:cNvSpPr txBox="1"/>
          <p:nvPr/>
        </p:nvSpPr>
        <p:spPr>
          <a:xfrm>
            <a:off x="10086865" y="6225200"/>
            <a:ext cx="1713135" cy="334800"/>
          </a:xfrm>
          <a:prstGeom prst="rect">
            <a:avLst/>
          </a:prstGeom>
          <a:noFill/>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Khoury J et al. Leukemia. 2022.</a:t>
            </a:r>
          </a:p>
          <a:p>
            <a:pPr marL="0" indent="0" algn="r">
              <a:lnSpc>
                <a:spcPct val="100000"/>
              </a:lnSpc>
              <a:spcBef>
                <a:spcPts val="0"/>
              </a:spcBef>
              <a:spcAft>
                <a:spcPts val="0"/>
              </a:spcAft>
              <a:buNone/>
            </a:pPr>
            <a:r>
              <a:rPr lang="en-US" sz="1000" dirty="0">
                <a:solidFill>
                  <a:srgbClr val="7F7F7F"/>
                </a:solidFill>
                <a:latin typeface="Calibri"/>
              </a:rPr>
              <a:t>Arber D et al. Blood. 2022.</a:t>
            </a:r>
          </a:p>
        </p:txBody>
      </p:sp>
    </p:spTree>
    <p:extLst>
      <p:ext uri="{BB962C8B-B14F-4D97-AF65-F5344CB8AC3E}">
        <p14:creationId xmlns:p14="http://schemas.microsoft.com/office/powerpoint/2010/main" val="2084360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7BF8-0049-911A-3818-553ED0D824EE}"/>
              </a:ext>
            </a:extLst>
          </p:cNvPr>
          <p:cNvSpPr>
            <a:spLocks noGrp="1"/>
          </p:cNvSpPr>
          <p:nvPr>
            <p:ph type="title"/>
          </p:nvPr>
        </p:nvSpPr>
        <p:spPr>
          <a:xfrm>
            <a:off x="419100" y="1340569"/>
            <a:ext cx="11353800" cy="713539"/>
          </a:xfrm>
        </p:spPr>
        <p:txBody>
          <a:bodyPr lIns="0" tIns="0" rIns="0" bIns="0" anchor="t">
            <a:noAutofit/>
          </a:bodyPr>
          <a:lstStyle/>
          <a:p>
            <a:r>
              <a:rPr lang="en-US" err="1"/>
              <a:t>Prefibrotic</a:t>
            </a:r>
            <a:r>
              <a:rPr lang="en-US"/>
              <a:t> MF and Goals of treatment</a:t>
            </a:r>
          </a:p>
        </p:txBody>
      </p:sp>
      <p:sp>
        <p:nvSpPr>
          <p:cNvPr id="3" name="Content Placeholder 2">
            <a:extLst>
              <a:ext uri="{FF2B5EF4-FFF2-40B4-BE49-F238E27FC236}">
                <a16:creationId xmlns:a16="http://schemas.microsoft.com/office/drawing/2014/main" id="{A7EDB551-999F-348A-80BA-D1247B7AA12A}"/>
              </a:ext>
            </a:extLst>
          </p:cNvPr>
          <p:cNvSpPr>
            <a:spLocks noGrp="1"/>
          </p:cNvSpPr>
          <p:nvPr>
            <p:ph idx="1"/>
          </p:nvPr>
        </p:nvSpPr>
        <p:spPr>
          <a:xfrm>
            <a:off x="419100" y="2033093"/>
            <a:ext cx="10972800" cy="4304369"/>
          </a:xfrm>
        </p:spPr>
        <p:txBody>
          <a:bodyPr/>
          <a:lstStyle/>
          <a:p>
            <a:r>
              <a:rPr lang="en-US" sz="2000"/>
              <a:t>Currently, no standard-of-care treatment algorithm for </a:t>
            </a:r>
            <a:r>
              <a:rPr lang="en-US" sz="2000" err="1"/>
              <a:t>prefibrotic</a:t>
            </a:r>
            <a:r>
              <a:rPr lang="en-US" sz="2000"/>
              <a:t> MF</a:t>
            </a:r>
          </a:p>
          <a:p>
            <a:r>
              <a:rPr lang="en-US" sz="2000"/>
              <a:t>Variable clinical presentation that may not benefit from treatment with JAK inhibitors</a:t>
            </a:r>
          </a:p>
          <a:p>
            <a:r>
              <a:rPr lang="en-US" sz="2000" b="1"/>
              <a:t>Goals of treatment</a:t>
            </a:r>
          </a:p>
          <a:p>
            <a:pPr lvl="1"/>
            <a:r>
              <a:rPr lang="en-US" sz="2000"/>
              <a:t>Control symptoms if present</a:t>
            </a:r>
          </a:p>
          <a:p>
            <a:pPr lvl="1"/>
            <a:r>
              <a:rPr lang="en-US" sz="1733"/>
              <a:t>P</a:t>
            </a:r>
            <a:r>
              <a:rPr lang="en-US" sz="2000"/>
              <a:t>revent thrombotic or hemorrhagic complications</a:t>
            </a:r>
          </a:p>
          <a:p>
            <a:pPr lvl="2"/>
            <a:r>
              <a:rPr lang="en-US" sz="1733"/>
              <a:t>10 yr cumulative incidence of thrombosis in </a:t>
            </a:r>
            <a:r>
              <a:rPr lang="en-US" sz="1733" err="1"/>
              <a:t>preMF</a:t>
            </a:r>
            <a:r>
              <a:rPr lang="en-US" sz="1733"/>
              <a:t> 17.9%</a:t>
            </a:r>
          </a:p>
          <a:p>
            <a:pPr lvl="2"/>
            <a:r>
              <a:rPr lang="en-US" sz="1733"/>
              <a:t>10 yr cumulative incidence of bleeding in </a:t>
            </a:r>
            <a:r>
              <a:rPr lang="en-US" sz="1733" err="1"/>
              <a:t>preMF</a:t>
            </a:r>
            <a:r>
              <a:rPr lang="en-US" sz="1733"/>
              <a:t> 14.9%</a:t>
            </a:r>
          </a:p>
          <a:p>
            <a:pPr lvl="1"/>
            <a:r>
              <a:rPr lang="en-US" sz="2000"/>
              <a:t>Prevent progression to overt MF, prevent transformation to AML, and prolong overall survival</a:t>
            </a:r>
          </a:p>
          <a:p>
            <a:pPr lvl="2"/>
            <a:r>
              <a:rPr lang="en-US" sz="1733"/>
              <a:t>10 yr risk of progression to overt MF 12.3%</a:t>
            </a:r>
          </a:p>
          <a:p>
            <a:pPr lvl="2"/>
            <a:r>
              <a:rPr lang="en-US" sz="1733"/>
              <a:t>5-year risk of leukemic transformation 5%; 10 yr risk of leukemic transformation 12%</a:t>
            </a:r>
          </a:p>
          <a:p>
            <a:pPr lvl="2"/>
            <a:r>
              <a:rPr lang="en-US" sz="1733"/>
              <a:t>Median overall survival 14.7 years</a:t>
            </a:r>
          </a:p>
          <a:p>
            <a:pPr marL="0" indent="0">
              <a:buNone/>
            </a:pPr>
            <a:endParaRPr lang="en-US"/>
          </a:p>
        </p:txBody>
      </p:sp>
      <p:sp>
        <p:nvSpPr>
          <p:cNvPr id="4" name="TextBox 10">
            <a:extLst>
              <a:ext uri="{FF2B5EF4-FFF2-40B4-BE49-F238E27FC236}">
                <a16:creationId xmlns:a16="http://schemas.microsoft.com/office/drawing/2014/main" id="{6AA5FA84-CD1E-80A4-D8CA-DEAE708B0ABA}"/>
              </a:ext>
            </a:extLst>
          </p:cNvPr>
          <p:cNvSpPr txBox="1"/>
          <p:nvPr/>
        </p:nvSpPr>
        <p:spPr>
          <a:xfrm>
            <a:off x="10108177" y="6072800"/>
            <a:ext cx="1691823" cy="4872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Guglielmelli et al. Blood. 2017.</a:t>
            </a:r>
          </a:p>
          <a:p>
            <a:pPr marL="0" indent="0" algn="r">
              <a:lnSpc>
                <a:spcPct val="100000"/>
              </a:lnSpc>
              <a:spcBef>
                <a:spcPts val="0"/>
              </a:spcBef>
              <a:spcAft>
                <a:spcPts val="0"/>
              </a:spcAft>
              <a:buNone/>
            </a:pPr>
            <a:r>
              <a:rPr lang="en-US" sz="1000" dirty="0">
                <a:solidFill>
                  <a:srgbClr val="7F7F7F"/>
                </a:solidFill>
                <a:latin typeface="Calibri"/>
              </a:rPr>
              <a:t>Finazzi et al. Leukemia. 2012.</a:t>
            </a:r>
          </a:p>
          <a:p>
            <a:pPr marL="0" indent="0" algn="r">
              <a:lnSpc>
                <a:spcPct val="100000"/>
              </a:lnSpc>
              <a:spcBef>
                <a:spcPts val="0"/>
              </a:spcBef>
              <a:spcAft>
                <a:spcPts val="0"/>
              </a:spcAft>
              <a:buNone/>
            </a:pPr>
            <a:r>
              <a:rPr lang="en-US" sz="1000" dirty="0">
                <a:solidFill>
                  <a:srgbClr val="7F7F7F"/>
                </a:solidFill>
                <a:latin typeface="Calibri"/>
              </a:rPr>
              <a:t>Rumi et al. Oncotarget. 2017. </a:t>
            </a:r>
          </a:p>
        </p:txBody>
      </p:sp>
    </p:spTree>
    <p:extLst>
      <p:ext uri="{BB962C8B-B14F-4D97-AF65-F5344CB8AC3E}">
        <p14:creationId xmlns:p14="http://schemas.microsoft.com/office/powerpoint/2010/main" val="270740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7A546-5336-81F0-45B5-DEBD8C2B9280}"/>
              </a:ext>
            </a:extLst>
          </p:cNvPr>
          <p:cNvSpPr>
            <a:spLocks noGrp="1"/>
          </p:cNvSpPr>
          <p:nvPr>
            <p:ph type="title"/>
          </p:nvPr>
        </p:nvSpPr>
        <p:spPr>
          <a:xfrm>
            <a:off x="419100" y="1340569"/>
            <a:ext cx="11353800" cy="713539"/>
          </a:xfrm>
        </p:spPr>
        <p:txBody>
          <a:bodyPr lIns="0" tIns="0" rIns="0" bIns="0" anchor="t">
            <a:noAutofit/>
          </a:bodyPr>
          <a:lstStyle/>
          <a:p>
            <a:r>
              <a:rPr lang="en-US"/>
              <a:t>Thrombosis-free survival: (Revised) IPSET-Thrombosis validated in </a:t>
            </a:r>
            <a:r>
              <a:rPr lang="en-US" err="1"/>
              <a:t>Prefibrotic</a:t>
            </a:r>
            <a:r>
              <a:rPr lang="en-US"/>
              <a:t> MF</a:t>
            </a:r>
          </a:p>
        </p:txBody>
      </p:sp>
      <p:pic>
        <p:nvPicPr>
          <p:cNvPr id="4" name="Content Placeholder 4">
            <a:extLst>
              <a:ext uri="{FF2B5EF4-FFF2-40B4-BE49-F238E27FC236}">
                <a16:creationId xmlns:a16="http://schemas.microsoft.com/office/drawing/2014/main" id="{9E77CE70-91D5-EBBB-E771-2C3A3413BCB4}"/>
              </a:ext>
            </a:extLst>
          </p:cNvPr>
          <p:cNvPicPr>
            <a:picLocks noGrp="1" noChangeAspect="1"/>
          </p:cNvPicPr>
          <p:nvPr>
            <p:ph idx="1"/>
          </p:nvPr>
        </p:nvPicPr>
        <p:blipFill>
          <a:blip r:embed="rId2"/>
          <a:stretch>
            <a:fillRect/>
          </a:stretch>
        </p:blipFill>
        <p:spPr>
          <a:xfrm>
            <a:off x="1519741" y="2426421"/>
            <a:ext cx="3705742" cy="2857899"/>
          </a:xfrm>
          <a:prstGeom prst="rect">
            <a:avLst/>
          </a:prstGeom>
        </p:spPr>
      </p:pic>
      <p:pic>
        <p:nvPicPr>
          <p:cNvPr id="6" name="Picture 5">
            <a:extLst>
              <a:ext uri="{FF2B5EF4-FFF2-40B4-BE49-F238E27FC236}">
                <a16:creationId xmlns:a16="http://schemas.microsoft.com/office/drawing/2014/main" id="{930CF30F-3871-82EF-6B11-B01304E4FE41}"/>
              </a:ext>
            </a:extLst>
          </p:cNvPr>
          <p:cNvPicPr>
            <a:picLocks noChangeAspect="1"/>
          </p:cNvPicPr>
          <p:nvPr/>
        </p:nvPicPr>
        <p:blipFill>
          <a:blip r:embed="rId3"/>
          <a:stretch>
            <a:fillRect/>
          </a:stretch>
        </p:blipFill>
        <p:spPr>
          <a:xfrm>
            <a:off x="6440424" y="2426421"/>
            <a:ext cx="3722143" cy="2857899"/>
          </a:xfrm>
          <a:prstGeom prst="rect">
            <a:avLst/>
          </a:prstGeom>
        </p:spPr>
      </p:pic>
      <p:sp>
        <p:nvSpPr>
          <p:cNvPr id="7" name="TextBox 6">
            <a:extLst>
              <a:ext uri="{FF2B5EF4-FFF2-40B4-BE49-F238E27FC236}">
                <a16:creationId xmlns:a16="http://schemas.microsoft.com/office/drawing/2014/main" id="{60454D2A-9F70-8B1B-71A1-62648A79AF14}"/>
              </a:ext>
            </a:extLst>
          </p:cNvPr>
          <p:cNvSpPr txBox="1"/>
          <p:nvPr/>
        </p:nvSpPr>
        <p:spPr>
          <a:xfrm>
            <a:off x="9654916" y="6377600"/>
            <a:ext cx="2145084" cy="182400"/>
          </a:xfrm>
          <a:prstGeom prst="rect">
            <a:avLst/>
          </a:prstGeom>
          <a:noFill/>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Guglielmelli et al. Blood Cancer J. 2020.</a:t>
            </a:r>
          </a:p>
        </p:txBody>
      </p:sp>
    </p:spTree>
    <p:extLst>
      <p:ext uri="{BB962C8B-B14F-4D97-AF65-F5344CB8AC3E}">
        <p14:creationId xmlns:p14="http://schemas.microsoft.com/office/powerpoint/2010/main" val="3029079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8A303-B1E2-4B8B-3F92-4749129999C6}"/>
              </a:ext>
            </a:extLst>
          </p:cNvPr>
          <p:cNvSpPr>
            <a:spLocks noGrp="1"/>
          </p:cNvSpPr>
          <p:nvPr>
            <p:ph type="title"/>
          </p:nvPr>
        </p:nvSpPr>
        <p:spPr>
          <a:xfrm>
            <a:off x="419100" y="1340569"/>
            <a:ext cx="11353800" cy="713539"/>
          </a:xfrm>
        </p:spPr>
        <p:txBody>
          <a:bodyPr lIns="0" tIns="0" rIns="0" bIns="0" anchor="t">
            <a:noAutofit/>
          </a:bodyPr>
          <a:lstStyle/>
          <a:p>
            <a:r>
              <a:rPr lang="en-US" err="1"/>
              <a:t>Prefibrotic</a:t>
            </a:r>
            <a:r>
              <a:rPr lang="en-US"/>
              <a:t> MF: Antiplatelet treatment </a:t>
            </a:r>
          </a:p>
        </p:txBody>
      </p:sp>
      <p:pic>
        <p:nvPicPr>
          <p:cNvPr id="9" name="Content Placeholder 8">
            <a:extLst>
              <a:ext uri="{FF2B5EF4-FFF2-40B4-BE49-F238E27FC236}">
                <a16:creationId xmlns:a16="http://schemas.microsoft.com/office/drawing/2014/main" id="{B8E96FFE-F4CF-280D-0007-16BA44F47F0E}"/>
              </a:ext>
            </a:extLst>
          </p:cNvPr>
          <p:cNvPicPr>
            <a:picLocks noGrp="1" noChangeAspect="1"/>
          </p:cNvPicPr>
          <p:nvPr>
            <p:ph idx="1"/>
          </p:nvPr>
        </p:nvPicPr>
        <p:blipFill>
          <a:blip r:embed="rId2"/>
          <a:stretch>
            <a:fillRect/>
          </a:stretch>
        </p:blipFill>
        <p:spPr>
          <a:xfrm>
            <a:off x="1080098" y="2692386"/>
            <a:ext cx="9650804" cy="3127519"/>
          </a:xfrm>
          <a:prstGeom prst="rect">
            <a:avLst/>
          </a:prstGeom>
        </p:spPr>
      </p:pic>
      <p:sp>
        <p:nvSpPr>
          <p:cNvPr id="3" name="TextBox 2">
            <a:extLst>
              <a:ext uri="{FF2B5EF4-FFF2-40B4-BE49-F238E27FC236}">
                <a16:creationId xmlns:a16="http://schemas.microsoft.com/office/drawing/2014/main" id="{5AC841E3-9908-9010-0FEC-F2FECB0A8E41}"/>
              </a:ext>
            </a:extLst>
          </p:cNvPr>
          <p:cNvSpPr txBox="1"/>
          <p:nvPr/>
        </p:nvSpPr>
        <p:spPr>
          <a:xfrm>
            <a:off x="419100" y="1828800"/>
            <a:ext cx="1135380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It is reasonable to consider initiating an antiplatelet agent in preMF patients, using the same criteria as in ET patients.</a:t>
            </a:r>
          </a:p>
        </p:txBody>
      </p:sp>
    </p:spTree>
    <p:extLst>
      <p:ext uri="{BB962C8B-B14F-4D97-AF65-F5344CB8AC3E}">
        <p14:creationId xmlns:p14="http://schemas.microsoft.com/office/powerpoint/2010/main" val="3870450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8FDE-1C00-727D-BD00-2C69181A6A83}"/>
              </a:ext>
            </a:extLst>
          </p:cNvPr>
          <p:cNvSpPr>
            <a:spLocks noGrp="1"/>
          </p:cNvSpPr>
          <p:nvPr>
            <p:ph type="title"/>
          </p:nvPr>
        </p:nvSpPr>
        <p:spPr>
          <a:xfrm>
            <a:off x="419100" y="1340569"/>
            <a:ext cx="11353800" cy="713539"/>
          </a:xfrm>
        </p:spPr>
        <p:txBody>
          <a:bodyPr lIns="0" tIns="0" rIns="0" bIns="0" anchor="t">
            <a:noAutofit/>
          </a:bodyPr>
          <a:lstStyle/>
          <a:p>
            <a:r>
              <a:rPr lang="en-US" err="1"/>
              <a:t>Prefibrotic</a:t>
            </a:r>
            <a:r>
              <a:rPr lang="en-US"/>
              <a:t> MF: Cytoreductive treatment</a:t>
            </a:r>
          </a:p>
        </p:txBody>
      </p:sp>
      <p:graphicFrame>
        <p:nvGraphicFramePr>
          <p:cNvPr id="4" name="Content Placeholder 3">
            <a:extLst>
              <a:ext uri="{FF2B5EF4-FFF2-40B4-BE49-F238E27FC236}">
                <a16:creationId xmlns:a16="http://schemas.microsoft.com/office/drawing/2014/main" id="{CA4C044B-F492-7CDA-9883-9D17F2EA22F8}"/>
              </a:ext>
            </a:extLst>
          </p:cNvPr>
          <p:cNvGraphicFramePr>
            <a:graphicFrameLocks noGrp="1"/>
          </p:cNvGraphicFramePr>
          <p:nvPr>
            <p:ph idx="1"/>
          </p:nvPr>
        </p:nvGraphicFramePr>
        <p:xfrm>
          <a:off x="609598" y="2379275"/>
          <a:ext cx="10972797" cy="4192171"/>
        </p:xfrm>
        <a:graphic>
          <a:graphicData uri="http://schemas.openxmlformats.org/drawingml/2006/table">
            <a:tbl>
              <a:tblPr firstRow="1" bandRow="1">
                <a:tableStyleId>{073A0DAA-6AF3-43AB-8588-CEC1D06C72B9}</a:tableStyleId>
              </a:tblPr>
              <a:tblGrid>
                <a:gridCol w="4024884">
                  <a:extLst>
                    <a:ext uri="{9D8B030D-6E8A-4147-A177-3AD203B41FA5}">
                      <a16:colId xmlns:a16="http://schemas.microsoft.com/office/drawing/2014/main" val="1244432348"/>
                    </a:ext>
                  </a:extLst>
                </a:gridCol>
                <a:gridCol w="2202143">
                  <a:extLst>
                    <a:ext uri="{9D8B030D-6E8A-4147-A177-3AD203B41FA5}">
                      <a16:colId xmlns:a16="http://schemas.microsoft.com/office/drawing/2014/main" val="2682421832"/>
                    </a:ext>
                  </a:extLst>
                </a:gridCol>
                <a:gridCol w="4745770">
                  <a:extLst>
                    <a:ext uri="{9D8B030D-6E8A-4147-A177-3AD203B41FA5}">
                      <a16:colId xmlns:a16="http://schemas.microsoft.com/office/drawing/2014/main" val="2790951733"/>
                    </a:ext>
                  </a:extLst>
                </a:gridCol>
              </a:tblGrid>
              <a:tr h="412651">
                <a:tc>
                  <a:txBody>
                    <a:bodyPr/>
                    <a:lstStyle/>
                    <a:p>
                      <a:r>
                        <a:rPr lang="en-US" sz="1600"/>
                        <a:t>Revised IPSET-Thrombosis Risk Group</a:t>
                      </a:r>
                    </a:p>
                  </a:txBody>
                  <a:tcPr/>
                </a:tc>
                <a:tc>
                  <a:txBody>
                    <a:bodyPr/>
                    <a:lstStyle/>
                    <a:p>
                      <a:r>
                        <a:rPr lang="en-US" sz="1600"/>
                        <a:t>Characteristics</a:t>
                      </a:r>
                    </a:p>
                  </a:txBody>
                  <a:tcPr/>
                </a:tc>
                <a:tc>
                  <a:txBody>
                    <a:bodyPr/>
                    <a:lstStyle/>
                    <a:p>
                      <a:r>
                        <a:rPr lang="en-US" sz="1600"/>
                        <a:t>Cytoreductive treatment?</a:t>
                      </a:r>
                    </a:p>
                  </a:txBody>
                  <a:tcPr/>
                </a:tc>
                <a:extLst>
                  <a:ext uri="{0D108BD9-81ED-4DB2-BD59-A6C34878D82A}">
                    <a16:rowId xmlns:a16="http://schemas.microsoft.com/office/drawing/2014/main" val="105058976"/>
                  </a:ext>
                </a:extLst>
              </a:tr>
              <a:tr h="700650">
                <a:tc>
                  <a:txBody>
                    <a:bodyPr/>
                    <a:lstStyle/>
                    <a:p>
                      <a:r>
                        <a:rPr lang="en-US" sz="1400" b="1"/>
                        <a:t>Very low</a:t>
                      </a:r>
                    </a:p>
                  </a:txBody>
                  <a:tcPr/>
                </a:tc>
                <a:tc>
                  <a:txBody>
                    <a:bodyPr/>
                    <a:lstStyle/>
                    <a:p>
                      <a:pPr marL="285750" indent="-285750">
                        <a:buFont typeface="Arial" panose="020B0604020202020204" pitchFamily="34" charset="0"/>
                        <a:buChar char="•"/>
                      </a:pPr>
                      <a:r>
                        <a:rPr lang="en-US" sz="1400"/>
                        <a:t>Age &lt;60</a:t>
                      </a:r>
                    </a:p>
                    <a:p>
                      <a:pPr marL="285750" indent="-285750">
                        <a:buFont typeface="Arial" panose="020B0604020202020204" pitchFamily="34" charset="0"/>
                        <a:buChar char="•"/>
                      </a:pPr>
                      <a:r>
                        <a:rPr lang="en-US" sz="1400"/>
                        <a:t>No </a:t>
                      </a:r>
                      <a:r>
                        <a:rPr lang="en-US" sz="1400" i="1"/>
                        <a:t>JAK2</a:t>
                      </a:r>
                      <a:r>
                        <a:rPr lang="en-US" sz="1400"/>
                        <a:t> mutation</a:t>
                      </a:r>
                    </a:p>
                    <a:p>
                      <a:pPr marL="285750" indent="-285750">
                        <a:buFont typeface="Arial" panose="020B0604020202020204" pitchFamily="34" charset="0"/>
                        <a:buChar char="•"/>
                      </a:pPr>
                      <a:r>
                        <a:rPr lang="en-US" sz="1400"/>
                        <a:t>No </a:t>
                      </a:r>
                      <a:r>
                        <a:rPr lang="en-US" sz="1400" err="1"/>
                        <a:t>Hx</a:t>
                      </a:r>
                      <a:r>
                        <a:rPr lang="en-US" sz="1400"/>
                        <a:t> of thrombosis</a:t>
                      </a:r>
                    </a:p>
                  </a:txBody>
                  <a:tcPr/>
                </a:tc>
                <a:tc>
                  <a:txBody>
                    <a:bodyPr/>
                    <a:lstStyle/>
                    <a:p>
                      <a:r>
                        <a:rPr lang="en-US" sz="1400"/>
                        <a:t>Only if refractory symptoms</a:t>
                      </a:r>
                    </a:p>
                  </a:txBody>
                  <a:tcPr/>
                </a:tc>
                <a:extLst>
                  <a:ext uri="{0D108BD9-81ED-4DB2-BD59-A6C34878D82A}">
                    <a16:rowId xmlns:a16="http://schemas.microsoft.com/office/drawing/2014/main" val="1552205971"/>
                  </a:ext>
                </a:extLst>
              </a:tr>
              <a:tr h="905006">
                <a:tc>
                  <a:txBody>
                    <a:bodyPr/>
                    <a:lstStyle/>
                    <a:p>
                      <a:r>
                        <a:rPr lang="en-US" sz="1400" b="1"/>
                        <a:t>Low</a:t>
                      </a:r>
                    </a:p>
                  </a:txBody>
                  <a:tcPr/>
                </a:tc>
                <a:tc>
                  <a:txBody>
                    <a:bodyPr/>
                    <a:lstStyle/>
                    <a:p>
                      <a:pPr marL="285750" indent="-285750">
                        <a:buFont typeface="Arial" panose="020B0604020202020204" pitchFamily="34" charset="0"/>
                        <a:buChar char="•"/>
                      </a:pPr>
                      <a:r>
                        <a:rPr lang="en-US" sz="1400"/>
                        <a:t>Age &lt;60</a:t>
                      </a:r>
                    </a:p>
                    <a:p>
                      <a:pPr marL="285750" indent="-285750">
                        <a:buFont typeface="Arial" panose="020B0604020202020204" pitchFamily="34" charset="0"/>
                        <a:buChar char="•"/>
                      </a:pPr>
                      <a:r>
                        <a:rPr lang="en-US" sz="1400"/>
                        <a:t>+</a:t>
                      </a:r>
                      <a:r>
                        <a:rPr lang="en-US" sz="1400" i="1"/>
                        <a:t>JAK2</a:t>
                      </a:r>
                      <a:r>
                        <a:rPr lang="en-US" sz="1400"/>
                        <a:t> mutation</a:t>
                      </a:r>
                    </a:p>
                    <a:p>
                      <a:pPr marL="285750" indent="-285750">
                        <a:buFont typeface="Arial" panose="020B0604020202020204" pitchFamily="34" charset="0"/>
                        <a:buChar char="•"/>
                      </a:pPr>
                      <a:r>
                        <a:rPr lang="en-US" sz="1400"/>
                        <a:t>No </a:t>
                      </a:r>
                      <a:r>
                        <a:rPr lang="en-US" sz="1400" err="1"/>
                        <a:t>Hx</a:t>
                      </a:r>
                      <a:r>
                        <a:rPr lang="en-US" sz="1400"/>
                        <a:t> of thrombosis</a:t>
                      </a:r>
                    </a:p>
                    <a:p>
                      <a:endParaRPr lang="en-US" sz="1400"/>
                    </a:p>
                  </a:txBody>
                  <a:tcPr/>
                </a:tc>
                <a:tc>
                  <a:txBody>
                    <a:bodyPr/>
                    <a:lstStyle/>
                    <a:p>
                      <a:r>
                        <a:rPr lang="en-US" sz="1400"/>
                        <a:t>Only if refractory symptoms</a:t>
                      </a:r>
                    </a:p>
                  </a:txBody>
                  <a:tcPr/>
                </a:tc>
                <a:extLst>
                  <a:ext uri="{0D108BD9-81ED-4DB2-BD59-A6C34878D82A}">
                    <a16:rowId xmlns:a16="http://schemas.microsoft.com/office/drawing/2014/main" val="4171916339"/>
                  </a:ext>
                </a:extLst>
              </a:tr>
              <a:tr h="905006">
                <a:tc>
                  <a:txBody>
                    <a:bodyPr/>
                    <a:lstStyle/>
                    <a:p>
                      <a:r>
                        <a:rPr lang="en-US" sz="1400" b="1"/>
                        <a:t>Intermediate</a:t>
                      </a:r>
                    </a:p>
                  </a:txBody>
                  <a:tcPr/>
                </a:tc>
                <a:tc>
                  <a:txBody>
                    <a:bodyPr/>
                    <a:lstStyle/>
                    <a:p>
                      <a:pPr marL="285750" indent="-285750">
                        <a:buFont typeface="Arial" panose="020B0604020202020204" pitchFamily="34" charset="0"/>
                        <a:buChar char="•"/>
                      </a:pPr>
                      <a:r>
                        <a:rPr lang="en-US" sz="1400"/>
                        <a:t>Age &gt;60</a:t>
                      </a:r>
                    </a:p>
                    <a:p>
                      <a:pPr marL="285750" indent="-285750">
                        <a:buFont typeface="Arial" panose="020B0604020202020204" pitchFamily="34" charset="0"/>
                        <a:buChar char="•"/>
                      </a:pPr>
                      <a:r>
                        <a:rPr lang="en-US" sz="1400"/>
                        <a:t>No </a:t>
                      </a:r>
                      <a:r>
                        <a:rPr lang="en-US" sz="1400" i="1"/>
                        <a:t>JAK2</a:t>
                      </a:r>
                      <a:r>
                        <a:rPr lang="en-US" sz="1400"/>
                        <a:t> mutation</a:t>
                      </a:r>
                    </a:p>
                    <a:p>
                      <a:pPr marL="285750" indent="-285750">
                        <a:buFont typeface="Arial" panose="020B0604020202020204" pitchFamily="34" charset="0"/>
                        <a:buChar char="•"/>
                      </a:pPr>
                      <a:r>
                        <a:rPr lang="en-US" sz="1400"/>
                        <a:t>No </a:t>
                      </a:r>
                      <a:r>
                        <a:rPr lang="en-US" sz="1400" err="1"/>
                        <a:t>Hx</a:t>
                      </a:r>
                      <a:r>
                        <a:rPr lang="en-US" sz="1400"/>
                        <a:t> of thrombosis</a:t>
                      </a:r>
                    </a:p>
                    <a:p>
                      <a:endParaRPr lang="en-US" sz="1400"/>
                    </a:p>
                  </a:txBody>
                  <a:tcPr/>
                </a:tc>
                <a:tc>
                  <a:txBody>
                    <a:bodyPr/>
                    <a:lstStyle/>
                    <a:p>
                      <a:r>
                        <a:rPr lang="en-US" sz="1400"/>
                        <a:t>If no cardiovascular risk factors present: only if refractory symptoms</a:t>
                      </a:r>
                    </a:p>
                    <a:p>
                      <a:endParaRPr lang="en-US" sz="1400"/>
                    </a:p>
                    <a:p>
                      <a:r>
                        <a:rPr lang="en-US" sz="1400"/>
                        <a:t>If cardiovascular risk factors present: consider use</a:t>
                      </a:r>
                    </a:p>
                  </a:txBody>
                  <a:tcPr/>
                </a:tc>
                <a:extLst>
                  <a:ext uri="{0D108BD9-81ED-4DB2-BD59-A6C34878D82A}">
                    <a16:rowId xmlns:a16="http://schemas.microsoft.com/office/drawing/2014/main" val="2548973152"/>
                  </a:ext>
                </a:extLst>
              </a:tr>
              <a:tr h="1109363">
                <a:tc>
                  <a:txBody>
                    <a:bodyPr/>
                    <a:lstStyle/>
                    <a:p>
                      <a:r>
                        <a:rPr lang="en-US" sz="1400" b="1"/>
                        <a:t>High</a:t>
                      </a:r>
                    </a:p>
                  </a:txBody>
                  <a:tcPr/>
                </a:tc>
                <a:tc>
                  <a:txBody>
                    <a:bodyPr/>
                    <a:lstStyle/>
                    <a:p>
                      <a:pPr marL="285750" indent="-285750">
                        <a:buFont typeface="Arial" panose="020B0604020202020204" pitchFamily="34" charset="0"/>
                        <a:buChar char="•"/>
                      </a:pPr>
                      <a:r>
                        <a:rPr lang="en-US" sz="1400"/>
                        <a:t>Age &gt;60</a:t>
                      </a:r>
                    </a:p>
                    <a:p>
                      <a:pPr marL="285750" indent="-285750">
                        <a:buFont typeface="Arial" panose="020B0604020202020204" pitchFamily="34" charset="0"/>
                        <a:buChar char="•"/>
                      </a:pPr>
                      <a:r>
                        <a:rPr lang="en-US" sz="1400"/>
                        <a:t>+</a:t>
                      </a:r>
                      <a:r>
                        <a:rPr lang="en-US" sz="1400" i="1"/>
                        <a:t>JAK2</a:t>
                      </a:r>
                      <a:r>
                        <a:rPr lang="en-US" sz="1400"/>
                        <a:t> mutation</a:t>
                      </a:r>
                    </a:p>
                    <a:p>
                      <a:pPr marL="285750" indent="-285750">
                        <a:buFont typeface="Arial" panose="020B0604020202020204" pitchFamily="34" charset="0"/>
                        <a:buChar char="•"/>
                      </a:pPr>
                      <a:r>
                        <a:rPr lang="en-US" sz="1400" b="1"/>
                        <a:t>OR</a:t>
                      </a:r>
                    </a:p>
                    <a:p>
                      <a:pPr marL="285750" indent="-285750">
                        <a:buFont typeface="Arial" panose="020B0604020202020204" pitchFamily="34" charset="0"/>
                        <a:buChar char="•"/>
                      </a:pPr>
                      <a:r>
                        <a:rPr lang="en-US" sz="1400" err="1"/>
                        <a:t>Hx</a:t>
                      </a:r>
                      <a:r>
                        <a:rPr lang="en-US" sz="1400"/>
                        <a:t> of thrombosis</a:t>
                      </a:r>
                    </a:p>
                    <a:p>
                      <a:endParaRPr lang="en-US" sz="1400"/>
                    </a:p>
                  </a:txBody>
                  <a:tcPr/>
                </a:tc>
                <a:tc>
                  <a:txBody>
                    <a:bodyPr/>
                    <a:lstStyle/>
                    <a:p>
                      <a:r>
                        <a:rPr lang="en-US" sz="1400"/>
                        <a:t>Yes</a:t>
                      </a:r>
                    </a:p>
                  </a:txBody>
                  <a:tcPr/>
                </a:tc>
                <a:extLst>
                  <a:ext uri="{0D108BD9-81ED-4DB2-BD59-A6C34878D82A}">
                    <a16:rowId xmlns:a16="http://schemas.microsoft.com/office/drawing/2014/main" val="801216704"/>
                  </a:ext>
                </a:extLst>
              </a:tr>
            </a:tbl>
          </a:graphicData>
        </a:graphic>
      </p:graphicFrame>
      <p:sp>
        <p:nvSpPr>
          <p:cNvPr id="3" name="TextBox 2">
            <a:extLst>
              <a:ext uri="{FF2B5EF4-FFF2-40B4-BE49-F238E27FC236}">
                <a16:creationId xmlns:a16="http://schemas.microsoft.com/office/drawing/2014/main" id="{BA5B8FB9-4A3B-F177-BEA4-59DCC83F557E}"/>
              </a:ext>
            </a:extLst>
          </p:cNvPr>
          <p:cNvSpPr txBox="1"/>
          <p:nvPr/>
        </p:nvSpPr>
        <p:spPr>
          <a:xfrm>
            <a:off x="419096" y="1785976"/>
            <a:ext cx="1135380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It is reasonable to consider initiating a cytoreductive agent in preMF patients using the same criteria as in ET patients.</a:t>
            </a:r>
          </a:p>
        </p:txBody>
      </p:sp>
    </p:spTree>
    <p:extLst>
      <p:ext uri="{BB962C8B-B14F-4D97-AF65-F5344CB8AC3E}">
        <p14:creationId xmlns:p14="http://schemas.microsoft.com/office/powerpoint/2010/main" val="2267450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27103-57BC-05C9-1FE2-E9931FAAC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0E4E4-9DF5-256F-85E9-C2CD0037E64E}"/>
              </a:ext>
            </a:extLst>
          </p:cNvPr>
          <p:cNvSpPr>
            <a:spLocks noGrp="1"/>
          </p:cNvSpPr>
          <p:nvPr>
            <p:ph type="title"/>
          </p:nvPr>
        </p:nvSpPr>
        <p:spPr>
          <a:xfrm>
            <a:off x="419100" y="1340569"/>
            <a:ext cx="11353800" cy="713539"/>
          </a:xfrm>
        </p:spPr>
        <p:txBody>
          <a:bodyPr lIns="0" tIns="0" rIns="0" bIns="0" anchor="t">
            <a:noAutofit/>
          </a:bodyPr>
          <a:lstStyle/>
          <a:p>
            <a:r>
              <a:rPr lang="en-US"/>
              <a:t>Case 2a: Back to our patient…</a:t>
            </a:r>
          </a:p>
        </p:txBody>
      </p:sp>
      <p:sp>
        <p:nvSpPr>
          <p:cNvPr id="3" name="Content Placeholder 2">
            <a:extLst>
              <a:ext uri="{FF2B5EF4-FFF2-40B4-BE49-F238E27FC236}">
                <a16:creationId xmlns:a16="http://schemas.microsoft.com/office/drawing/2014/main" id="{5A36C8B7-A49D-1A8C-E8A7-1BA66E208135}"/>
              </a:ext>
            </a:extLst>
          </p:cNvPr>
          <p:cNvSpPr>
            <a:spLocks noGrp="1"/>
          </p:cNvSpPr>
          <p:nvPr>
            <p:ph idx="1"/>
          </p:nvPr>
        </p:nvSpPr>
        <p:spPr>
          <a:xfrm>
            <a:off x="419100" y="2033094"/>
            <a:ext cx="10972800" cy="3600000"/>
          </a:xfrm>
        </p:spPr>
        <p:txBody>
          <a:bodyPr wrap="square" lIns="0" tIns="0" rIns="0" bIns="0" anchor="t">
            <a:noAutofit/>
          </a:bodyPr>
          <a:lstStyle/>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56-year-old with type 1 </a:t>
            </a:r>
            <a:r>
              <a:rPr lang="en-US" sz="2200" i="1" dirty="0">
                <a:solidFill>
                  <a:schemeClr val="bg1">
                    <a:lumMod val="50000"/>
                  </a:schemeClr>
                </a:solidFill>
                <a:latin typeface="Calibri"/>
              </a:rPr>
              <a:t>CALR</a:t>
            </a:r>
            <a:r>
              <a:rPr lang="en-US" sz="2200" dirty="0">
                <a:solidFill>
                  <a:schemeClr val="bg1">
                    <a:lumMod val="50000"/>
                  </a:schemeClr>
                </a:solidFill>
                <a:latin typeface="Calibri"/>
              </a:rPr>
              <a:t>+ prefibrotic MF, no prior thrombotic event, asymptomatic</a:t>
            </a:r>
          </a:p>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Very low risk by Revised IPSET-Thrombosis score, validated in prefibrotic MF</a:t>
            </a:r>
          </a:p>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No indication for aspirin or cytoreductive agent</a:t>
            </a:r>
          </a:p>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No signs or symptoms warranting JAK inhibitor initiation</a:t>
            </a:r>
          </a:p>
          <a:p>
            <a:pPr marL="228600" indent="-228600">
              <a:lnSpc>
                <a:spcPct val="100000"/>
              </a:lnSpc>
              <a:spcBef>
                <a:spcPts val="0"/>
              </a:spcBef>
              <a:spcAft>
                <a:spcPts val="900"/>
              </a:spcAft>
              <a:buFont typeface="Arial"/>
              <a:buChar char="•"/>
            </a:pPr>
            <a:r>
              <a:rPr lang="en-US" sz="2200" dirty="0">
                <a:solidFill>
                  <a:schemeClr val="bg1">
                    <a:lumMod val="50000"/>
                  </a:schemeClr>
                </a:solidFill>
                <a:latin typeface="Calibri"/>
              </a:rPr>
              <a:t>Observation is most appropriate</a:t>
            </a:r>
          </a:p>
        </p:txBody>
      </p:sp>
    </p:spTree>
    <p:extLst>
      <p:ext uri="{BB962C8B-B14F-4D97-AF65-F5344CB8AC3E}">
        <p14:creationId xmlns:p14="http://schemas.microsoft.com/office/powerpoint/2010/main" val="2123555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8F4AE-CA30-A5B2-A028-C26E22A5A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73EB81-9D47-712E-65C1-935CC9AF29C5}"/>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Case 2b: Use of interferon in myelofibrosis</a:t>
            </a:r>
            <a:r>
              <a:rPr lang="en-US" sz="1800" dirty="0"/>
              <a:t> (PICO 2)</a:t>
            </a:r>
          </a:p>
        </p:txBody>
      </p:sp>
      <p:sp>
        <p:nvSpPr>
          <p:cNvPr id="3" name="Content Placeholder 2">
            <a:extLst>
              <a:ext uri="{FF2B5EF4-FFF2-40B4-BE49-F238E27FC236}">
                <a16:creationId xmlns:a16="http://schemas.microsoft.com/office/drawing/2014/main" id="{24C30C2D-14E3-A17C-AD4E-3A7CCC01E6CD}"/>
              </a:ext>
            </a:extLst>
          </p:cNvPr>
          <p:cNvSpPr>
            <a:spLocks noGrp="1"/>
          </p:cNvSpPr>
          <p:nvPr>
            <p:ph idx="1"/>
          </p:nvPr>
        </p:nvSpPr>
        <p:spPr>
          <a:xfrm>
            <a:off x="419100" y="2033094"/>
            <a:ext cx="5900000" cy="1300000"/>
          </a:xfrm>
        </p:spPr>
        <p:txBody>
          <a:bodyPr wrap="square" lIns="0" tIns="0" rIns="0" bIns="0" anchor="t">
            <a:noAutofit/>
          </a:bodyPr>
          <a:lstStyle/>
          <a:p>
            <a:pPr marL="0" indent="0">
              <a:lnSpc>
                <a:spcPct val="100000"/>
              </a:lnSpc>
              <a:spcBef>
                <a:spcPts val="0"/>
              </a:spcBef>
              <a:spcAft>
                <a:spcPts val="0"/>
              </a:spcAft>
              <a:buNone/>
            </a:pPr>
            <a:r>
              <a:rPr lang="en-US" sz="1800" dirty="0">
                <a:solidFill>
                  <a:schemeClr val="bg1">
                    <a:lumMod val="50000"/>
                  </a:schemeClr>
                </a:solidFill>
                <a:latin typeface="Calibri"/>
              </a:rPr>
              <a:t>A 45-year-old man with no significant past medical history presents with right arm weakness and is found to have a cerebrovascular accident (CVA). He has no other symptoms, and physical examination shows no hepatosplenomegaly.</a:t>
            </a:r>
          </a:p>
        </p:txBody>
      </p:sp>
      <p:cxnSp>
        <p:nvCxnSpPr>
          <p:cNvPr id="5" name="Straight Connector 4">
            <a:extLst>
              <a:ext uri="{FF2B5EF4-FFF2-40B4-BE49-F238E27FC236}">
                <a16:creationId xmlns:a16="http://schemas.microsoft.com/office/drawing/2014/main" id="{3EE37AF2-4425-8FB0-4727-21F3D768AF10}"/>
              </a:ext>
            </a:extLst>
          </p:cNvPr>
          <p:cNvCxnSpPr>
            <a:cxnSpLocks/>
          </p:cNvCxnSpPr>
          <p:nvPr/>
        </p:nvCxnSpPr>
        <p:spPr>
          <a:xfrm>
            <a:off x="777912" y="3703893"/>
            <a:ext cx="914400" cy="914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C63D66F-1E2D-E5A3-14AC-F21786239FAC}"/>
              </a:ext>
            </a:extLst>
          </p:cNvPr>
          <p:cNvCxnSpPr/>
          <p:nvPr/>
        </p:nvCxnSpPr>
        <p:spPr>
          <a:xfrm flipV="1">
            <a:off x="739411" y="3683756"/>
            <a:ext cx="924025" cy="97215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5C8FC8A-B047-8969-0B39-F4BF9DEBF96A}"/>
              </a:ext>
            </a:extLst>
          </p:cNvPr>
          <p:cNvSpPr txBox="1"/>
          <p:nvPr/>
        </p:nvSpPr>
        <p:spPr>
          <a:xfrm>
            <a:off x="453198" y="3968587"/>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6.2</a:t>
            </a:r>
          </a:p>
        </p:txBody>
      </p:sp>
      <p:sp>
        <p:nvSpPr>
          <p:cNvPr id="9" name="TextBox 8">
            <a:extLst>
              <a:ext uri="{FF2B5EF4-FFF2-40B4-BE49-F238E27FC236}">
                <a16:creationId xmlns:a16="http://schemas.microsoft.com/office/drawing/2014/main" id="{B7449A68-349E-2CAA-F8D5-9E557072790F}"/>
              </a:ext>
            </a:extLst>
          </p:cNvPr>
          <p:cNvSpPr txBox="1"/>
          <p:nvPr/>
        </p:nvSpPr>
        <p:spPr>
          <a:xfrm>
            <a:off x="929648" y="4383562"/>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43.6</a:t>
            </a:r>
          </a:p>
        </p:txBody>
      </p:sp>
      <p:sp>
        <p:nvSpPr>
          <p:cNvPr id="10" name="TextBox 9">
            <a:extLst>
              <a:ext uri="{FF2B5EF4-FFF2-40B4-BE49-F238E27FC236}">
                <a16:creationId xmlns:a16="http://schemas.microsoft.com/office/drawing/2014/main" id="{827C49AB-1954-8565-C11E-A63D35C60C4A}"/>
              </a:ext>
            </a:extLst>
          </p:cNvPr>
          <p:cNvSpPr txBox="1"/>
          <p:nvPr/>
        </p:nvSpPr>
        <p:spPr>
          <a:xfrm>
            <a:off x="952384" y="3606794"/>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14.8</a:t>
            </a:r>
          </a:p>
        </p:txBody>
      </p:sp>
      <p:sp>
        <p:nvSpPr>
          <p:cNvPr id="11" name="TextBox 10">
            <a:extLst>
              <a:ext uri="{FF2B5EF4-FFF2-40B4-BE49-F238E27FC236}">
                <a16:creationId xmlns:a16="http://schemas.microsoft.com/office/drawing/2014/main" id="{197B333F-2DD4-A577-19D9-603DA49895CD}"/>
              </a:ext>
            </a:extLst>
          </p:cNvPr>
          <p:cNvSpPr txBox="1"/>
          <p:nvPr/>
        </p:nvSpPr>
        <p:spPr>
          <a:xfrm>
            <a:off x="1520599" y="3976427"/>
            <a:ext cx="61092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654</a:t>
            </a:r>
          </a:p>
        </p:txBody>
      </p:sp>
      <p:sp>
        <p:nvSpPr>
          <p:cNvPr id="12" name="TextBox 11">
            <a:extLst>
              <a:ext uri="{FF2B5EF4-FFF2-40B4-BE49-F238E27FC236}">
                <a16:creationId xmlns:a16="http://schemas.microsoft.com/office/drawing/2014/main" id="{BD8E745E-0028-5806-D40D-951278F62417}"/>
              </a:ext>
            </a:extLst>
          </p:cNvPr>
          <p:cNvSpPr txBox="1"/>
          <p:nvPr/>
        </p:nvSpPr>
        <p:spPr>
          <a:xfrm>
            <a:off x="2600000" y="3860000"/>
            <a:ext cx="3700000" cy="700000"/>
          </a:xfrm>
          <a:prstGeom prst="rect">
            <a:avLst/>
          </a:prstGeom>
          <a:noFill/>
        </p:spPr>
        <p:txBody>
          <a:bodyPr wrap="square" rtlCol="0">
            <a:noAutofit/>
          </a:bodyPr>
          <a:lstStyle/>
          <a:p>
            <a:pPr marR="0" lvl="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No </a:t>
            </a:r>
            <a:r>
              <a:rPr kumimoji="0" lang="en-US" sz="1400" b="0" i="0" u="none" strike="noStrike" kern="1200" cap="none" spc="0" normalizeH="0" baseline="0" noProof="0" err="1">
                <a:ln>
                  <a:noFill/>
                </a:ln>
                <a:solidFill>
                  <a:prstClr val="black"/>
                </a:solidFill>
                <a:effectLst/>
                <a:uLnTx/>
                <a:uFillTx/>
                <a:latin typeface="Calibri"/>
                <a:ea typeface="+mn-ea"/>
                <a:cs typeface="+mn-cs"/>
              </a:rPr>
              <a:t>leukoerythroblastosis</a:t>
            </a:r>
            <a:r>
              <a:rPr kumimoji="0" lang="en-US" sz="1400" b="0" i="0" u="none" strike="noStrike" kern="1200" cap="none" spc="0" normalizeH="0" baseline="0" noProof="0">
                <a:ln>
                  <a:noFill/>
                </a:ln>
                <a:solidFill>
                  <a:prstClr val="black"/>
                </a:solidFill>
                <a:effectLst/>
                <a:uLnTx/>
                <a:uFillTx/>
                <a:latin typeface="Calibri"/>
                <a:ea typeface="+mn-ea"/>
                <a:cs typeface="+mn-cs"/>
              </a:rPr>
              <a:t> noted</a:t>
            </a:r>
          </a:p>
          <a:p>
            <a:pPr marR="0" lvl="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LDH elevated</a:t>
            </a:r>
          </a:p>
          <a:p>
            <a:pPr marR="0" lvl="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445F0C18-0E20-AEE3-6C06-F55E812595CB}"/>
              </a:ext>
            </a:extLst>
          </p:cNvPr>
          <p:cNvSpPr txBox="1"/>
          <p:nvPr/>
        </p:nvSpPr>
        <p:spPr>
          <a:xfrm>
            <a:off x="419100" y="4850000"/>
            <a:ext cx="5900000" cy="1500000"/>
          </a:xfrm>
          <a:prstGeom prst="rect">
            <a:avLst/>
          </a:prstGeom>
          <a:noFill/>
        </p:spPr>
        <p:txBody>
          <a:bodyPr wrap="square" rtlCol="0">
            <a:noAutofit/>
          </a:bodyPr>
          <a:lstStyle/>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Peripheral blood tested for </a:t>
            </a:r>
            <a:r>
              <a:rPr kumimoji="0" lang="en-US" sz="1400" b="1" i="1" u="none" strike="noStrike" kern="1200" cap="none" spc="0" normalizeH="0" baseline="0" noProof="0">
                <a:ln>
                  <a:noFill/>
                </a:ln>
                <a:solidFill>
                  <a:prstClr val="black"/>
                </a:solidFill>
                <a:effectLst/>
                <a:uLnTx/>
                <a:uFillTx/>
                <a:latin typeface="Calibri"/>
                <a:ea typeface="+mn-ea"/>
                <a:cs typeface="+mn-cs"/>
              </a:rPr>
              <a:t>CALR</a:t>
            </a:r>
            <a:r>
              <a:rPr kumimoji="0" lang="en-US" sz="1400" b="1" i="0" u="none" strike="noStrike" kern="1200" cap="none" spc="0" normalizeH="0" baseline="0" noProof="0">
                <a:ln>
                  <a:noFill/>
                </a:ln>
                <a:solidFill>
                  <a:prstClr val="black"/>
                </a:solidFill>
                <a:effectLst/>
                <a:uLnTx/>
                <a:uFillTx/>
                <a:latin typeface="Calibri"/>
                <a:ea typeface="+mn-ea"/>
                <a:cs typeface="+mn-cs"/>
              </a:rPr>
              <a:t>, </a:t>
            </a:r>
            <a:r>
              <a:rPr kumimoji="0" lang="en-US" sz="1400" b="1" i="1" u="none" strike="noStrike" kern="1200" cap="none" spc="0" normalizeH="0" baseline="0" noProof="0">
                <a:ln>
                  <a:noFill/>
                </a:ln>
                <a:solidFill>
                  <a:prstClr val="black"/>
                </a:solidFill>
                <a:effectLst/>
                <a:uLnTx/>
                <a:uFillTx/>
                <a:latin typeface="Calibri"/>
                <a:ea typeface="+mn-ea"/>
                <a:cs typeface="+mn-cs"/>
              </a:rPr>
              <a:t>MPL</a:t>
            </a:r>
            <a:r>
              <a:rPr kumimoji="0" lang="en-US" sz="1400" b="1" i="0" u="none" strike="noStrike" kern="1200" cap="none" spc="0" normalizeH="0" baseline="0" noProof="0">
                <a:ln>
                  <a:noFill/>
                </a:ln>
                <a:solidFill>
                  <a:prstClr val="black"/>
                </a:solidFill>
                <a:effectLst/>
                <a:uLnTx/>
                <a:uFillTx/>
                <a:latin typeface="Calibri"/>
                <a:ea typeface="+mn-ea"/>
                <a:cs typeface="+mn-cs"/>
              </a:rPr>
              <a:t> and </a:t>
            </a:r>
            <a:r>
              <a:rPr kumimoji="0" lang="en-US" sz="1400" b="1" i="1" u="none" strike="noStrike" kern="1200" cap="none" spc="0" normalizeH="0" baseline="0" noProof="0">
                <a:ln>
                  <a:noFill/>
                </a:ln>
                <a:solidFill>
                  <a:prstClr val="black"/>
                </a:solidFill>
                <a:effectLst/>
                <a:uLnTx/>
                <a:uFillTx/>
                <a:latin typeface="Calibri"/>
                <a:ea typeface="+mn-ea"/>
                <a:cs typeface="+mn-cs"/>
              </a:rPr>
              <a:t>JAK2</a:t>
            </a:r>
            <a:r>
              <a:rPr kumimoji="0" lang="en-US" sz="1400" b="1" i="0" u="none" strike="noStrike" kern="1200" cap="none" spc="0" normalizeH="0" baseline="0" noProof="0">
                <a:ln>
                  <a:noFill/>
                </a:ln>
                <a:solidFill>
                  <a:prstClr val="black"/>
                </a:solidFill>
                <a:effectLst/>
                <a:uLnTx/>
                <a:uFillTx/>
                <a:latin typeface="Calibri"/>
                <a:ea typeface="+mn-ea"/>
                <a:cs typeface="+mn-cs"/>
              </a:rPr>
              <a:t> mutations: </a:t>
            </a:r>
            <a:r>
              <a:rPr kumimoji="0" lang="en-US" sz="1400" b="1" i="1" u="none" strike="noStrike" kern="1200" cap="none" spc="0" normalizeH="0" baseline="0" noProof="0">
                <a:ln>
                  <a:noFill/>
                </a:ln>
                <a:solidFill>
                  <a:srgbClr val="E7E6E6">
                    <a:lumMod val="50000"/>
                  </a:srgbClr>
                </a:solidFill>
                <a:effectLst/>
                <a:uLnTx/>
                <a:uFillTx/>
                <a:latin typeface="Calibri"/>
                <a:ea typeface="+mn-ea"/>
                <a:cs typeface="+mn-cs"/>
              </a:rPr>
              <a:t>JAK2 V617F </a:t>
            </a:r>
            <a:r>
              <a:rPr kumimoji="0" lang="en-US" sz="1400" b="0" i="0" u="none" strike="noStrike" kern="1200" cap="none" spc="0" normalizeH="0" baseline="0" noProof="0">
                <a:ln>
                  <a:noFill/>
                </a:ln>
                <a:solidFill>
                  <a:srgbClr val="E7E6E6">
                    <a:lumMod val="50000"/>
                  </a:srgbClr>
                </a:solidFill>
                <a:effectLst/>
                <a:uLnTx/>
                <a:uFillTx/>
                <a:latin typeface="Calibri"/>
                <a:ea typeface="+mn-ea"/>
                <a:cs typeface="+mn-cs"/>
              </a:rPr>
              <a:t>mutation present</a:t>
            </a:r>
            <a:endParaRPr kumimoji="0" lang="en-US" sz="1400" b="1" i="0" u="none" strike="noStrike" kern="1200" cap="none" spc="0" normalizeH="0" baseline="0" noProof="0">
              <a:ln>
                <a:noFill/>
              </a:ln>
              <a:solidFill>
                <a:prstClr val="black"/>
              </a:solidFill>
              <a:effectLst/>
              <a:uLnTx/>
              <a:uFillTx/>
              <a:latin typeface="Calibri"/>
              <a:ea typeface="+mn-ea"/>
              <a:cs typeface="+mn-cs"/>
            </a:endParaRP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Bone marrow biopsy: </a:t>
            </a:r>
            <a:r>
              <a:rPr kumimoji="0" lang="en-US" sz="1400" b="0" i="0" u="none" strike="noStrike" kern="1200" cap="none" spc="0" normalizeH="0" baseline="0" noProof="0">
                <a:ln>
                  <a:noFill/>
                </a:ln>
                <a:solidFill>
                  <a:srgbClr val="E7E6E6">
                    <a:lumMod val="50000"/>
                  </a:srgbClr>
                </a:solidFill>
                <a:effectLst/>
                <a:uLnTx/>
                <a:uFillTx/>
                <a:latin typeface="Calibri"/>
                <a:ea typeface="+mn-ea"/>
                <a:cs typeface="+mn-cs"/>
              </a:rPr>
              <a:t>slightly hypercellular, slight myeloid predominance, megakaryocytic hyperplasia with atypia, megs arranged in clusters, grade 0-1 fibrosis noted, most consistent with </a:t>
            </a:r>
            <a:r>
              <a:rPr kumimoji="0" lang="en-US" sz="1400" b="1" i="0" u="sng" strike="noStrike" kern="1200" cap="none" spc="0" normalizeH="0" baseline="0" noProof="0" err="1">
                <a:ln>
                  <a:noFill/>
                </a:ln>
                <a:solidFill>
                  <a:srgbClr val="E7E6E6">
                    <a:lumMod val="50000"/>
                  </a:srgbClr>
                </a:solidFill>
                <a:effectLst/>
                <a:uLnTx/>
                <a:uFillTx/>
                <a:latin typeface="Calibri"/>
                <a:ea typeface="+mn-ea"/>
                <a:cs typeface="+mn-cs"/>
              </a:rPr>
              <a:t>prefibrotic</a:t>
            </a:r>
            <a:r>
              <a:rPr kumimoji="0" lang="en-US" sz="1400" b="1" i="0" u="sng" strike="noStrike" kern="1200" cap="none" spc="0" normalizeH="0" baseline="0" noProof="0">
                <a:ln>
                  <a:noFill/>
                </a:ln>
                <a:solidFill>
                  <a:srgbClr val="E7E6E6">
                    <a:lumMod val="50000"/>
                  </a:srgbClr>
                </a:solidFill>
                <a:effectLst/>
                <a:uLnTx/>
                <a:uFillTx/>
                <a:latin typeface="Calibri"/>
                <a:ea typeface="+mn-ea"/>
                <a:cs typeface="+mn-cs"/>
              </a:rPr>
              <a:t> MF</a:t>
            </a:r>
          </a:p>
          <a:p>
            <a:pPr marR="0" lvl="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Karyotype: </a:t>
            </a:r>
            <a:r>
              <a:rPr kumimoji="0" lang="en-US" sz="1400" b="0" i="0" u="none" strike="noStrike" kern="1200" cap="none" spc="0" normalizeH="0" baseline="0" noProof="0">
                <a:ln>
                  <a:noFill/>
                </a:ln>
                <a:solidFill>
                  <a:srgbClr val="E7E6E6">
                    <a:lumMod val="50000"/>
                  </a:srgbClr>
                </a:solidFill>
                <a:effectLst/>
                <a:uLnTx/>
                <a:uFillTx/>
                <a:latin typeface="Calibri"/>
                <a:ea typeface="+mn-ea"/>
                <a:cs typeface="+mn-cs"/>
              </a:rPr>
              <a:t>46, XY</a:t>
            </a:r>
          </a:p>
        </p:txBody>
      </p:sp>
      <p:sp>
        <p:nvSpPr>
          <p:cNvPr id="14" name="Question panel 14"/>
          <p:cNvSpPr/>
          <p:nvPr/>
        </p:nvSpPr>
        <p:spPr>
          <a:xfrm>
            <a:off x="6579100" y="2033094"/>
            <a:ext cx="5192900" cy="241848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15" name="Question label 15"/>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2b</a:t>
            </a:r>
          </a:p>
        </p:txBody>
      </p:sp>
      <p:sp>
        <p:nvSpPr>
          <p:cNvPr id="16" name="Question 16"/>
          <p:cNvSpPr txBox="1"/>
          <p:nvPr/>
        </p:nvSpPr>
        <p:spPr>
          <a:xfrm>
            <a:off x="6749100" y="2348094"/>
            <a:ext cx="4852900" cy="52768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What is an appropriate initial treatment for this newly diagnosed prefibrotic MF patient?</a:t>
            </a:r>
          </a:p>
        </p:txBody>
      </p:sp>
      <p:sp>
        <p:nvSpPr>
          <p:cNvPr id="17" name="Answer A 17"/>
          <p:cNvSpPr/>
          <p:nvPr/>
        </p:nvSpPr>
        <p:spPr>
          <a:xfrm>
            <a:off x="6749100" y="29857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Observation alone.</a:t>
            </a:r>
          </a:p>
        </p:txBody>
      </p:sp>
      <p:sp>
        <p:nvSpPr>
          <p:cNvPr id="18" name="Answer B 18"/>
          <p:cNvSpPr/>
          <p:nvPr/>
        </p:nvSpPr>
        <p:spPr>
          <a:xfrm>
            <a:off x="6749100" y="34443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Ruxolitinib.</a:t>
            </a:r>
          </a:p>
        </p:txBody>
      </p:sp>
      <p:sp>
        <p:nvSpPr>
          <p:cNvPr id="19" name="Answer C 19"/>
          <p:cNvSpPr/>
          <p:nvPr/>
        </p:nvSpPr>
        <p:spPr>
          <a:xfrm>
            <a:off x="6749100" y="39029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Pegylated interferon.</a:t>
            </a:r>
          </a:p>
        </p:txBody>
      </p:sp>
      <p:sp>
        <p:nvSpPr>
          <p:cNvPr id="20" name="Correct answer (click to reveal) 20"/>
          <p:cNvSpPr/>
          <p:nvPr/>
        </p:nvSpPr>
        <p:spPr>
          <a:xfrm>
            <a:off x="6749100" y="3902974"/>
            <a:ext cx="48529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Tree>
    <p:extLst>
      <p:ext uri="{BB962C8B-B14F-4D97-AF65-F5344CB8AC3E}">
        <p14:creationId xmlns:p14="http://schemas.microsoft.com/office/powerpoint/2010/main" val="58104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CAEE4-4EB8-60AC-4BED-FEEA0015C923}"/>
              </a:ext>
            </a:extLst>
          </p:cNvPr>
          <p:cNvSpPr>
            <a:spLocks noGrp="1"/>
          </p:cNvSpPr>
          <p:nvPr>
            <p:ph type="title"/>
          </p:nvPr>
        </p:nvSpPr>
        <p:spPr>
          <a:xfrm>
            <a:off x="419100" y="1340569"/>
            <a:ext cx="11353800" cy="713539"/>
          </a:xfrm>
        </p:spPr>
        <p:txBody>
          <a:bodyPr lIns="0" tIns="0" rIns="0" bIns="0" anchor="t">
            <a:noAutofit/>
          </a:bodyPr>
          <a:lstStyle/>
          <a:p>
            <a:r>
              <a:rPr lang="en-US"/>
              <a:t>Interferon in MPNs</a:t>
            </a:r>
          </a:p>
        </p:txBody>
      </p:sp>
      <p:sp>
        <p:nvSpPr>
          <p:cNvPr id="3" name="Content Placeholder 2">
            <a:extLst>
              <a:ext uri="{FF2B5EF4-FFF2-40B4-BE49-F238E27FC236}">
                <a16:creationId xmlns:a16="http://schemas.microsoft.com/office/drawing/2014/main" id="{DB13DFBB-7A6A-3013-D859-32429E1FD309}"/>
              </a:ext>
            </a:extLst>
          </p:cNvPr>
          <p:cNvSpPr>
            <a:spLocks noGrp="1"/>
          </p:cNvSpPr>
          <p:nvPr>
            <p:ph idx="1"/>
          </p:nvPr>
        </p:nvSpPr>
        <p:spPr/>
        <p:txBody>
          <a:bodyPr/>
          <a:lstStyle/>
          <a:p>
            <a:r>
              <a:rPr lang="en-US"/>
              <a:t>Interferons thought to act at the level of the mutant MPN stem cell</a:t>
            </a:r>
          </a:p>
          <a:p>
            <a:r>
              <a:rPr lang="en-US"/>
              <a:t>Interferons have a long history of efficacy and safety in MPNs</a:t>
            </a:r>
          </a:p>
          <a:p>
            <a:pPr lvl="1"/>
            <a:r>
              <a:rPr lang="en-US"/>
              <a:t>PV</a:t>
            </a:r>
          </a:p>
          <a:p>
            <a:pPr lvl="1"/>
            <a:r>
              <a:rPr lang="en-US"/>
              <a:t>ET</a:t>
            </a:r>
          </a:p>
          <a:p>
            <a:pPr lvl="1"/>
            <a:r>
              <a:rPr lang="en-US"/>
              <a:t>Myelofibrosis</a:t>
            </a:r>
          </a:p>
        </p:txBody>
      </p:sp>
    </p:spTree>
    <p:extLst>
      <p:ext uri="{BB962C8B-B14F-4D97-AF65-F5344CB8AC3E}">
        <p14:creationId xmlns:p14="http://schemas.microsoft.com/office/powerpoint/2010/main" val="2053121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52EA0-32DF-AF7B-912D-F137A4B0895D}"/>
              </a:ext>
            </a:extLst>
          </p:cNvPr>
          <p:cNvSpPr>
            <a:spLocks noGrp="1"/>
          </p:cNvSpPr>
          <p:nvPr>
            <p:ph type="title"/>
          </p:nvPr>
        </p:nvSpPr>
        <p:spPr>
          <a:xfrm>
            <a:off x="419100" y="1340569"/>
            <a:ext cx="11353800" cy="713539"/>
          </a:xfrm>
        </p:spPr>
        <p:txBody>
          <a:bodyPr lIns="0" tIns="0" rIns="0" bIns="0" anchor="t">
            <a:noAutofit/>
          </a:bodyPr>
          <a:lstStyle/>
          <a:p>
            <a:r>
              <a:rPr lang="en-US"/>
              <a:t>Interferon in </a:t>
            </a:r>
            <a:r>
              <a:rPr lang="en-US" err="1"/>
              <a:t>prefibrotic</a:t>
            </a:r>
            <a:r>
              <a:rPr lang="en-US"/>
              <a:t> myelofibrosis</a:t>
            </a:r>
          </a:p>
        </p:txBody>
      </p:sp>
      <p:graphicFrame>
        <p:nvGraphicFramePr>
          <p:cNvPr id="4" name="Content Placeholder 3">
            <a:extLst>
              <a:ext uri="{FF2B5EF4-FFF2-40B4-BE49-F238E27FC236}">
                <a16:creationId xmlns:a16="http://schemas.microsoft.com/office/drawing/2014/main" id="{B69A5222-817A-CF8C-026E-3C57FFC55CA3}"/>
              </a:ext>
            </a:extLst>
          </p:cNvPr>
          <p:cNvGraphicFramePr>
            <a:graphicFrameLocks/>
          </p:cNvGraphicFramePr>
          <p:nvPr/>
        </p:nvGraphicFramePr>
        <p:xfrm>
          <a:off x="124968" y="1872171"/>
          <a:ext cx="11942064" cy="3705669"/>
        </p:xfrm>
        <a:graphic>
          <a:graphicData uri="http://schemas.openxmlformats.org/drawingml/2006/table">
            <a:tbl>
              <a:tblPr firstRow="1" bandRow="1">
                <a:tableStyleId>{F5AB1C69-6EDB-4FF4-983F-18BD219EF322}</a:tableStyleId>
              </a:tblPr>
              <a:tblGrid>
                <a:gridCol w="1071654">
                  <a:extLst>
                    <a:ext uri="{9D8B030D-6E8A-4147-A177-3AD203B41FA5}">
                      <a16:colId xmlns:a16="http://schemas.microsoft.com/office/drawing/2014/main" val="4167013285"/>
                    </a:ext>
                  </a:extLst>
                </a:gridCol>
                <a:gridCol w="936978">
                  <a:extLst>
                    <a:ext uri="{9D8B030D-6E8A-4147-A177-3AD203B41FA5}">
                      <a16:colId xmlns:a16="http://schemas.microsoft.com/office/drawing/2014/main" val="2989042156"/>
                    </a:ext>
                  </a:extLst>
                </a:gridCol>
                <a:gridCol w="1648178">
                  <a:extLst>
                    <a:ext uri="{9D8B030D-6E8A-4147-A177-3AD203B41FA5}">
                      <a16:colId xmlns:a16="http://schemas.microsoft.com/office/drawing/2014/main" val="2629121868"/>
                    </a:ext>
                  </a:extLst>
                </a:gridCol>
                <a:gridCol w="1569322">
                  <a:extLst>
                    <a:ext uri="{9D8B030D-6E8A-4147-A177-3AD203B41FA5}">
                      <a16:colId xmlns:a16="http://schemas.microsoft.com/office/drawing/2014/main" val="2064936644"/>
                    </a:ext>
                  </a:extLst>
                </a:gridCol>
                <a:gridCol w="799988">
                  <a:extLst>
                    <a:ext uri="{9D8B030D-6E8A-4147-A177-3AD203B41FA5}">
                      <a16:colId xmlns:a16="http://schemas.microsoft.com/office/drawing/2014/main" val="737756737"/>
                    </a:ext>
                  </a:extLst>
                </a:gridCol>
                <a:gridCol w="799988">
                  <a:extLst>
                    <a:ext uri="{9D8B030D-6E8A-4147-A177-3AD203B41FA5}">
                      <a16:colId xmlns:a16="http://schemas.microsoft.com/office/drawing/2014/main" val="2703399381"/>
                    </a:ext>
                  </a:extLst>
                </a:gridCol>
                <a:gridCol w="799988">
                  <a:extLst>
                    <a:ext uri="{9D8B030D-6E8A-4147-A177-3AD203B41FA5}">
                      <a16:colId xmlns:a16="http://schemas.microsoft.com/office/drawing/2014/main" val="851471858"/>
                    </a:ext>
                  </a:extLst>
                </a:gridCol>
                <a:gridCol w="2239880">
                  <a:extLst>
                    <a:ext uri="{9D8B030D-6E8A-4147-A177-3AD203B41FA5}">
                      <a16:colId xmlns:a16="http://schemas.microsoft.com/office/drawing/2014/main" val="3312806753"/>
                    </a:ext>
                  </a:extLst>
                </a:gridCol>
                <a:gridCol w="2076088">
                  <a:extLst>
                    <a:ext uri="{9D8B030D-6E8A-4147-A177-3AD203B41FA5}">
                      <a16:colId xmlns:a16="http://schemas.microsoft.com/office/drawing/2014/main" val="2331297093"/>
                    </a:ext>
                  </a:extLst>
                </a:gridCol>
              </a:tblGrid>
              <a:tr h="444309">
                <a:tc>
                  <a:txBody>
                    <a:bodyPr/>
                    <a:lstStyle/>
                    <a:p>
                      <a:r>
                        <a:rPr lang="en-US" sz="1200"/>
                        <a:t>Clinical trial</a:t>
                      </a:r>
                    </a:p>
                  </a:txBody>
                  <a:tcPr/>
                </a:tc>
                <a:tc>
                  <a:txBody>
                    <a:bodyPr/>
                    <a:lstStyle/>
                    <a:p>
                      <a:r>
                        <a:rPr lang="en-US" sz="1200"/>
                        <a:t>Phase</a:t>
                      </a:r>
                    </a:p>
                  </a:txBody>
                  <a:tcPr/>
                </a:tc>
                <a:tc>
                  <a:txBody>
                    <a:bodyPr/>
                    <a:lstStyle/>
                    <a:p>
                      <a:r>
                        <a:rPr lang="en-US" sz="1200"/>
                        <a:t>Patients</a:t>
                      </a:r>
                    </a:p>
                  </a:txBody>
                  <a:tcPr/>
                </a:tc>
                <a:tc>
                  <a:txBody>
                    <a:bodyPr/>
                    <a:lstStyle/>
                    <a:p>
                      <a:r>
                        <a:rPr lang="en-US" sz="1200"/>
                        <a:t>Agent(s)</a:t>
                      </a:r>
                    </a:p>
                  </a:txBody>
                  <a:tcPr/>
                </a:tc>
                <a:tc gridSpan="3">
                  <a:txBody>
                    <a:bodyPr/>
                    <a:lstStyle/>
                    <a:p>
                      <a:r>
                        <a:rPr lang="en-US" sz="1200"/>
                        <a:t>Clinical response</a:t>
                      </a:r>
                    </a:p>
                  </a:txBody>
                  <a:tcPr/>
                </a:tc>
                <a:tc hMerge="1">
                  <a:txBody>
                    <a:bodyPr/>
                    <a:lstStyle/>
                    <a:p>
                      <a:endParaRPr lang="en-US"/>
                    </a:p>
                  </a:txBody>
                  <a:tcPr/>
                </a:tc>
                <a:tc hMerge="1">
                  <a:txBody>
                    <a:bodyPr/>
                    <a:lstStyle/>
                    <a:p>
                      <a:endParaRPr lang="en-US"/>
                    </a:p>
                  </a:txBody>
                  <a:tcPr/>
                </a:tc>
                <a:tc>
                  <a:txBody>
                    <a:bodyPr/>
                    <a:lstStyle/>
                    <a:p>
                      <a:r>
                        <a:rPr lang="en-US" sz="1200"/>
                        <a:t>Molecular response</a:t>
                      </a:r>
                    </a:p>
                  </a:txBody>
                  <a:tcPr/>
                </a:tc>
                <a:tc>
                  <a:txBody>
                    <a:bodyPr/>
                    <a:lstStyle/>
                    <a:p>
                      <a:r>
                        <a:rPr lang="en-US" sz="1200"/>
                        <a:t>Toxicity</a:t>
                      </a:r>
                    </a:p>
                  </a:txBody>
                  <a:tcPr/>
                </a:tc>
                <a:extLst>
                  <a:ext uri="{0D108BD9-81ED-4DB2-BD59-A6C34878D82A}">
                    <a16:rowId xmlns:a16="http://schemas.microsoft.com/office/drawing/2014/main" val="3562563688"/>
                  </a:ext>
                </a:extLst>
              </a:tr>
              <a:tr h="444309">
                <a:tc>
                  <a:txBody>
                    <a:bodyPr/>
                    <a:lstStyle/>
                    <a:p>
                      <a:r>
                        <a:rPr lang="en-US" sz="1200" b="1"/>
                        <a:t>Silver et al</a:t>
                      </a:r>
                    </a:p>
                  </a:txBody>
                  <a:tcPr/>
                </a:tc>
                <a:tc>
                  <a:txBody>
                    <a:bodyPr/>
                    <a:lstStyle/>
                    <a:p>
                      <a:r>
                        <a:rPr lang="en-US" sz="1000"/>
                        <a:t>Retrospective</a:t>
                      </a:r>
                    </a:p>
                  </a:txBody>
                  <a:tcPr/>
                </a:tc>
                <a:tc>
                  <a:txBody>
                    <a:bodyPr/>
                    <a:lstStyle/>
                    <a:p>
                      <a:r>
                        <a:rPr lang="en-US" sz="1000"/>
                        <a:t>N=30 MF</a:t>
                      </a:r>
                    </a:p>
                    <a:p>
                      <a:r>
                        <a:rPr lang="en-US" sz="1000"/>
                        <a:t>-low-INT-1 DIPSS</a:t>
                      </a:r>
                      <a:endParaRPr lang="en-US" sz="800"/>
                    </a:p>
                  </a:txBody>
                  <a:tcPr/>
                </a:tc>
                <a:tc>
                  <a:txBody>
                    <a:bodyPr/>
                    <a:lstStyle/>
                    <a:p>
                      <a:pPr algn="ctr"/>
                      <a:r>
                        <a:rPr lang="en-US" sz="1000"/>
                        <a:t>IFN-2b or PEG-IFNa-2a</a:t>
                      </a:r>
                    </a:p>
                  </a:txBody>
                  <a:tcPr/>
                </a:tc>
                <a:tc gridSpan="3">
                  <a:txBody>
                    <a:bodyPr/>
                    <a:lstStyle/>
                    <a:p>
                      <a:r>
                        <a:rPr lang="en-US" sz="1000"/>
                        <a:t>CR 7%</a:t>
                      </a:r>
                    </a:p>
                    <a:p>
                      <a:r>
                        <a:rPr lang="en-US" sz="1000"/>
                        <a:t>PR 30%</a:t>
                      </a:r>
                    </a:p>
                    <a:p>
                      <a:r>
                        <a:rPr lang="en-US" sz="1000"/>
                        <a:t>CI 13%</a:t>
                      </a:r>
                    </a:p>
                    <a:p>
                      <a:r>
                        <a:rPr lang="en-US" sz="1000"/>
                        <a:t>SD 23%</a:t>
                      </a:r>
                    </a:p>
                    <a:p>
                      <a:endParaRPr lang="en-US" sz="1000"/>
                    </a:p>
                    <a:p>
                      <a:r>
                        <a:rPr lang="en-US" sz="1000"/>
                        <a:t>5-year PFS 88%</a:t>
                      </a:r>
                    </a:p>
                    <a:p>
                      <a:r>
                        <a:rPr lang="en-US" sz="1000"/>
                        <a:t>5-year OS 91.5%</a:t>
                      </a:r>
                    </a:p>
                  </a:txBody>
                  <a:tcPr/>
                </a:tc>
                <a:tc hMerge="1">
                  <a:txBody>
                    <a:bodyPr/>
                    <a:lstStyle/>
                    <a:p>
                      <a:endParaRPr lang="en-US"/>
                    </a:p>
                  </a:txBody>
                  <a:tcPr/>
                </a:tc>
                <a:tc hMerge="1">
                  <a:txBody>
                    <a:bodyPr/>
                    <a:lstStyle/>
                    <a:p>
                      <a:endParaRPr lang="en-US"/>
                    </a:p>
                  </a:txBody>
                  <a:tcPr/>
                </a:tc>
                <a:tc>
                  <a:txBody>
                    <a:bodyPr/>
                    <a:lstStyle/>
                    <a:p>
                      <a:r>
                        <a:rPr lang="en-US" sz="1000"/>
                        <a:t>28% VAF reduction of 23% and reduction in marrow cellularity</a:t>
                      </a:r>
                    </a:p>
                    <a:p>
                      <a:endParaRPr lang="en-US" sz="1000"/>
                    </a:p>
                  </a:txBody>
                  <a:tcPr/>
                </a:tc>
                <a:tc>
                  <a:txBody>
                    <a:bodyPr/>
                    <a:lstStyle/>
                    <a:p>
                      <a:r>
                        <a:rPr lang="en-US" sz="1000"/>
                        <a:t>Mostly grade 1/2 toxicity</a:t>
                      </a:r>
                    </a:p>
                    <a:p>
                      <a:endParaRPr lang="en-US" sz="1000"/>
                    </a:p>
                  </a:txBody>
                  <a:tcPr/>
                </a:tc>
                <a:extLst>
                  <a:ext uri="{0D108BD9-81ED-4DB2-BD59-A6C34878D82A}">
                    <a16:rowId xmlns:a16="http://schemas.microsoft.com/office/drawing/2014/main" val="2676243229"/>
                  </a:ext>
                </a:extLst>
              </a:tr>
              <a:tr h="444309">
                <a:tc>
                  <a:txBody>
                    <a:bodyPr/>
                    <a:lstStyle/>
                    <a:p>
                      <a:r>
                        <a:rPr lang="en-US" sz="1200" b="1" err="1"/>
                        <a:t>Ianotto</a:t>
                      </a:r>
                      <a:r>
                        <a:rPr lang="en-US" sz="1200" b="1"/>
                        <a:t> et al</a:t>
                      </a:r>
                    </a:p>
                  </a:txBody>
                  <a:tcPr/>
                </a:tc>
                <a:tc>
                  <a:txBody>
                    <a:bodyPr/>
                    <a:lstStyle/>
                    <a:p>
                      <a:r>
                        <a:rPr lang="en-US" sz="1000"/>
                        <a:t>Retrospective</a:t>
                      </a:r>
                    </a:p>
                  </a:txBody>
                  <a:tcPr/>
                </a:tc>
                <a:tc>
                  <a:txBody>
                    <a:bodyPr/>
                    <a:lstStyle/>
                    <a:p>
                      <a:r>
                        <a:rPr lang="en-US" sz="1000"/>
                        <a:t>N=62 MF</a:t>
                      </a:r>
                    </a:p>
                    <a:p>
                      <a:r>
                        <a:rPr lang="en-US" sz="1000"/>
                        <a:t>-42.6% low-INT-1 IPSS</a:t>
                      </a:r>
                    </a:p>
                    <a:p>
                      <a:r>
                        <a:rPr lang="en-US" sz="1000"/>
                        <a:t>-53.2% low-INT-1 DIPSS</a:t>
                      </a:r>
                    </a:p>
                  </a:txBody>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000"/>
                        <a:t>PEG-IFNa-2a</a:t>
                      </a:r>
                    </a:p>
                    <a:p>
                      <a:pPr algn="ctr"/>
                      <a:endParaRPr lang="en-US" sz="1000"/>
                    </a:p>
                  </a:txBody>
                  <a:tcPr/>
                </a:tc>
                <a:tc gridSpan="3">
                  <a:txBody>
                    <a:bodyPr/>
                    <a:lstStyle/>
                    <a:p>
                      <a:r>
                        <a:rPr lang="en-US" sz="1000"/>
                        <a:t>Median OS 7.4 years</a:t>
                      </a:r>
                    </a:p>
                    <a:p>
                      <a:r>
                        <a:rPr lang="en-US" sz="1000"/>
                        <a:t>Median LFS NR</a:t>
                      </a:r>
                    </a:p>
                  </a:txBody>
                  <a:tcPr/>
                </a:tc>
                <a:tc hMerge="1">
                  <a:txBody>
                    <a:bodyPr/>
                    <a:lstStyle/>
                    <a:p>
                      <a:endParaRPr lang="en-US"/>
                    </a:p>
                  </a:txBody>
                  <a:tcPr/>
                </a:tc>
                <a:tc hMerge="1">
                  <a:txBody>
                    <a:bodyPr/>
                    <a:lstStyle/>
                    <a:p>
                      <a:endParaRPr lang="en-US"/>
                    </a:p>
                  </a:txBody>
                  <a:tcPr/>
                </a:tc>
                <a:tc>
                  <a:txBody>
                    <a:bodyPr/>
                    <a:lstStyle/>
                    <a:p>
                      <a:r>
                        <a:rPr lang="en-US" sz="1000"/>
                        <a:t>&gt;10% VAF reduction 63%</a:t>
                      </a:r>
                    </a:p>
                    <a:p>
                      <a:r>
                        <a:rPr lang="en-US" sz="1000"/>
                        <a:t>&gt;20% VAF reduction 55.6%</a:t>
                      </a:r>
                    </a:p>
                    <a:p>
                      <a:r>
                        <a:rPr lang="en-US" sz="1000"/>
                        <a:t>&gt;50% VAF reduction 37%</a:t>
                      </a:r>
                    </a:p>
                  </a:txBody>
                  <a:tcPr/>
                </a:tc>
                <a:tc>
                  <a:txBody>
                    <a:bodyPr/>
                    <a:lstStyle/>
                    <a:p>
                      <a:r>
                        <a:rPr lang="en-US" sz="1000"/>
                        <a:t>AE-related </a:t>
                      </a:r>
                      <a:r>
                        <a:rPr lang="en-US" sz="1000" err="1"/>
                        <a:t>tx</a:t>
                      </a:r>
                      <a:r>
                        <a:rPr lang="en-US" sz="1000"/>
                        <a:t> discontinuation 44.4%</a:t>
                      </a:r>
                    </a:p>
                  </a:txBody>
                  <a:tcPr/>
                </a:tc>
                <a:extLst>
                  <a:ext uri="{0D108BD9-81ED-4DB2-BD59-A6C34878D82A}">
                    <a16:rowId xmlns:a16="http://schemas.microsoft.com/office/drawing/2014/main" val="930206022"/>
                  </a:ext>
                </a:extLst>
              </a:tr>
              <a:tr h="502920">
                <a:tc rowSpan="2">
                  <a:txBody>
                    <a:bodyPr/>
                    <a:lstStyle/>
                    <a:p>
                      <a:r>
                        <a:rPr lang="en-US" sz="1200" b="1"/>
                        <a:t>Gill et al</a:t>
                      </a:r>
                    </a:p>
                  </a:txBody>
                  <a:tcPr/>
                </a:tc>
                <a:tc rowSpan="2">
                  <a:txBody>
                    <a:bodyPr/>
                    <a:lstStyle/>
                    <a:p>
                      <a:r>
                        <a:rPr lang="en-US" sz="1000"/>
                        <a:t>2</a:t>
                      </a:r>
                    </a:p>
                    <a:p>
                      <a:r>
                        <a:rPr lang="en-US" sz="1000"/>
                        <a:t>Prospective</a:t>
                      </a:r>
                    </a:p>
                    <a:p>
                      <a:endParaRPr lang="en-US" sz="1000"/>
                    </a:p>
                  </a:txBody>
                  <a:tcPr/>
                </a:tc>
                <a:tc rowSpan="2">
                  <a:txBody>
                    <a:bodyPr/>
                    <a:lstStyle/>
                    <a:p>
                      <a:r>
                        <a:rPr lang="en-US" sz="1000"/>
                        <a:t>N=51 </a:t>
                      </a:r>
                      <a:r>
                        <a:rPr lang="en-US" sz="1000" err="1"/>
                        <a:t>preMF</a:t>
                      </a:r>
                      <a:endParaRPr lang="en-US" sz="1000"/>
                    </a:p>
                    <a:p>
                      <a:r>
                        <a:rPr lang="en-US" sz="1000"/>
                        <a:t>N=6 PMF (low-INT-1 DIPSS)</a:t>
                      </a:r>
                    </a:p>
                    <a:p>
                      <a:r>
                        <a:rPr lang="en-US" sz="1000"/>
                        <a:t>N=5 SMF (low-INT-1 DIPSS)</a:t>
                      </a:r>
                    </a:p>
                    <a:p>
                      <a:endParaRPr lang="en-US" sz="800"/>
                    </a:p>
                  </a:txBody>
                  <a:tcPr/>
                </a:tc>
                <a:tc rowSpan="2">
                  <a:txBody>
                    <a:bodyPr/>
                    <a:lstStyle/>
                    <a:p>
                      <a:pPr algn="ctr"/>
                      <a:r>
                        <a:rPr lang="en-US" sz="1000"/>
                        <a:t>RoPEG-IFNa-2b</a:t>
                      </a:r>
                    </a:p>
                  </a:txBody>
                  <a:tcPr/>
                </a:tc>
                <a:tc>
                  <a:txBody>
                    <a:bodyPr/>
                    <a:lstStyle/>
                    <a:p>
                      <a:r>
                        <a:rPr lang="en-US" sz="1000" err="1"/>
                        <a:t>preMF</a:t>
                      </a:r>
                      <a:r>
                        <a:rPr lang="en-US" sz="1000"/>
                        <a:t>:</a:t>
                      </a:r>
                    </a:p>
                    <a:p>
                      <a:r>
                        <a:rPr lang="en-US" sz="1000"/>
                        <a:t>W104 CHCR 78.4%</a:t>
                      </a:r>
                    </a:p>
                    <a:p>
                      <a:endParaRPr lang="en-US" sz="1000"/>
                    </a:p>
                    <a:p>
                      <a:endParaRPr lang="en-US" sz="1000"/>
                    </a:p>
                  </a:txBody>
                  <a:tcPr/>
                </a:tc>
                <a:tc>
                  <a:txBody>
                    <a:bodyPr/>
                    <a:lstStyle/>
                    <a:p>
                      <a:r>
                        <a:rPr lang="en-US" sz="1000"/>
                        <a:t>PMF:</a:t>
                      </a:r>
                    </a:p>
                    <a:p>
                      <a:r>
                        <a:rPr lang="en-US" sz="1000"/>
                        <a:t>W104 CHCR 33.3%</a:t>
                      </a:r>
                    </a:p>
                  </a:txBody>
                  <a:tcPr/>
                </a:tc>
                <a:tc>
                  <a:txBody>
                    <a:bodyPr/>
                    <a:lstStyle/>
                    <a:p>
                      <a:r>
                        <a:rPr lang="en-US" sz="1000"/>
                        <a:t>SMF:</a:t>
                      </a:r>
                    </a:p>
                    <a:p>
                      <a:r>
                        <a:rPr lang="en-US" sz="1000"/>
                        <a:t>W104 CHCR 50%</a:t>
                      </a:r>
                    </a:p>
                  </a:txBody>
                  <a:tcPr/>
                </a:tc>
                <a:tc rowSpan="2">
                  <a:txBody>
                    <a:bodyPr/>
                    <a:lstStyle/>
                    <a:p>
                      <a:r>
                        <a:rPr lang="en-US" sz="1000"/>
                        <a:t>W104 </a:t>
                      </a:r>
                      <a:r>
                        <a:rPr lang="en-US" sz="1000" i="1"/>
                        <a:t>JAK2</a:t>
                      </a:r>
                      <a:r>
                        <a:rPr lang="en-US" sz="1000"/>
                        <a:t> VAF reduction 67.6%</a:t>
                      </a:r>
                    </a:p>
                    <a:p>
                      <a:r>
                        <a:rPr lang="en-US" sz="1000"/>
                        <a:t>W104 </a:t>
                      </a:r>
                      <a:r>
                        <a:rPr lang="en-US" sz="1000" i="1"/>
                        <a:t>CALR</a:t>
                      </a:r>
                      <a:r>
                        <a:rPr lang="en-US" sz="1000"/>
                        <a:t> VAF reduction 40%</a:t>
                      </a:r>
                    </a:p>
                  </a:txBody>
                  <a:tcPr/>
                </a:tc>
                <a:tc rowSpan="2">
                  <a:txBody>
                    <a:bodyPr/>
                    <a:lstStyle/>
                    <a:p>
                      <a:r>
                        <a:rPr lang="en-US" sz="1000"/>
                        <a:t>AE-related </a:t>
                      </a:r>
                      <a:r>
                        <a:rPr lang="en-US" sz="1000" err="1"/>
                        <a:t>tx</a:t>
                      </a:r>
                      <a:r>
                        <a:rPr lang="en-US" sz="1000"/>
                        <a:t> discontinuation 4.2%</a:t>
                      </a:r>
                    </a:p>
                    <a:p>
                      <a:endParaRPr lang="en-US" sz="800"/>
                    </a:p>
                  </a:txBody>
                  <a:tcPr/>
                </a:tc>
                <a:extLst>
                  <a:ext uri="{0D108BD9-81ED-4DB2-BD59-A6C34878D82A}">
                    <a16:rowId xmlns:a16="http://schemas.microsoft.com/office/drawing/2014/main" val="3656194716"/>
                  </a:ext>
                </a:extLst>
              </a:tr>
              <a:tr h="50292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gridSpan="3">
                  <a:txBody>
                    <a:bodyPr/>
                    <a:lstStyle/>
                    <a:p>
                      <a:r>
                        <a:rPr lang="en-US" sz="1000"/>
                        <a:t>Entire cohort:</a:t>
                      </a:r>
                    </a:p>
                    <a:p>
                      <a:r>
                        <a:rPr lang="en-US" sz="1000"/>
                        <a:t>W104 TSS50 40%</a:t>
                      </a:r>
                    </a:p>
                    <a:p>
                      <a:r>
                        <a:rPr lang="en-US" sz="1000"/>
                        <a:t>W104 SVR 50%</a:t>
                      </a:r>
                    </a:p>
                  </a:txBody>
                  <a:tcPr/>
                </a:tc>
                <a:tc hMerge="1">
                  <a:txBody>
                    <a:bodyPr/>
                    <a:lstStyle/>
                    <a:p>
                      <a:endParaRPr lang="en-US" sz="1000"/>
                    </a:p>
                  </a:txBody>
                  <a:tcPr/>
                </a:tc>
                <a:tc hMerge="1">
                  <a:txBody>
                    <a:bodyPr/>
                    <a:lstStyle/>
                    <a:p>
                      <a:endParaRPr lang="en-US" sz="1000"/>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15059671"/>
                  </a:ext>
                </a:extLst>
              </a:tr>
            </a:tbl>
          </a:graphicData>
        </a:graphic>
      </p:graphicFrame>
      <p:sp>
        <p:nvSpPr>
          <p:cNvPr id="6" name="TextBox 10">
            <a:extLst>
              <a:ext uri="{FF2B5EF4-FFF2-40B4-BE49-F238E27FC236}">
                <a16:creationId xmlns:a16="http://schemas.microsoft.com/office/drawing/2014/main" id="{D55E8A2E-8BBD-19D0-03D8-640B2C8DDD9B}"/>
              </a:ext>
            </a:extLst>
          </p:cNvPr>
          <p:cNvSpPr txBox="1"/>
          <p:nvPr/>
        </p:nvSpPr>
        <p:spPr>
          <a:xfrm>
            <a:off x="9696757" y="6072800"/>
            <a:ext cx="2103243" cy="48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Silver RT et al. Cancer. 2017.</a:t>
            </a:r>
          </a:p>
          <a:p>
            <a:pPr marL="0" indent="0" algn="r">
              <a:lnSpc>
                <a:spcPct val="100000"/>
              </a:lnSpc>
              <a:spcBef>
                <a:spcPts val="0"/>
              </a:spcBef>
              <a:spcAft>
                <a:spcPts val="0"/>
              </a:spcAft>
              <a:buNone/>
            </a:pPr>
            <a:r>
              <a:rPr lang="en-US" sz="1000" dirty="0">
                <a:solidFill>
                  <a:srgbClr val="7F7F7F"/>
                </a:solidFill>
                <a:latin typeface="Calibri"/>
              </a:rPr>
              <a:t>Ianotto J-C et al. Haematologica. 2018.</a:t>
            </a:r>
          </a:p>
          <a:p>
            <a:pPr marL="0" indent="0" algn="r">
              <a:lnSpc>
                <a:spcPct val="100000"/>
              </a:lnSpc>
              <a:spcBef>
                <a:spcPts val="0"/>
              </a:spcBef>
              <a:spcAft>
                <a:spcPts val="0"/>
              </a:spcAft>
              <a:buNone/>
            </a:pPr>
            <a:r>
              <a:rPr lang="en-US" sz="1000" dirty="0">
                <a:solidFill>
                  <a:srgbClr val="7F7F7F"/>
                </a:solidFill>
                <a:latin typeface="Calibri"/>
              </a:rPr>
              <a:t>Gill H et al. Blood Adv. 2026.</a:t>
            </a:r>
          </a:p>
        </p:txBody>
      </p:sp>
    </p:spTree>
    <p:extLst>
      <p:ext uri="{BB962C8B-B14F-4D97-AF65-F5344CB8AC3E}">
        <p14:creationId xmlns:p14="http://schemas.microsoft.com/office/powerpoint/2010/main" val="2485056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16A9-D5D7-1F6C-D8D5-623F08FFB640}"/>
              </a:ext>
            </a:extLst>
          </p:cNvPr>
          <p:cNvSpPr>
            <a:spLocks noGrp="1"/>
          </p:cNvSpPr>
          <p:nvPr>
            <p:ph type="title"/>
          </p:nvPr>
        </p:nvSpPr>
        <p:spPr>
          <a:xfrm>
            <a:off x="419100" y="1340569"/>
            <a:ext cx="11404600" cy="804979"/>
          </a:xfrm>
        </p:spPr>
        <p:txBody>
          <a:bodyPr lIns="0" tIns="0" rIns="0" bIns="0" anchor="t">
            <a:noAutofit/>
          </a:bodyPr>
          <a:lstStyle/>
          <a:p>
            <a:r>
              <a:rPr lang="en-US"/>
              <a:t>Interim ropeginterferon alfa-2b data in preMF and low/intermediate-1 risk overt MF</a:t>
            </a:r>
            <a:endParaRPr lang="en-US" sz="2650" dirty="0"/>
          </a:p>
        </p:txBody>
      </p:sp>
      <p:pic>
        <p:nvPicPr>
          <p:cNvPr id="5" name="Content Placeholder 4">
            <a:extLst>
              <a:ext uri="{FF2B5EF4-FFF2-40B4-BE49-F238E27FC236}">
                <a16:creationId xmlns:a16="http://schemas.microsoft.com/office/drawing/2014/main" id="{76D34CB8-86EF-B008-7678-39B1D6255AE1}"/>
              </a:ext>
            </a:extLst>
          </p:cNvPr>
          <p:cNvPicPr>
            <a:picLocks noGrp="1" noChangeAspect="1"/>
          </p:cNvPicPr>
          <p:nvPr>
            <p:ph idx="1"/>
          </p:nvPr>
        </p:nvPicPr>
        <p:blipFill>
          <a:blip r:embed="rId2"/>
          <a:stretch>
            <a:fillRect/>
          </a:stretch>
        </p:blipFill>
        <p:spPr>
          <a:xfrm>
            <a:off x="929359" y="2167023"/>
            <a:ext cx="6909250" cy="3954462"/>
          </a:xfrm>
          <a:prstGeom prst="rect">
            <a:avLst/>
          </a:prstGeom>
        </p:spPr>
      </p:pic>
      <p:sp>
        <p:nvSpPr>
          <p:cNvPr id="6" name="TextBox 5">
            <a:extLst>
              <a:ext uri="{FF2B5EF4-FFF2-40B4-BE49-F238E27FC236}">
                <a16:creationId xmlns:a16="http://schemas.microsoft.com/office/drawing/2014/main" id="{F4DC02C0-7BBA-5732-3723-B335ECAF1906}"/>
              </a:ext>
            </a:extLst>
          </p:cNvPr>
          <p:cNvSpPr txBox="1"/>
          <p:nvPr/>
        </p:nvSpPr>
        <p:spPr>
          <a:xfrm>
            <a:off x="9641135" y="6225200"/>
            <a:ext cx="2158865" cy="334800"/>
          </a:xfrm>
          <a:prstGeom prst="rect">
            <a:avLst/>
          </a:prstGeom>
          <a:noFill/>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Gill H et al. Blood. 2023.</a:t>
            </a:r>
          </a:p>
          <a:p>
            <a:pPr marL="0" indent="0" algn="r">
              <a:lnSpc>
                <a:spcPct val="100000"/>
              </a:lnSpc>
              <a:spcBef>
                <a:spcPts val="0"/>
              </a:spcBef>
              <a:spcAft>
                <a:spcPts val="0"/>
              </a:spcAft>
              <a:buNone/>
            </a:pPr>
            <a:r>
              <a:rPr lang="en-US" sz="1000" dirty="0">
                <a:solidFill>
                  <a:srgbClr val="7F7F7F"/>
                </a:solidFill>
                <a:latin typeface="Calibri"/>
              </a:rPr>
              <a:t>Abu-Zeinah G et al. Ann Hematol. 2024.</a:t>
            </a:r>
          </a:p>
        </p:txBody>
      </p:sp>
      <p:sp>
        <p:nvSpPr>
          <p:cNvPr id="3" name="TextBox 2">
            <a:extLst>
              <a:ext uri="{FF2B5EF4-FFF2-40B4-BE49-F238E27FC236}">
                <a16:creationId xmlns:a16="http://schemas.microsoft.com/office/drawing/2014/main" id="{81924E5A-ED2B-CE7F-D198-20C40CE39BA0}"/>
              </a:ext>
            </a:extLst>
          </p:cNvPr>
          <p:cNvSpPr txBox="1"/>
          <p:nvPr/>
        </p:nvSpPr>
        <p:spPr>
          <a:xfrm>
            <a:off x="8000000" y="2350000"/>
            <a:ext cx="3800000" cy="3700000"/>
          </a:xfrm>
          <a:prstGeom prst="rect">
            <a:avLst/>
          </a:prstGeom>
          <a:noFill/>
        </p:spPr>
        <p:txBody>
          <a:bodyPr wrap="square" lIns="0" tIns="0" rIns="0" bIns="0" anchor="t">
            <a:noAutofit/>
          </a:bodyPr>
          <a:lstStyle/>
          <a:p>
            <a:pPr marL="0" indent="0">
              <a:lnSpc>
                <a:spcPct val="100000"/>
              </a:lnSpc>
              <a:spcBef>
                <a:spcPts val="0"/>
              </a:spcBef>
              <a:spcAft>
                <a:spcPts val="900"/>
              </a:spcAft>
              <a:buNone/>
            </a:pPr>
            <a:r>
              <a:rPr lang="en-US" sz="1600" b="1" dirty="0">
                <a:solidFill>
                  <a:srgbClr val="404040"/>
                </a:solidFill>
                <a:latin typeface="Calibri"/>
              </a:rPr>
              <a:t>Interim analysis: N=66; median follow-up 69 weeks</a:t>
            </a:r>
          </a:p>
          <a:p>
            <a:pPr marL="228600" indent="-228600">
              <a:lnSpc>
                <a:spcPct val="100000"/>
              </a:lnSpc>
              <a:spcBef>
                <a:spcPts val="0"/>
              </a:spcBef>
              <a:spcAft>
                <a:spcPts val="700"/>
              </a:spcAft>
              <a:buFont typeface="Arial"/>
              <a:buChar char="•"/>
            </a:pPr>
            <a:r>
              <a:rPr lang="en-US" sz="1600" dirty="0">
                <a:solidFill>
                  <a:srgbClr val="404040"/>
                </a:solidFill>
                <a:latin typeface="Calibri"/>
              </a:rPr>
              <a:t>PreMF cohort: no progression to overt MF or leukemia after 48 weeks of therapy</a:t>
            </a:r>
          </a:p>
          <a:p>
            <a:pPr marL="228600" indent="-228600">
              <a:lnSpc>
                <a:spcPct val="100000"/>
              </a:lnSpc>
              <a:spcBef>
                <a:spcPts val="0"/>
              </a:spcBef>
              <a:spcAft>
                <a:spcPts val="1100"/>
              </a:spcAft>
              <a:buFont typeface="Arial"/>
              <a:buChar char="•"/>
            </a:pPr>
            <a:r>
              <a:rPr lang="en-US" sz="1600" dirty="0">
                <a:solidFill>
                  <a:srgbClr val="404040"/>
                </a:solidFill>
                <a:latin typeface="Calibri"/>
              </a:rPr>
              <a:t>No deaths reported in preMF cohort at median follow-up of 69 weeks</a:t>
            </a:r>
          </a:p>
          <a:p>
            <a:pPr marL="0" indent="0">
              <a:lnSpc>
                <a:spcPct val="100000"/>
              </a:lnSpc>
              <a:spcBef>
                <a:spcPts val="0"/>
              </a:spcBef>
              <a:spcAft>
                <a:spcPts val="0"/>
              </a:spcAft>
              <a:buNone/>
            </a:pPr>
            <a:r>
              <a:rPr lang="en-US" sz="1300" i="1" dirty="0">
                <a:solidFill>
                  <a:srgbClr val="7F7F7F"/>
                </a:solidFill>
                <a:latin typeface="Calibri"/>
              </a:rPr>
              <a:t>Five-year OS estimates apply to separate overt MF interferon cohorts, not the interim preMF analysis.</a:t>
            </a:r>
          </a:p>
        </p:txBody>
      </p:sp>
      <p:sp>
        <p:nvSpPr>
          <p:cNvPr id="7" name="Figure caption 7"/>
          <p:cNvSpPr txBox="1"/>
          <p:nvPr/>
        </p:nvSpPr>
        <p:spPr>
          <a:xfrm>
            <a:off x="929359" y="6150000"/>
            <a:ext cx="6909250" cy="20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100" dirty="0">
                <a:solidFill>
                  <a:srgbClr val="7F7F7F"/>
                </a:solidFill>
                <a:latin typeface="Calibri"/>
              </a:rPr>
              <a:t>Phase 3 trial design (randomized, double-blind, placebo-controlled)</a:t>
            </a:r>
          </a:p>
        </p:txBody>
      </p:sp>
    </p:spTree>
    <p:extLst>
      <p:ext uri="{BB962C8B-B14F-4D97-AF65-F5344CB8AC3E}">
        <p14:creationId xmlns:p14="http://schemas.microsoft.com/office/powerpoint/2010/main" val="2952193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30AEE-AB7E-331A-BBE5-350B247580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F7EDB-126D-8F0A-3985-E13D54DDBA07}"/>
              </a:ext>
            </a:extLst>
          </p:cNvPr>
          <p:cNvSpPr>
            <a:spLocks noGrp="1"/>
          </p:cNvSpPr>
          <p:nvPr>
            <p:ph type="title"/>
          </p:nvPr>
        </p:nvSpPr>
        <p:spPr>
          <a:xfrm>
            <a:off x="419100" y="1340569"/>
            <a:ext cx="11353800" cy="713539"/>
          </a:xfrm>
        </p:spPr>
        <p:txBody>
          <a:bodyPr lIns="0" tIns="0" rIns="0" bIns="0" anchor="t">
            <a:noAutofit/>
          </a:bodyPr>
          <a:lstStyle/>
          <a:p>
            <a:r>
              <a:rPr lang="en-US"/>
              <a:t>Recommendation 2</a:t>
            </a:r>
          </a:p>
        </p:txBody>
      </p:sp>
      <p:graphicFrame>
        <p:nvGraphicFramePr>
          <p:cNvPr id="5" name="Content Placeholder 4">
            <a:extLst>
              <a:ext uri="{FF2B5EF4-FFF2-40B4-BE49-F238E27FC236}">
                <a16:creationId xmlns:a16="http://schemas.microsoft.com/office/drawing/2014/main" id="{8A085A54-D218-6141-A845-1ED9AB9BEF78}"/>
              </a:ext>
            </a:extLst>
          </p:cNvPr>
          <p:cNvGraphicFramePr>
            <a:graphicFrameLocks noGrp="1"/>
          </p:cNvGraphicFramePr>
          <p:nvPr>
            <p:ph idx="1"/>
          </p:nvPr>
        </p:nvGraphicFramePr>
        <p:xfrm>
          <a:off x="419100" y="2033588"/>
          <a:ext cx="11535834" cy="1463040"/>
        </p:xfrm>
        <a:graphic>
          <a:graphicData uri="http://schemas.openxmlformats.org/drawingml/2006/table">
            <a:tbl>
              <a:tblPr firstRow="1" bandRow="1">
                <a:tableStyleId>{F5AB1C69-6EDB-4FF4-983F-18BD219EF322}</a:tableStyleId>
              </a:tblPr>
              <a:tblGrid>
                <a:gridCol w="5813907">
                  <a:extLst>
                    <a:ext uri="{9D8B030D-6E8A-4147-A177-3AD203B41FA5}">
                      <a16:colId xmlns:a16="http://schemas.microsoft.com/office/drawing/2014/main" val="3787394562"/>
                    </a:ext>
                  </a:extLst>
                </a:gridCol>
                <a:gridCol w="2098193">
                  <a:extLst>
                    <a:ext uri="{9D8B030D-6E8A-4147-A177-3AD203B41FA5}">
                      <a16:colId xmlns:a16="http://schemas.microsoft.com/office/drawing/2014/main" val="2808395142"/>
                    </a:ext>
                  </a:extLst>
                </a:gridCol>
                <a:gridCol w="3623734">
                  <a:extLst>
                    <a:ext uri="{9D8B030D-6E8A-4147-A177-3AD203B41FA5}">
                      <a16:colId xmlns:a16="http://schemas.microsoft.com/office/drawing/2014/main" val="362846820"/>
                    </a:ext>
                  </a:extLst>
                </a:gridCol>
              </a:tblGrid>
              <a:tr h="370840">
                <a:tc>
                  <a:txBody>
                    <a:bodyPr/>
                    <a:lstStyle/>
                    <a:p>
                      <a:r>
                        <a:rPr lang="en-US"/>
                        <a:t>Recommendation</a:t>
                      </a:r>
                    </a:p>
                  </a:txBody>
                  <a:tcPr/>
                </a:tc>
                <a:tc>
                  <a:txBody>
                    <a:bodyPr/>
                    <a:lstStyle/>
                    <a:p>
                      <a:r>
                        <a:rPr lang="en-US"/>
                        <a:t>Strength</a:t>
                      </a:r>
                    </a:p>
                  </a:txBody>
                  <a:tcPr/>
                </a:tc>
                <a:tc>
                  <a:txBody>
                    <a:bodyPr/>
                    <a:lstStyle/>
                    <a:p>
                      <a:r>
                        <a:rPr lang="en-US"/>
                        <a:t>Certainty of evidence</a:t>
                      </a:r>
                    </a:p>
                  </a:txBody>
                  <a:tcPr/>
                </a:tc>
                <a:extLst>
                  <a:ext uri="{0D108BD9-81ED-4DB2-BD59-A6C34878D82A}">
                    <a16:rowId xmlns:a16="http://schemas.microsoft.com/office/drawing/2014/main" val="2960306780"/>
                  </a:ext>
                </a:extLst>
              </a:tr>
              <a:tr h="370840">
                <a:tc>
                  <a:txBody>
                    <a:bodyPr/>
                    <a:lstStyle/>
                    <a:p>
                      <a:r>
                        <a:rPr lang="en-US" sz="2000"/>
                        <a:t>In patients with </a:t>
                      </a:r>
                      <a:r>
                        <a:rPr lang="en-US" sz="2000" err="1"/>
                        <a:t>prefibrotic</a:t>
                      </a:r>
                      <a:r>
                        <a:rPr lang="en-US" sz="2000"/>
                        <a:t> myelofibrosis (</a:t>
                      </a:r>
                      <a:r>
                        <a:rPr lang="en-US" sz="2000" err="1"/>
                        <a:t>preMF</a:t>
                      </a:r>
                      <a:r>
                        <a:rPr lang="en-US" sz="2000"/>
                        <a:t>) and no indication for cytoreduction, the panel suggests against routine use of pegylated interferons.</a:t>
                      </a:r>
                    </a:p>
                  </a:txBody>
                  <a:tcPr/>
                </a:tc>
                <a:tc>
                  <a:txBody>
                    <a:bodyPr/>
                    <a:lstStyle/>
                    <a:p>
                      <a:r>
                        <a:rPr lang="en-US" sz="2000"/>
                        <a:t>Conditional</a:t>
                      </a:r>
                    </a:p>
                  </a:txBody>
                  <a:tcPr/>
                </a:tc>
                <a:tc>
                  <a:txBody>
                    <a:bodyPr/>
                    <a:lstStyle/>
                    <a:p>
                      <a:r>
                        <a:rPr lang="en-US" sz="2000"/>
                        <a:t>Very low</a:t>
                      </a:r>
                    </a:p>
                  </a:txBody>
                  <a:tcPr/>
                </a:tc>
                <a:extLst>
                  <a:ext uri="{0D108BD9-81ED-4DB2-BD59-A6C34878D82A}">
                    <a16:rowId xmlns:a16="http://schemas.microsoft.com/office/drawing/2014/main" val="3986969186"/>
                  </a:ext>
                </a:extLst>
              </a:tr>
            </a:tbl>
          </a:graphicData>
        </a:graphic>
      </p:graphicFrame>
      <p:sp>
        <p:nvSpPr>
          <p:cNvPr id="6" name="Content Placeholder 2">
            <a:extLst>
              <a:ext uri="{FF2B5EF4-FFF2-40B4-BE49-F238E27FC236}">
                <a16:creationId xmlns:a16="http://schemas.microsoft.com/office/drawing/2014/main" id="{20C4CF14-9085-64AE-DB52-2F3BD4235A27}"/>
              </a:ext>
            </a:extLst>
          </p:cNvPr>
          <p:cNvSpPr txBox="1">
            <a:spLocks/>
          </p:cNvSpPr>
          <p:nvPr/>
        </p:nvSpPr>
        <p:spPr>
          <a:xfrm>
            <a:off x="420511" y="3640000"/>
            <a:ext cx="11300000" cy="2780000"/>
          </a:xfrm>
          <a:prstGeom prst="rect">
            <a:avLst/>
          </a:prstGeom>
        </p:spPr>
        <p:txBody>
          <a:bodyPr lIns="0" tIns="0" rIns="0" bIns="0">
            <a:noAutofit/>
          </a:bodyPr>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85" rtl="0" eaLnBrk="0" fontAlgn="base" latinLnBrk="0" hangingPunct="0">
              <a:lnSpc>
                <a:spcPct val="115000"/>
              </a:lnSpc>
              <a:spcBef>
                <a:spcPct val="20000"/>
              </a:spcBef>
              <a:spcAft>
                <a:spcPts val="800"/>
              </a:spcAft>
              <a:buClrTx/>
              <a:buSzTx/>
              <a:buFont typeface="Arial" charset="0"/>
              <a:buNone/>
              <a:tabLst/>
              <a:defRPr/>
            </a:pPr>
            <a:r>
              <a:rPr kumimoji="0" lang="en-US" sz="1800" b="1" i="0" u="none" strike="noStrike" kern="100" cap="none" spc="0" normalizeH="0" baseline="0" noProof="0">
                <a:ln>
                  <a:noFill/>
                </a:ln>
                <a:solidFill>
                  <a:prstClr val="black"/>
                </a:solidFill>
                <a:effectLst/>
                <a:uLnTx/>
                <a:uFillTx/>
                <a:latin typeface="Calibri"/>
                <a:ea typeface="Aptos" panose="020B0004020202020204" pitchFamily="34" charset="0"/>
                <a:cs typeface="Times New Roman" panose="02020603050405020304" pitchFamily="18" charset="0"/>
              </a:rPr>
              <a:t>Remarks:</a:t>
            </a:r>
          </a:p>
          <a:p>
            <a:pPr marL="457189" marR="0" lvl="0" indent="-457189" algn="l" defTabSz="609585" rtl="0" eaLnBrk="0" fontAlgn="base" latinLnBrk="0" hangingPunct="0">
              <a:lnSpc>
                <a:spcPct val="115000"/>
              </a:lnSpc>
              <a:spcBef>
                <a:spcPct val="20000"/>
              </a:spcBef>
              <a:spcAft>
                <a:spcPts val="800"/>
              </a:spcAft>
              <a:buClrTx/>
              <a:buSzTx/>
              <a:buFont typeface="Arial" charset="0"/>
              <a:buChar char="•"/>
              <a:tabLst/>
              <a:defRPr/>
            </a:pPr>
            <a:r>
              <a:rPr kumimoji="0" lang="en-US" sz="1800" b="0" i="0" u="none" strike="noStrike" kern="100" cap="none" spc="0" normalizeH="0" baseline="0" noProof="0">
                <a:ln>
                  <a:noFill/>
                </a:ln>
                <a:solidFill>
                  <a:prstClr val="black">
                    <a:lumMod val="50000"/>
                    <a:lumOff val="50000"/>
                  </a:prstClr>
                </a:solidFill>
                <a:effectLst/>
                <a:uLnTx/>
                <a:uFillTx/>
                <a:latin typeface="Calibri"/>
                <a:ea typeface="Aptos" panose="020B0004020202020204" pitchFamily="34" charset="0"/>
                <a:cs typeface="Times New Roman" panose="02020603050405020304" pitchFamily="18" charset="0"/>
              </a:rPr>
              <a:t>There is a paucity of evidence to suggest routine use of pegylated interferons in </a:t>
            </a:r>
            <a:r>
              <a:rPr kumimoji="0" lang="en-US" sz="1800" b="0" i="0" u="none" strike="noStrike" kern="100" cap="none" spc="0" normalizeH="0" baseline="0" noProof="0" err="1">
                <a:ln>
                  <a:noFill/>
                </a:ln>
                <a:solidFill>
                  <a:prstClr val="black">
                    <a:lumMod val="50000"/>
                    <a:lumOff val="50000"/>
                  </a:prstClr>
                </a:solidFill>
                <a:effectLst/>
                <a:uLnTx/>
                <a:uFillTx/>
                <a:latin typeface="Calibri"/>
                <a:ea typeface="Aptos" panose="020B0004020202020204" pitchFamily="34" charset="0"/>
                <a:cs typeface="Times New Roman" panose="02020603050405020304" pitchFamily="18" charset="0"/>
              </a:rPr>
              <a:t>preMF</a:t>
            </a:r>
            <a:r>
              <a:rPr kumimoji="0" lang="en-US" sz="1800" b="0" i="0" u="none" strike="noStrike" kern="100" cap="none" spc="0" normalizeH="0" baseline="0" noProof="0">
                <a:ln>
                  <a:noFill/>
                </a:ln>
                <a:solidFill>
                  <a:prstClr val="black">
                    <a:lumMod val="50000"/>
                    <a:lumOff val="50000"/>
                  </a:prstClr>
                </a:solidFill>
                <a:effectLst/>
                <a:uLnTx/>
                <a:uFillTx/>
                <a:latin typeface="Calibri"/>
                <a:ea typeface="Aptos" panose="020B0004020202020204" pitchFamily="34" charset="0"/>
                <a:cs typeface="Times New Roman" panose="02020603050405020304" pitchFamily="18" charset="0"/>
              </a:rPr>
              <a:t>, but this body of literature is growing.</a:t>
            </a:r>
          </a:p>
          <a:p>
            <a:pPr marL="457189" marR="0" lvl="0" indent="-457189" algn="l" defTabSz="609585" rtl="0" eaLnBrk="0" fontAlgn="base" latinLnBrk="0" hangingPunct="0">
              <a:lnSpc>
                <a:spcPct val="115000"/>
              </a:lnSpc>
              <a:spcBef>
                <a:spcPct val="20000"/>
              </a:spcBef>
              <a:spcAft>
                <a:spcPts val="800"/>
              </a:spcAft>
              <a:buClrTx/>
              <a:buSzTx/>
              <a:buFont typeface="Arial" charset="0"/>
              <a:buChar char="•"/>
              <a:tabLst/>
              <a:defRPr/>
            </a:pPr>
            <a:r>
              <a:rPr kumimoji="0" lang="en-US" sz="1800" b="0" i="0" u="none" strike="noStrike" kern="100" cap="none" spc="0" normalizeH="0" baseline="0" noProof="0">
                <a:ln>
                  <a:noFill/>
                </a:ln>
                <a:solidFill>
                  <a:prstClr val="black">
                    <a:lumMod val="50000"/>
                    <a:lumOff val="50000"/>
                  </a:prstClr>
                </a:solidFill>
                <a:effectLst/>
                <a:uLnTx/>
                <a:uFillTx/>
                <a:latin typeface="Calibri"/>
                <a:ea typeface="Aptos" panose="020B0004020202020204" pitchFamily="34" charset="0"/>
                <a:cs typeface="Times New Roman" panose="02020603050405020304" pitchFamily="18" charset="0"/>
              </a:rPr>
              <a:t>Conversely, for patients with an indication for cytoreduction, which may include high risk disease by the International Prognostic Score of Thrombosis in Essential Thrombocythemia (IPSET-Thrombosis) score, profound leukocytosis or thrombocytosis, or symptomatic splenomegaly, the use of pegylated interferons could be considered.</a:t>
            </a:r>
          </a:p>
          <a:p>
            <a:pPr marL="0" marR="0" lvl="0" indent="0" algn="l" defTabSz="609585" rtl="0" eaLnBrk="0" fontAlgn="base" latinLnBrk="0" hangingPunct="0">
              <a:lnSpc>
                <a:spcPct val="115000"/>
              </a:lnSpc>
              <a:spcBef>
                <a:spcPct val="20000"/>
              </a:spcBef>
              <a:spcAft>
                <a:spcPts val="800"/>
              </a:spcAft>
              <a:buClrTx/>
              <a:buSzTx/>
              <a:buFont typeface="Arial" charset="0"/>
              <a:buNone/>
              <a:tabLst/>
              <a:defRPr/>
            </a:pPr>
            <a:endParaRPr kumimoji="0" lang="en-US" sz="1800" b="0" i="0" u="none" strike="noStrike" kern="100" cap="none" spc="0" normalizeH="0" baseline="0" noProof="0">
              <a:ln>
                <a:noFill/>
              </a:ln>
              <a:solidFill>
                <a:prstClr val="white">
                  <a:lumMod val="50000"/>
                </a:prstClr>
              </a:solidFill>
              <a:effectLst/>
              <a:uLnTx/>
              <a:uFillTx/>
              <a:latin typeface="Calibri"/>
              <a:ea typeface="Aptos" panose="020B0004020202020204" pitchFamily="34" charset="0"/>
              <a:cs typeface="Times New Roman" panose="02020603050405020304" pitchFamily="18" charset="0"/>
            </a:endParaRPr>
          </a:p>
          <a:p>
            <a:pPr marL="457189" marR="0" lvl="0" indent="-457189" algn="l" defTabSz="609585" rtl="0" eaLnBrk="0" fontAlgn="base" latinLnBrk="0" hangingPunct="0">
              <a:lnSpc>
                <a:spcPct val="100000"/>
              </a:lnSpc>
              <a:spcBef>
                <a:spcPct val="20000"/>
              </a:spcBef>
              <a:spcAft>
                <a:spcPct val="0"/>
              </a:spcAft>
              <a:buClrTx/>
              <a:buSzTx/>
              <a:buFont typeface="Arial" charset="0"/>
              <a:buChar char="•"/>
              <a:tabLst/>
              <a:defRPr/>
            </a:pPr>
            <a:endParaRPr kumimoji="0" lang="en-US" sz="1800" b="0" i="0" u="none" strike="noStrike" kern="1200" cap="none" spc="0" normalizeH="0" baseline="0" noProof="0">
              <a:ln>
                <a:noFill/>
              </a:ln>
              <a:solidFill>
                <a:prstClr val="white">
                  <a:lumMod val="50000"/>
                </a:prstClr>
              </a:solidFill>
              <a:effectLst/>
              <a:uLnTx/>
              <a:uFillTx/>
              <a:latin typeface="Calibri"/>
              <a:ea typeface="Geneva" pitchFamily="37" charset="-128"/>
            </a:endParaRPr>
          </a:p>
        </p:txBody>
      </p:sp>
    </p:spTree>
    <p:extLst>
      <p:ext uri="{BB962C8B-B14F-4D97-AF65-F5344CB8AC3E}">
        <p14:creationId xmlns:p14="http://schemas.microsoft.com/office/powerpoint/2010/main" val="2922689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1353800" cy="713539"/>
          </a:xfrm>
        </p:spPr>
        <p:txBody>
          <a:bodyPr lIns="0" tIns="0" rIns="0" bIns="0" anchor="t">
            <a:noAutofit/>
          </a:bodyPr>
          <a:lstStyle/>
          <a:p>
            <a:r>
              <a:rPr lang="en-CA">
                <a:ea typeface="+mj-lt"/>
                <a:cs typeface="+mj-lt"/>
              </a:rPr>
              <a:t>Case 3: Asymptomatic Higher-Risk MF</a:t>
            </a:r>
            <a:r>
              <a:rPr lang="en-US" sz="1800" dirty="0"/>
              <a:t> (PICO 3)</a:t>
            </a:r>
            <a:endParaRPr lang="en-US">
              <a:ea typeface="+mj-lt"/>
              <a:cs typeface="+mj-lt"/>
            </a:endParaRP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33094"/>
            <a:ext cx="5900000" cy="1750000"/>
          </a:xfrm>
        </p:spPr>
        <p:txBody>
          <a:bodyPr wrap="square" lIns="0" tIns="0" rIns="0" bIns="0" anchor="t">
            <a:noAutofit/>
          </a:bodyPr>
          <a:lstStyle/>
          <a:p>
            <a:pPr marL="0" indent="0">
              <a:lnSpc>
                <a:spcPct val="100000"/>
              </a:lnSpc>
              <a:spcBef>
                <a:spcPts val="0"/>
              </a:spcBef>
              <a:spcAft>
                <a:spcPts val="0"/>
              </a:spcAft>
              <a:buNone/>
            </a:pPr>
            <a:r>
              <a:rPr lang="en-US" sz="1800" dirty="0">
                <a:solidFill>
                  <a:schemeClr val="bg1">
                    <a:lumMod val="50000"/>
                  </a:schemeClr>
                </a:solidFill>
                <a:latin typeface="Calibri"/>
              </a:rPr>
              <a:t>A 67-year-old dentist presents for evaluation of anemia, incidentally identified by his primary care physician. He denies fevers, night sweats, weight loss, and pruritus, and reports an excellent appetite without early satiety. Physical examination shows no palpable splenomegaly.</a:t>
            </a:r>
          </a:p>
        </p:txBody>
      </p:sp>
      <p:grpSp>
        <p:nvGrpSpPr>
          <p:cNvPr id="4" name="Group 3">
            <a:extLst>
              <a:ext uri="{FF2B5EF4-FFF2-40B4-BE49-F238E27FC236}">
                <a16:creationId xmlns:a16="http://schemas.microsoft.com/office/drawing/2014/main" id="{90C3BCBE-7C78-8E36-47BD-C34FCD4988B2}"/>
              </a:ext>
            </a:extLst>
          </p:cNvPr>
          <p:cNvGrpSpPr/>
          <p:nvPr/>
        </p:nvGrpSpPr>
        <p:grpSpPr>
          <a:xfrm>
            <a:off x="480000" y="3993094"/>
            <a:ext cx="1237170" cy="1024120"/>
            <a:chOff x="1534874" y="4431307"/>
            <a:chExt cx="1586116" cy="1312975"/>
          </a:xfrm>
        </p:grpSpPr>
        <p:grpSp>
          <p:nvGrpSpPr>
            <p:cNvPr id="5" name="Group 4">
              <a:extLst>
                <a:ext uri="{FF2B5EF4-FFF2-40B4-BE49-F238E27FC236}">
                  <a16:creationId xmlns:a16="http://schemas.microsoft.com/office/drawing/2014/main" id="{E2923990-22BC-BB6A-57A2-CE219A730ED4}"/>
                </a:ext>
              </a:extLst>
            </p:cNvPr>
            <p:cNvGrpSpPr/>
            <p:nvPr/>
          </p:nvGrpSpPr>
          <p:grpSpPr>
            <a:xfrm>
              <a:off x="1824308" y="4574655"/>
              <a:ext cx="959408" cy="897458"/>
              <a:chOff x="4738958" y="4460355"/>
              <a:chExt cx="959408" cy="897458"/>
            </a:xfrm>
          </p:grpSpPr>
          <p:cxnSp>
            <p:nvCxnSpPr>
              <p:cNvPr id="10" name="Straight Connector 9">
                <a:extLst>
                  <a:ext uri="{FF2B5EF4-FFF2-40B4-BE49-F238E27FC236}">
                    <a16:creationId xmlns:a16="http://schemas.microsoft.com/office/drawing/2014/main" id="{3A1C9EFE-F646-F1BF-0697-B676E418BD98}"/>
                  </a:ext>
                </a:extLst>
              </p:cNvPr>
              <p:cNvCxnSpPr>
                <a:cxnSpLocks/>
              </p:cNvCxnSpPr>
              <p:nvPr/>
            </p:nvCxnSpPr>
            <p:spPr>
              <a:xfrm>
                <a:off x="4738958" y="4487592"/>
                <a:ext cx="959408" cy="822067"/>
              </a:xfrm>
              <a:prstGeom prst="line">
                <a:avLst/>
              </a:prstGeom>
              <a:ln>
                <a:solidFill>
                  <a:srgbClr val="BFE0E3"/>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FE3CE96-4B1A-0A86-E564-4F4D474C4932}"/>
                  </a:ext>
                </a:extLst>
              </p:cNvPr>
              <p:cNvCxnSpPr>
                <a:cxnSpLocks/>
              </p:cNvCxnSpPr>
              <p:nvPr/>
            </p:nvCxnSpPr>
            <p:spPr>
              <a:xfrm flipH="1">
                <a:off x="4755390" y="4460355"/>
                <a:ext cx="914400" cy="897458"/>
              </a:xfrm>
              <a:prstGeom prst="line">
                <a:avLst/>
              </a:prstGeom>
              <a:ln>
                <a:solidFill>
                  <a:srgbClr val="BFE0E3"/>
                </a:solidFill>
              </a:ln>
            </p:spPr>
            <p:style>
              <a:lnRef idx="2">
                <a:schemeClr val="accent1"/>
              </a:lnRef>
              <a:fillRef idx="0">
                <a:schemeClr val="accent1"/>
              </a:fillRef>
              <a:effectRef idx="1">
                <a:schemeClr val="accent1"/>
              </a:effectRef>
              <a:fontRef idx="minor">
                <a:schemeClr val="tx1"/>
              </a:fontRef>
            </p:style>
          </p:cxnSp>
        </p:grpSp>
        <p:sp>
          <p:nvSpPr>
            <p:cNvPr id="6" name="TextBox 5">
              <a:extLst>
                <a:ext uri="{FF2B5EF4-FFF2-40B4-BE49-F238E27FC236}">
                  <a16:creationId xmlns:a16="http://schemas.microsoft.com/office/drawing/2014/main" id="{14EE1A94-0344-6402-2425-0DF108C2B190}"/>
                </a:ext>
              </a:extLst>
            </p:cNvPr>
            <p:cNvSpPr txBox="1"/>
            <p:nvPr/>
          </p:nvSpPr>
          <p:spPr>
            <a:xfrm>
              <a:off x="2036843" y="4431307"/>
              <a:ext cx="572593"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9.8</a:t>
              </a:r>
            </a:p>
          </p:txBody>
        </p:sp>
        <p:sp>
          <p:nvSpPr>
            <p:cNvPr id="7" name="TextBox 6">
              <a:extLst>
                <a:ext uri="{FF2B5EF4-FFF2-40B4-BE49-F238E27FC236}">
                  <a16:creationId xmlns:a16="http://schemas.microsoft.com/office/drawing/2014/main" id="{FD159293-BA88-7AAF-A4D4-73D9137D1DFD}"/>
                </a:ext>
              </a:extLst>
            </p:cNvPr>
            <p:cNvSpPr txBox="1"/>
            <p:nvPr/>
          </p:nvSpPr>
          <p:spPr>
            <a:xfrm>
              <a:off x="1933898" y="5282617"/>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29.6</a:t>
              </a:r>
            </a:p>
          </p:txBody>
        </p:sp>
        <p:sp>
          <p:nvSpPr>
            <p:cNvPr id="8" name="TextBox 7">
              <a:extLst>
                <a:ext uri="{FF2B5EF4-FFF2-40B4-BE49-F238E27FC236}">
                  <a16:creationId xmlns:a16="http://schemas.microsoft.com/office/drawing/2014/main" id="{A6C12F81-B413-1E4E-E3EC-13A7EEB42D14}"/>
                </a:ext>
              </a:extLst>
            </p:cNvPr>
            <p:cNvSpPr txBox="1"/>
            <p:nvPr/>
          </p:nvSpPr>
          <p:spPr>
            <a:xfrm>
              <a:off x="2469850" y="4807688"/>
              <a:ext cx="651140"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167</a:t>
              </a:r>
            </a:p>
          </p:txBody>
        </p:sp>
        <p:sp>
          <p:nvSpPr>
            <p:cNvPr id="9" name="TextBox 8">
              <a:extLst>
                <a:ext uri="{FF2B5EF4-FFF2-40B4-BE49-F238E27FC236}">
                  <a16:creationId xmlns:a16="http://schemas.microsoft.com/office/drawing/2014/main" id="{BE427317-33EF-3037-D1E9-EA8C2860098D}"/>
                </a:ext>
              </a:extLst>
            </p:cNvPr>
            <p:cNvSpPr txBox="1"/>
            <p:nvPr/>
          </p:nvSpPr>
          <p:spPr>
            <a:xfrm>
              <a:off x="1534874" y="4807688"/>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26.1</a:t>
              </a:r>
            </a:p>
          </p:txBody>
        </p:sp>
      </p:grpSp>
      <p:sp>
        <p:nvSpPr>
          <p:cNvPr id="13" name="TextBox 12">
            <a:extLst>
              <a:ext uri="{FF2B5EF4-FFF2-40B4-BE49-F238E27FC236}">
                <a16:creationId xmlns:a16="http://schemas.microsoft.com/office/drawing/2014/main" id="{CCA55947-5789-8CC5-97E5-2B2DCF6178B1}"/>
              </a:ext>
            </a:extLst>
          </p:cNvPr>
          <p:cNvSpPr txBox="1"/>
          <p:nvPr/>
        </p:nvSpPr>
        <p:spPr>
          <a:xfrm>
            <a:off x="2300000" y="3933094"/>
            <a:ext cx="4000000" cy="420000"/>
          </a:xfrm>
          <a:prstGeom prst="rect">
            <a:avLst/>
          </a:prstGeom>
          <a:noFill/>
        </p:spPr>
        <p:txBody>
          <a:bodyPr wrap="square" lIns="91440" tIns="45720" rIns="91440" bIns="45720" rtlCol="0" anchor="t">
            <a:noAutofit/>
          </a:bodyPr>
          <a:lstStyle/>
          <a:p>
            <a:r>
              <a:rPr lang="en-US" sz="1400">
                <a:solidFill>
                  <a:schemeClr val="tx1">
                    <a:lumMod val="49000"/>
                    <a:lumOff val="51000"/>
                  </a:schemeClr>
                </a:solidFill>
                <a:latin typeface="Calibri"/>
                <a:ea typeface="Calibri"/>
                <a:cs typeface="Calibri"/>
              </a:rPr>
              <a:t>Peripheral blasts: 2%</a:t>
            </a:r>
          </a:p>
          <a:p>
            <a:r>
              <a:rPr lang="en-US" sz="1400">
                <a:solidFill>
                  <a:schemeClr val="tx1">
                    <a:lumMod val="49000"/>
                    <a:lumOff val="51000"/>
                  </a:schemeClr>
                </a:solidFill>
                <a:latin typeface="Calibri"/>
                <a:ea typeface="Calibri"/>
                <a:cs typeface="Calibri"/>
              </a:rPr>
              <a:t>Nucleated RBC and dacrocytes noted</a:t>
            </a:r>
          </a:p>
        </p:txBody>
      </p:sp>
      <p:sp>
        <p:nvSpPr>
          <p:cNvPr id="15" name="TextBox 14">
            <a:extLst>
              <a:ext uri="{FF2B5EF4-FFF2-40B4-BE49-F238E27FC236}">
                <a16:creationId xmlns:a16="http://schemas.microsoft.com/office/drawing/2014/main" id="{3297A08D-7E33-454C-18F6-930D7110DB0C}"/>
              </a:ext>
            </a:extLst>
          </p:cNvPr>
          <p:cNvSpPr txBox="1"/>
          <p:nvPr/>
        </p:nvSpPr>
        <p:spPr>
          <a:xfrm>
            <a:off x="2300000" y="4403094"/>
            <a:ext cx="4000000" cy="1050000"/>
          </a:xfrm>
          <a:prstGeom prst="rect">
            <a:avLst/>
          </a:prstGeom>
          <a:noFill/>
        </p:spPr>
        <p:txBody>
          <a:bodyPr wrap="square">
            <a:noAutofit/>
          </a:bodyPr>
          <a:lstStyle/>
          <a:p>
            <a:pPr lvl="1"/>
            <a:r>
              <a:rPr lang="en-US" sz="1400" b="1">
                <a:solidFill>
                  <a:schemeClr val="tx1">
                    <a:lumMod val="49000"/>
                    <a:lumOff val="51000"/>
                  </a:schemeClr>
                </a:solidFill>
                <a:latin typeface="Calibri"/>
                <a:ea typeface="Geneva"/>
                <a:cs typeface="Calibri"/>
              </a:rPr>
              <a:t>Bone marrow biopsy: </a:t>
            </a:r>
            <a:r>
              <a:rPr lang="en-US" sz="1400">
                <a:solidFill>
                  <a:schemeClr val="tx1">
                    <a:lumMod val="49000"/>
                    <a:lumOff val="51000"/>
                  </a:schemeClr>
                </a:solidFill>
                <a:latin typeface="Calibri"/>
                <a:ea typeface="Geneva"/>
                <a:cs typeface="Calibri"/>
              </a:rPr>
              <a:t>megakaryocytic clustering and bone marrow fibrosis (MF-2) consistent with myelofibrosis</a:t>
            </a:r>
          </a:p>
          <a:p>
            <a:pPr lvl="1"/>
            <a:r>
              <a:rPr lang="en-US" sz="1400" b="1">
                <a:solidFill>
                  <a:schemeClr val="tx1">
                    <a:lumMod val="49000"/>
                    <a:lumOff val="51000"/>
                  </a:schemeClr>
                </a:solidFill>
                <a:latin typeface="Calibri"/>
                <a:ea typeface="Geneva"/>
                <a:cs typeface="Calibri"/>
              </a:rPr>
              <a:t>Karyotype: </a:t>
            </a:r>
            <a:r>
              <a:rPr lang="en-US" sz="1400">
                <a:solidFill>
                  <a:schemeClr val="tx1">
                    <a:lumMod val="49000"/>
                    <a:lumOff val="51000"/>
                  </a:schemeClr>
                </a:solidFill>
                <a:latin typeface="Calibri"/>
                <a:ea typeface="Geneva"/>
                <a:cs typeface="Calibri"/>
              </a:rPr>
              <a:t>46, XY</a:t>
            </a:r>
          </a:p>
          <a:p>
            <a:pPr lvl="1"/>
            <a:r>
              <a:rPr lang="en-US" sz="1400" b="1">
                <a:solidFill>
                  <a:schemeClr val="tx1">
                    <a:lumMod val="49000"/>
                    <a:lumOff val="51000"/>
                  </a:schemeClr>
                </a:solidFill>
                <a:latin typeface="Calibri"/>
                <a:ea typeface="Geneva"/>
                <a:cs typeface="Calibri"/>
              </a:rPr>
              <a:t>NGS:</a:t>
            </a:r>
            <a:r>
              <a:rPr lang="en-US" sz="1400">
                <a:solidFill>
                  <a:schemeClr val="tx1">
                    <a:lumMod val="49000"/>
                    <a:lumOff val="51000"/>
                  </a:schemeClr>
                </a:solidFill>
                <a:latin typeface="Calibri"/>
                <a:ea typeface="Geneva"/>
                <a:cs typeface="Calibri"/>
              </a:rPr>
              <a:t> </a:t>
            </a:r>
            <a:r>
              <a:rPr lang="en-US" sz="1400" i="1">
                <a:solidFill>
                  <a:schemeClr val="tx1">
                    <a:lumMod val="49000"/>
                    <a:lumOff val="51000"/>
                  </a:schemeClr>
                </a:solidFill>
                <a:latin typeface="Calibri"/>
                <a:ea typeface="Geneva"/>
                <a:cs typeface="Calibri"/>
              </a:rPr>
              <a:t>JAK2 V617F</a:t>
            </a:r>
            <a:r>
              <a:rPr lang="en-US" sz="1400">
                <a:solidFill>
                  <a:schemeClr val="tx1">
                    <a:lumMod val="49000"/>
                    <a:lumOff val="51000"/>
                  </a:schemeClr>
                </a:solidFill>
                <a:latin typeface="Calibri"/>
                <a:ea typeface="Geneva"/>
                <a:cs typeface="Calibri"/>
              </a:rPr>
              <a:t> (32%) and </a:t>
            </a:r>
            <a:r>
              <a:rPr lang="en-US" sz="1400" i="1">
                <a:solidFill>
                  <a:schemeClr val="tx1">
                    <a:lumMod val="49000"/>
                    <a:lumOff val="51000"/>
                  </a:schemeClr>
                </a:solidFill>
                <a:latin typeface="Calibri"/>
                <a:ea typeface="Geneva"/>
                <a:cs typeface="Calibri"/>
              </a:rPr>
              <a:t>SF3B1 </a:t>
            </a:r>
            <a:r>
              <a:rPr lang="en-US" sz="1400">
                <a:solidFill>
                  <a:schemeClr val="tx1">
                    <a:lumMod val="49000"/>
                    <a:lumOff val="51000"/>
                  </a:schemeClr>
                </a:solidFill>
                <a:latin typeface="Calibri"/>
                <a:ea typeface="Geneva"/>
                <a:cs typeface="Calibri"/>
              </a:rPr>
              <a:t>(18%)</a:t>
            </a:r>
            <a:endParaRPr lang="en-US" sz="1400" b="1">
              <a:solidFill>
                <a:schemeClr val="tx1">
                  <a:lumMod val="49000"/>
                  <a:lumOff val="51000"/>
                </a:schemeClr>
              </a:solidFill>
              <a:latin typeface="Calibri"/>
              <a:ea typeface="Geneva"/>
              <a:cs typeface="Calibri"/>
            </a:endParaRPr>
          </a:p>
        </p:txBody>
      </p:sp>
      <p:sp>
        <p:nvSpPr>
          <p:cNvPr id="16" name="Question panel 16"/>
          <p:cNvSpPr/>
          <p:nvPr/>
        </p:nvSpPr>
        <p:spPr>
          <a:xfrm>
            <a:off x="6579100" y="2033094"/>
            <a:ext cx="5192900" cy="289092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17" name="Question label 17"/>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3</a:t>
            </a:r>
          </a:p>
        </p:txBody>
      </p:sp>
      <p:sp>
        <p:nvSpPr>
          <p:cNvPr id="18" name="Question 18"/>
          <p:cNvSpPr txBox="1"/>
          <p:nvPr/>
        </p:nvSpPr>
        <p:spPr>
          <a:xfrm>
            <a:off x="6749100" y="2348094"/>
            <a:ext cx="4852900" cy="77152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What is the appropriate initial treatment for a newly diagnosed, asymptomatic patient with DIPSS Intermediate-2 risk MF?</a:t>
            </a:r>
          </a:p>
        </p:txBody>
      </p:sp>
      <p:sp>
        <p:nvSpPr>
          <p:cNvPr id="19" name="Answer A 19"/>
          <p:cNvSpPr/>
          <p:nvPr/>
        </p:nvSpPr>
        <p:spPr>
          <a:xfrm>
            <a:off x="6749100" y="322961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Initiate JAK inhibitor therapy.</a:t>
            </a:r>
          </a:p>
        </p:txBody>
      </p:sp>
      <p:sp>
        <p:nvSpPr>
          <p:cNvPr id="20" name="Answer B 20"/>
          <p:cNvSpPr/>
          <p:nvPr/>
        </p:nvSpPr>
        <p:spPr>
          <a:xfrm>
            <a:off x="6749100" y="3688214"/>
            <a:ext cx="4852900" cy="6072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Closely monitor for the development of spleen or constitutional symptoms.</a:t>
            </a:r>
          </a:p>
        </p:txBody>
      </p:sp>
      <p:sp>
        <p:nvSpPr>
          <p:cNvPr id="21" name="Correct answer (click to reveal) 21"/>
          <p:cNvSpPr/>
          <p:nvPr/>
        </p:nvSpPr>
        <p:spPr>
          <a:xfrm>
            <a:off x="6749100" y="3688214"/>
            <a:ext cx="4852900" cy="6072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22" name="Answer C 22"/>
          <p:cNvSpPr/>
          <p:nvPr/>
        </p:nvSpPr>
        <p:spPr>
          <a:xfrm>
            <a:off x="6749100" y="437541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Hypomethylating agent therapy.</a:t>
            </a:r>
          </a:p>
        </p:txBody>
      </p:sp>
    </p:spTree>
    <p:extLst>
      <p:ext uri="{BB962C8B-B14F-4D97-AF65-F5344CB8AC3E}">
        <p14:creationId xmlns:p14="http://schemas.microsoft.com/office/powerpoint/2010/main" val="187438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6188-C344-DC7B-D8CA-51757CE5DB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7899D5-A962-9CD6-5A36-871F3D5702E4}"/>
              </a:ext>
            </a:extLst>
          </p:cNvPr>
          <p:cNvSpPr>
            <a:spLocks noGrp="1"/>
          </p:cNvSpPr>
          <p:nvPr>
            <p:ph type="title"/>
          </p:nvPr>
        </p:nvSpPr>
        <p:spPr>
          <a:xfrm>
            <a:off x="419100" y="1340569"/>
            <a:ext cx="11353800" cy="713539"/>
          </a:xfrm>
        </p:spPr>
        <p:txBody>
          <a:bodyPr lIns="0" tIns="0" rIns="0" bIns="0" anchor="t">
            <a:noAutofit/>
          </a:bodyPr>
          <a:lstStyle/>
          <a:p>
            <a:r>
              <a:rPr lang="en-CA"/>
              <a:t>Recommendation 3</a:t>
            </a:r>
            <a:endParaRPr lang="en-US"/>
          </a:p>
        </p:txBody>
      </p:sp>
      <p:graphicFrame>
        <p:nvGraphicFramePr>
          <p:cNvPr id="10" name="Table 9">
            <a:extLst>
              <a:ext uri="{FF2B5EF4-FFF2-40B4-BE49-F238E27FC236}">
                <a16:creationId xmlns:a16="http://schemas.microsoft.com/office/drawing/2014/main" id="{5E478CBB-A546-CCB4-999E-7B981365FC7C}"/>
              </a:ext>
            </a:extLst>
          </p:cNvPr>
          <p:cNvGraphicFramePr>
            <a:graphicFrameLocks noGrp="1"/>
          </p:cNvGraphicFramePr>
          <p:nvPr/>
        </p:nvGraphicFramePr>
        <p:xfrm>
          <a:off x="170947" y="1942988"/>
          <a:ext cx="11859838" cy="1859280"/>
        </p:xfrm>
        <a:graphic>
          <a:graphicData uri="http://schemas.openxmlformats.org/drawingml/2006/table">
            <a:tbl>
              <a:tblPr firstRow="1" bandRow="1">
                <a:tableStyleId>{F5AB1C69-6EDB-4FF4-983F-18BD219EF322}</a:tableStyleId>
              </a:tblPr>
              <a:tblGrid>
                <a:gridCol w="6864853">
                  <a:extLst>
                    <a:ext uri="{9D8B030D-6E8A-4147-A177-3AD203B41FA5}">
                      <a16:colId xmlns:a16="http://schemas.microsoft.com/office/drawing/2014/main" val="3322778679"/>
                    </a:ext>
                  </a:extLst>
                </a:gridCol>
                <a:gridCol w="2285188">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14132">
                <a:tc>
                  <a:txBody>
                    <a:bodyPr/>
                    <a:lstStyle/>
                    <a:p>
                      <a:pPr algn="l"/>
                      <a:r>
                        <a:rPr lang="en-US" sz="2200">
                          <a:latin typeface="Calibri"/>
                        </a:rPr>
                        <a:t>Recommendation</a:t>
                      </a:r>
                    </a:p>
                  </a:txBody>
                  <a:tcPr>
                    <a:solidFill>
                      <a:srgbClr val="E23D31"/>
                    </a:solidFill>
                  </a:tcPr>
                </a:tc>
                <a:tc>
                  <a:txBody>
                    <a:bodyPr/>
                    <a:lstStyle/>
                    <a:p>
                      <a:pPr algn="ctr"/>
                      <a:r>
                        <a:rPr lang="en-US" sz="2200">
                          <a:latin typeface="Calibri"/>
                        </a:rPr>
                        <a:t>Strength</a:t>
                      </a:r>
                    </a:p>
                  </a:txBody>
                  <a:tcPr>
                    <a:solidFill>
                      <a:srgbClr val="E23D31"/>
                    </a:solidFill>
                  </a:tcPr>
                </a:tc>
                <a:tc>
                  <a:txBody>
                    <a:bodyPr/>
                    <a:lstStyle/>
                    <a:p>
                      <a:pPr algn="ctr"/>
                      <a:r>
                        <a:rPr lang="en-US" sz="2200">
                          <a:latin typeface="Calibri"/>
                        </a:rPr>
                        <a:t>Evidence Certainty</a:t>
                      </a:r>
                    </a:p>
                  </a:txBody>
                  <a:tcPr>
                    <a:solidFill>
                      <a:srgbClr val="E23D31"/>
                    </a:solidFill>
                  </a:tcPr>
                </a:tc>
                <a:extLst>
                  <a:ext uri="{0D108BD9-81ED-4DB2-BD59-A6C34878D82A}">
                    <a16:rowId xmlns:a16="http://schemas.microsoft.com/office/drawing/2014/main" val="430282136"/>
                  </a:ext>
                </a:extLst>
              </a:tr>
              <a:tr h="876570">
                <a:tc>
                  <a:txBody>
                    <a:bodyPr/>
                    <a:lstStyle/>
                    <a:p>
                      <a:pPr marL="0" marR="0" lvl="0" indent="0" algn="l">
                        <a:lnSpc>
                          <a:spcPct val="100000"/>
                        </a:lnSpc>
                        <a:spcBef>
                          <a:spcPts val="0"/>
                        </a:spcBef>
                        <a:spcAft>
                          <a:spcPts val="0"/>
                        </a:spcAft>
                        <a:buNone/>
                      </a:pPr>
                      <a:r>
                        <a:rPr lang="en-US" sz="2200" b="0" i="0" u="none" strike="noStrike" noProof="0">
                          <a:solidFill>
                            <a:schemeClr val="tx1"/>
                          </a:solidFill>
                        </a:rPr>
                        <a:t>In JAK inhibitor–naïve patients with higher-risk overt myelofibrosis without symptomatic splenomegaly and/or disease-related symptoms, the ASH guideline panel</a:t>
                      </a:r>
                      <a:r>
                        <a:rPr lang="en-US" sz="2200">
                          <a:latin typeface="+mn-lt"/>
                        </a:rPr>
                        <a:t> suggests against the initiation of JAK inhibitors.</a:t>
                      </a:r>
                      <a:endParaRPr lang="en-US" sz="2200" b="0" i="0">
                        <a:solidFill>
                          <a:schemeClr val="tx1"/>
                        </a:solidFill>
                        <a:latin typeface="+mn-lt"/>
                      </a:endParaRPr>
                    </a:p>
                  </a:txBody>
                  <a:tcPr/>
                </a:tc>
                <a:tc>
                  <a:txBody>
                    <a:bodyPr/>
                    <a:lstStyle/>
                    <a:p>
                      <a:pPr algn="ctr"/>
                      <a:r>
                        <a:rPr lang="en-US" sz="2200">
                          <a:latin typeface="Calibri"/>
                        </a:rPr>
                        <a:t>Conditional</a:t>
                      </a:r>
                    </a:p>
                  </a:txBody>
                  <a:tcPr anchor="ctr"/>
                </a:tc>
                <a:tc>
                  <a:txBody>
                    <a:bodyPr/>
                    <a:lstStyle/>
                    <a:p>
                      <a:pPr algn="ctr"/>
                      <a:r>
                        <a:rPr lang="en-US" sz="2200">
                          <a:latin typeface="Calibri"/>
                        </a:rPr>
                        <a:t>Very low</a:t>
                      </a:r>
                    </a:p>
                  </a:txBody>
                  <a:tcPr anchor="ctr"/>
                </a:tc>
                <a:extLst>
                  <a:ext uri="{0D108BD9-81ED-4DB2-BD59-A6C34878D82A}">
                    <a16:rowId xmlns:a16="http://schemas.microsoft.com/office/drawing/2014/main" val="311393703"/>
                  </a:ext>
                </a:extLst>
              </a:tr>
            </a:tbl>
          </a:graphicData>
        </a:graphic>
      </p:graphicFrame>
      <p:sp>
        <p:nvSpPr>
          <p:cNvPr id="12" name="TextBox 11">
            <a:extLst>
              <a:ext uri="{FF2B5EF4-FFF2-40B4-BE49-F238E27FC236}">
                <a16:creationId xmlns:a16="http://schemas.microsoft.com/office/drawing/2014/main" id="{58960CCB-760B-2CD3-36F6-9981A366DE4A}"/>
              </a:ext>
            </a:extLst>
          </p:cNvPr>
          <p:cNvSpPr txBox="1"/>
          <p:nvPr/>
        </p:nvSpPr>
        <p:spPr>
          <a:xfrm>
            <a:off x="170947" y="4435593"/>
            <a:ext cx="11424153" cy="830997"/>
          </a:xfrm>
          <a:prstGeom prst="rect">
            <a:avLst/>
          </a:prstGeom>
          <a:noFill/>
        </p:spPr>
        <p:txBody>
          <a:bodyPr wrap="square" lIns="91440" tIns="45720" rIns="91440" bIns="45720" anchor="t">
            <a:spAutoFit/>
          </a:bodyPr>
          <a:lstStyle/>
          <a:p>
            <a:r>
              <a:rPr lang="en-US" sz="2400" b="1">
                <a:solidFill>
                  <a:srgbClr val="000000"/>
                </a:solidFill>
                <a:latin typeface="Calibri"/>
                <a:ea typeface="Open Sans"/>
                <a:cs typeface="Calibri"/>
              </a:rPr>
              <a:t>Good practice statement. </a:t>
            </a:r>
            <a:r>
              <a:rPr lang="en-US" sz="2400">
                <a:solidFill>
                  <a:srgbClr val="000000"/>
                </a:solidFill>
                <a:latin typeface="Calibri"/>
                <a:ea typeface="Calibri"/>
                <a:cs typeface="Calibri"/>
              </a:rPr>
              <a:t>Use dynamic, structured symptom assessment during observation, as higher-risk patients under observation are increasingly likely to need treatment during their disease course.</a:t>
            </a:r>
            <a:endParaRPr lang="en-US">
              <a:ea typeface="+mn-lt"/>
              <a:cs typeface="+mn-lt"/>
            </a:endParaRPr>
          </a:p>
        </p:txBody>
      </p:sp>
    </p:spTree>
    <p:extLst>
      <p:ext uri="{BB962C8B-B14F-4D97-AF65-F5344CB8AC3E}">
        <p14:creationId xmlns:p14="http://schemas.microsoft.com/office/powerpoint/2010/main" val="1839393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E97C0-12F1-98C0-0712-DFC6DDBB26FE}"/>
              </a:ext>
            </a:extLst>
          </p:cNvPr>
          <p:cNvSpPr>
            <a:spLocks noGrp="1"/>
          </p:cNvSpPr>
          <p:nvPr>
            <p:ph type="title"/>
          </p:nvPr>
        </p:nvSpPr>
        <p:spPr>
          <a:xfrm>
            <a:off x="419100" y="1340569"/>
            <a:ext cx="11353800" cy="713539"/>
          </a:xfrm>
        </p:spPr>
        <p:txBody>
          <a:bodyPr lIns="0" tIns="0" rIns="0" bIns="0" anchor="t">
            <a:noAutofit/>
          </a:bodyPr>
          <a:lstStyle/>
          <a:p>
            <a:r>
              <a:rPr lang="en-CA">
                <a:ea typeface="+mj-lt"/>
                <a:cs typeface="+mj-lt"/>
              </a:rPr>
              <a:t>Case 3: Asymptomatic Higher-Risk MF</a:t>
            </a:r>
            <a:endParaRPr lang="en-US"/>
          </a:p>
        </p:txBody>
      </p:sp>
      <p:sp>
        <p:nvSpPr>
          <p:cNvPr id="3" name="Content Placeholder 2">
            <a:extLst>
              <a:ext uri="{FF2B5EF4-FFF2-40B4-BE49-F238E27FC236}">
                <a16:creationId xmlns:a16="http://schemas.microsoft.com/office/drawing/2014/main" id="{8FC51027-5F93-2845-1078-516CA58B4D02}"/>
              </a:ext>
            </a:extLst>
          </p:cNvPr>
          <p:cNvSpPr>
            <a:spLocks noGrp="1"/>
          </p:cNvSpPr>
          <p:nvPr>
            <p:ph idx="1"/>
          </p:nvPr>
        </p:nvSpPr>
        <p:spPr>
          <a:xfrm>
            <a:off x="419100" y="2033094"/>
            <a:ext cx="7239000" cy="3954624"/>
          </a:xfrm>
        </p:spPr>
        <p:txBody>
          <a:bodyPr lIns="0" tIns="0" rIns="0" bIns="0" anchor="t"/>
          <a:lstStyle/>
          <a:p>
            <a:pPr marL="0" indent="0">
              <a:buNone/>
            </a:pPr>
            <a:r>
              <a:rPr lang="en-US" sz="2650" b="1">
                <a:ea typeface="Geneva"/>
              </a:rPr>
              <a:t>Why observation is important</a:t>
            </a:r>
          </a:p>
          <a:p>
            <a:pPr marL="456565" indent="-456565"/>
            <a:r>
              <a:rPr lang="en-US" sz="2650">
                <a:ea typeface="Geneva"/>
              </a:rPr>
              <a:t>JAK inhibitors reduce spleen size and improve symptoms.</a:t>
            </a:r>
          </a:p>
          <a:p>
            <a:pPr marL="456565" indent="-456565"/>
            <a:r>
              <a:rPr lang="en-US" sz="2650">
                <a:ea typeface="Geneva"/>
              </a:rPr>
              <a:t>Evidence in asymptomatic patients without splenomegaly is limited.</a:t>
            </a:r>
          </a:p>
          <a:p>
            <a:endParaRPr lang="en-US"/>
          </a:p>
          <a:p>
            <a:pPr marL="456565" indent="-456565"/>
            <a:endParaRPr lang="en-US" sz="2650"/>
          </a:p>
          <a:p>
            <a:pPr marL="456565" indent="-456565"/>
            <a:endParaRPr lang="en-US" sz="2650"/>
          </a:p>
          <a:p>
            <a:pPr>
              <a:buNone/>
            </a:pPr>
            <a:r>
              <a:rPr lang="en-US" sz="900">
                <a:solidFill>
                  <a:srgbClr val="0000EE"/>
                </a:solidFill>
                <a:highlight>
                  <a:srgbClr val="FFFFFF"/>
                </a:highlight>
                <a:latin typeface="Calibri"/>
                <a:cs typeface="Segoe UI"/>
                <a:hlinkClick r:id="rId2"/>
              </a:rPr>
              <a:t>https://pubmed.ncbi.nlm.nih.gov/22375971/</a:t>
            </a:r>
            <a:endParaRPr lang="en-US"/>
          </a:p>
          <a:p>
            <a:pPr marL="456565" indent="-456565">
              <a:buNone/>
            </a:pPr>
            <a:r>
              <a:rPr lang="en-US" sz="900" err="1">
                <a:solidFill>
                  <a:srgbClr val="333333"/>
                </a:solidFill>
                <a:highlight>
                  <a:srgbClr val="FFFFFF"/>
                </a:highlight>
                <a:latin typeface="Calibri"/>
                <a:ea typeface="Geneva"/>
                <a:cs typeface="Segoe UI"/>
              </a:rPr>
              <a:t>Verstovsek</a:t>
            </a:r>
            <a:r>
              <a:rPr lang="en-US" sz="900">
                <a:solidFill>
                  <a:srgbClr val="333333"/>
                </a:solidFill>
                <a:highlight>
                  <a:srgbClr val="FFFFFF"/>
                </a:highlight>
                <a:latin typeface="Calibri"/>
                <a:ea typeface="Geneva"/>
                <a:cs typeface="Segoe UI"/>
              </a:rPr>
              <a:t> et al NEJM 2012</a:t>
            </a:r>
            <a:endParaRPr lang="en-US">
              <a:ea typeface="Geneva"/>
            </a:endParaRPr>
          </a:p>
          <a:p>
            <a:pPr marL="0" indent="0">
              <a:buNone/>
            </a:pPr>
            <a:endParaRPr lang="en-US" sz="2650"/>
          </a:p>
        </p:txBody>
      </p:sp>
      <p:pic>
        <p:nvPicPr>
          <p:cNvPr id="5" name="Picture 4">
            <a:extLst>
              <a:ext uri="{FF2B5EF4-FFF2-40B4-BE49-F238E27FC236}">
                <a16:creationId xmlns:a16="http://schemas.microsoft.com/office/drawing/2014/main" id="{D9BFCD18-7BEB-00CC-4ECE-6DF2E5265651}"/>
              </a:ext>
            </a:extLst>
          </p:cNvPr>
          <p:cNvPicPr>
            <a:picLocks noChangeAspect="1"/>
          </p:cNvPicPr>
          <p:nvPr/>
        </p:nvPicPr>
        <p:blipFill>
          <a:blip r:embed="rId3"/>
          <a:stretch>
            <a:fillRect/>
          </a:stretch>
        </p:blipFill>
        <p:spPr>
          <a:xfrm>
            <a:off x="7376141" y="1340642"/>
            <a:ext cx="3976749" cy="2420289"/>
          </a:xfrm>
          <a:prstGeom prst="rect">
            <a:avLst/>
          </a:prstGeom>
        </p:spPr>
      </p:pic>
      <p:pic>
        <p:nvPicPr>
          <p:cNvPr id="7" name="Picture 6">
            <a:extLst>
              <a:ext uri="{FF2B5EF4-FFF2-40B4-BE49-F238E27FC236}">
                <a16:creationId xmlns:a16="http://schemas.microsoft.com/office/drawing/2014/main" id="{03F68410-32D1-6BF5-25E0-96AAF5720947}"/>
              </a:ext>
            </a:extLst>
          </p:cNvPr>
          <p:cNvPicPr>
            <a:picLocks noChangeAspect="1"/>
          </p:cNvPicPr>
          <p:nvPr/>
        </p:nvPicPr>
        <p:blipFill>
          <a:blip r:embed="rId4"/>
          <a:stretch>
            <a:fillRect/>
          </a:stretch>
        </p:blipFill>
        <p:spPr>
          <a:xfrm>
            <a:off x="7376140" y="3405000"/>
            <a:ext cx="3976749" cy="2874020"/>
          </a:xfrm>
          <a:prstGeom prst="rect">
            <a:avLst/>
          </a:prstGeom>
        </p:spPr>
      </p:pic>
    </p:spTree>
    <p:extLst>
      <p:ext uri="{BB962C8B-B14F-4D97-AF65-F5344CB8AC3E}">
        <p14:creationId xmlns:p14="http://schemas.microsoft.com/office/powerpoint/2010/main" val="2866892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1353800" cy="713539"/>
          </a:xfrm>
        </p:spPr>
        <p:txBody>
          <a:bodyPr lIns="0" tIns="0" rIns="0" bIns="0" anchor="t">
            <a:noAutofit/>
          </a:bodyPr>
          <a:lstStyle/>
          <a:p>
            <a:r>
              <a:rPr lang="en-US">
                <a:ea typeface="Geneva"/>
              </a:rPr>
              <a:t>Case 3: Asymptomatic Higher-Risk MF</a:t>
            </a:r>
          </a:p>
        </p:txBody>
      </p:sp>
      <p:sp>
        <p:nvSpPr>
          <p:cNvPr id="8" name="TextBox 7">
            <a:extLst>
              <a:ext uri="{FF2B5EF4-FFF2-40B4-BE49-F238E27FC236}">
                <a16:creationId xmlns:a16="http://schemas.microsoft.com/office/drawing/2014/main" id="{F3B12FA3-ED2E-2D48-E487-5B011BB72FCC}"/>
              </a:ext>
            </a:extLst>
          </p:cNvPr>
          <p:cNvSpPr txBox="1"/>
          <p:nvPr/>
        </p:nvSpPr>
        <p:spPr>
          <a:xfrm>
            <a:off x="6669314" y="5797152"/>
            <a:ext cx="5537200" cy="762705"/>
          </a:xfrm>
          <a:prstGeom prst="rect">
            <a:avLst/>
          </a:prstGeom>
          <a:noFill/>
        </p:spPr>
        <p:txBody>
          <a:bodyPr wrap="square" lIns="91440" tIns="45720" rIns="91440" bIns="45720" anchor="t">
            <a:spAutoFit/>
          </a:bodyPr>
          <a:lstStyle/>
          <a:p>
            <a:pPr algn="r"/>
            <a:r>
              <a:rPr lang="en-US" sz="1400" err="1">
                <a:solidFill>
                  <a:schemeClr val="tx1">
                    <a:lumMod val="49000"/>
                    <a:lumOff val="51000"/>
                  </a:schemeClr>
                </a:solidFill>
                <a:latin typeface="Calibri"/>
                <a:ea typeface="Calibri"/>
                <a:cs typeface="Calibri"/>
              </a:rPr>
              <a:t>Verstovsek</a:t>
            </a:r>
            <a:r>
              <a:rPr lang="en-US" sz="1400">
                <a:solidFill>
                  <a:schemeClr val="tx1">
                    <a:lumMod val="49000"/>
                    <a:lumOff val="51000"/>
                  </a:schemeClr>
                </a:solidFill>
                <a:latin typeface="Calibri"/>
                <a:ea typeface="Calibri"/>
                <a:cs typeface="Calibri"/>
              </a:rPr>
              <a:t> et al NEJM 2012; Harrison et al NEJM 2012; </a:t>
            </a:r>
            <a:r>
              <a:rPr lang="en-US" sz="1400" err="1">
                <a:solidFill>
                  <a:schemeClr val="tx1">
                    <a:lumMod val="49000"/>
                    <a:lumOff val="51000"/>
                  </a:schemeClr>
                </a:solidFill>
                <a:latin typeface="Calibri"/>
                <a:ea typeface="Calibri"/>
                <a:cs typeface="Calibri"/>
              </a:rPr>
              <a:t>Pardanani</a:t>
            </a:r>
            <a:r>
              <a:rPr lang="en-US" sz="1400">
                <a:solidFill>
                  <a:schemeClr val="tx1">
                    <a:lumMod val="49000"/>
                    <a:lumOff val="51000"/>
                  </a:schemeClr>
                </a:solidFill>
                <a:latin typeface="Calibri"/>
                <a:ea typeface="Calibri"/>
                <a:cs typeface="Calibri"/>
              </a:rPr>
              <a:t> et al JAMA </a:t>
            </a:r>
            <a:r>
              <a:rPr lang="en-US" sz="1400" err="1">
                <a:solidFill>
                  <a:schemeClr val="tx1">
                    <a:lumMod val="49000"/>
                    <a:lumOff val="51000"/>
                  </a:schemeClr>
                </a:solidFill>
                <a:latin typeface="Calibri"/>
                <a:ea typeface="Calibri"/>
                <a:cs typeface="Calibri"/>
              </a:rPr>
              <a:t>Onc</a:t>
            </a:r>
            <a:r>
              <a:rPr lang="en-US" sz="1400">
                <a:solidFill>
                  <a:schemeClr val="tx1">
                    <a:lumMod val="49000"/>
                    <a:lumOff val="51000"/>
                  </a:schemeClr>
                </a:solidFill>
                <a:latin typeface="Calibri"/>
                <a:ea typeface="Calibri"/>
                <a:cs typeface="Calibri"/>
              </a:rPr>
              <a:t> 2015; Mesa et al Lancet </a:t>
            </a:r>
            <a:r>
              <a:rPr lang="en-US" sz="1400" err="1">
                <a:solidFill>
                  <a:schemeClr val="tx1">
                    <a:lumMod val="49000"/>
                    <a:lumOff val="51000"/>
                  </a:schemeClr>
                </a:solidFill>
                <a:latin typeface="Calibri"/>
                <a:ea typeface="Calibri"/>
                <a:cs typeface="Calibri"/>
              </a:rPr>
              <a:t>Haem</a:t>
            </a:r>
            <a:r>
              <a:rPr lang="en-US" sz="1400">
                <a:solidFill>
                  <a:schemeClr val="tx1">
                    <a:lumMod val="49000"/>
                    <a:lumOff val="51000"/>
                  </a:schemeClr>
                </a:solidFill>
                <a:latin typeface="Calibri"/>
                <a:ea typeface="Calibri"/>
                <a:cs typeface="Calibri"/>
              </a:rPr>
              <a:t> 2017; Mascarenhas et al JAMA </a:t>
            </a:r>
            <a:r>
              <a:rPr lang="en-US" sz="1400" err="1">
                <a:solidFill>
                  <a:schemeClr val="tx1">
                    <a:lumMod val="49000"/>
                    <a:lumOff val="51000"/>
                  </a:schemeClr>
                </a:solidFill>
                <a:latin typeface="Calibri"/>
                <a:ea typeface="Calibri"/>
                <a:cs typeface="Calibri"/>
              </a:rPr>
              <a:t>Onc</a:t>
            </a:r>
            <a:r>
              <a:rPr lang="en-US" sz="1400">
                <a:solidFill>
                  <a:schemeClr val="tx1">
                    <a:lumMod val="49000"/>
                    <a:lumOff val="51000"/>
                  </a:schemeClr>
                </a:solidFill>
                <a:latin typeface="Calibri"/>
                <a:ea typeface="Calibri"/>
                <a:cs typeface="Calibri"/>
              </a:rPr>
              <a:t> 2018; Mesa et al JCO 2017</a:t>
            </a:r>
          </a:p>
        </p:txBody>
      </p:sp>
      <p:graphicFrame>
        <p:nvGraphicFramePr>
          <p:cNvPr id="5" name="Table 4">
            <a:extLst>
              <a:ext uri="{FF2B5EF4-FFF2-40B4-BE49-F238E27FC236}">
                <a16:creationId xmlns:a16="http://schemas.microsoft.com/office/drawing/2014/main" id="{5F77A2C2-7AD1-B320-0337-A2706D3D510F}"/>
              </a:ext>
            </a:extLst>
          </p:cNvPr>
          <p:cNvGraphicFramePr>
            <a:graphicFrameLocks noGrp="1"/>
          </p:cNvGraphicFramePr>
          <p:nvPr>
            <p:extLst>
              <p:ext uri="{D42A27DB-BD31-4B8C-83A1-F6EECF244321}">
                <p14:modId xmlns:p14="http://schemas.microsoft.com/office/powerpoint/2010/main" val="1516582114"/>
              </p:ext>
            </p:extLst>
          </p:nvPr>
        </p:nvGraphicFramePr>
        <p:xfrm>
          <a:off x="13511" y="2012231"/>
          <a:ext cx="12164977" cy="3505200"/>
        </p:xfrm>
        <a:graphic>
          <a:graphicData uri="http://schemas.openxmlformats.org/drawingml/2006/table">
            <a:tbl>
              <a:tblPr>
                <a:tableStyleId>{6E25E649-3F16-4E02-A733-19D2CDBF48F0}</a:tableStyleId>
              </a:tblPr>
              <a:tblGrid>
                <a:gridCol w="1751689">
                  <a:extLst>
                    <a:ext uri="{9D8B030D-6E8A-4147-A177-3AD203B41FA5}">
                      <a16:colId xmlns:a16="http://schemas.microsoft.com/office/drawing/2014/main" val="3025422768"/>
                    </a:ext>
                  </a:extLst>
                </a:gridCol>
                <a:gridCol w="1692587">
                  <a:extLst>
                    <a:ext uri="{9D8B030D-6E8A-4147-A177-3AD203B41FA5}">
                      <a16:colId xmlns:a16="http://schemas.microsoft.com/office/drawing/2014/main" val="3462172129"/>
                    </a:ext>
                  </a:extLst>
                </a:gridCol>
                <a:gridCol w="3225509">
                  <a:extLst>
                    <a:ext uri="{9D8B030D-6E8A-4147-A177-3AD203B41FA5}">
                      <a16:colId xmlns:a16="http://schemas.microsoft.com/office/drawing/2014/main" val="200337836"/>
                    </a:ext>
                  </a:extLst>
                </a:gridCol>
                <a:gridCol w="2949202">
                  <a:extLst>
                    <a:ext uri="{9D8B030D-6E8A-4147-A177-3AD203B41FA5}">
                      <a16:colId xmlns:a16="http://schemas.microsoft.com/office/drawing/2014/main" val="919173239"/>
                    </a:ext>
                  </a:extLst>
                </a:gridCol>
                <a:gridCol w="2545990">
                  <a:extLst>
                    <a:ext uri="{9D8B030D-6E8A-4147-A177-3AD203B41FA5}">
                      <a16:colId xmlns:a16="http://schemas.microsoft.com/office/drawing/2014/main" val="1367592869"/>
                    </a:ext>
                  </a:extLst>
                </a:gridCol>
              </a:tblGrid>
              <a:tr h="370840">
                <a:tc rowSpan="2">
                  <a:txBody>
                    <a:bodyPr/>
                    <a:lstStyle/>
                    <a:p>
                      <a:pPr marL="0" algn="ctr" defTabSz="914400" rtl="0" eaLnBrk="1" latinLnBrk="0" hangingPunct="1"/>
                      <a:r>
                        <a:rPr lang="en-US" sz="1400" b="1" kern="1200">
                          <a:solidFill>
                            <a:schemeClr val="lt1"/>
                          </a:solidFill>
                          <a:latin typeface="Calibri" panose="020F0502020204030204" pitchFamily="34" charset="0"/>
                          <a:ea typeface="Open Sans" panose="020B0606030504020204" pitchFamily="34" charset="0"/>
                          <a:cs typeface="Calibri" panose="020F0502020204030204" pitchFamily="34" charset="0"/>
                        </a:rPr>
                        <a:t>JAK inhibitor</a:t>
                      </a:r>
                    </a:p>
                  </a:txBody>
                  <a:tcPr anchor="ctr">
                    <a:lnB w="12700" cap="flat" cmpd="sng" algn="ctr">
                      <a:solidFill>
                        <a:schemeClr val="tx1"/>
                      </a:solidFill>
                      <a:prstDash val="solid"/>
                      <a:round/>
                      <a:headEnd type="none" w="med" len="med"/>
                      <a:tailEnd type="none" w="med" len="med"/>
                    </a:lnB>
                    <a:solidFill>
                      <a:srgbClr val="C00000"/>
                    </a:solidFill>
                  </a:tcPr>
                </a:tc>
                <a:tc rowSpan="2">
                  <a:txBody>
                    <a:bodyPr/>
                    <a:lstStyle/>
                    <a:p>
                      <a:pPr marL="0" algn="ctr" defTabSz="914400" rtl="0" eaLnBrk="1" latinLnBrk="0" hangingPunct="1"/>
                      <a:r>
                        <a:rPr lang="en-US" sz="1400" b="1" kern="1200">
                          <a:solidFill>
                            <a:schemeClr val="lt1"/>
                          </a:solidFill>
                          <a:latin typeface="Calibri" panose="020F0502020204030204" pitchFamily="34" charset="0"/>
                          <a:ea typeface="Open Sans" panose="020B0606030504020204" pitchFamily="34" charset="0"/>
                          <a:cs typeface="Calibri" panose="020F0502020204030204" pitchFamily="34" charset="0"/>
                        </a:rPr>
                        <a:t>Upfront Study</a:t>
                      </a:r>
                    </a:p>
                  </a:txBody>
                  <a:tcPr anchor="ctr">
                    <a:lnB w="12700" cap="flat" cmpd="sng" algn="ctr">
                      <a:solidFill>
                        <a:schemeClr val="tx1"/>
                      </a:solidFill>
                      <a:prstDash val="solid"/>
                      <a:round/>
                      <a:headEnd type="none" w="med" len="med"/>
                      <a:tailEnd type="none" w="med" len="med"/>
                    </a:lnB>
                    <a:solidFill>
                      <a:srgbClr val="C00000"/>
                    </a:solidFill>
                  </a:tcPr>
                </a:tc>
                <a:tc gridSpan="3">
                  <a:txBody>
                    <a:bodyPr/>
                    <a:lstStyle/>
                    <a:p>
                      <a:pPr algn="ctr"/>
                      <a:r>
                        <a:rPr lang="en-US" sz="1800" b="1">
                          <a:solidFill>
                            <a:schemeClr val="bg1"/>
                          </a:solidFill>
                          <a:latin typeface="Calibri" panose="020F0502020204030204" pitchFamily="34" charset="0"/>
                          <a:ea typeface="Open Sans" panose="020B0606030504020204" pitchFamily="34" charset="0"/>
                          <a:cs typeface="Calibri" panose="020F0502020204030204" pitchFamily="34" charset="0"/>
                        </a:rPr>
                        <a:t>Inclusion criteria</a:t>
                      </a:r>
                    </a:p>
                  </a:txBody>
                  <a:tcPr>
                    <a:lnB w="12700" cap="flat" cmpd="sng" algn="ctr">
                      <a:solidFill>
                        <a:schemeClr val="bg1"/>
                      </a:solidFill>
                      <a:prstDash val="solid"/>
                      <a:round/>
                      <a:headEnd type="none" w="med" len="med"/>
                      <a:tailEnd type="none" w="med" len="med"/>
                    </a:lnB>
                    <a:solidFill>
                      <a:srgbClr val="C00000"/>
                    </a:solidFill>
                  </a:tcPr>
                </a:tc>
                <a:tc hMerge="1">
                  <a:txBody>
                    <a:bodyPr/>
                    <a:lstStyle/>
                    <a:p>
                      <a:pPr algn="ctr"/>
                      <a:endParaRPr lang="en-US">
                        <a:latin typeface="Calibri"/>
                        <a:ea typeface="Open Sans" panose="020B0606030504020204" pitchFamily="34" charset="0"/>
                        <a:cs typeface="Open Sans" panose="020B0606030504020204" pitchFamily="34" charset="0"/>
                      </a:endParaRPr>
                    </a:p>
                  </a:txBody>
                  <a:tcPr>
                    <a:lnB w="12700" cap="flat" cmpd="sng" algn="ctr">
                      <a:solidFill>
                        <a:schemeClr val="tx1"/>
                      </a:solidFill>
                      <a:prstDash val="solid"/>
                      <a:round/>
                      <a:headEnd type="none" w="med" len="med"/>
                      <a:tailEnd type="none" w="med" len="med"/>
                    </a:lnB>
                    <a:solidFill>
                      <a:schemeClr val="tx1"/>
                    </a:solidFill>
                  </a:tcPr>
                </a:tc>
                <a:tc hMerge="1">
                  <a:txBody>
                    <a:bodyPr/>
                    <a:lstStyle/>
                    <a:p>
                      <a:pPr algn="ctr"/>
                      <a:endParaRPr lang="en-US">
                        <a:latin typeface="Calibri"/>
                        <a:ea typeface="Open Sans" panose="020B0606030504020204" pitchFamily="34" charset="0"/>
                        <a:cs typeface="Open Sans" panose="020B0606030504020204" pitchFamily="34" charset="0"/>
                      </a:endParaRPr>
                    </a:p>
                  </a:txBody>
                  <a:tcPr>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90185155"/>
                  </a:ext>
                </a:extLst>
              </a:tr>
              <a:tr h="370840">
                <a:tc vMerge="1">
                  <a:txBody>
                    <a:bodyPr/>
                    <a:lstStyle/>
                    <a:p>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b="1" kern="1200">
                          <a:solidFill>
                            <a:schemeClr val="lt1"/>
                          </a:solidFill>
                          <a:latin typeface="Calibri" panose="020F0502020204030204" pitchFamily="34" charset="0"/>
                          <a:ea typeface="Open Sans" panose="020B0606030504020204" pitchFamily="34" charset="0"/>
                          <a:cs typeface="Calibri" panose="020F0502020204030204" pitchFamily="34" charset="0"/>
                        </a:rPr>
                        <a:t>Risk score</a:t>
                      </a:r>
                    </a:p>
                  </a:txBody>
                  <a:tcP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marL="0" algn="ctr" defTabSz="914400" rtl="0" eaLnBrk="1" latinLnBrk="0" hangingPunct="1"/>
                      <a:r>
                        <a:rPr lang="en-US" sz="1400" b="1" kern="1200">
                          <a:solidFill>
                            <a:schemeClr val="lt1"/>
                          </a:solidFill>
                          <a:latin typeface="Calibri" panose="020F0502020204030204" pitchFamily="34" charset="0"/>
                          <a:ea typeface="Open Sans" panose="020B0606030504020204" pitchFamily="34" charset="0"/>
                          <a:cs typeface="Calibri" panose="020F0502020204030204" pitchFamily="34" charset="0"/>
                        </a:rPr>
                        <a:t>Spleen size</a:t>
                      </a:r>
                    </a:p>
                  </a:txBody>
                  <a:tcP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marL="0" algn="ctr" defTabSz="914400" rtl="0" eaLnBrk="1" latinLnBrk="0" hangingPunct="1"/>
                      <a:r>
                        <a:rPr lang="en-US" sz="1400" b="1" kern="1200">
                          <a:solidFill>
                            <a:schemeClr val="lt1"/>
                          </a:solidFill>
                          <a:latin typeface="Calibri" panose="020F0502020204030204" pitchFamily="34" charset="0"/>
                          <a:ea typeface="Open Sans" panose="020B0606030504020204" pitchFamily="34" charset="0"/>
                          <a:cs typeface="Calibri" panose="020F0502020204030204" pitchFamily="34" charset="0"/>
                        </a:rPr>
                        <a:t>Symptom burden</a:t>
                      </a:r>
                    </a:p>
                  </a:txBody>
                  <a:tcP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2250507042"/>
                  </a:ext>
                </a:extLst>
              </a:tr>
              <a:tr h="370840">
                <a:tc rowSpan="2">
                  <a:txBody>
                    <a:bodyPr/>
                    <a:lstStyle/>
                    <a:p>
                      <a:r>
                        <a:rPr lang="en-US" sz="1800" err="1">
                          <a:solidFill>
                            <a:srgbClr val="000000"/>
                          </a:solidFill>
                          <a:latin typeface="Calibri" panose="020F0502020204030204" pitchFamily="34" charset="0"/>
                          <a:ea typeface="Open Sans" panose="020B0606030504020204" pitchFamily="34" charset="0"/>
                          <a:cs typeface="Calibri" panose="020F0502020204030204" pitchFamily="34" charset="0"/>
                        </a:rPr>
                        <a:t>Ruxolitinib</a:t>
                      </a:r>
                      <a:endParaRPr lang="en-US" sz="1800">
                        <a:solidFill>
                          <a:srgbClr val="000000"/>
                        </a:solidFill>
                        <a:latin typeface="Calibri" panose="020F0502020204030204" pitchFamily="34" charset="0"/>
                        <a:ea typeface="Open Sans" panose="020B060603050402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COMFORT-I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IPSS intermediate-2 or 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Spleen &gt;5 cm below LCM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Active symptoms of MF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6920618"/>
                  </a:ext>
                </a:extLst>
              </a:tr>
              <a:tr h="370840">
                <a:tc vMerge="1">
                  <a:txBody>
                    <a:bodyPr/>
                    <a:lstStyle/>
                    <a:p>
                      <a:endParaRPr lang="en-US">
                        <a:solidFill>
                          <a:srgbClr val="000000"/>
                        </a:solidFill>
                      </a:endParaRPr>
                    </a:p>
                  </a:txBody>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COMFORT-II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solidFill>
                          <a:srgbClr val="000000"/>
                        </a:solidFill>
                        <a:latin typeface="Calibri"/>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7571131"/>
                  </a:ext>
                </a:extLst>
              </a:tr>
              <a:tr h="370840">
                <a:tc>
                  <a:txBody>
                    <a:bodyPr/>
                    <a:lstStyle/>
                    <a:p>
                      <a:r>
                        <a:rPr lang="en-US" sz="1800" err="1">
                          <a:solidFill>
                            <a:srgbClr val="000000"/>
                          </a:solidFill>
                          <a:latin typeface="Calibri" panose="020F0502020204030204" pitchFamily="34" charset="0"/>
                          <a:ea typeface="Open Sans" panose="020B0606030504020204" pitchFamily="34" charset="0"/>
                          <a:cs typeface="Calibri" panose="020F0502020204030204" pitchFamily="34" charset="0"/>
                        </a:rPr>
                        <a:t>Fedratinib</a:t>
                      </a:r>
                      <a:endParaRPr lang="en-US" sz="1800">
                        <a:solidFill>
                          <a:srgbClr val="000000"/>
                        </a:solidFill>
                        <a:latin typeface="Calibri" panose="020F0502020204030204" pitchFamily="34" charset="0"/>
                        <a:ea typeface="Open Sans" panose="020B060603050402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JAKARTA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IPSS intermediate-2 or 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Spleen &gt;5 cm below LCM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9726294"/>
                  </a:ext>
                </a:extLst>
              </a:tr>
              <a:tr h="370840">
                <a:tc rowSpan="2">
                  <a:txBody>
                    <a:bodyPr/>
                    <a:lstStyle/>
                    <a:p>
                      <a:r>
                        <a:rPr lang="en-US" sz="1800" err="1">
                          <a:solidFill>
                            <a:srgbClr val="000000"/>
                          </a:solidFill>
                          <a:latin typeface="Calibri" panose="020F0502020204030204" pitchFamily="34" charset="0"/>
                          <a:ea typeface="Open Sans" panose="020B0606030504020204" pitchFamily="34" charset="0"/>
                          <a:cs typeface="Calibri" panose="020F0502020204030204" pitchFamily="34" charset="0"/>
                        </a:rPr>
                        <a:t>Pacritinib</a:t>
                      </a:r>
                      <a:endParaRPr lang="en-US" sz="1800">
                        <a:solidFill>
                          <a:srgbClr val="000000"/>
                        </a:solidFill>
                        <a:latin typeface="Calibri" panose="020F0502020204030204" pitchFamily="34" charset="0"/>
                        <a:ea typeface="Open Sans" panose="020B060603050402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PERSIST-I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DIPSS intermediate-1, intermediate-2 or high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Spleen &gt;5 cm below LCM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MPN-SAF TSS ≥13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688760"/>
                  </a:ext>
                </a:extLst>
              </a:tr>
              <a:tr h="370840">
                <a:tc vMerge="1">
                  <a:txBody>
                    <a:bodyPr/>
                    <a:lstStyle/>
                    <a:p>
                      <a:endParaRPr lang="en-US">
                        <a:solidFill>
                          <a:srgbClr val="000000"/>
                        </a:solidFill>
                      </a:endParaRPr>
                    </a:p>
                  </a:txBody>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PERSIST-II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DIPSS intermediate-1, intermediate-2 or high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Spleen &gt;5 cm below LCM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MPN-SAF TSS ≥13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6161890"/>
                  </a:ext>
                </a:extLst>
              </a:tr>
              <a:tr h="370840">
                <a:tc>
                  <a:txBody>
                    <a:bodyPr/>
                    <a:lstStyle/>
                    <a:p>
                      <a:r>
                        <a:rPr lang="en-US" sz="1800" err="1">
                          <a:solidFill>
                            <a:srgbClr val="000000"/>
                          </a:solidFill>
                          <a:latin typeface="Calibri" panose="020F0502020204030204" pitchFamily="34" charset="0"/>
                          <a:ea typeface="Open Sans" panose="020B0606030504020204" pitchFamily="34" charset="0"/>
                          <a:cs typeface="Calibri" panose="020F0502020204030204" pitchFamily="34" charset="0"/>
                        </a:rPr>
                        <a:t>Momelotinib</a:t>
                      </a:r>
                      <a:endParaRPr lang="en-US" sz="1800">
                        <a:solidFill>
                          <a:srgbClr val="000000"/>
                        </a:solidFill>
                        <a:latin typeface="Calibri" panose="020F0502020204030204" pitchFamily="34" charset="0"/>
                        <a:ea typeface="Open Sans" panose="020B060603050402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SIMPLIFY-1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IPSS intermediate-2 or 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Spleen &gt;5 cm below LCM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solidFill>
                            <a:srgbClr val="000000"/>
                          </a:solidFill>
                          <a:latin typeface="Calibri" panose="020F0502020204030204" pitchFamily="34" charset="0"/>
                          <a:ea typeface="Open Sans" panose="020B0606030504020204" pitchFamily="34" charset="0"/>
                          <a:cs typeface="Calibri" panose="020F050202020403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520509"/>
                  </a:ext>
                </a:extLst>
              </a:tr>
            </a:tbl>
          </a:graphicData>
        </a:graphic>
      </p:graphicFrame>
      <p:sp>
        <p:nvSpPr>
          <p:cNvPr id="3" name="TextBox 2">
            <a:extLst>
              <a:ext uri="{FF2B5EF4-FFF2-40B4-BE49-F238E27FC236}">
                <a16:creationId xmlns:a16="http://schemas.microsoft.com/office/drawing/2014/main" id="{6752E375-E804-6C3B-BA63-75BB074377CE}"/>
              </a:ext>
            </a:extLst>
          </p:cNvPr>
          <p:cNvSpPr txBox="1"/>
          <p:nvPr/>
        </p:nvSpPr>
        <p:spPr>
          <a:xfrm>
            <a:off x="7258" y="5744030"/>
            <a:ext cx="671285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a:t>In asymptomatic higher-risk MF without splenomegaly, benefit is uncertain and treatment-related toxicity remains relevant.</a:t>
            </a:r>
          </a:p>
          <a:p>
            <a:pPr marL="228600" indent="-228600">
              <a:buFont typeface=""/>
              <a:buChar char="•"/>
            </a:pPr>
            <a:r>
              <a:rPr lang="en-US"/>
              <a:t>Monitor symptoms and spleen size over time.</a:t>
            </a:r>
          </a:p>
          <a:p>
            <a:pPr algn="ctr"/>
            <a:endParaRPr lang="en-US"/>
          </a:p>
          <a:p>
            <a:pPr marL="0" indent="0">
              <a:buNone/>
            </a:pPr>
            <a:r>
              <a:rPr lang="en-US" sz="1200">
                <a:latin typeface="Calibri"/>
              </a:rPr>
              <a:t>LCM, left costal margin.</a:t>
            </a:r>
          </a:p>
        </p:txBody>
      </p:sp>
    </p:spTree>
    <p:extLst>
      <p:ext uri="{BB962C8B-B14F-4D97-AF65-F5344CB8AC3E}">
        <p14:creationId xmlns:p14="http://schemas.microsoft.com/office/powerpoint/2010/main" val="1487291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Case 4: Disease-Related Anemia</a:t>
            </a:r>
            <a:r>
              <a:rPr lang="en-US" sz="1800" dirty="0"/>
              <a:t> (PICO 5)</a:t>
            </a:r>
            <a:endParaRPr lang="en-US">
              <a:ea typeface="Geneva"/>
            </a:endParaRP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33094"/>
            <a:ext cx="5900000" cy="1500000"/>
          </a:xfrm>
        </p:spPr>
        <p:txBody>
          <a:bodyPr wrap="square" lIns="0" tIns="0" rIns="0" bIns="0" anchor="t">
            <a:noAutofit/>
          </a:bodyPr>
          <a:lstStyle/>
          <a:p>
            <a:pPr marL="0" indent="0">
              <a:lnSpc>
                <a:spcPct val="100000"/>
              </a:lnSpc>
              <a:spcBef>
                <a:spcPts val="0"/>
              </a:spcBef>
              <a:spcAft>
                <a:spcPts val="0"/>
              </a:spcAft>
              <a:buNone/>
            </a:pPr>
            <a:r>
              <a:rPr lang="en-US" sz="1800" dirty="0">
                <a:solidFill>
                  <a:schemeClr val="bg1">
                    <a:lumMod val="50000"/>
                  </a:schemeClr>
                </a:solidFill>
                <a:latin typeface="Calibri"/>
              </a:rPr>
              <a:t>After 2 years, the patient develops worsening fatigue that limits his activity and ability to practice dentistry. Physical examination reveals the spleen palpable 5 cm below the left costal margin (LCM). Labs and bone marrow biopsy are repeated.</a:t>
            </a:r>
          </a:p>
        </p:txBody>
      </p:sp>
      <p:grpSp>
        <p:nvGrpSpPr>
          <p:cNvPr id="4" name="Group 3">
            <a:extLst>
              <a:ext uri="{FF2B5EF4-FFF2-40B4-BE49-F238E27FC236}">
                <a16:creationId xmlns:a16="http://schemas.microsoft.com/office/drawing/2014/main" id="{90C3BCBE-7C78-8E36-47BD-C34FCD4988B2}"/>
              </a:ext>
            </a:extLst>
          </p:cNvPr>
          <p:cNvGrpSpPr/>
          <p:nvPr/>
        </p:nvGrpSpPr>
        <p:grpSpPr>
          <a:xfrm>
            <a:off x="480000" y="3743094"/>
            <a:ext cx="1115887" cy="1024120"/>
            <a:chOff x="1534874" y="4431307"/>
            <a:chExt cx="1430625" cy="1312975"/>
          </a:xfrm>
        </p:grpSpPr>
        <p:grpSp>
          <p:nvGrpSpPr>
            <p:cNvPr id="5" name="Group 4">
              <a:extLst>
                <a:ext uri="{FF2B5EF4-FFF2-40B4-BE49-F238E27FC236}">
                  <a16:creationId xmlns:a16="http://schemas.microsoft.com/office/drawing/2014/main" id="{E2923990-22BC-BB6A-57A2-CE219A730ED4}"/>
                </a:ext>
              </a:extLst>
            </p:cNvPr>
            <p:cNvGrpSpPr/>
            <p:nvPr/>
          </p:nvGrpSpPr>
          <p:grpSpPr>
            <a:xfrm>
              <a:off x="1824308" y="4574655"/>
              <a:ext cx="959408" cy="897458"/>
              <a:chOff x="4738958" y="4460355"/>
              <a:chExt cx="959408" cy="897458"/>
            </a:xfrm>
          </p:grpSpPr>
          <p:cxnSp>
            <p:nvCxnSpPr>
              <p:cNvPr id="10" name="Straight Connector 9">
                <a:extLst>
                  <a:ext uri="{FF2B5EF4-FFF2-40B4-BE49-F238E27FC236}">
                    <a16:creationId xmlns:a16="http://schemas.microsoft.com/office/drawing/2014/main" id="{3A1C9EFE-F646-F1BF-0697-B676E418BD98}"/>
                  </a:ext>
                </a:extLst>
              </p:cNvPr>
              <p:cNvCxnSpPr>
                <a:cxnSpLocks/>
              </p:cNvCxnSpPr>
              <p:nvPr/>
            </p:nvCxnSpPr>
            <p:spPr>
              <a:xfrm>
                <a:off x="4738958" y="4487592"/>
                <a:ext cx="959408" cy="822067"/>
              </a:xfrm>
              <a:prstGeom prst="line">
                <a:avLst/>
              </a:prstGeom>
              <a:ln>
                <a:solidFill>
                  <a:srgbClr val="BFE0E3"/>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FE3CE96-4B1A-0A86-E564-4F4D474C4932}"/>
                  </a:ext>
                </a:extLst>
              </p:cNvPr>
              <p:cNvCxnSpPr>
                <a:cxnSpLocks/>
              </p:cNvCxnSpPr>
              <p:nvPr/>
            </p:nvCxnSpPr>
            <p:spPr>
              <a:xfrm flipH="1">
                <a:off x="4755390" y="4460355"/>
                <a:ext cx="914400" cy="897458"/>
              </a:xfrm>
              <a:prstGeom prst="line">
                <a:avLst/>
              </a:prstGeom>
              <a:ln>
                <a:solidFill>
                  <a:srgbClr val="BFE0E3"/>
                </a:solidFill>
              </a:ln>
            </p:spPr>
            <p:style>
              <a:lnRef idx="2">
                <a:schemeClr val="accent1"/>
              </a:lnRef>
              <a:fillRef idx="0">
                <a:schemeClr val="accent1"/>
              </a:fillRef>
              <a:effectRef idx="1">
                <a:schemeClr val="accent1"/>
              </a:effectRef>
              <a:fontRef idx="minor">
                <a:schemeClr val="tx1"/>
              </a:fontRef>
            </p:style>
          </p:cxnSp>
        </p:grpSp>
        <p:sp>
          <p:nvSpPr>
            <p:cNvPr id="6" name="TextBox 5">
              <a:extLst>
                <a:ext uri="{FF2B5EF4-FFF2-40B4-BE49-F238E27FC236}">
                  <a16:creationId xmlns:a16="http://schemas.microsoft.com/office/drawing/2014/main" id="{14EE1A94-0344-6402-2425-0DF108C2B190}"/>
                </a:ext>
              </a:extLst>
            </p:cNvPr>
            <p:cNvSpPr txBox="1"/>
            <p:nvPr/>
          </p:nvSpPr>
          <p:spPr>
            <a:xfrm>
              <a:off x="2036843" y="4431307"/>
              <a:ext cx="572593"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7.9</a:t>
              </a:r>
            </a:p>
          </p:txBody>
        </p:sp>
        <p:sp>
          <p:nvSpPr>
            <p:cNvPr id="7" name="TextBox 6">
              <a:extLst>
                <a:ext uri="{FF2B5EF4-FFF2-40B4-BE49-F238E27FC236}">
                  <a16:creationId xmlns:a16="http://schemas.microsoft.com/office/drawing/2014/main" id="{FD159293-BA88-7AAF-A4D4-73D9137D1DFD}"/>
                </a:ext>
              </a:extLst>
            </p:cNvPr>
            <p:cNvSpPr txBox="1"/>
            <p:nvPr/>
          </p:nvSpPr>
          <p:spPr>
            <a:xfrm>
              <a:off x="1933898" y="5282617"/>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24.4</a:t>
              </a:r>
            </a:p>
          </p:txBody>
        </p:sp>
        <p:sp>
          <p:nvSpPr>
            <p:cNvPr id="8" name="TextBox 7">
              <a:extLst>
                <a:ext uri="{FF2B5EF4-FFF2-40B4-BE49-F238E27FC236}">
                  <a16:creationId xmlns:a16="http://schemas.microsoft.com/office/drawing/2014/main" id="{A6C12F81-B413-1E4E-E3EC-13A7EEB42D14}"/>
                </a:ext>
              </a:extLst>
            </p:cNvPr>
            <p:cNvSpPr txBox="1"/>
            <p:nvPr/>
          </p:nvSpPr>
          <p:spPr>
            <a:xfrm>
              <a:off x="2469850" y="4807688"/>
              <a:ext cx="495649"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89</a:t>
              </a:r>
            </a:p>
          </p:txBody>
        </p:sp>
        <p:sp>
          <p:nvSpPr>
            <p:cNvPr id="9" name="TextBox 8">
              <a:extLst>
                <a:ext uri="{FF2B5EF4-FFF2-40B4-BE49-F238E27FC236}">
                  <a16:creationId xmlns:a16="http://schemas.microsoft.com/office/drawing/2014/main" id="{BE427317-33EF-3037-D1E9-EA8C2860098D}"/>
                </a:ext>
              </a:extLst>
            </p:cNvPr>
            <p:cNvSpPr txBox="1"/>
            <p:nvPr/>
          </p:nvSpPr>
          <p:spPr>
            <a:xfrm>
              <a:off x="1534874" y="4807688"/>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32.2</a:t>
              </a:r>
            </a:p>
          </p:txBody>
        </p:sp>
      </p:grpSp>
      <p:sp>
        <p:nvSpPr>
          <p:cNvPr id="13" name="TextBox 12">
            <a:extLst>
              <a:ext uri="{FF2B5EF4-FFF2-40B4-BE49-F238E27FC236}">
                <a16:creationId xmlns:a16="http://schemas.microsoft.com/office/drawing/2014/main" id="{CCA55947-5789-8CC5-97E5-2B2DCF6178B1}"/>
              </a:ext>
            </a:extLst>
          </p:cNvPr>
          <p:cNvSpPr txBox="1"/>
          <p:nvPr/>
        </p:nvSpPr>
        <p:spPr>
          <a:xfrm>
            <a:off x="2300000" y="3683094"/>
            <a:ext cx="4000000" cy="420000"/>
          </a:xfrm>
          <a:prstGeom prst="rect">
            <a:avLst/>
          </a:prstGeom>
          <a:noFill/>
        </p:spPr>
        <p:txBody>
          <a:bodyPr wrap="square" lIns="91440" tIns="45720" rIns="91440" bIns="45720" rtlCol="0" anchor="t">
            <a:noAutofit/>
          </a:bodyPr>
          <a:lstStyle/>
          <a:p>
            <a:r>
              <a:rPr lang="en-US" sz="1400">
                <a:solidFill>
                  <a:schemeClr val="tx1">
                    <a:lumMod val="49000"/>
                    <a:lumOff val="51000"/>
                  </a:schemeClr>
                </a:solidFill>
                <a:latin typeface="Calibri"/>
                <a:ea typeface="Calibri"/>
                <a:cs typeface="Calibri"/>
              </a:rPr>
              <a:t>Peripheral blasts: 2%</a:t>
            </a:r>
          </a:p>
          <a:p>
            <a:r>
              <a:rPr lang="en-US" sz="1400">
                <a:solidFill>
                  <a:schemeClr val="tx1">
                    <a:lumMod val="49000"/>
                    <a:lumOff val="51000"/>
                  </a:schemeClr>
                </a:solidFill>
                <a:latin typeface="Calibri"/>
                <a:ea typeface="Calibri"/>
                <a:cs typeface="Calibri"/>
              </a:rPr>
              <a:t>Nucleated RBC and dacrocytes noted</a:t>
            </a:r>
          </a:p>
        </p:txBody>
      </p:sp>
      <p:sp>
        <p:nvSpPr>
          <p:cNvPr id="15" name="TextBox 14">
            <a:extLst>
              <a:ext uri="{FF2B5EF4-FFF2-40B4-BE49-F238E27FC236}">
                <a16:creationId xmlns:a16="http://schemas.microsoft.com/office/drawing/2014/main" id="{3297A08D-7E33-454C-18F6-930D7110DB0C}"/>
              </a:ext>
            </a:extLst>
          </p:cNvPr>
          <p:cNvSpPr txBox="1"/>
          <p:nvPr/>
        </p:nvSpPr>
        <p:spPr>
          <a:xfrm>
            <a:off x="2300000" y="4153094"/>
            <a:ext cx="4000000" cy="1050000"/>
          </a:xfrm>
          <a:prstGeom prst="rect">
            <a:avLst/>
          </a:prstGeom>
          <a:noFill/>
        </p:spPr>
        <p:txBody>
          <a:bodyPr wrap="square">
            <a:noAutofit/>
          </a:bodyPr>
          <a:lstStyle/>
          <a:p>
            <a:pPr lvl="1"/>
            <a:r>
              <a:rPr lang="en-US" sz="1400" b="1">
                <a:solidFill>
                  <a:schemeClr val="tx1">
                    <a:lumMod val="49000"/>
                    <a:lumOff val="51000"/>
                  </a:schemeClr>
                </a:solidFill>
                <a:latin typeface="Calibri"/>
                <a:ea typeface="Geneva"/>
                <a:cs typeface="Calibri"/>
              </a:rPr>
              <a:t>Bone marrow biopsy: </a:t>
            </a:r>
            <a:r>
              <a:rPr lang="en-US" sz="1400">
                <a:solidFill>
                  <a:schemeClr val="tx1">
                    <a:lumMod val="49000"/>
                    <a:lumOff val="51000"/>
                  </a:schemeClr>
                </a:solidFill>
                <a:latin typeface="Calibri"/>
                <a:ea typeface="Geneva"/>
                <a:cs typeface="Calibri"/>
              </a:rPr>
              <a:t>megakaryocytic clustering and bone marrow fibrosis (MF-3)</a:t>
            </a:r>
          </a:p>
          <a:p>
            <a:pPr lvl="1"/>
            <a:r>
              <a:rPr lang="en-US" sz="1400" b="1">
                <a:solidFill>
                  <a:schemeClr val="tx1">
                    <a:lumMod val="49000"/>
                    <a:lumOff val="51000"/>
                  </a:schemeClr>
                </a:solidFill>
                <a:latin typeface="Calibri"/>
                <a:ea typeface="Geneva"/>
                <a:cs typeface="Calibri"/>
              </a:rPr>
              <a:t>Karyotype: </a:t>
            </a:r>
            <a:r>
              <a:rPr lang="en-US" sz="1400">
                <a:solidFill>
                  <a:schemeClr val="tx1">
                    <a:lumMod val="49000"/>
                    <a:lumOff val="51000"/>
                  </a:schemeClr>
                </a:solidFill>
                <a:latin typeface="Calibri"/>
                <a:ea typeface="Geneva"/>
                <a:cs typeface="Calibri"/>
              </a:rPr>
              <a:t>46, XY</a:t>
            </a:r>
          </a:p>
          <a:p>
            <a:pPr lvl="1"/>
            <a:r>
              <a:rPr lang="en-US" sz="1400" b="1">
                <a:solidFill>
                  <a:schemeClr val="tx1">
                    <a:lumMod val="49000"/>
                    <a:lumOff val="51000"/>
                  </a:schemeClr>
                </a:solidFill>
                <a:latin typeface="Calibri"/>
                <a:ea typeface="Geneva"/>
                <a:cs typeface="Calibri"/>
              </a:rPr>
              <a:t>NGS:</a:t>
            </a:r>
            <a:r>
              <a:rPr lang="en-US" sz="1400">
                <a:solidFill>
                  <a:schemeClr val="tx1">
                    <a:lumMod val="49000"/>
                    <a:lumOff val="51000"/>
                  </a:schemeClr>
                </a:solidFill>
                <a:latin typeface="Calibri"/>
                <a:ea typeface="Geneva"/>
                <a:cs typeface="Calibri"/>
              </a:rPr>
              <a:t> </a:t>
            </a:r>
            <a:r>
              <a:rPr lang="en-US" sz="1400" i="1">
                <a:solidFill>
                  <a:schemeClr val="tx1">
                    <a:lumMod val="49000"/>
                    <a:lumOff val="51000"/>
                  </a:schemeClr>
                </a:solidFill>
                <a:latin typeface="Calibri"/>
                <a:ea typeface="Geneva"/>
                <a:cs typeface="Calibri"/>
              </a:rPr>
              <a:t>JAK2 V617F</a:t>
            </a:r>
            <a:r>
              <a:rPr lang="en-US" sz="1400">
                <a:solidFill>
                  <a:schemeClr val="tx1">
                    <a:lumMod val="49000"/>
                    <a:lumOff val="51000"/>
                  </a:schemeClr>
                </a:solidFill>
                <a:latin typeface="Calibri"/>
                <a:ea typeface="Geneva"/>
                <a:cs typeface="Calibri"/>
              </a:rPr>
              <a:t> (37%) and </a:t>
            </a:r>
            <a:r>
              <a:rPr lang="en-US" sz="1400" i="1">
                <a:solidFill>
                  <a:schemeClr val="tx1">
                    <a:lumMod val="49000"/>
                    <a:lumOff val="51000"/>
                  </a:schemeClr>
                </a:solidFill>
                <a:latin typeface="Calibri"/>
                <a:ea typeface="Geneva"/>
                <a:cs typeface="Calibri"/>
              </a:rPr>
              <a:t>SF3B1 </a:t>
            </a:r>
            <a:r>
              <a:rPr lang="en-US" sz="1400">
                <a:solidFill>
                  <a:schemeClr val="tx1">
                    <a:lumMod val="49000"/>
                    <a:lumOff val="51000"/>
                  </a:schemeClr>
                </a:solidFill>
                <a:latin typeface="Calibri"/>
                <a:ea typeface="Geneva"/>
                <a:cs typeface="Calibri"/>
              </a:rPr>
              <a:t>(43%)</a:t>
            </a:r>
            <a:endParaRPr lang="en-US" sz="1400" b="1">
              <a:solidFill>
                <a:schemeClr val="tx1">
                  <a:lumMod val="49000"/>
                  <a:lumOff val="51000"/>
                </a:schemeClr>
              </a:solidFill>
              <a:latin typeface="Calibri"/>
              <a:ea typeface="Geneva"/>
              <a:cs typeface="Calibri"/>
            </a:endParaRPr>
          </a:p>
        </p:txBody>
      </p:sp>
      <p:sp>
        <p:nvSpPr>
          <p:cNvPr id="16" name="Question panel 16"/>
          <p:cNvSpPr/>
          <p:nvPr/>
        </p:nvSpPr>
        <p:spPr>
          <a:xfrm>
            <a:off x="6579100" y="2033094"/>
            <a:ext cx="5192900" cy="266232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17" name="Question label 17"/>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4</a:t>
            </a:r>
          </a:p>
        </p:txBody>
      </p:sp>
      <p:sp>
        <p:nvSpPr>
          <p:cNvPr id="18" name="Question 18"/>
          <p:cNvSpPr txBox="1"/>
          <p:nvPr/>
        </p:nvSpPr>
        <p:spPr>
          <a:xfrm>
            <a:off x="6749100" y="2348094"/>
            <a:ext cx="4852900" cy="77152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What is the appropriate initial treatment for a JAK inhibitor–naïve MF patient whose primary symptom burden is disease-related anemia?</a:t>
            </a:r>
          </a:p>
        </p:txBody>
      </p:sp>
      <p:sp>
        <p:nvSpPr>
          <p:cNvPr id="19" name="Answer A 19"/>
          <p:cNvSpPr/>
          <p:nvPr/>
        </p:nvSpPr>
        <p:spPr>
          <a:xfrm>
            <a:off x="6749100" y="322961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Transfusion support alone.</a:t>
            </a:r>
          </a:p>
        </p:txBody>
      </p:sp>
      <p:sp>
        <p:nvSpPr>
          <p:cNvPr id="20" name="Answer B 20"/>
          <p:cNvSpPr/>
          <p:nvPr/>
        </p:nvSpPr>
        <p:spPr>
          <a:xfrm>
            <a:off x="6749100" y="368821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Erythropoiesis-stimulating agent (ESA) or danazol.</a:t>
            </a:r>
          </a:p>
        </p:txBody>
      </p:sp>
      <p:sp>
        <p:nvSpPr>
          <p:cNvPr id="21" name="Correct answer (click to reveal) 21"/>
          <p:cNvSpPr/>
          <p:nvPr/>
        </p:nvSpPr>
        <p:spPr>
          <a:xfrm>
            <a:off x="6749100" y="3688214"/>
            <a:ext cx="48529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22" name="Answer C 22"/>
          <p:cNvSpPr/>
          <p:nvPr/>
        </p:nvSpPr>
        <p:spPr>
          <a:xfrm>
            <a:off x="6749100" y="414681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Momelotinib or pacritinib.</a:t>
            </a:r>
          </a:p>
        </p:txBody>
      </p:sp>
      <p:sp>
        <p:nvSpPr>
          <p:cNvPr id="23" name="Correct answer (click to reveal) 23"/>
          <p:cNvSpPr/>
          <p:nvPr/>
        </p:nvSpPr>
        <p:spPr>
          <a:xfrm>
            <a:off x="6749100" y="4146814"/>
            <a:ext cx="48529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Tree>
    <p:extLst>
      <p:ext uri="{BB962C8B-B14F-4D97-AF65-F5344CB8AC3E}">
        <p14:creationId xmlns:p14="http://schemas.microsoft.com/office/powerpoint/2010/main" val="61430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2F024-49AF-E5B6-1705-B22715A2861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1C7A2B-62F0-92D2-87DB-043CEC6AA7DD}"/>
              </a:ext>
            </a:extLst>
          </p:cNvPr>
          <p:cNvSpPr>
            <a:spLocks noGrp="1"/>
          </p:cNvSpPr>
          <p:nvPr>
            <p:ph type="title"/>
          </p:nvPr>
        </p:nvSpPr>
        <p:spPr>
          <a:xfrm>
            <a:off x="419100" y="1340569"/>
            <a:ext cx="11353800" cy="713539"/>
          </a:xfrm>
        </p:spPr>
        <p:txBody>
          <a:bodyPr lIns="0" tIns="0" rIns="0" bIns="0" anchor="t">
            <a:noAutofit/>
          </a:bodyPr>
          <a:lstStyle/>
          <a:p>
            <a:r>
              <a:rPr lang="en-CA"/>
              <a:t>Recommendation 5</a:t>
            </a:r>
            <a:endParaRPr lang="en-US"/>
          </a:p>
        </p:txBody>
      </p:sp>
      <p:graphicFrame>
        <p:nvGraphicFramePr>
          <p:cNvPr id="10" name="Table 9">
            <a:extLst>
              <a:ext uri="{FF2B5EF4-FFF2-40B4-BE49-F238E27FC236}">
                <a16:creationId xmlns:a16="http://schemas.microsoft.com/office/drawing/2014/main" id="{B65E9380-94BD-148E-4159-F005C725C72C}"/>
              </a:ext>
            </a:extLst>
          </p:cNvPr>
          <p:cNvGraphicFramePr>
            <a:graphicFrameLocks noGrp="1"/>
          </p:cNvGraphicFramePr>
          <p:nvPr>
            <p:extLst>
              <p:ext uri="{D42A27DB-BD31-4B8C-83A1-F6EECF244321}">
                <p14:modId xmlns:p14="http://schemas.microsoft.com/office/powerpoint/2010/main" val="3848533868"/>
              </p:ext>
            </p:extLst>
          </p:nvPr>
        </p:nvGraphicFramePr>
        <p:xfrm>
          <a:off x="170947" y="1828686"/>
          <a:ext cx="11859838" cy="2194560"/>
        </p:xfrm>
        <a:graphic>
          <a:graphicData uri="http://schemas.openxmlformats.org/drawingml/2006/table">
            <a:tbl>
              <a:tblPr firstRow="1" bandRow="1">
                <a:tableStyleId>{F5AB1C69-6EDB-4FF4-983F-18BD219EF322}</a:tableStyleId>
              </a:tblPr>
              <a:tblGrid>
                <a:gridCol w="6864853">
                  <a:extLst>
                    <a:ext uri="{9D8B030D-6E8A-4147-A177-3AD203B41FA5}">
                      <a16:colId xmlns:a16="http://schemas.microsoft.com/office/drawing/2014/main" val="3322778679"/>
                    </a:ext>
                  </a:extLst>
                </a:gridCol>
                <a:gridCol w="2285188">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14132">
                <a:tc>
                  <a:txBody>
                    <a:bodyPr/>
                    <a:lstStyle/>
                    <a:p>
                      <a:pPr algn="l"/>
                      <a:r>
                        <a:rPr lang="en-US" sz="2200">
                          <a:latin typeface="Calibri"/>
                        </a:rPr>
                        <a:t>Recommendation</a:t>
                      </a:r>
                    </a:p>
                  </a:txBody>
                  <a:tcPr>
                    <a:solidFill>
                      <a:srgbClr val="E23D31"/>
                    </a:solidFill>
                  </a:tcPr>
                </a:tc>
                <a:tc>
                  <a:txBody>
                    <a:bodyPr/>
                    <a:lstStyle/>
                    <a:p>
                      <a:pPr algn="ctr"/>
                      <a:r>
                        <a:rPr lang="en-US" sz="2200">
                          <a:latin typeface="Calibri"/>
                        </a:rPr>
                        <a:t>Strength</a:t>
                      </a:r>
                    </a:p>
                  </a:txBody>
                  <a:tcPr>
                    <a:solidFill>
                      <a:srgbClr val="E23D31"/>
                    </a:solidFill>
                  </a:tcPr>
                </a:tc>
                <a:tc>
                  <a:txBody>
                    <a:bodyPr/>
                    <a:lstStyle/>
                    <a:p>
                      <a:pPr algn="ctr"/>
                      <a:r>
                        <a:rPr lang="en-US" sz="2200">
                          <a:latin typeface="Calibri"/>
                        </a:rPr>
                        <a:t>Evidence Certainty</a:t>
                      </a:r>
                    </a:p>
                  </a:txBody>
                  <a:tcPr>
                    <a:solidFill>
                      <a:srgbClr val="E23D31"/>
                    </a:solidFill>
                  </a:tcPr>
                </a:tc>
                <a:extLst>
                  <a:ext uri="{0D108BD9-81ED-4DB2-BD59-A6C34878D82A}">
                    <a16:rowId xmlns:a16="http://schemas.microsoft.com/office/drawing/2014/main" val="430282136"/>
                  </a:ext>
                </a:extLst>
              </a:tr>
              <a:tr h="876570">
                <a:tc>
                  <a:txBody>
                    <a:bodyPr/>
                    <a:lstStyle/>
                    <a:p>
                      <a:pPr marL="0" marR="0" lvl="0" indent="0" algn="l">
                        <a:lnSpc>
                          <a:spcPct val="100000"/>
                        </a:lnSpc>
                        <a:spcBef>
                          <a:spcPts val="0"/>
                        </a:spcBef>
                        <a:spcAft>
                          <a:spcPts val="0"/>
                        </a:spcAft>
                        <a:buNone/>
                      </a:pPr>
                      <a:r>
                        <a:rPr lang="en-US" sz="2200" b="0" i="0" u="none" strike="noStrike" noProof="0">
                          <a:solidFill>
                            <a:schemeClr val="tx1"/>
                          </a:solidFill>
                        </a:rPr>
                        <a:t>In JAK inhibitor–naïve patients with myelofibrosis whose primary indication for treatment is disease-related anemia, the ASH guideline panel </a:t>
                      </a:r>
                      <a:r>
                        <a:rPr lang="en-US" sz="2200" kern="1200">
                          <a:latin typeface="+mn-lt"/>
                          <a:ea typeface="+mn-ea"/>
                          <a:cs typeface="+mn-cs"/>
                        </a:rPr>
                        <a:t>suggests either JAK inhibitor therapy (</a:t>
                      </a:r>
                      <a:r>
                        <a:rPr lang="en-US" sz="2200" kern="1200" err="1">
                          <a:latin typeface="+mn-lt"/>
                          <a:ea typeface="+mn-ea"/>
                          <a:cs typeface="+mn-cs"/>
                        </a:rPr>
                        <a:t>momelotinib</a:t>
                      </a:r>
                      <a:r>
                        <a:rPr lang="en-US" sz="2200" kern="1200">
                          <a:latin typeface="+mn-lt"/>
                          <a:ea typeface="+mn-ea"/>
                          <a:cs typeface="+mn-cs"/>
                        </a:rPr>
                        <a:t> or </a:t>
                      </a:r>
                      <a:r>
                        <a:rPr lang="en-US" sz="2200" kern="1200" err="1">
                          <a:latin typeface="+mn-lt"/>
                          <a:ea typeface="+mn-ea"/>
                          <a:cs typeface="+mn-cs"/>
                        </a:rPr>
                        <a:t>pacritinib</a:t>
                      </a:r>
                      <a:r>
                        <a:rPr lang="en-US" sz="2200" kern="1200">
                          <a:latin typeface="+mn-lt"/>
                          <a:ea typeface="+mn-ea"/>
                          <a:cs typeface="+mn-cs"/>
                        </a:rPr>
                        <a:t>) or non-JAK inhibitor anemia-directed therapies.</a:t>
                      </a:r>
                      <a:endParaRPr lang="en-US" sz="2200" b="0" i="0" u="none">
                        <a:latin typeface="+mn-lt"/>
                      </a:endParaRPr>
                    </a:p>
                  </a:txBody>
                  <a:tcPr/>
                </a:tc>
                <a:tc>
                  <a:txBody>
                    <a:bodyPr/>
                    <a:lstStyle/>
                    <a:p>
                      <a:pPr algn="ctr"/>
                      <a:r>
                        <a:rPr lang="en-US" sz="2200">
                          <a:latin typeface="Calibri"/>
                        </a:rPr>
                        <a:t>Conditional</a:t>
                      </a:r>
                    </a:p>
                  </a:txBody>
                  <a:tcPr anchor="ctr"/>
                </a:tc>
                <a:tc>
                  <a:txBody>
                    <a:bodyPr/>
                    <a:lstStyle/>
                    <a:p>
                      <a:pPr algn="ctr"/>
                      <a:r>
                        <a:rPr lang="en-US" sz="2200">
                          <a:latin typeface="Calibri"/>
                        </a:rPr>
                        <a:t>Low</a:t>
                      </a:r>
                    </a:p>
                  </a:txBody>
                  <a:tcPr anchor="ctr"/>
                </a:tc>
                <a:extLst>
                  <a:ext uri="{0D108BD9-81ED-4DB2-BD59-A6C34878D82A}">
                    <a16:rowId xmlns:a16="http://schemas.microsoft.com/office/drawing/2014/main" val="311393703"/>
                  </a:ext>
                </a:extLst>
              </a:tr>
            </a:tbl>
          </a:graphicData>
        </a:graphic>
      </p:graphicFrame>
      <p:sp>
        <p:nvSpPr>
          <p:cNvPr id="12" name="TextBox 11">
            <a:extLst>
              <a:ext uri="{FF2B5EF4-FFF2-40B4-BE49-F238E27FC236}">
                <a16:creationId xmlns:a16="http://schemas.microsoft.com/office/drawing/2014/main" id="{E7BAA4E4-22B0-7213-213C-81C7AF396C21}"/>
              </a:ext>
            </a:extLst>
          </p:cNvPr>
          <p:cNvSpPr txBox="1"/>
          <p:nvPr/>
        </p:nvSpPr>
        <p:spPr>
          <a:xfrm>
            <a:off x="161215" y="4051821"/>
            <a:ext cx="11424153" cy="2554545"/>
          </a:xfrm>
          <a:prstGeom prst="rect">
            <a:avLst/>
          </a:prstGeom>
          <a:noFill/>
        </p:spPr>
        <p:txBody>
          <a:bodyPr wrap="square" lIns="91440" tIns="45720" rIns="91440" bIns="45720" anchor="t">
            <a:spAutoFit/>
          </a:bodyPr>
          <a:lstStyle/>
          <a:p>
            <a:r>
              <a:rPr lang="en-US" sz="2000" b="1" dirty="0">
                <a:solidFill>
                  <a:srgbClr val="000000"/>
                </a:solidFill>
                <a:latin typeface="Calibri" panose="020F0502020204030204" pitchFamily="34" charset="0"/>
                <a:ea typeface="Open Sans" panose="020B0606030504020204" pitchFamily="34" charset="0"/>
                <a:cs typeface="Calibri" panose="020F0502020204030204" pitchFamily="34" charset="0"/>
              </a:rPr>
              <a:t>Remarks</a:t>
            </a:r>
            <a:endParaRPr lang="en-US" sz="2000" dirty="0">
              <a:solidFill>
                <a:srgbClr val="000000"/>
              </a:solidFill>
              <a:latin typeface="Calibri" panose="020F0502020204030204" pitchFamily="34" charset="0"/>
              <a:ea typeface="Open Sans" panose="020B0606030504020204" pitchFamily="34" charset="0"/>
              <a:cs typeface="Calibri" panose="020F0502020204030204" pitchFamily="34" charset="0"/>
            </a:endParaRPr>
          </a:p>
          <a:p>
            <a:r>
              <a:rPr lang="en-US" sz="2000" dirty="0">
                <a:solidFill>
                  <a:srgbClr val="000000"/>
                </a:solidFill>
                <a:latin typeface="Calibri"/>
                <a:ea typeface="Open Sans"/>
                <a:cs typeface="Calibri"/>
              </a:rPr>
              <a:t>Severity of anemia influences decision-making. Some transfusion-dependent patients can become transfusion-independent when treated with </a:t>
            </a:r>
            <a:r>
              <a:rPr lang="en-US" sz="2000" dirty="0" err="1">
                <a:solidFill>
                  <a:srgbClr val="000000"/>
                </a:solidFill>
                <a:latin typeface="Calibri"/>
                <a:ea typeface="Open Sans"/>
                <a:cs typeface="Calibri"/>
              </a:rPr>
              <a:t>momelotinib</a:t>
            </a:r>
            <a:r>
              <a:rPr lang="en-US" sz="2000" dirty="0">
                <a:solidFill>
                  <a:srgbClr val="000000"/>
                </a:solidFill>
                <a:latin typeface="Calibri"/>
                <a:ea typeface="Open Sans"/>
                <a:cs typeface="Calibri"/>
              </a:rPr>
              <a:t> or </a:t>
            </a:r>
            <a:r>
              <a:rPr lang="en-US" sz="2000" dirty="0" err="1">
                <a:solidFill>
                  <a:srgbClr val="000000"/>
                </a:solidFill>
                <a:latin typeface="Calibri"/>
                <a:ea typeface="Open Sans"/>
                <a:cs typeface="Calibri"/>
              </a:rPr>
              <a:t>pacritinib</a:t>
            </a:r>
            <a:r>
              <a:rPr lang="en-US" sz="2000" dirty="0">
                <a:solidFill>
                  <a:srgbClr val="000000"/>
                </a:solidFill>
                <a:latin typeface="Calibri"/>
                <a:ea typeface="Open Sans"/>
                <a:cs typeface="Calibri"/>
              </a:rPr>
              <a:t>; in this context, these JAK inhibitors would be the preferred strategy compared to non-JAK inhibitor anemia-directed therapies. </a:t>
            </a:r>
            <a:r>
              <a:rPr lang="en-US" sz="2000" dirty="0" err="1">
                <a:solidFill>
                  <a:srgbClr val="000000"/>
                </a:solidFill>
                <a:latin typeface="Calibri"/>
                <a:ea typeface="Open Sans"/>
                <a:cs typeface="Calibri"/>
              </a:rPr>
              <a:t>Pacritinib</a:t>
            </a:r>
            <a:r>
              <a:rPr lang="en-US" sz="2000" dirty="0">
                <a:solidFill>
                  <a:srgbClr val="000000"/>
                </a:solidFill>
                <a:latin typeface="Calibri"/>
                <a:ea typeface="Open Sans"/>
                <a:cs typeface="Calibri"/>
              </a:rPr>
              <a:t> can be considered in patients with concurrent anemia and thrombocytopenia.</a:t>
            </a:r>
          </a:p>
          <a:p>
            <a:endParaRPr lang="en-US" sz="2000" dirty="0">
              <a:solidFill>
                <a:srgbClr val="000000"/>
              </a:solidFill>
              <a:latin typeface="Calibri" panose="020F0502020204030204" pitchFamily="34" charset="0"/>
              <a:ea typeface="Open Sans" panose="020B0606030504020204" pitchFamily="34" charset="0"/>
              <a:cs typeface="Calibri" panose="020F0502020204030204" pitchFamily="34" charset="0"/>
            </a:endParaRPr>
          </a:p>
          <a:p>
            <a:r>
              <a:rPr lang="en-US" sz="2000" dirty="0">
                <a:solidFill>
                  <a:srgbClr val="000000"/>
                </a:solidFill>
                <a:latin typeface="Calibri"/>
                <a:ea typeface="Open Sans"/>
                <a:cs typeface="Calibri"/>
              </a:rPr>
              <a:t>Alternatively, non-transfusion dependent patients may start with a non-JAK inhibitor directed therapy (</a:t>
            </a:r>
            <a:r>
              <a:rPr lang="en-US" sz="2000" dirty="0" err="1">
                <a:solidFill>
                  <a:srgbClr val="000000"/>
                </a:solidFill>
                <a:latin typeface="Calibri"/>
                <a:ea typeface="Open Sans"/>
                <a:cs typeface="Calibri"/>
              </a:rPr>
              <a:t>e.g</a:t>
            </a:r>
            <a:r>
              <a:rPr lang="en-US" sz="2000" dirty="0">
                <a:solidFill>
                  <a:srgbClr val="000000"/>
                </a:solidFill>
                <a:latin typeface="Calibri"/>
                <a:ea typeface="Open Sans"/>
                <a:cs typeface="Calibri"/>
              </a:rPr>
              <a:t> erythropoiesis-stimulating agent (if eligible), </a:t>
            </a:r>
            <a:r>
              <a:rPr lang="en-US" sz="2000" dirty="0" err="1">
                <a:solidFill>
                  <a:srgbClr val="000000"/>
                </a:solidFill>
                <a:latin typeface="Calibri"/>
                <a:ea typeface="Open Sans"/>
                <a:cs typeface="Calibri"/>
              </a:rPr>
              <a:t>luspatercept</a:t>
            </a:r>
            <a:r>
              <a:rPr lang="en-US" sz="2000" dirty="0">
                <a:solidFill>
                  <a:srgbClr val="000000"/>
                </a:solidFill>
                <a:latin typeface="Calibri"/>
                <a:ea typeface="Open Sans"/>
                <a:cs typeface="Calibri"/>
              </a:rPr>
              <a:t>, or danazol).</a:t>
            </a:r>
          </a:p>
        </p:txBody>
      </p:sp>
    </p:spTree>
    <p:extLst>
      <p:ext uri="{BB962C8B-B14F-4D97-AF65-F5344CB8AC3E}">
        <p14:creationId xmlns:p14="http://schemas.microsoft.com/office/powerpoint/2010/main" val="2095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EBFDC-149B-8BEC-A9D2-1B9C17379946}"/>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A788C63-07CA-F44A-7D0C-F83BCAEA9787}"/>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2" name="Title 1">
            <a:extLst>
              <a:ext uri="{FF2B5EF4-FFF2-40B4-BE49-F238E27FC236}">
                <a16:creationId xmlns:a16="http://schemas.microsoft.com/office/drawing/2014/main" id="{04E303E9-6FA3-212D-D778-3A0A0ADB5899}"/>
              </a:ext>
            </a:extLst>
          </p:cNvPr>
          <p:cNvSpPr>
            <a:spLocks noGrp="1"/>
          </p:cNvSpPr>
          <p:nvPr>
            <p:ph type="title"/>
          </p:nvPr>
        </p:nvSpPr>
        <p:spPr>
          <a:xfrm>
            <a:off x="419100" y="1340569"/>
            <a:ext cx="11353800" cy="713539"/>
          </a:xfrm>
        </p:spPr>
        <p:txBody>
          <a:bodyPr lIns="0" tIns="0" rIns="0" bIns="0" anchor="t">
            <a:noAutofit/>
          </a:bodyPr>
          <a:lstStyle/>
          <a:p>
            <a:r>
              <a:rPr lang="en-CA"/>
              <a:t>Anemia is a poor prognostic marker in MF and has multifactorial causes</a:t>
            </a:r>
            <a:endParaRPr lang="en-US"/>
          </a:p>
        </p:txBody>
      </p:sp>
      <p:sp>
        <p:nvSpPr>
          <p:cNvPr id="8" name="TextBox 7">
            <a:extLst>
              <a:ext uri="{FF2B5EF4-FFF2-40B4-BE49-F238E27FC236}">
                <a16:creationId xmlns:a16="http://schemas.microsoft.com/office/drawing/2014/main" id="{98F37DB6-AF5C-971B-4229-466E1B7F553F}"/>
              </a:ext>
            </a:extLst>
          </p:cNvPr>
          <p:cNvSpPr txBox="1"/>
          <p:nvPr/>
        </p:nvSpPr>
        <p:spPr>
          <a:xfrm>
            <a:off x="8240325" y="6377600"/>
            <a:ext cx="3559675" cy="182400"/>
          </a:xfrm>
          <a:prstGeom prst="rect">
            <a:avLst/>
          </a:prstGeom>
          <a:noFill/>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Nicolosi M et al Leukemia 2018. Naymagon et al Hemasphere 2017</a:t>
            </a:r>
          </a:p>
        </p:txBody>
      </p:sp>
      <p:pic>
        <p:nvPicPr>
          <p:cNvPr id="5" name="Picture 4">
            <a:extLst>
              <a:ext uri="{FF2B5EF4-FFF2-40B4-BE49-F238E27FC236}">
                <a16:creationId xmlns:a16="http://schemas.microsoft.com/office/drawing/2014/main" id="{39A4870C-0557-F288-72A5-0D6E309BFF02}"/>
              </a:ext>
            </a:extLst>
          </p:cNvPr>
          <p:cNvPicPr>
            <a:picLocks noChangeAspect="1"/>
          </p:cNvPicPr>
          <p:nvPr/>
        </p:nvPicPr>
        <p:blipFill>
          <a:blip r:embed="rId3"/>
          <a:stretch>
            <a:fillRect/>
          </a:stretch>
        </p:blipFill>
        <p:spPr>
          <a:xfrm>
            <a:off x="418670" y="1712845"/>
            <a:ext cx="4994438" cy="3787728"/>
          </a:xfrm>
          <a:prstGeom prst="rect">
            <a:avLst/>
          </a:prstGeom>
        </p:spPr>
      </p:pic>
      <p:pic>
        <p:nvPicPr>
          <p:cNvPr id="1028" name="Picture 4" descr="Figure 1">
            <a:extLst>
              <a:ext uri="{FF2B5EF4-FFF2-40B4-BE49-F238E27FC236}">
                <a16:creationId xmlns:a16="http://schemas.microsoft.com/office/drawing/2014/main" id="{25C61EF7-BD64-8F02-05CE-713E462DB2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917" y="2225229"/>
            <a:ext cx="4548204" cy="38776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477C84-ACC1-F3B1-3F1D-B7716DBA4474}"/>
              </a:ext>
            </a:extLst>
          </p:cNvPr>
          <p:cNvSpPr txBox="1"/>
          <p:nvPr/>
        </p:nvSpPr>
        <p:spPr>
          <a:xfrm>
            <a:off x="442686" y="5185228"/>
            <a:ext cx="537028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a:solidFill>
                <a:schemeClr val="tx1">
                  <a:lumMod val="49000"/>
                  <a:lumOff val="51000"/>
                </a:schemeClr>
              </a:solidFill>
              <a:ea typeface="Calibri"/>
              <a:cs typeface="Calibri"/>
            </a:endParaRPr>
          </a:p>
          <a:p>
            <a:pPr marL="228600" indent="-228600">
              <a:buFont typeface=""/>
              <a:buChar char="•"/>
            </a:pPr>
            <a:r>
              <a:rPr lang="en-US" sz="2400">
                <a:solidFill>
                  <a:schemeClr val="tx1">
                    <a:lumMod val="49000"/>
                    <a:lumOff val="51000"/>
                  </a:schemeClr>
                </a:solidFill>
              </a:rPr>
              <a:t>Anemia affects symptoms, quality of life, and transfusion burden.</a:t>
            </a:r>
            <a:endParaRPr lang="en-US" sz="2400">
              <a:solidFill>
                <a:schemeClr val="tx1">
                  <a:lumMod val="49000"/>
                  <a:lumOff val="51000"/>
                </a:schemeClr>
              </a:solidFill>
              <a:ea typeface="Calibri"/>
              <a:cs typeface="Calibri"/>
            </a:endParaRPr>
          </a:p>
          <a:p>
            <a:pPr algn="ctr"/>
            <a:endParaRPr lang="en-US"/>
          </a:p>
        </p:txBody>
      </p:sp>
    </p:spTree>
    <p:extLst>
      <p:ext uri="{BB962C8B-B14F-4D97-AF65-F5344CB8AC3E}">
        <p14:creationId xmlns:p14="http://schemas.microsoft.com/office/powerpoint/2010/main" val="580307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6D81C-36E0-48A7-CF37-B065F2DC4BC0}"/>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87F8CA6-301A-292A-E19E-BB6353B03F9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2" name="Title 1">
            <a:extLst>
              <a:ext uri="{FF2B5EF4-FFF2-40B4-BE49-F238E27FC236}">
                <a16:creationId xmlns:a16="http://schemas.microsoft.com/office/drawing/2014/main" id="{659EB972-1DF7-FF09-FF54-F151C73A2033}"/>
              </a:ext>
            </a:extLst>
          </p:cNvPr>
          <p:cNvSpPr>
            <a:spLocks noGrp="1"/>
          </p:cNvSpPr>
          <p:nvPr>
            <p:ph type="title"/>
          </p:nvPr>
        </p:nvSpPr>
        <p:spPr>
          <a:xfrm>
            <a:off x="419100" y="1340569"/>
            <a:ext cx="11353800" cy="713539"/>
          </a:xfrm>
        </p:spPr>
        <p:txBody>
          <a:bodyPr lIns="0" tIns="0" rIns="0" bIns="0" anchor="t">
            <a:noAutofit/>
          </a:bodyPr>
          <a:lstStyle/>
          <a:p>
            <a:r>
              <a:rPr lang="en-US">
                <a:ea typeface="Geneva"/>
              </a:rPr>
              <a:t>Non-JAK inhibitor anemia directed therapies may also improve hemoglobin levels </a:t>
            </a:r>
            <a:endParaRPr lang="en-US"/>
          </a:p>
        </p:txBody>
      </p:sp>
      <p:sp>
        <p:nvSpPr>
          <p:cNvPr id="8" name="TextBox 7">
            <a:extLst>
              <a:ext uri="{FF2B5EF4-FFF2-40B4-BE49-F238E27FC236}">
                <a16:creationId xmlns:a16="http://schemas.microsoft.com/office/drawing/2014/main" id="{67A459C1-4473-DE20-87E3-629F18F966EB}"/>
              </a:ext>
            </a:extLst>
          </p:cNvPr>
          <p:cNvSpPr txBox="1"/>
          <p:nvPr/>
        </p:nvSpPr>
        <p:spPr>
          <a:xfrm>
            <a:off x="10315018" y="6377600"/>
            <a:ext cx="1484982" cy="182400"/>
          </a:xfrm>
          <a:prstGeom prst="rect">
            <a:avLst/>
          </a:prstGeom>
          <a:noFill/>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Jain and Gerds Blood 2025</a:t>
            </a:r>
          </a:p>
        </p:txBody>
      </p:sp>
      <p:pic>
        <p:nvPicPr>
          <p:cNvPr id="10" name="Picture 9" descr="A diagram of a patient's trial&#10;&#10;AI-generated content may be incorrect.">
            <a:extLst>
              <a:ext uri="{FF2B5EF4-FFF2-40B4-BE49-F238E27FC236}">
                <a16:creationId xmlns:a16="http://schemas.microsoft.com/office/drawing/2014/main" id="{18C5EE4D-9346-523F-C5F5-686308DED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 y="2006965"/>
            <a:ext cx="7360170" cy="4404175"/>
          </a:xfrm>
          <a:prstGeom prst="rect">
            <a:avLst/>
          </a:prstGeom>
        </p:spPr>
      </p:pic>
      <p:sp>
        <p:nvSpPr>
          <p:cNvPr id="11" name="Content Placeholder 2">
            <a:extLst>
              <a:ext uri="{FF2B5EF4-FFF2-40B4-BE49-F238E27FC236}">
                <a16:creationId xmlns:a16="http://schemas.microsoft.com/office/drawing/2014/main" id="{11C9C7DE-8712-D548-FCA7-45875C500C11}"/>
              </a:ext>
            </a:extLst>
          </p:cNvPr>
          <p:cNvSpPr>
            <a:spLocks noGrp="1"/>
          </p:cNvSpPr>
          <p:nvPr>
            <p:ph idx="1"/>
          </p:nvPr>
        </p:nvSpPr>
        <p:spPr>
          <a:xfrm>
            <a:off x="7764518" y="2994884"/>
            <a:ext cx="4067928" cy="2425012"/>
          </a:xfrm>
        </p:spPr>
        <p:txBody>
          <a:bodyPr wrap="square" lIns="0" tIns="0" rIns="0" bIns="0" anchor="t">
            <a:noAutofit/>
          </a:bodyPr>
          <a:lstStyle/>
          <a:p>
            <a:pPr marL="228600" indent="-228600">
              <a:lnSpc>
                <a:spcPct val="100000"/>
              </a:lnSpc>
              <a:spcBef>
                <a:spcPts val="0"/>
              </a:spcBef>
              <a:spcAft>
                <a:spcPts val="1200"/>
              </a:spcAft>
              <a:buFont typeface="Arial"/>
              <a:buChar char="•"/>
            </a:pPr>
            <a:r>
              <a:rPr lang="en-US" sz="1800" dirty="0">
                <a:solidFill>
                  <a:schemeClr val="bg1">
                    <a:lumMod val="50000"/>
                  </a:schemeClr>
                </a:solidFill>
                <a:latin typeface="Calibri"/>
              </a:rPr>
              <a:t>Momelotinib and pacritinib may improve anemia/transfusion dependence.</a:t>
            </a:r>
          </a:p>
          <a:p>
            <a:pPr marL="228600" indent="-228600">
              <a:lnSpc>
                <a:spcPct val="100000"/>
              </a:lnSpc>
              <a:spcBef>
                <a:spcPts val="0"/>
              </a:spcBef>
              <a:spcAft>
                <a:spcPts val="1200"/>
              </a:spcAft>
              <a:buFont typeface="Arial"/>
              <a:buChar char="•"/>
            </a:pPr>
            <a:r>
              <a:rPr lang="en-US" sz="1800" dirty="0">
                <a:solidFill>
                  <a:schemeClr val="bg1">
                    <a:lumMod val="50000"/>
                  </a:schemeClr>
                </a:solidFill>
                <a:latin typeface="Calibri"/>
              </a:rPr>
              <a:t>ESA, danazol, and other non-JAK anemia-directed options may be appropriate.</a:t>
            </a:r>
          </a:p>
          <a:p>
            <a:pPr marL="228600" indent="-228600">
              <a:lnSpc>
                <a:spcPct val="100000"/>
              </a:lnSpc>
              <a:spcBef>
                <a:spcPts val="0"/>
              </a:spcBef>
              <a:spcAft>
                <a:spcPts val="1200"/>
              </a:spcAft>
              <a:buFont typeface="Arial"/>
              <a:buChar char="•"/>
            </a:pPr>
            <a:r>
              <a:rPr lang="en-US" sz="1800" dirty="0">
                <a:solidFill>
                  <a:schemeClr val="bg1">
                    <a:lumMod val="50000"/>
                  </a:schemeClr>
                </a:solidFill>
                <a:latin typeface="Calibri"/>
              </a:rPr>
              <a:t>Access and resource considerations may influence treatment choice.</a:t>
            </a:r>
          </a:p>
        </p:txBody>
      </p:sp>
    </p:spTree>
    <p:extLst>
      <p:ext uri="{BB962C8B-B14F-4D97-AF65-F5344CB8AC3E}">
        <p14:creationId xmlns:p14="http://schemas.microsoft.com/office/powerpoint/2010/main" val="229978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B1881-33F6-1530-2581-890C2749F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48D50-DA09-3007-A16F-30C142157CFA}"/>
              </a:ext>
            </a:extLst>
          </p:cNvPr>
          <p:cNvSpPr>
            <a:spLocks noGrp="1"/>
          </p:cNvSpPr>
          <p:nvPr>
            <p:ph type="title"/>
          </p:nvPr>
        </p:nvSpPr>
        <p:spPr>
          <a:xfrm>
            <a:off x="419100" y="1340569"/>
            <a:ext cx="11353800" cy="713539"/>
          </a:xfrm>
        </p:spPr>
        <p:txBody>
          <a:bodyPr lIns="0" tIns="0" rIns="0" bIns="0" anchor="t">
            <a:noAutofit/>
          </a:bodyPr>
          <a:lstStyle/>
          <a:p>
            <a:r>
              <a:rPr lang="en-CA">
                <a:ea typeface="+mj-lt"/>
                <a:cs typeface="+mj-lt"/>
              </a:rPr>
              <a:t>Case 5: Symptomatic Lower-Risk MF</a:t>
            </a:r>
            <a:r>
              <a:rPr lang="en-US" sz="1800" dirty="0"/>
              <a:t> (PICO 4)</a:t>
            </a:r>
            <a:endParaRPr lang="en-US">
              <a:ea typeface="+mj-lt"/>
              <a:cs typeface="+mj-lt"/>
            </a:endParaRPr>
          </a:p>
        </p:txBody>
      </p:sp>
      <p:sp>
        <p:nvSpPr>
          <p:cNvPr id="3" name="Content Placeholder 2">
            <a:extLst>
              <a:ext uri="{FF2B5EF4-FFF2-40B4-BE49-F238E27FC236}">
                <a16:creationId xmlns:a16="http://schemas.microsoft.com/office/drawing/2014/main" id="{49DCC5DC-1357-D971-EC44-492A550D0DCF}"/>
              </a:ext>
            </a:extLst>
          </p:cNvPr>
          <p:cNvSpPr>
            <a:spLocks noGrp="1"/>
          </p:cNvSpPr>
          <p:nvPr>
            <p:ph idx="1"/>
          </p:nvPr>
        </p:nvSpPr>
        <p:spPr>
          <a:xfrm>
            <a:off x="419100" y="2033094"/>
            <a:ext cx="5900000" cy="1850000"/>
          </a:xfrm>
        </p:spPr>
        <p:txBody>
          <a:bodyPr wrap="square" lIns="0" tIns="0" rIns="0" bIns="0" anchor="t">
            <a:noAutofit/>
          </a:bodyPr>
          <a:lstStyle/>
          <a:p>
            <a:pPr marL="0" indent="0">
              <a:lnSpc>
                <a:spcPct val="100000"/>
              </a:lnSpc>
              <a:spcBef>
                <a:spcPts val="0"/>
              </a:spcBef>
              <a:spcAft>
                <a:spcPts val="0"/>
              </a:spcAft>
              <a:buNone/>
            </a:pPr>
            <a:r>
              <a:rPr lang="en-US" sz="1800" dirty="0">
                <a:solidFill>
                  <a:schemeClr val="bg1">
                    <a:lumMod val="50000"/>
                  </a:schemeClr>
                </a:solidFill>
                <a:latin typeface="Calibri"/>
              </a:rPr>
              <a:t>A 54-year-old marketing executive with no significant past medical history is seen by her primary care physician for unintentional weight loss (7% of baseline body weight) driven by early satiety. She has pruritus but no unexplained fevers or night sweats. Physical examination reveals the spleen palpable 12 cm below the left costal margin (LCM). Labs and bone marrow biopsy are repeated.</a:t>
            </a:r>
          </a:p>
        </p:txBody>
      </p:sp>
      <p:grpSp>
        <p:nvGrpSpPr>
          <p:cNvPr id="4" name="Group 3">
            <a:extLst>
              <a:ext uri="{FF2B5EF4-FFF2-40B4-BE49-F238E27FC236}">
                <a16:creationId xmlns:a16="http://schemas.microsoft.com/office/drawing/2014/main" id="{0D86717B-25B7-AEB5-E57E-4AD37F3D15AD}"/>
              </a:ext>
            </a:extLst>
          </p:cNvPr>
          <p:cNvGrpSpPr/>
          <p:nvPr/>
        </p:nvGrpSpPr>
        <p:grpSpPr>
          <a:xfrm>
            <a:off x="480000" y="4093094"/>
            <a:ext cx="1237170" cy="1071113"/>
            <a:chOff x="1534874" y="4371059"/>
            <a:chExt cx="1586116" cy="1373223"/>
          </a:xfrm>
        </p:grpSpPr>
        <p:grpSp>
          <p:nvGrpSpPr>
            <p:cNvPr id="5" name="Group 4">
              <a:extLst>
                <a:ext uri="{FF2B5EF4-FFF2-40B4-BE49-F238E27FC236}">
                  <a16:creationId xmlns:a16="http://schemas.microsoft.com/office/drawing/2014/main" id="{D8F6F944-DCAB-86DB-6716-F893FEEA5A12}"/>
                </a:ext>
              </a:extLst>
            </p:cNvPr>
            <p:cNvGrpSpPr/>
            <p:nvPr/>
          </p:nvGrpSpPr>
          <p:grpSpPr>
            <a:xfrm>
              <a:off x="1824308" y="4574655"/>
              <a:ext cx="959408" cy="897458"/>
              <a:chOff x="4738958" y="4460355"/>
              <a:chExt cx="959408" cy="897458"/>
            </a:xfrm>
          </p:grpSpPr>
          <p:cxnSp>
            <p:nvCxnSpPr>
              <p:cNvPr id="10" name="Straight Connector 9">
                <a:extLst>
                  <a:ext uri="{FF2B5EF4-FFF2-40B4-BE49-F238E27FC236}">
                    <a16:creationId xmlns:a16="http://schemas.microsoft.com/office/drawing/2014/main" id="{09764178-720B-094B-D63C-68A32504EFCE}"/>
                  </a:ext>
                </a:extLst>
              </p:cNvPr>
              <p:cNvCxnSpPr>
                <a:cxnSpLocks/>
              </p:cNvCxnSpPr>
              <p:nvPr/>
            </p:nvCxnSpPr>
            <p:spPr>
              <a:xfrm>
                <a:off x="4738958" y="4487592"/>
                <a:ext cx="959408" cy="822067"/>
              </a:xfrm>
              <a:prstGeom prst="line">
                <a:avLst/>
              </a:prstGeom>
              <a:ln>
                <a:solidFill>
                  <a:srgbClr val="BFE0E3"/>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F0C9C22-2FC2-D5D6-CC54-873A750338E6}"/>
                  </a:ext>
                </a:extLst>
              </p:cNvPr>
              <p:cNvCxnSpPr>
                <a:cxnSpLocks/>
              </p:cNvCxnSpPr>
              <p:nvPr/>
            </p:nvCxnSpPr>
            <p:spPr>
              <a:xfrm flipH="1">
                <a:off x="4755390" y="4460355"/>
                <a:ext cx="914400" cy="897458"/>
              </a:xfrm>
              <a:prstGeom prst="line">
                <a:avLst/>
              </a:prstGeom>
              <a:ln>
                <a:solidFill>
                  <a:srgbClr val="BFE0E3"/>
                </a:solidFill>
              </a:ln>
            </p:spPr>
            <p:style>
              <a:lnRef idx="2">
                <a:schemeClr val="accent1"/>
              </a:lnRef>
              <a:fillRef idx="0">
                <a:schemeClr val="accent1"/>
              </a:fillRef>
              <a:effectRef idx="1">
                <a:schemeClr val="accent1"/>
              </a:effectRef>
              <a:fontRef idx="minor">
                <a:schemeClr val="tx1"/>
              </a:fontRef>
            </p:style>
          </p:cxnSp>
        </p:grpSp>
        <p:sp>
          <p:nvSpPr>
            <p:cNvPr id="6" name="TextBox 5">
              <a:extLst>
                <a:ext uri="{FF2B5EF4-FFF2-40B4-BE49-F238E27FC236}">
                  <a16:creationId xmlns:a16="http://schemas.microsoft.com/office/drawing/2014/main" id="{AA793F0F-9D1E-0254-6675-B9929AD6149E}"/>
                </a:ext>
              </a:extLst>
            </p:cNvPr>
            <p:cNvSpPr txBox="1"/>
            <p:nvPr/>
          </p:nvSpPr>
          <p:spPr>
            <a:xfrm>
              <a:off x="1961022" y="4371059"/>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13.1</a:t>
              </a:r>
            </a:p>
          </p:txBody>
        </p:sp>
        <p:sp>
          <p:nvSpPr>
            <p:cNvPr id="7" name="TextBox 6">
              <a:extLst>
                <a:ext uri="{FF2B5EF4-FFF2-40B4-BE49-F238E27FC236}">
                  <a16:creationId xmlns:a16="http://schemas.microsoft.com/office/drawing/2014/main" id="{D714587F-BBC2-B8D9-C31E-D61D7CC42D8E}"/>
                </a:ext>
              </a:extLst>
            </p:cNvPr>
            <p:cNvSpPr txBox="1"/>
            <p:nvPr/>
          </p:nvSpPr>
          <p:spPr>
            <a:xfrm>
              <a:off x="1933898" y="5282617"/>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42.0</a:t>
              </a:r>
            </a:p>
          </p:txBody>
        </p:sp>
        <p:sp>
          <p:nvSpPr>
            <p:cNvPr id="8" name="TextBox 7">
              <a:extLst>
                <a:ext uri="{FF2B5EF4-FFF2-40B4-BE49-F238E27FC236}">
                  <a16:creationId xmlns:a16="http://schemas.microsoft.com/office/drawing/2014/main" id="{1DB55610-DAF1-8368-A567-8A75C157CC8C}"/>
                </a:ext>
              </a:extLst>
            </p:cNvPr>
            <p:cNvSpPr txBox="1"/>
            <p:nvPr/>
          </p:nvSpPr>
          <p:spPr>
            <a:xfrm>
              <a:off x="2469850" y="4807688"/>
              <a:ext cx="651140"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124</a:t>
              </a:r>
            </a:p>
          </p:txBody>
        </p:sp>
        <p:sp>
          <p:nvSpPr>
            <p:cNvPr id="9" name="TextBox 8">
              <a:extLst>
                <a:ext uri="{FF2B5EF4-FFF2-40B4-BE49-F238E27FC236}">
                  <a16:creationId xmlns:a16="http://schemas.microsoft.com/office/drawing/2014/main" id="{01A44034-11FB-3100-D921-B190592EEF19}"/>
                </a:ext>
              </a:extLst>
            </p:cNvPr>
            <p:cNvSpPr txBox="1"/>
            <p:nvPr/>
          </p:nvSpPr>
          <p:spPr>
            <a:xfrm>
              <a:off x="1534874" y="4807688"/>
              <a:ext cx="728084" cy="461665"/>
            </a:xfrm>
            <a:prstGeom prst="rect">
              <a:avLst/>
            </a:prstGeom>
            <a:noFill/>
          </p:spPr>
          <p:txBody>
            <a:bodyPr wrap="none" lIns="91440" tIns="45720" rIns="91440" bIns="45720" rtlCol="0" anchor="t">
              <a:spAutoFit/>
            </a:bodyPr>
            <a:lstStyle/>
            <a:p>
              <a:r>
                <a:rPr lang="en-US" sz="2400">
                  <a:solidFill>
                    <a:schemeClr val="tx1">
                      <a:lumMod val="49000"/>
                      <a:lumOff val="51000"/>
                    </a:schemeClr>
                  </a:solidFill>
                  <a:latin typeface="Calibri"/>
                  <a:ea typeface="Calibri"/>
                  <a:cs typeface="Calibri"/>
                </a:rPr>
                <a:t>17.1</a:t>
              </a:r>
            </a:p>
          </p:txBody>
        </p:sp>
      </p:grpSp>
      <p:sp>
        <p:nvSpPr>
          <p:cNvPr id="13" name="TextBox 12">
            <a:extLst>
              <a:ext uri="{FF2B5EF4-FFF2-40B4-BE49-F238E27FC236}">
                <a16:creationId xmlns:a16="http://schemas.microsoft.com/office/drawing/2014/main" id="{1F2E1185-DF36-ABCD-C58F-4B7E90E76757}"/>
              </a:ext>
            </a:extLst>
          </p:cNvPr>
          <p:cNvSpPr txBox="1"/>
          <p:nvPr/>
        </p:nvSpPr>
        <p:spPr>
          <a:xfrm>
            <a:off x="2300000" y="4033094"/>
            <a:ext cx="4000000" cy="420000"/>
          </a:xfrm>
          <a:prstGeom prst="rect">
            <a:avLst/>
          </a:prstGeom>
          <a:noFill/>
        </p:spPr>
        <p:txBody>
          <a:bodyPr wrap="square" lIns="91440" tIns="45720" rIns="91440" bIns="45720" rtlCol="0" anchor="t">
            <a:noAutofit/>
          </a:bodyPr>
          <a:lstStyle/>
          <a:p>
            <a:r>
              <a:rPr lang="en-US" sz="1400">
                <a:solidFill>
                  <a:schemeClr val="tx1">
                    <a:lumMod val="49000"/>
                    <a:lumOff val="51000"/>
                  </a:schemeClr>
                </a:solidFill>
                <a:latin typeface="Calibri"/>
                <a:ea typeface="Calibri"/>
                <a:cs typeface="Calibri"/>
              </a:rPr>
              <a:t>Peripheral blasts: 0%</a:t>
            </a:r>
          </a:p>
          <a:p>
            <a:r>
              <a:rPr lang="en-US" sz="1400">
                <a:solidFill>
                  <a:schemeClr val="tx1">
                    <a:lumMod val="49000"/>
                    <a:lumOff val="51000"/>
                  </a:schemeClr>
                </a:solidFill>
                <a:latin typeface="Calibri"/>
                <a:ea typeface="Calibri"/>
                <a:cs typeface="Calibri"/>
              </a:rPr>
              <a:t>Nucleated RBC and dacrocytes noted</a:t>
            </a:r>
          </a:p>
        </p:txBody>
      </p:sp>
      <p:sp>
        <p:nvSpPr>
          <p:cNvPr id="15" name="TextBox 14">
            <a:extLst>
              <a:ext uri="{FF2B5EF4-FFF2-40B4-BE49-F238E27FC236}">
                <a16:creationId xmlns:a16="http://schemas.microsoft.com/office/drawing/2014/main" id="{3FC3D051-2002-DA85-E384-CBA81885E875}"/>
              </a:ext>
            </a:extLst>
          </p:cNvPr>
          <p:cNvSpPr txBox="1"/>
          <p:nvPr/>
        </p:nvSpPr>
        <p:spPr>
          <a:xfrm>
            <a:off x="2300000" y="4503094"/>
            <a:ext cx="4000000" cy="1050000"/>
          </a:xfrm>
          <a:prstGeom prst="rect">
            <a:avLst/>
          </a:prstGeom>
          <a:noFill/>
        </p:spPr>
        <p:txBody>
          <a:bodyPr wrap="square">
            <a:noAutofit/>
          </a:bodyPr>
          <a:lstStyle/>
          <a:p>
            <a:pPr lvl="1"/>
            <a:r>
              <a:rPr lang="en-US" sz="1400" b="1">
                <a:solidFill>
                  <a:schemeClr val="tx1">
                    <a:lumMod val="49000"/>
                    <a:lumOff val="51000"/>
                  </a:schemeClr>
                </a:solidFill>
                <a:latin typeface="Calibri"/>
                <a:ea typeface="Geneva"/>
                <a:cs typeface="Calibri"/>
              </a:rPr>
              <a:t>Bone marrow biopsy: </a:t>
            </a:r>
            <a:r>
              <a:rPr lang="en-US" sz="1400">
                <a:solidFill>
                  <a:schemeClr val="tx1">
                    <a:lumMod val="49000"/>
                    <a:lumOff val="51000"/>
                  </a:schemeClr>
                </a:solidFill>
                <a:latin typeface="Calibri"/>
                <a:ea typeface="Geneva"/>
                <a:cs typeface="Calibri"/>
              </a:rPr>
              <a:t>megakaryocytic atypia with clustering and bone marrow fibrosis (MF-2)</a:t>
            </a:r>
          </a:p>
          <a:p>
            <a:pPr lvl="1"/>
            <a:r>
              <a:rPr lang="en-US" sz="1400" b="1">
                <a:solidFill>
                  <a:schemeClr val="tx1">
                    <a:lumMod val="49000"/>
                    <a:lumOff val="51000"/>
                  </a:schemeClr>
                </a:solidFill>
                <a:latin typeface="Calibri"/>
                <a:ea typeface="Geneva"/>
                <a:cs typeface="Calibri"/>
              </a:rPr>
              <a:t>Karyotype: </a:t>
            </a:r>
            <a:r>
              <a:rPr lang="en-US" sz="1400">
                <a:solidFill>
                  <a:schemeClr val="tx1">
                    <a:lumMod val="49000"/>
                    <a:lumOff val="51000"/>
                  </a:schemeClr>
                </a:solidFill>
                <a:latin typeface="Calibri"/>
                <a:ea typeface="Geneva"/>
                <a:cs typeface="Calibri"/>
              </a:rPr>
              <a:t>46, XY</a:t>
            </a:r>
          </a:p>
          <a:p>
            <a:pPr lvl="1"/>
            <a:r>
              <a:rPr lang="en-US" sz="1400" b="1">
                <a:solidFill>
                  <a:schemeClr val="tx1">
                    <a:lumMod val="49000"/>
                    <a:lumOff val="51000"/>
                  </a:schemeClr>
                </a:solidFill>
                <a:latin typeface="Calibri"/>
                <a:ea typeface="Geneva"/>
                <a:cs typeface="Calibri"/>
              </a:rPr>
              <a:t>NGS:</a:t>
            </a:r>
            <a:r>
              <a:rPr lang="en-US" sz="1400">
                <a:solidFill>
                  <a:schemeClr val="tx1">
                    <a:lumMod val="49000"/>
                    <a:lumOff val="51000"/>
                  </a:schemeClr>
                </a:solidFill>
                <a:latin typeface="Calibri"/>
                <a:ea typeface="Geneva"/>
                <a:cs typeface="Calibri"/>
              </a:rPr>
              <a:t> </a:t>
            </a:r>
            <a:r>
              <a:rPr lang="en-US" sz="1400" i="1">
                <a:solidFill>
                  <a:schemeClr val="tx1">
                    <a:lumMod val="49000"/>
                    <a:lumOff val="51000"/>
                  </a:schemeClr>
                </a:solidFill>
                <a:latin typeface="Calibri"/>
                <a:ea typeface="Geneva"/>
                <a:cs typeface="Calibri"/>
              </a:rPr>
              <a:t>JAK2 V617F</a:t>
            </a:r>
            <a:r>
              <a:rPr lang="en-US" sz="1400">
                <a:solidFill>
                  <a:schemeClr val="tx1">
                    <a:lumMod val="49000"/>
                    <a:lumOff val="51000"/>
                  </a:schemeClr>
                </a:solidFill>
                <a:latin typeface="Calibri"/>
                <a:ea typeface="Geneva"/>
                <a:cs typeface="Calibri"/>
              </a:rPr>
              <a:t> (61%) and </a:t>
            </a:r>
            <a:r>
              <a:rPr lang="en-US" sz="1400" i="1">
                <a:solidFill>
                  <a:schemeClr val="tx1">
                    <a:lumMod val="49000"/>
                    <a:lumOff val="51000"/>
                  </a:schemeClr>
                </a:solidFill>
                <a:latin typeface="Calibri"/>
                <a:ea typeface="Geneva"/>
                <a:cs typeface="Calibri"/>
              </a:rPr>
              <a:t>ASXL1 </a:t>
            </a:r>
            <a:r>
              <a:rPr lang="en-US" sz="1400">
                <a:solidFill>
                  <a:schemeClr val="tx1">
                    <a:lumMod val="49000"/>
                    <a:lumOff val="51000"/>
                  </a:schemeClr>
                </a:solidFill>
                <a:latin typeface="Calibri"/>
                <a:ea typeface="Geneva"/>
                <a:cs typeface="Calibri"/>
              </a:rPr>
              <a:t>(11%)</a:t>
            </a:r>
            <a:endParaRPr lang="en-US" sz="1400" b="1">
              <a:solidFill>
                <a:schemeClr val="tx1">
                  <a:lumMod val="49000"/>
                  <a:lumOff val="51000"/>
                </a:schemeClr>
              </a:solidFill>
              <a:latin typeface="Calibri"/>
              <a:ea typeface="Geneva"/>
              <a:cs typeface="Calibri"/>
            </a:endParaRPr>
          </a:p>
        </p:txBody>
      </p:sp>
      <p:sp>
        <p:nvSpPr>
          <p:cNvPr id="16" name="Question panel 16"/>
          <p:cNvSpPr/>
          <p:nvPr/>
        </p:nvSpPr>
        <p:spPr>
          <a:xfrm>
            <a:off x="6579100" y="2033094"/>
            <a:ext cx="5192900" cy="290616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17" name="Question label 17"/>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5</a:t>
            </a:r>
          </a:p>
        </p:txBody>
      </p:sp>
      <p:sp>
        <p:nvSpPr>
          <p:cNvPr id="18" name="Question 18"/>
          <p:cNvSpPr txBox="1"/>
          <p:nvPr/>
        </p:nvSpPr>
        <p:spPr>
          <a:xfrm>
            <a:off x="6749100" y="2348094"/>
            <a:ext cx="4852900" cy="101536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In a newly diagnosed, low-risk, JAK inhibitor–naïve, overt MF patient with spleen-related complaints and constitutional symptoms, what is the most appropriate management?</a:t>
            </a:r>
          </a:p>
        </p:txBody>
      </p:sp>
      <p:sp>
        <p:nvSpPr>
          <p:cNvPr id="19" name="Answer A 19"/>
          <p:cNvSpPr/>
          <p:nvPr/>
        </p:nvSpPr>
        <p:spPr>
          <a:xfrm>
            <a:off x="6749100" y="347345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Active monitoring.</a:t>
            </a:r>
          </a:p>
        </p:txBody>
      </p:sp>
      <p:sp>
        <p:nvSpPr>
          <p:cNvPr id="20" name="Answer B 20"/>
          <p:cNvSpPr/>
          <p:nvPr/>
        </p:nvSpPr>
        <p:spPr>
          <a:xfrm>
            <a:off x="6749100" y="393205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Allogeneic stem cell transplantation referral.</a:t>
            </a:r>
          </a:p>
        </p:txBody>
      </p:sp>
      <p:sp>
        <p:nvSpPr>
          <p:cNvPr id="21" name="Answer C 21"/>
          <p:cNvSpPr/>
          <p:nvPr/>
        </p:nvSpPr>
        <p:spPr>
          <a:xfrm>
            <a:off x="6749100" y="439065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Initiate JAK inhibitor therapy.</a:t>
            </a:r>
          </a:p>
        </p:txBody>
      </p:sp>
      <p:sp>
        <p:nvSpPr>
          <p:cNvPr id="22" name="Correct answer (click to reveal) 22"/>
          <p:cNvSpPr/>
          <p:nvPr/>
        </p:nvSpPr>
        <p:spPr>
          <a:xfrm>
            <a:off x="6749100" y="4390654"/>
            <a:ext cx="48529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Tree>
    <p:extLst>
      <p:ext uri="{BB962C8B-B14F-4D97-AF65-F5344CB8AC3E}">
        <p14:creationId xmlns:p14="http://schemas.microsoft.com/office/powerpoint/2010/main" val="3443010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9A6CB-EDA4-5030-5541-6E660914AB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2DF2B0-8030-7E64-59A4-4BBA70FADF58}"/>
              </a:ext>
            </a:extLst>
          </p:cNvPr>
          <p:cNvSpPr>
            <a:spLocks noGrp="1"/>
          </p:cNvSpPr>
          <p:nvPr>
            <p:ph type="title"/>
          </p:nvPr>
        </p:nvSpPr>
        <p:spPr>
          <a:xfrm>
            <a:off x="419100" y="1340569"/>
            <a:ext cx="11353800" cy="713539"/>
          </a:xfrm>
        </p:spPr>
        <p:txBody>
          <a:bodyPr lIns="0" tIns="0" rIns="0" bIns="0" anchor="t">
            <a:noAutofit/>
          </a:bodyPr>
          <a:lstStyle/>
          <a:p>
            <a:r>
              <a:rPr lang="en-CA"/>
              <a:t>Recommendation 4</a:t>
            </a:r>
            <a:endParaRPr lang="en-US"/>
          </a:p>
        </p:txBody>
      </p:sp>
      <p:graphicFrame>
        <p:nvGraphicFramePr>
          <p:cNvPr id="10" name="Table 9">
            <a:extLst>
              <a:ext uri="{FF2B5EF4-FFF2-40B4-BE49-F238E27FC236}">
                <a16:creationId xmlns:a16="http://schemas.microsoft.com/office/drawing/2014/main" id="{0B987F95-B024-2A55-1A00-41FD4BA0DC4C}"/>
              </a:ext>
            </a:extLst>
          </p:cNvPr>
          <p:cNvGraphicFramePr>
            <a:graphicFrameLocks noGrp="1"/>
          </p:cNvGraphicFramePr>
          <p:nvPr>
            <p:extLst>
              <p:ext uri="{D42A27DB-BD31-4B8C-83A1-F6EECF244321}">
                <p14:modId xmlns:p14="http://schemas.microsoft.com/office/powerpoint/2010/main" val="942959374"/>
              </p:ext>
            </p:extLst>
          </p:nvPr>
        </p:nvGraphicFramePr>
        <p:xfrm>
          <a:off x="170947" y="2089944"/>
          <a:ext cx="11859838" cy="1859280"/>
        </p:xfrm>
        <a:graphic>
          <a:graphicData uri="http://schemas.openxmlformats.org/drawingml/2006/table">
            <a:tbl>
              <a:tblPr firstRow="1" bandRow="1">
                <a:tableStyleId>{F5AB1C69-6EDB-4FF4-983F-18BD219EF322}</a:tableStyleId>
              </a:tblPr>
              <a:tblGrid>
                <a:gridCol w="6864853">
                  <a:extLst>
                    <a:ext uri="{9D8B030D-6E8A-4147-A177-3AD203B41FA5}">
                      <a16:colId xmlns:a16="http://schemas.microsoft.com/office/drawing/2014/main" val="3322778679"/>
                    </a:ext>
                  </a:extLst>
                </a:gridCol>
                <a:gridCol w="2285188">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14132">
                <a:tc>
                  <a:txBody>
                    <a:bodyPr/>
                    <a:lstStyle/>
                    <a:p>
                      <a:pPr algn="l"/>
                      <a:r>
                        <a:rPr lang="en-US" sz="2200">
                          <a:latin typeface="Calibri"/>
                        </a:rPr>
                        <a:t>Recommendation</a:t>
                      </a:r>
                    </a:p>
                  </a:txBody>
                  <a:tcPr>
                    <a:solidFill>
                      <a:srgbClr val="E23D31"/>
                    </a:solidFill>
                  </a:tcPr>
                </a:tc>
                <a:tc>
                  <a:txBody>
                    <a:bodyPr/>
                    <a:lstStyle/>
                    <a:p>
                      <a:pPr algn="ctr"/>
                      <a:r>
                        <a:rPr lang="en-US" sz="2200">
                          <a:latin typeface="Calibri"/>
                        </a:rPr>
                        <a:t>Strength</a:t>
                      </a:r>
                    </a:p>
                  </a:txBody>
                  <a:tcPr>
                    <a:solidFill>
                      <a:srgbClr val="E23D31"/>
                    </a:solidFill>
                  </a:tcPr>
                </a:tc>
                <a:tc>
                  <a:txBody>
                    <a:bodyPr/>
                    <a:lstStyle/>
                    <a:p>
                      <a:pPr algn="ctr"/>
                      <a:r>
                        <a:rPr lang="en-US" sz="2200">
                          <a:latin typeface="Calibri"/>
                        </a:rPr>
                        <a:t>Evidence Certainty</a:t>
                      </a:r>
                    </a:p>
                  </a:txBody>
                  <a:tcPr>
                    <a:solidFill>
                      <a:srgbClr val="E23D31"/>
                    </a:solidFill>
                  </a:tcPr>
                </a:tc>
                <a:extLst>
                  <a:ext uri="{0D108BD9-81ED-4DB2-BD59-A6C34878D82A}">
                    <a16:rowId xmlns:a16="http://schemas.microsoft.com/office/drawing/2014/main" val="430282136"/>
                  </a:ext>
                </a:extLst>
              </a:tr>
              <a:tr h="876570">
                <a:tc>
                  <a:txBody>
                    <a:bodyPr/>
                    <a:lstStyle/>
                    <a:p>
                      <a:pPr marL="0" marR="0" lvl="0" indent="0" algn="l">
                        <a:lnSpc>
                          <a:spcPct val="100000"/>
                        </a:lnSpc>
                        <a:spcBef>
                          <a:spcPts val="0"/>
                        </a:spcBef>
                        <a:spcAft>
                          <a:spcPts val="0"/>
                        </a:spcAft>
                        <a:buNone/>
                      </a:pPr>
                      <a:r>
                        <a:rPr lang="en-US" sz="2200" b="0" i="0" u="none" strike="noStrike" noProof="0">
                          <a:solidFill>
                            <a:schemeClr val="tx1"/>
                          </a:solidFill>
                        </a:rPr>
                        <a:t>In JAK inhibitor–naïve patients with lower-risk overt myelofibrosis with symptomatic splenomegaly and/or disease-related symptoms, the ASH guideline panel </a:t>
                      </a:r>
                      <a:r>
                        <a:rPr lang="en-US" sz="2200">
                          <a:latin typeface="+mn-lt"/>
                        </a:rPr>
                        <a:t>suggests the use of JAK inhibitors. </a:t>
                      </a:r>
                      <a:endParaRPr lang="en-US"/>
                    </a:p>
                  </a:txBody>
                  <a:tcPr/>
                </a:tc>
                <a:tc>
                  <a:txBody>
                    <a:bodyPr/>
                    <a:lstStyle/>
                    <a:p>
                      <a:pPr algn="ctr"/>
                      <a:r>
                        <a:rPr lang="en-US" sz="2200">
                          <a:latin typeface="Calibri"/>
                        </a:rPr>
                        <a:t>Conditional</a:t>
                      </a:r>
                    </a:p>
                  </a:txBody>
                  <a:tcPr anchor="ctr"/>
                </a:tc>
                <a:tc>
                  <a:txBody>
                    <a:bodyPr/>
                    <a:lstStyle/>
                    <a:p>
                      <a:pPr algn="ctr"/>
                      <a:r>
                        <a:rPr lang="en-US" sz="2200">
                          <a:latin typeface="Calibri"/>
                        </a:rPr>
                        <a:t>Very low</a:t>
                      </a:r>
                    </a:p>
                  </a:txBody>
                  <a:tcPr anchor="ctr"/>
                </a:tc>
                <a:extLst>
                  <a:ext uri="{0D108BD9-81ED-4DB2-BD59-A6C34878D82A}">
                    <a16:rowId xmlns:a16="http://schemas.microsoft.com/office/drawing/2014/main" val="311393703"/>
                  </a:ext>
                </a:extLst>
              </a:tr>
            </a:tbl>
          </a:graphicData>
        </a:graphic>
      </p:graphicFrame>
    </p:spTree>
    <p:extLst>
      <p:ext uri="{BB962C8B-B14F-4D97-AF65-F5344CB8AC3E}">
        <p14:creationId xmlns:p14="http://schemas.microsoft.com/office/powerpoint/2010/main" val="1677509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Takeaways</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lIns="0" tIns="0" rIns="0" bIns="0" anchor="t">
            <a:normAutofit/>
          </a:bodyPr>
          <a:lstStyle/>
          <a:p>
            <a:pPr marL="456565" indent="-456565">
              <a:spcAft>
                <a:spcPts val="600"/>
              </a:spcAft>
            </a:pPr>
            <a:r>
              <a:rPr lang="en-CA" sz="2650">
                <a:solidFill>
                  <a:schemeClr val="bg1">
                    <a:lumMod val="50000"/>
                  </a:schemeClr>
                </a:solidFill>
                <a:ea typeface="Geneva"/>
              </a:rPr>
              <a:t>Treat the Patient, Not the Score: </a:t>
            </a:r>
            <a:r>
              <a:rPr lang="en-CA" sz="2650">
                <a:ea typeface="Geneva"/>
              </a:rPr>
              <a:t>Symptomatic presentation should override prognostic scoring when deciding whether to initiate JAK inhibitor therapy.</a:t>
            </a:r>
          </a:p>
          <a:p>
            <a:pPr marL="456565" indent="-456565">
              <a:spcAft>
                <a:spcPts val="600"/>
              </a:spcAft>
            </a:pPr>
            <a:r>
              <a:rPr lang="en-CA" sz="2650">
                <a:ea typeface="Geneva"/>
              </a:rPr>
              <a:t>Specifically, we suggest JAK inhibitor therapy for low-risk patients with disease-related symptoms and/or splenomegaly. Conversely, we suggest against JAK inhibitor therapy in asymptomatic high-risk patients without splenomegaly.</a:t>
            </a:r>
          </a:p>
          <a:p>
            <a:pPr marL="456565" indent="-456565">
              <a:spcAft>
                <a:spcPts val="600"/>
              </a:spcAft>
            </a:pPr>
            <a:r>
              <a:rPr lang="en-CA" sz="2650">
                <a:ea typeface="Geneva"/>
              </a:rPr>
              <a:t>Anemia in MF is a poor prognostic marker. </a:t>
            </a:r>
            <a:r>
              <a:rPr lang="en-CA" sz="2650" err="1">
                <a:ea typeface="Geneva"/>
              </a:rPr>
              <a:t>Momelotinib, pacritinib, and non–JAK inhibitor therapies can be utilized.</a:t>
            </a:r>
          </a:p>
          <a:p>
            <a:pPr>
              <a:spcAft>
                <a:spcPts val="600"/>
              </a:spcAft>
            </a:pPr>
            <a:endParaRPr lang="en-CA"/>
          </a:p>
        </p:txBody>
      </p:sp>
    </p:spTree>
    <p:extLst>
      <p:ext uri="{BB962C8B-B14F-4D97-AF65-F5344CB8AC3E}">
        <p14:creationId xmlns:p14="http://schemas.microsoft.com/office/powerpoint/2010/main" val="3863734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A7DB-7748-8874-ACB2-1C3ED3E9E186}"/>
              </a:ext>
            </a:extLst>
          </p:cNvPr>
          <p:cNvSpPr>
            <a:spLocks noGrp="1"/>
          </p:cNvSpPr>
          <p:nvPr>
            <p:ph type="title"/>
          </p:nvPr>
        </p:nvSpPr>
        <p:spPr>
          <a:xfrm>
            <a:off x="419100" y="1340569"/>
            <a:ext cx="11353800" cy="713539"/>
          </a:xfrm>
        </p:spPr>
        <p:txBody>
          <a:bodyPr lIns="0" tIns="0" rIns="0" bIns="0" anchor="t">
            <a:noAutofit/>
          </a:bodyPr>
          <a:lstStyle/>
          <a:p>
            <a:r>
              <a:rPr lang="en-CA">
                <a:ea typeface="Geneva"/>
              </a:rPr>
              <a:t>Case 6: Anemia With Ongoing Disease Control</a:t>
            </a:r>
            <a:r>
              <a:rPr lang="en-US" sz="1800" dirty="0"/>
              <a:t> (PICO 6)</a:t>
            </a:r>
          </a:p>
        </p:txBody>
      </p:sp>
      <p:sp>
        <p:nvSpPr>
          <p:cNvPr id="3" name="Content Placeholder 2">
            <a:extLst>
              <a:ext uri="{FF2B5EF4-FFF2-40B4-BE49-F238E27FC236}">
                <a16:creationId xmlns:a16="http://schemas.microsoft.com/office/drawing/2014/main" id="{EB822603-F42A-07A3-E56C-545236B930BA}"/>
              </a:ext>
            </a:extLst>
          </p:cNvPr>
          <p:cNvSpPr>
            <a:spLocks noGrp="1"/>
          </p:cNvSpPr>
          <p:nvPr>
            <p:ph idx="1"/>
          </p:nvPr>
        </p:nvSpPr>
        <p:spPr>
          <a:xfrm>
            <a:off x="419100" y="2033094"/>
            <a:ext cx="6300000" cy="4300000"/>
          </a:xfrm>
        </p:spPr>
        <p:txBody>
          <a:bodyPr wrap="square" lIns="0" tIns="0" rIns="0" bIns="0" anchor="t">
            <a:noAutofit/>
          </a:bodyPr>
          <a:lstStyle/>
          <a:p>
            <a:pPr marL="0" indent="0">
              <a:lnSpc>
                <a:spcPct val="100000"/>
              </a:lnSpc>
              <a:spcBef>
                <a:spcPts val="0"/>
              </a:spcBef>
              <a:spcAft>
                <a:spcPts val="1000"/>
              </a:spcAft>
              <a:buNone/>
            </a:pPr>
            <a:r>
              <a:rPr lang="en-US" sz="1700" dirty="0">
                <a:solidFill>
                  <a:schemeClr val="bg1">
                    <a:lumMod val="50000"/>
                  </a:schemeClr>
                </a:solidFill>
                <a:latin typeface="Calibri"/>
              </a:rPr>
              <a:t>A 68-year-old man has primary overt MF. Symptoms include fatigue, early satiety, and night sweats. Exam reveals the spleen palpable 10 cm below the LCM. CBC shows Hb 10.4 g/dL, WBC 18×10⁹/L, platelets 145×10⁹/L, and 1% peripheral blasts. Bone marrow shows MF-2 fibrosis; karyotype is 46,XY. NGS shows </a:t>
            </a:r>
            <a:r>
              <a:rPr lang="en-US" sz="1700" i="1" dirty="0">
                <a:solidFill>
                  <a:schemeClr val="bg1">
                    <a:lumMod val="50000"/>
                  </a:schemeClr>
                </a:solidFill>
                <a:latin typeface="Calibri"/>
              </a:rPr>
              <a:t>JAK2</a:t>
            </a:r>
            <a:r>
              <a:rPr lang="en-US" sz="1700" dirty="0">
                <a:solidFill>
                  <a:schemeClr val="bg1">
                    <a:lumMod val="50000"/>
                  </a:schemeClr>
                </a:solidFill>
                <a:latin typeface="Calibri"/>
              </a:rPr>
              <a:t> V617F and </a:t>
            </a:r>
            <a:r>
              <a:rPr lang="en-US" sz="1700" i="1" dirty="0">
                <a:solidFill>
                  <a:schemeClr val="bg1">
                    <a:lumMod val="50000"/>
                  </a:schemeClr>
                </a:solidFill>
                <a:latin typeface="Calibri"/>
              </a:rPr>
              <a:t>ASXL1</a:t>
            </a:r>
            <a:r>
              <a:rPr lang="en-US" sz="1700" dirty="0">
                <a:solidFill>
                  <a:schemeClr val="bg1">
                    <a:lumMod val="50000"/>
                  </a:schemeClr>
                </a:solidFill>
                <a:latin typeface="Calibri"/>
              </a:rPr>
              <a:t> mutations. Ruxolitinib was started for symptomatic splenomegaly and constitutional symptoms.</a:t>
            </a:r>
          </a:p>
          <a:p>
            <a:pPr marL="0" indent="0">
              <a:lnSpc>
                <a:spcPct val="100000"/>
              </a:lnSpc>
              <a:spcBef>
                <a:spcPts val="0"/>
              </a:spcBef>
              <a:spcAft>
                <a:spcPts val="1000"/>
              </a:spcAft>
              <a:buNone/>
            </a:pPr>
            <a:r>
              <a:rPr lang="en-US" sz="1700" dirty="0">
                <a:solidFill>
                  <a:schemeClr val="bg1">
                    <a:lumMod val="50000"/>
                  </a:schemeClr>
                </a:solidFill>
                <a:latin typeface="Calibri"/>
              </a:rPr>
              <a:t>At 12-week follow-up, symptoms had improved significantly and the spleen was now 4 cm below the LCM. However, hemoglobin declined to 7.8 g/dL, and intermittent RBC transfusions are now needed.</a:t>
            </a:r>
          </a:p>
        </p:txBody>
      </p:sp>
      <p:sp>
        <p:nvSpPr>
          <p:cNvPr id="4" name="Question panel 4"/>
          <p:cNvSpPr/>
          <p:nvPr/>
        </p:nvSpPr>
        <p:spPr>
          <a:xfrm>
            <a:off x="6979100" y="2033094"/>
            <a:ext cx="4792900" cy="310568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5" name="Question label 5"/>
          <p:cNvSpPr txBox="1"/>
          <p:nvPr/>
        </p:nvSpPr>
        <p:spPr>
          <a:xfrm>
            <a:off x="7149100" y="2118094"/>
            <a:ext cx="44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6</a:t>
            </a:r>
          </a:p>
        </p:txBody>
      </p:sp>
      <p:sp>
        <p:nvSpPr>
          <p:cNvPr id="6" name="Question 6"/>
          <p:cNvSpPr txBox="1"/>
          <p:nvPr/>
        </p:nvSpPr>
        <p:spPr>
          <a:xfrm>
            <a:off x="7149100" y="2348094"/>
            <a:ext cx="4452900" cy="52768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How should JAK inhibitor–associated anemia be managed?</a:t>
            </a:r>
          </a:p>
        </p:txBody>
      </p:sp>
      <p:sp>
        <p:nvSpPr>
          <p:cNvPr id="7" name="Answer A 7"/>
          <p:cNvSpPr/>
          <p:nvPr/>
        </p:nvSpPr>
        <p:spPr>
          <a:xfrm>
            <a:off x="7149100" y="2985774"/>
            <a:ext cx="4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Switch to an alternative JAK inhibitor.</a:t>
            </a:r>
          </a:p>
        </p:txBody>
      </p:sp>
      <p:sp>
        <p:nvSpPr>
          <p:cNvPr id="8" name="Answer B 8"/>
          <p:cNvSpPr/>
          <p:nvPr/>
        </p:nvSpPr>
        <p:spPr>
          <a:xfrm>
            <a:off x="7149100" y="3444374"/>
            <a:ext cx="4452900" cy="6072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Maintain current therapy and implement an anemia-optimization strategy.</a:t>
            </a:r>
          </a:p>
        </p:txBody>
      </p:sp>
      <p:sp>
        <p:nvSpPr>
          <p:cNvPr id="9" name="Correct answer (click to reveal) 9"/>
          <p:cNvSpPr/>
          <p:nvPr/>
        </p:nvSpPr>
        <p:spPr>
          <a:xfrm>
            <a:off x="7149100" y="3444374"/>
            <a:ext cx="4452900" cy="6072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0" name="Answer C 10"/>
          <p:cNvSpPr/>
          <p:nvPr/>
        </p:nvSpPr>
        <p:spPr>
          <a:xfrm>
            <a:off x="7149100" y="4131574"/>
            <a:ext cx="4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Discontinue JAK inhibitor.</a:t>
            </a:r>
          </a:p>
        </p:txBody>
      </p:sp>
      <p:sp>
        <p:nvSpPr>
          <p:cNvPr id="11" name="Answer D 11"/>
          <p:cNvSpPr/>
          <p:nvPr/>
        </p:nvSpPr>
        <p:spPr>
          <a:xfrm>
            <a:off x="7149100" y="4590174"/>
            <a:ext cx="4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4"/>
            </a:pPr>
            <a:r>
              <a:rPr lang="en-US" sz="1500" dirty="0">
                <a:solidFill>
                  <a:srgbClr val="404040"/>
                </a:solidFill>
                <a:latin typeface="Calibri"/>
              </a:rPr>
              <a:t>Observation.</a:t>
            </a:r>
          </a:p>
        </p:txBody>
      </p:sp>
    </p:spTree>
    <p:extLst>
      <p:ext uri="{BB962C8B-B14F-4D97-AF65-F5344CB8AC3E}">
        <p14:creationId xmlns:p14="http://schemas.microsoft.com/office/powerpoint/2010/main" val="145094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77CC7-C6EF-394C-8461-4C5AC83BE0D8}"/>
              </a:ext>
            </a:extLst>
          </p:cNvPr>
          <p:cNvSpPr>
            <a:spLocks noGrp="1"/>
          </p:cNvSpPr>
          <p:nvPr>
            <p:ph type="title"/>
          </p:nvPr>
        </p:nvSpPr>
        <p:spPr>
          <a:xfrm>
            <a:off x="419100" y="1340569"/>
            <a:ext cx="11353800" cy="713539"/>
          </a:xfrm>
        </p:spPr>
        <p:txBody>
          <a:bodyPr lIns="0" tIns="0" rIns="0" bIns="0" anchor="t">
            <a:noAutofit/>
          </a:bodyPr>
          <a:lstStyle/>
          <a:p>
            <a:r>
              <a:rPr lang="en-CA"/>
              <a:t>Recommendation 6B</a:t>
            </a:r>
            <a:endParaRPr lang="en-US"/>
          </a:p>
        </p:txBody>
      </p:sp>
      <p:graphicFrame>
        <p:nvGraphicFramePr>
          <p:cNvPr id="10" name="Table 9">
            <a:extLst>
              <a:ext uri="{FF2B5EF4-FFF2-40B4-BE49-F238E27FC236}">
                <a16:creationId xmlns:a16="http://schemas.microsoft.com/office/drawing/2014/main" id="{F95B8B08-C361-8C9D-7E7E-3C97E052707D}"/>
              </a:ext>
            </a:extLst>
          </p:cNvPr>
          <p:cNvGraphicFramePr>
            <a:graphicFrameLocks noGrp="1"/>
          </p:cNvGraphicFramePr>
          <p:nvPr>
            <p:extLst>
              <p:ext uri="{D42A27DB-BD31-4B8C-83A1-F6EECF244321}">
                <p14:modId xmlns:p14="http://schemas.microsoft.com/office/powerpoint/2010/main" val="3376025006"/>
              </p:ext>
            </p:extLst>
          </p:nvPr>
        </p:nvGraphicFramePr>
        <p:xfrm>
          <a:off x="170947" y="1942988"/>
          <a:ext cx="11859838" cy="1554480"/>
        </p:xfrm>
        <a:graphic>
          <a:graphicData uri="http://schemas.openxmlformats.org/drawingml/2006/table">
            <a:tbl>
              <a:tblPr firstRow="1" bandRow="1">
                <a:tableStyleId>{F5AB1C69-6EDB-4FF4-983F-18BD219EF322}</a:tableStyleId>
              </a:tblPr>
              <a:tblGrid>
                <a:gridCol w="6955410">
                  <a:extLst>
                    <a:ext uri="{9D8B030D-6E8A-4147-A177-3AD203B41FA5}">
                      <a16:colId xmlns:a16="http://schemas.microsoft.com/office/drawing/2014/main" val="3322778679"/>
                    </a:ext>
                  </a:extLst>
                </a:gridCol>
                <a:gridCol w="2194631">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00000">
                <a:tc>
                  <a:txBody>
                    <a:bodyPr/>
                    <a:lstStyle/>
                    <a:p>
                      <a:pPr algn="l"/>
                      <a:r>
                        <a:rPr lang="en-US" sz="1800">
                          <a:latin typeface="Calibri"/>
                        </a:rPr>
                        <a:t>Recommendation</a:t>
                      </a:r>
                    </a:p>
                  </a:txBody>
                  <a:tcPr>
                    <a:solidFill>
                      <a:srgbClr val="E23D31"/>
                    </a:solidFill>
                  </a:tcPr>
                </a:tc>
                <a:tc>
                  <a:txBody>
                    <a:bodyPr/>
                    <a:lstStyle/>
                    <a:p>
                      <a:pPr algn="ctr"/>
                      <a:r>
                        <a:rPr lang="en-US" sz="1800">
                          <a:latin typeface="Calibri"/>
                        </a:rPr>
                        <a:t>Strength</a:t>
                      </a:r>
                    </a:p>
                  </a:txBody>
                  <a:tcPr>
                    <a:solidFill>
                      <a:srgbClr val="E23D31"/>
                    </a:solidFill>
                  </a:tcPr>
                </a:tc>
                <a:tc>
                  <a:txBody>
                    <a:bodyPr/>
                    <a:lstStyle/>
                    <a:p>
                      <a:pPr algn="ctr"/>
                      <a:r>
                        <a:rPr lang="en-US" sz="1800">
                          <a:latin typeface="Calibri"/>
                        </a:rPr>
                        <a:t>Evidence Certainty</a:t>
                      </a:r>
                    </a:p>
                  </a:txBody>
                  <a:tcPr>
                    <a:solidFill>
                      <a:srgbClr val="E23D31"/>
                    </a:solidFill>
                  </a:tcPr>
                </a:tc>
                <a:extLst>
                  <a:ext uri="{0D108BD9-81ED-4DB2-BD59-A6C34878D82A}">
                    <a16:rowId xmlns:a16="http://schemas.microsoft.com/office/drawing/2014/main" val="430282136"/>
                  </a:ext>
                </a:extLst>
              </a:tr>
              <a:tr h="300000">
                <a:tc>
                  <a:txBody>
                    <a:bodyPr/>
                    <a:lstStyle/>
                    <a:p>
                      <a:pPr marL="0" marR="0" lvl="0" indent="0" algn="l" rtl="0">
                        <a:lnSpc>
                          <a:spcPct val="100000"/>
                        </a:lnSpc>
                        <a:spcBef>
                          <a:spcPts val="0"/>
                        </a:spcBef>
                        <a:spcAft>
                          <a:spcPts val="0"/>
                        </a:spcAft>
                        <a:buClrTx/>
                        <a:buSzTx/>
                        <a:buFontTx/>
                        <a:buNone/>
                      </a:pPr>
                      <a:r>
                        <a:rPr lang="en-US" sz="1800" b="0" i="0">
                          <a:solidFill>
                            <a:schemeClr val="tx1"/>
                          </a:solidFill>
                          <a:latin typeface="+mn-lt"/>
                        </a:rPr>
                        <a:t>In MF patients who experience JAK inhibitor–associated anemia but maintain adequate symptoms and spleen control on the current dose of first-line JAK inhibitor, the ASH guideline panel </a:t>
                      </a:r>
                      <a:r>
                        <a:rPr lang="en-US" sz="1800">
                          <a:latin typeface="+mn-lt"/>
                        </a:rPr>
                        <a:t>suggests implementing anemia optimization strategies</a:t>
                      </a:r>
                      <a:r>
                        <a:rPr lang="en-US" sz="1800" b="0" i="0">
                          <a:solidFill>
                            <a:schemeClr val="tx1"/>
                          </a:solidFill>
                          <a:latin typeface="+mn-lt"/>
                        </a:rPr>
                        <a:t>. </a:t>
                      </a:r>
                    </a:p>
                  </a:txBody>
                  <a:tcPr/>
                </a:tc>
                <a:tc>
                  <a:txBody>
                    <a:bodyPr/>
                    <a:lstStyle/>
                    <a:p>
                      <a:pPr algn="ctr"/>
                      <a:r>
                        <a:rPr lang="en-US" sz="1800">
                          <a:latin typeface="Calibri"/>
                        </a:rPr>
                        <a:t>Conditional</a:t>
                      </a:r>
                    </a:p>
                  </a:txBody>
                  <a:tcPr anchor="ctr"/>
                </a:tc>
                <a:tc>
                  <a:txBody>
                    <a:bodyPr/>
                    <a:lstStyle/>
                    <a:p>
                      <a:pPr algn="ctr"/>
                      <a:r>
                        <a:rPr lang="en-US" sz="1800">
                          <a:latin typeface="Calibri"/>
                        </a:rPr>
                        <a:t> Low</a:t>
                      </a:r>
                    </a:p>
                  </a:txBody>
                  <a:tcPr anchor="ctr"/>
                </a:tc>
                <a:extLst>
                  <a:ext uri="{0D108BD9-81ED-4DB2-BD59-A6C34878D82A}">
                    <a16:rowId xmlns:a16="http://schemas.microsoft.com/office/drawing/2014/main" val="311393703"/>
                  </a:ext>
                </a:extLst>
              </a:tr>
            </a:tbl>
          </a:graphicData>
        </a:graphic>
      </p:graphicFrame>
      <p:sp>
        <p:nvSpPr>
          <p:cNvPr id="4" name="TextBox 3">
            <a:extLst>
              <a:ext uri="{FF2B5EF4-FFF2-40B4-BE49-F238E27FC236}">
                <a16:creationId xmlns:a16="http://schemas.microsoft.com/office/drawing/2014/main" id="{2A79FE22-47CB-7BEB-C1F0-BCD610F1DC27}"/>
              </a:ext>
            </a:extLst>
          </p:cNvPr>
          <p:cNvSpPr txBox="1"/>
          <p:nvPr/>
        </p:nvSpPr>
        <p:spPr>
          <a:xfrm>
            <a:off x="311505" y="3700000"/>
            <a:ext cx="11300000" cy="2750000"/>
          </a:xfrm>
          <a:prstGeom prst="rect">
            <a:avLst/>
          </a:prstGeom>
          <a:noFill/>
        </p:spPr>
        <p:txBody>
          <a:bodyPr wrap="square" lIns="0" tIns="0" rIns="0" bIns="0" anchor="t">
            <a:noAutofit/>
          </a:bodyPr>
          <a:lstStyle/>
          <a:p>
            <a:pPr marL="0" indent="0">
              <a:lnSpc>
                <a:spcPct val="100000"/>
              </a:lnSpc>
              <a:spcBef>
                <a:spcPts val="0"/>
              </a:spcBef>
              <a:spcAft>
                <a:spcPts val="300"/>
              </a:spcAft>
              <a:buNone/>
            </a:pPr>
            <a:r>
              <a:rPr lang="en-US" sz="2000" b="1" dirty="0">
                <a:solidFill>
                  <a:srgbClr val="404040"/>
                </a:solidFill>
                <a:latin typeface="Calibri"/>
              </a:rPr>
              <a:t>Remarks:</a:t>
            </a:r>
          </a:p>
          <a:p>
            <a:pPr marL="228600" indent="-228600">
              <a:lnSpc>
                <a:spcPct val="100000"/>
              </a:lnSpc>
              <a:spcBef>
                <a:spcPts val="0"/>
              </a:spcBef>
              <a:spcAft>
                <a:spcPts val="200"/>
              </a:spcAft>
              <a:buFont typeface="Arial"/>
              <a:buChar char="•"/>
            </a:pPr>
            <a:r>
              <a:rPr lang="en-US" sz="1800" dirty="0">
                <a:solidFill>
                  <a:srgbClr val="404040"/>
                </a:solidFill>
                <a:latin typeface="Calibri"/>
              </a:rPr>
              <a:t>Options include RBC transfusion, ESA, luspatercept, and androgens.</a:t>
            </a:r>
          </a:p>
          <a:p>
            <a:pPr marL="228600" indent="-228600">
              <a:lnSpc>
                <a:spcPct val="100000"/>
              </a:lnSpc>
              <a:spcBef>
                <a:spcPts val="0"/>
              </a:spcBef>
              <a:spcAft>
                <a:spcPts val="200"/>
              </a:spcAft>
              <a:buFont typeface="Arial"/>
              <a:buChar char="•"/>
            </a:pPr>
            <a:r>
              <a:rPr lang="en-US" sz="1800" dirty="0">
                <a:solidFill>
                  <a:srgbClr val="404040"/>
                </a:solidFill>
                <a:latin typeface="Calibri"/>
              </a:rPr>
              <a:t>Pacritinib may be considered in patients with concurrent anemia and thrombocytopenia.</a:t>
            </a:r>
          </a:p>
          <a:p>
            <a:pPr marL="228600" indent="-228600">
              <a:lnSpc>
                <a:spcPct val="100000"/>
              </a:lnSpc>
              <a:spcBef>
                <a:spcPts val="0"/>
              </a:spcBef>
              <a:spcAft>
                <a:spcPts val="200"/>
              </a:spcAft>
              <a:buFont typeface="Arial"/>
              <a:buChar char="•"/>
            </a:pPr>
            <a:r>
              <a:rPr lang="en-US" sz="1800" dirty="0">
                <a:solidFill>
                  <a:srgbClr val="404040"/>
                </a:solidFill>
                <a:latin typeface="Calibri"/>
              </a:rPr>
              <a:t>Early-onset anemia may be drug-related.</a:t>
            </a:r>
          </a:p>
          <a:p>
            <a:pPr marL="228600" indent="-228600">
              <a:lnSpc>
                <a:spcPct val="100000"/>
              </a:lnSpc>
              <a:spcBef>
                <a:spcPts val="0"/>
              </a:spcBef>
              <a:spcAft>
                <a:spcPts val="200"/>
              </a:spcAft>
              <a:buFont typeface="Arial"/>
              <a:buChar char="•"/>
            </a:pPr>
            <a:r>
              <a:rPr lang="en-US" sz="1800" dirty="0">
                <a:solidFill>
                  <a:srgbClr val="404040"/>
                </a:solidFill>
                <a:latin typeface="Calibri"/>
              </a:rPr>
              <a:t>Late-onset or progressive anemia may indicate disease progression.</a:t>
            </a:r>
          </a:p>
          <a:p>
            <a:pPr marL="0" indent="0">
              <a:lnSpc>
                <a:spcPct val="100000"/>
              </a:lnSpc>
              <a:spcBef>
                <a:spcPts val="600"/>
              </a:spcBef>
              <a:spcAft>
                <a:spcPts val="0"/>
              </a:spcAft>
              <a:buNone/>
            </a:pPr>
            <a:r>
              <a:rPr lang="en-US" sz="1800" b="1" dirty="0">
                <a:solidFill>
                  <a:srgbClr val="404040"/>
                </a:solidFill>
                <a:latin typeface="Calibri"/>
              </a:rPr>
              <a:t>Good practice statement. </a:t>
            </a:r>
            <a:r>
              <a:rPr lang="en-US" sz="1800" dirty="0">
                <a:solidFill>
                  <a:srgbClr val="404040"/>
                </a:solidFill>
                <a:latin typeface="Calibri"/>
              </a:rPr>
              <a:t>In patients with myelofibrosis receiving first-line JAK inhibitor, anemia management should be guided by its timing and impact on disease control, using optimization strategies when benefit is maintained and switching therapy when anemia limits effective dosing.</a:t>
            </a:r>
          </a:p>
        </p:txBody>
      </p:sp>
    </p:spTree>
    <p:extLst>
      <p:ext uri="{BB962C8B-B14F-4D97-AF65-F5344CB8AC3E}">
        <p14:creationId xmlns:p14="http://schemas.microsoft.com/office/powerpoint/2010/main" val="2298936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9A44-D7E8-0100-7B39-59A112FA60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CE508-1764-47FC-0933-52E3D1483EDC}"/>
              </a:ext>
            </a:extLst>
          </p:cNvPr>
          <p:cNvSpPr>
            <a:spLocks noGrp="1"/>
          </p:cNvSpPr>
          <p:nvPr>
            <p:ph type="title"/>
          </p:nvPr>
        </p:nvSpPr>
        <p:spPr>
          <a:xfrm>
            <a:off x="419100" y="1340569"/>
            <a:ext cx="11353800" cy="713539"/>
          </a:xfrm>
        </p:spPr>
        <p:txBody>
          <a:bodyPr lIns="0" tIns="0" rIns="0" bIns="0" anchor="t">
            <a:noAutofit/>
          </a:bodyPr>
          <a:lstStyle/>
          <a:p>
            <a:r>
              <a:rPr lang="en-CA"/>
              <a:t>Case 7: Anemia Limiting Effective JAK Inhibitor Dosing</a:t>
            </a:r>
            <a:r>
              <a:rPr lang="en-US" sz="1800" dirty="0"/>
              <a:t> (PICO 6)</a:t>
            </a:r>
            <a:endParaRPr lang="en-US"/>
          </a:p>
        </p:txBody>
      </p:sp>
      <p:sp>
        <p:nvSpPr>
          <p:cNvPr id="3" name="Content Placeholder 2">
            <a:extLst>
              <a:ext uri="{FF2B5EF4-FFF2-40B4-BE49-F238E27FC236}">
                <a16:creationId xmlns:a16="http://schemas.microsoft.com/office/drawing/2014/main" id="{74AB9809-2F2D-F7C4-49D7-34ED872DB425}"/>
              </a:ext>
            </a:extLst>
          </p:cNvPr>
          <p:cNvSpPr>
            <a:spLocks noGrp="1"/>
          </p:cNvSpPr>
          <p:nvPr>
            <p:ph idx="1"/>
          </p:nvPr>
        </p:nvSpPr>
        <p:spPr>
          <a:xfrm>
            <a:off x="419100" y="2033094"/>
            <a:ext cx="6300000" cy="4300000"/>
          </a:xfrm>
        </p:spPr>
        <p:txBody>
          <a:bodyPr wrap="square" lIns="0" tIns="0" rIns="0" bIns="0" anchor="t">
            <a:noAutofit/>
          </a:bodyPr>
          <a:lstStyle/>
          <a:p>
            <a:pPr marL="0" indent="0">
              <a:lnSpc>
                <a:spcPct val="100000"/>
              </a:lnSpc>
              <a:spcBef>
                <a:spcPts val="0"/>
              </a:spcBef>
              <a:spcAft>
                <a:spcPts val="1200"/>
              </a:spcAft>
              <a:buNone/>
            </a:pPr>
            <a:r>
              <a:rPr lang="en-US" sz="2000" dirty="0">
                <a:solidFill>
                  <a:schemeClr val="bg1">
                    <a:lumMod val="50000"/>
                  </a:schemeClr>
                </a:solidFill>
                <a:latin typeface="Calibri"/>
              </a:rPr>
              <a:t>In the same clinic, you evaluate a similar case: a 68-year-old man with primary overt, </a:t>
            </a:r>
            <a:r>
              <a:rPr lang="en-US" sz="2000" i="1" dirty="0">
                <a:solidFill>
                  <a:schemeClr val="bg1">
                    <a:lumMod val="50000"/>
                  </a:schemeClr>
                </a:solidFill>
                <a:latin typeface="Calibri"/>
              </a:rPr>
              <a:t>JAK2</a:t>
            </a:r>
            <a:r>
              <a:rPr lang="en-US" sz="2000" dirty="0">
                <a:solidFill>
                  <a:schemeClr val="bg1">
                    <a:lumMod val="50000"/>
                  </a:schemeClr>
                </a:solidFill>
                <a:latin typeface="Calibri"/>
              </a:rPr>
              <a:t>-mutated MF. Bone marrow shows MF-2 fibrosis, karyotype is normal, and NGS is negative for additional mutations.</a:t>
            </a:r>
          </a:p>
          <a:p>
            <a:pPr marL="0" indent="0">
              <a:lnSpc>
                <a:spcPct val="100000"/>
              </a:lnSpc>
              <a:spcBef>
                <a:spcPts val="0"/>
              </a:spcBef>
              <a:spcAft>
                <a:spcPts val="1200"/>
              </a:spcAft>
              <a:buNone/>
            </a:pPr>
            <a:r>
              <a:rPr lang="en-US" sz="2000" dirty="0">
                <a:latin typeface="Calibri"/>
              </a:rPr>
              <a:t>He started ruxolitinib 4 months ago for constitutional symptoms and symptomatic splenomegaly (12 cm below LCM). Shortly after initiation, he developed anemia (Hb 6.9 </a:t>
            </a:r>
            <a:r>
              <a:rPr lang="en-US" sz="2000">
                <a:latin typeface="Calibri"/>
              </a:rPr>
              <a:t>g/dL) requiring weekly transfusions, which he finds </a:t>
            </a:r>
            <a:r>
              <a:rPr lang="en-US" sz="2000" dirty="0">
                <a:latin typeface="Calibri"/>
              </a:rPr>
              <a:t>difficult to sustain. Ruxolitinib could not be titrated above 10 mg twice daily, and symptom and splenomegaly control remain suboptimal.</a:t>
            </a:r>
            <a:endParaRPr lang="en-US" sz="2000" dirty="0">
              <a:latin typeface="Calibri"/>
              <a:ea typeface="Calibri"/>
              <a:cs typeface="Calibri"/>
            </a:endParaRPr>
          </a:p>
        </p:txBody>
      </p:sp>
      <p:sp>
        <p:nvSpPr>
          <p:cNvPr id="4" name="Question panel 4"/>
          <p:cNvSpPr/>
          <p:nvPr/>
        </p:nvSpPr>
        <p:spPr>
          <a:xfrm>
            <a:off x="6979100" y="2033094"/>
            <a:ext cx="4792900" cy="310568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5" name="Question label 5"/>
          <p:cNvSpPr txBox="1"/>
          <p:nvPr/>
        </p:nvSpPr>
        <p:spPr>
          <a:xfrm>
            <a:off x="7149100" y="2118094"/>
            <a:ext cx="44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7</a:t>
            </a:r>
          </a:p>
        </p:txBody>
      </p:sp>
      <p:sp>
        <p:nvSpPr>
          <p:cNvPr id="6" name="Question 6"/>
          <p:cNvSpPr txBox="1"/>
          <p:nvPr/>
        </p:nvSpPr>
        <p:spPr>
          <a:xfrm>
            <a:off x="7149100" y="2348094"/>
            <a:ext cx="4452900" cy="52768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How should JAK inhibitor–associated anemia be managed?</a:t>
            </a:r>
          </a:p>
        </p:txBody>
      </p:sp>
      <p:sp>
        <p:nvSpPr>
          <p:cNvPr id="7" name="Answer A 7"/>
          <p:cNvSpPr/>
          <p:nvPr/>
        </p:nvSpPr>
        <p:spPr>
          <a:xfrm>
            <a:off x="7149100" y="2985774"/>
            <a:ext cx="4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Switch to an alternative JAK inhibitor.</a:t>
            </a:r>
          </a:p>
        </p:txBody>
      </p:sp>
      <p:sp>
        <p:nvSpPr>
          <p:cNvPr id="8" name="Correct answer (click to reveal) 8"/>
          <p:cNvSpPr/>
          <p:nvPr/>
        </p:nvSpPr>
        <p:spPr>
          <a:xfrm>
            <a:off x="7149100" y="2985774"/>
            <a:ext cx="44529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9" name="Answer B 9"/>
          <p:cNvSpPr/>
          <p:nvPr/>
        </p:nvSpPr>
        <p:spPr>
          <a:xfrm>
            <a:off x="7149100" y="3444374"/>
            <a:ext cx="4452900" cy="6072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Maintain current therapy and implement an anemia-optimization strategy.</a:t>
            </a:r>
          </a:p>
        </p:txBody>
      </p:sp>
      <p:sp>
        <p:nvSpPr>
          <p:cNvPr id="10" name="Answer C 10"/>
          <p:cNvSpPr/>
          <p:nvPr/>
        </p:nvSpPr>
        <p:spPr>
          <a:xfrm>
            <a:off x="7149100" y="4131574"/>
            <a:ext cx="4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Discontinue JAK inhibitor.</a:t>
            </a:r>
          </a:p>
        </p:txBody>
      </p:sp>
      <p:sp>
        <p:nvSpPr>
          <p:cNvPr id="11" name="Answer D 11"/>
          <p:cNvSpPr/>
          <p:nvPr/>
        </p:nvSpPr>
        <p:spPr>
          <a:xfrm>
            <a:off x="7149100" y="4590174"/>
            <a:ext cx="44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4"/>
            </a:pPr>
            <a:r>
              <a:rPr lang="en-US" sz="1500" dirty="0">
                <a:solidFill>
                  <a:srgbClr val="404040"/>
                </a:solidFill>
                <a:latin typeface="Calibri"/>
              </a:rPr>
              <a:t>Observation.</a:t>
            </a:r>
          </a:p>
        </p:txBody>
      </p:sp>
    </p:spTree>
    <p:extLst>
      <p:ext uri="{BB962C8B-B14F-4D97-AF65-F5344CB8AC3E}">
        <p14:creationId xmlns:p14="http://schemas.microsoft.com/office/powerpoint/2010/main" val="101426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EF11A-79A1-A836-2683-CE3B0923B8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6BC843-CFA5-EE51-0B87-47A9158B0629}"/>
              </a:ext>
            </a:extLst>
          </p:cNvPr>
          <p:cNvSpPr>
            <a:spLocks noGrp="1"/>
          </p:cNvSpPr>
          <p:nvPr>
            <p:ph type="title"/>
          </p:nvPr>
        </p:nvSpPr>
        <p:spPr>
          <a:xfrm>
            <a:off x="419100" y="1340569"/>
            <a:ext cx="11353800" cy="713539"/>
          </a:xfrm>
        </p:spPr>
        <p:txBody>
          <a:bodyPr lIns="0" tIns="0" rIns="0" bIns="0" anchor="t">
            <a:noAutofit/>
          </a:bodyPr>
          <a:lstStyle/>
          <a:p>
            <a:r>
              <a:rPr lang="en-CA"/>
              <a:t>Recommendation 6A</a:t>
            </a:r>
            <a:endParaRPr lang="en-US"/>
          </a:p>
        </p:txBody>
      </p:sp>
      <p:graphicFrame>
        <p:nvGraphicFramePr>
          <p:cNvPr id="10" name="Table 9">
            <a:extLst>
              <a:ext uri="{FF2B5EF4-FFF2-40B4-BE49-F238E27FC236}">
                <a16:creationId xmlns:a16="http://schemas.microsoft.com/office/drawing/2014/main" id="{3D284B2F-FC00-9EBF-FB00-7FF9E8C019B7}"/>
              </a:ext>
            </a:extLst>
          </p:cNvPr>
          <p:cNvGraphicFramePr>
            <a:graphicFrameLocks noGrp="1"/>
          </p:cNvGraphicFramePr>
          <p:nvPr>
            <p:extLst>
              <p:ext uri="{D42A27DB-BD31-4B8C-83A1-F6EECF244321}">
                <p14:modId xmlns:p14="http://schemas.microsoft.com/office/powerpoint/2010/main" val="4285936180"/>
              </p:ext>
            </p:extLst>
          </p:nvPr>
        </p:nvGraphicFramePr>
        <p:xfrm>
          <a:off x="170947" y="1942988"/>
          <a:ext cx="11859838" cy="1554480"/>
        </p:xfrm>
        <a:graphic>
          <a:graphicData uri="http://schemas.openxmlformats.org/drawingml/2006/table">
            <a:tbl>
              <a:tblPr firstRow="1" bandRow="1">
                <a:tableStyleId>{F5AB1C69-6EDB-4FF4-983F-18BD219EF322}</a:tableStyleId>
              </a:tblPr>
              <a:tblGrid>
                <a:gridCol w="6955410">
                  <a:extLst>
                    <a:ext uri="{9D8B030D-6E8A-4147-A177-3AD203B41FA5}">
                      <a16:colId xmlns:a16="http://schemas.microsoft.com/office/drawing/2014/main" val="3322778679"/>
                    </a:ext>
                  </a:extLst>
                </a:gridCol>
                <a:gridCol w="2194631">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00000">
                <a:tc>
                  <a:txBody>
                    <a:bodyPr/>
                    <a:lstStyle/>
                    <a:p>
                      <a:pPr algn="l"/>
                      <a:r>
                        <a:rPr lang="en-US" sz="1800">
                          <a:latin typeface="Calibri"/>
                        </a:rPr>
                        <a:t>Recommendation</a:t>
                      </a:r>
                    </a:p>
                  </a:txBody>
                  <a:tcPr>
                    <a:solidFill>
                      <a:srgbClr val="E23D31"/>
                    </a:solidFill>
                  </a:tcPr>
                </a:tc>
                <a:tc>
                  <a:txBody>
                    <a:bodyPr/>
                    <a:lstStyle/>
                    <a:p>
                      <a:pPr algn="ctr"/>
                      <a:r>
                        <a:rPr lang="en-US" sz="1800">
                          <a:latin typeface="Calibri"/>
                        </a:rPr>
                        <a:t>Strength</a:t>
                      </a:r>
                    </a:p>
                  </a:txBody>
                  <a:tcPr>
                    <a:solidFill>
                      <a:srgbClr val="E23D31"/>
                    </a:solidFill>
                  </a:tcPr>
                </a:tc>
                <a:tc>
                  <a:txBody>
                    <a:bodyPr/>
                    <a:lstStyle/>
                    <a:p>
                      <a:pPr algn="ctr"/>
                      <a:r>
                        <a:rPr lang="en-US" sz="1800">
                          <a:latin typeface="Calibri"/>
                        </a:rPr>
                        <a:t>Evidence Certainty</a:t>
                      </a:r>
                    </a:p>
                  </a:txBody>
                  <a:tcPr>
                    <a:solidFill>
                      <a:srgbClr val="E23D31"/>
                    </a:solidFill>
                  </a:tcPr>
                </a:tc>
                <a:extLst>
                  <a:ext uri="{0D108BD9-81ED-4DB2-BD59-A6C34878D82A}">
                    <a16:rowId xmlns:a16="http://schemas.microsoft.com/office/drawing/2014/main" val="430282136"/>
                  </a:ext>
                </a:extLst>
              </a:tr>
              <a:tr h="300000">
                <a:tc>
                  <a:txBody>
                    <a:bodyPr/>
                    <a:lstStyle/>
                    <a:p>
                      <a:pPr marL="0" marR="0" lvl="0" indent="0" algn="l" rtl="0">
                        <a:lnSpc>
                          <a:spcPct val="100000"/>
                        </a:lnSpc>
                        <a:spcBef>
                          <a:spcPts val="0"/>
                        </a:spcBef>
                        <a:spcAft>
                          <a:spcPts val="0"/>
                        </a:spcAft>
                        <a:buClrTx/>
                        <a:buSzTx/>
                        <a:buFontTx/>
                        <a:buNone/>
                      </a:pPr>
                      <a:r>
                        <a:rPr lang="en-US" sz="1800"/>
                        <a:t>In patients with myelofibrosis who experience JAK inhibitor–associated anemia that prevents the use of an optimal dose of first-line JAK inhibitor for symptoms and spleen control, the ASH guideline panel suggests switching to </a:t>
                      </a:r>
                      <a:r>
                        <a:rPr lang="en-US" sz="1800" err="1"/>
                        <a:t>momelotinib</a:t>
                      </a:r>
                      <a:r>
                        <a:rPr lang="en-US" sz="1800"/>
                        <a:t> or </a:t>
                      </a:r>
                      <a:r>
                        <a:rPr lang="en-US" sz="1800" err="1"/>
                        <a:t>pacritinib</a:t>
                      </a:r>
                      <a:r>
                        <a:rPr lang="en-US" sz="1800"/>
                        <a:t>. </a:t>
                      </a:r>
                      <a:endParaRPr lang="en-US" sz="1800" b="0" i="0">
                        <a:solidFill>
                          <a:schemeClr val="tx1"/>
                        </a:solidFill>
                        <a:latin typeface="+mn-lt"/>
                      </a:endParaRPr>
                    </a:p>
                  </a:txBody>
                  <a:tcPr/>
                </a:tc>
                <a:tc>
                  <a:txBody>
                    <a:bodyPr/>
                    <a:lstStyle/>
                    <a:p>
                      <a:pPr algn="ctr"/>
                      <a:r>
                        <a:rPr lang="en-US" sz="1800">
                          <a:latin typeface="Calibri"/>
                        </a:rPr>
                        <a:t>Conditional</a:t>
                      </a:r>
                    </a:p>
                  </a:txBody>
                  <a:tcPr anchor="ctr"/>
                </a:tc>
                <a:tc>
                  <a:txBody>
                    <a:bodyPr/>
                    <a:lstStyle/>
                    <a:p>
                      <a:pPr algn="ctr"/>
                      <a:r>
                        <a:rPr lang="en-US" sz="1800">
                          <a:latin typeface="Calibri"/>
                        </a:rPr>
                        <a:t> Low</a:t>
                      </a:r>
                    </a:p>
                  </a:txBody>
                  <a:tcPr anchor="ctr"/>
                </a:tc>
                <a:extLst>
                  <a:ext uri="{0D108BD9-81ED-4DB2-BD59-A6C34878D82A}">
                    <a16:rowId xmlns:a16="http://schemas.microsoft.com/office/drawing/2014/main" val="311393703"/>
                  </a:ext>
                </a:extLst>
              </a:tr>
            </a:tbl>
          </a:graphicData>
        </a:graphic>
      </p:graphicFrame>
    </p:spTree>
    <p:extLst>
      <p:ext uri="{BB962C8B-B14F-4D97-AF65-F5344CB8AC3E}">
        <p14:creationId xmlns:p14="http://schemas.microsoft.com/office/powerpoint/2010/main" val="2070420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BF21-92AF-4855-B894-1BBECA893CAF}"/>
              </a:ext>
            </a:extLst>
          </p:cNvPr>
          <p:cNvSpPr>
            <a:spLocks noGrp="1"/>
          </p:cNvSpPr>
          <p:nvPr>
            <p:ph type="title"/>
          </p:nvPr>
        </p:nvSpPr>
        <p:spPr>
          <a:xfrm>
            <a:off x="419100" y="1340569"/>
            <a:ext cx="11353800" cy="713539"/>
          </a:xfrm>
        </p:spPr>
        <p:txBody>
          <a:bodyPr lIns="0" tIns="0" rIns="0" bIns="0" anchor="t">
            <a:noAutofit/>
          </a:bodyPr>
          <a:lstStyle/>
          <a:p>
            <a:r>
              <a:rPr lang="en-US">
                <a:ea typeface="Geneva"/>
              </a:rPr>
              <a:t>Case 7: Anemia Limiting Effective JAK Inhibitor Dosing</a:t>
            </a:r>
            <a:br>
              <a:rPr lang="en-US"/>
            </a:br>
            <a:r>
              <a:rPr lang="en-US" sz="1400">
                <a:ea typeface="Geneva"/>
              </a:rPr>
              <a:t>Newer JAK inhibitors may reduce anemia and improve anemia and achieve transfusion independence in some patients while controlling splenomegaly and disease-related symptoms </a:t>
            </a:r>
            <a:endParaRPr lang="en-US">
              <a:ea typeface="Geneva"/>
            </a:endParaRPr>
          </a:p>
        </p:txBody>
      </p:sp>
      <p:pic>
        <p:nvPicPr>
          <p:cNvPr id="4" name="Picture 3">
            <a:extLst>
              <a:ext uri="{FF2B5EF4-FFF2-40B4-BE49-F238E27FC236}">
                <a16:creationId xmlns:a16="http://schemas.microsoft.com/office/drawing/2014/main" id="{2E271411-8B46-62CA-F849-1A48B72DC7CE}"/>
              </a:ext>
            </a:extLst>
          </p:cNvPr>
          <p:cNvPicPr>
            <a:picLocks noChangeAspect="1"/>
          </p:cNvPicPr>
          <p:nvPr/>
        </p:nvPicPr>
        <p:blipFill>
          <a:blip r:embed="rId2"/>
          <a:stretch>
            <a:fillRect/>
          </a:stretch>
        </p:blipFill>
        <p:spPr>
          <a:xfrm>
            <a:off x="268928" y="2721186"/>
            <a:ext cx="3951953" cy="2637787"/>
          </a:xfrm>
          <a:prstGeom prst="rect">
            <a:avLst/>
          </a:prstGeom>
        </p:spPr>
      </p:pic>
      <p:sp>
        <p:nvSpPr>
          <p:cNvPr id="5" name="TextBox 4">
            <a:extLst>
              <a:ext uri="{FF2B5EF4-FFF2-40B4-BE49-F238E27FC236}">
                <a16:creationId xmlns:a16="http://schemas.microsoft.com/office/drawing/2014/main" id="{702B785A-934B-9712-9DE4-DD15B578EF57}"/>
              </a:ext>
            </a:extLst>
          </p:cNvPr>
          <p:cNvSpPr txBox="1"/>
          <p:nvPr/>
        </p:nvSpPr>
        <p:spPr>
          <a:xfrm>
            <a:off x="268928" y="5241678"/>
            <a:ext cx="4455885" cy="1477328"/>
          </a:xfrm>
          <a:prstGeom prst="rect">
            <a:avLst/>
          </a:prstGeom>
          <a:noFill/>
        </p:spPr>
        <p:txBody>
          <a:bodyPr wrap="square" lIns="91440" tIns="45720" rIns="91440" bIns="45720" rtlCol="0" anchor="t">
            <a:spAutoFit/>
          </a:bodyPr>
          <a:lstStyle/>
          <a:p>
            <a:r>
              <a:rPr lang="en-US" err="1">
                <a:ea typeface="+mn-lt"/>
                <a:cs typeface="+mn-lt"/>
              </a:rPr>
              <a:t>Momelotinib</a:t>
            </a:r>
            <a:r>
              <a:rPr lang="en-US">
                <a:ea typeface="+mn-lt"/>
                <a:cs typeface="+mn-lt"/>
              </a:rPr>
              <a:t> and </a:t>
            </a:r>
            <a:r>
              <a:rPr lang="en-US" err="1">
                <a:ea typeface="+mn-lt"/>
                <a:cs typeface="+mn-lt"/>
              </a:rPr>
              <a:t>pacritinib</a:t>
            </a:r>
            <a:r>
              <a:rPr lang="en-US">
                <a:ea typeface="+mn-lt"/>
                <a:cs typeface="+mn-lt"/>
              </a:rPr>
              <a:t> inhibit </a:t>
            </a:r>
            <a:r>
              <a:rPr lang="en-US" i="1">
                <a:ea typeface="+mn-lt"/>
                <a:cs typeface="+mn-lt"/>
              </a:rPr>
              <a:t>ACVR1</a:t>
            </a:r>
            <a:r>
              <a:rPr lang="en-US">
                <a:ea typeface="+mn-lt"/>
                <a:cs typeface="+mn-lt"/>
              </a:rPr>
              <a:t> and may improve anemia. </a:t>
            </a:r>
            <a:r>
              <a:rPr lang="en-US" err="1">
                <a:ea typeface="+mn-lt"/>
                <a:cs typeface="+mn-lt"/>
              </a:rPr>
              <a:t>Pacritinib</a:t>
            </a:r>
            <a:r>
              <a:rPr lang="en-US">
                <a:ea typeface="+mn-lt"/>
                <a:cs typeface="+mn-lt"/>
              </a:rPr>
              <a:t> is particularly relevant when anemia coexists with thrombocytopenia.</a:t>
            </a:r>
          </a:p>
          <a:p>
            <a:endParaRPr lang="en-US">
              <a:ea typeface="Calibri"/>
              <a:cs typeface="Calibri"/>
            </a:endParaRPr>
          </a:p>
        </p:txBody>
      </p:sp>
      <p:sp>
        <p:nvSpPr>
          <p:cNvPr id="6" name="Footer Placeholder 3">
            <a:extLst>
              <a:ext uri="{FF2B5EF4-FFF2-40B4-BE49-F238E27FC236}">
                <a16:creationId xmlns:a16="http://schemas.microsoft.com/office/drawing/2014/main" id="{8A05ED8C-83D0-2299-086B-165EF3556728}"/>
              </a:ext>
            </a:extLst>
          </p:cNvPr>
          <p:cNvSpPr txBox="1">
            <a:spLocks/>
          </p:cNvSpPr>
          <p:nvPr/>
        </p:nvSpPr>
        <p:spPr>
          <a:xfrm>
            <a:off x="8892321" y="6377600"/>
            <a:ext cx="2907679" cy="182400"/>
          </a:xfrm>
          <a:prstGeom prst="rect">
            <a:avLst/>
          </a:prstGeom>
        </p:spPr>
        <p:txBody>
          <a:bodyPr wrap="square"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lnSpc>
                <a:spcPct val="100000"/>
              </a:lnSpc>
              <a:spcBef>
                <a:spcPts val="0"/>
              </a:spcBef>
              <a:spcAft>
                <a:spcPts val="0"/>
              </a:spcAft>
              <a:buNone/>
            </a:pPr>
            <a:r>
              <a:rPr lang="en-US" sz="1000" dirty="0">
                <a:solidFill>
                  <a:srgbClr val="7F7F7F"/>
                </a:solidFill>
                <a:latin typeface="Calibri"/>
              </a:rPr>
              <a:t>Oh ST, et al.  Blood Adv. 2020 Sep 22;4(18):4282-4291 </a:t>
            </a:r>
          </a:p>
        </p:txBody>
      </p:sp>
      <p:pic>
        <p:nvPicPr>
          <p:cNvPr id="7" name="Picture 6">
            <a:extLst>
              <a:ext uri="{FF2B5EF4-FFF2-40B4-BE49-F238E27FC236}">
                <a16:creationId xmlns:a16="http://schemas.microsoft.com/office/drawing/2014/main" id="{2C6D83FE-7EB4-72E1-2EE4-1B6E8799C3E7}"/>
              </a:ext>
            </a:extLst>
          </p:cNvPr>
          <p:cNvPicPr>
            <a:picLocks noChangeAspect="1"/>
          </p:cNvPicPr>
          <p:nvPr/>
        </p:nvPicPr>
        <p:blipFill>
          <a:blip r:embed="rId3"/>
          <a:srcRect t="12531"/>
          <a:stretch>
            <a:fillRect/>
          </a:stretch>
        </p:blipFill>
        <p:spPr>
          <a:xfrm>
            <a:off x="4842642" y="2723318"/>
            <a:ext cx="6930259" cy="4041227"/>
          </a:xfrm>
          <a:prstGeom prst="rect">
            <a:avLst/>
          </a:prstGeom>
        </p:spPr>
      </p:pic>
    </p:spTree>
    <p:extLst>
      <p:ext uri="{BB962C8B-B14F-4D97-AF65-F5344CB8AC3E}">
        <p14:creationId xmlns:p14="http://schemas.microsoft.com/office/powerpoint/2010/main" val="2192466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BA570-F59A-174A-C43B-D3CF3F15EB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849005-8A50-57AB-72FF-69774CA038CB}"/>
              </a:ext>
            </a:extLst>
          </p:cNvPr>
          <p:cNvSpPr>
            <a:spLocks noGrp="1"/>
          </p:cNvSpPr>
          <p:nvPr>
            <p:ph type="title"/>
          </p:nvPr>
        </p:nvSpPr>
        <p:spPr>
          <a:xfrm>
            <a:off x="419100" y="1340569"/>
            <a:ext cx="11353800" cy="713539"/>
          </a:xfrm>
        </p:spPr>
        <p:txBody>
          <a:bodyPr lIns="0" tIns="0" rIns="0" bIns="0" anchor="t">
            <a:noAutofit/>
          </a:bodyPr>
          <a:lstStyle/>
          <a:p>
            <a:r>
              <a:rPr lang="en-US">
                <a:ea typeface="Geneva"/>
              </a:rPr>
              <a:t>Case 8: Transfusional Iron Overload</a:t>
            </a:r>
            <a:r>
              <a:rPr lang="en-US" sz="1800" dirty="0"/>
              <a:t> (PICO 10)</a:t>
            </a:r>
          </a:p>
        </p:txBody>
      </p:sp>
      <p:sp>
        <p:nvSpPr>
          <p:cNvPr id="3" name="Case text 3"/>
          <p:cNvSpPr txBox="1"/>
          <p:nvPr/>
        </p:nvSpPr>
        <p:spPr>
          <a:xfrm>
            <a:off x="419100" y="2033094"/>
            <a:ext cx="11350000" cy="76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2000" dirty="0">
                <a:solidFill>
                  <a:schemeClr val="bg1">
                    <a:lumMod val="50000"/>
                  </a:schemeClr>
                </a:solidFill>
                <a:latin typeface="Calibri"/>
              </a:rPr>
              <a:t>The patient from Case 7 remains transfusion-dependent. After sustained transfusions, ferritin has risen to 1,500 ng/mL. He is not a transplant candidate.</a:t>
            </a:r>
          </a:p>
        </p:txBody>
      </p:sp>
      <p:sp>
        <p:nvSpPr>
          <p:cNvPr id="4" name="Question panel 4"/>
          <p:cNvSpPr/>
          <p:nvPr/>
        </p:nvSpPr>
        <p:spPr>
          <a:xfrm>
            <a:off x="419100" y="2933094"/>
            <a:ext cx="11350000" cy="263324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5" name="Question label 5"/>
          <p:cNvSpPr txBox="1"/>
          <p:nvPr/>
        </p:nvSpPr>
        <p:spPr>
          <a:xfrm>
            <a:off x="589100" y="3018094"/>
            <a:ext cx="110100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8</a:t>
            </a:r>
          </a:p>
        </p:txBody>
      </p:sp>
      <p:sp>
        <p:nvSpPr>
          <p:cNvPr id="6" name="Question 6"/>
          <p:cNvSpPr txBox="1"/>
          <p:nvPr/>
        </p:nvSpPr>
        <p:spPr>
          <a:xfrm>
            <a:off x="589100" y="3248094"/>
            <a:ext cx="11010000" cy="28384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Should iron chelation be started?</a:t>
            </a:r>
          </a:p>
        </p:txBody>
      </p:sp>
      <p:sp>
        <p:nvSpPr>
          <p:cNvPr id="7" name="Answer A 7"/>
          <p:cNvSpPr/>
          <p:nvPr/>
        </p:nvSpPr>
        <p:spPr>
          <a:xfrm>
            <a:off x="589100" y="3641934"/>
            <a:ext cx="110100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Yes, routinely.</a:t>
            </a:r>
          </a:p>
        </p:txBody>
      </p:sp>
      <p:sp>
        <p:nvSpPr>
          <p:cNvPr id="8" name="Answer B 8"/>
          <p:cNvSpPr/>
          <p:nvPr/>
        </p:nvSpPr>
        <p:spPr>
          <a:xfrm>
            <a:off x="589100" y="4100534"/>
            <a:ext cx="110100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Yes, if ferritin &gt;1,000 ng/mL.</a:t>
            </a:r>
          </a:p>
        </p:txBody>
      </p:sp>
      <p:sp>
        <p:nvSpPr>
          <p:cNvPr id="9" name="Answer C 9"/>
          <p:cNvSpPr/>
          <p:nvPr/>
        </p:nvSpPr>
        <p:spPr>
          <a:xfrm>
            <a:off x="589100" y="4559134"/>
            <a:ext cx="110100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No, individualized decision.</a:t>
            </a:r>
          </a:p>
        </p:txBody>
      </p:sp>
      <p:sp>
        <p:nvSpPr>
          <p:cNvPr id="10" name="Correct answer (click to reveal) 10"/>
          <p:cNvSpPr/>
          <p:nvPr/>
        </p:nvSpPr>
        <p:spPr>
          <a:xfrm>
            <a:off x="589100" y="4559134"/>
            <a:ext cx="11010000" cy="3786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1" name="Answer D 11"/>
          <p:cNvSpPr/>
          <p:nvPr/>
        </p:nvSpPr>
        <p:spPr>
          <a:xfrm>
            <a:off x="589100" y="5017734"/>
            <a:ext cx="110100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4"/>
            </a:pPr>
            <a:r>
              <a:rPr lang="en-US" sz="1500" dirty="0">
                <a:solidFill>
                  <a:srgbClr val="404040"/>
                </a:solidFill>
                <a:latin typeface="Calibri"/>
              </a:rPr>
              <a:t>Never.</a:t>
            </a:r>
          </a:p>
        </p:txBody>
      </p:sp>
    </p:spTree>
    <p:extLst>
      <p:ext uri="{BB962C8B-B14F-4D97-AF65-F5344CB8AC3E}">
        <p14:creationId xmlns:p14="http://schemas.microsoft.com/office/powerpoint/2010/main" val="345994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9F2B3-A554-94B1-88D3-625ABC1832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F59B70-E61C-90D9-B360-4B3910BF50CE}"/>
              </a:ext>
            </a:extLst>
          </p:cNvPr>
          <p:cNvSpPr>
            <a:spLocks noGrp="1"/>
          </p:cNvSpPr>
          <p:nvPr>
            <p:ph type="title"/>
          </p:nvPr>
        </p:nvSpPr>
        <p:spPr>
          <a:xfrm>
            <a:off x="419100" y="1340569"/>
            <a:ext cx="11353800" cy="713539"/>
          </a:xfrm>
        </p:spPr>
        <p:txBody>
          <a:bodyPr lIns="0" tIns="0" rIns="0" bIns="0" anchor="t">
            <a:noAutofit/>
          </a:bodyPr>
          <a:lstStyle/>
          <a:p>
            <a:r>
              <a:rPr lang="en-CA"/>
              <a:t>Recommendation 10</a:t>
            </a:r>
            <a:endParaRPr lang="en-US"/>
          </a:p>
        </p:txBody>
      </p:sp>
      <p:graphicFrame>
        <p:nvGraphicFramePr>
          <p:cNvPr id="10" name="Table 9">
            <a:extLst>
              <a:ext uri="{FF2B5EF4-FFF2-40B4-BE49-F238E27FC236}">
                <a16:creationId xmlns:a16="http://schemas.microsoft.com/office/drawing/2014/main" id="{578AF589-51AB-7785-0E5C-F56FA2BD3D67}"/>
              </a:ext>
            </a:extLst>
          </p:cNvPr>
          <p:cNvGraphicFramePr>
            <a:graphicFrameLocks noGrp="1"/>
          </p:cNvGraphicFramePr>
          <p:nvPr>
            <p:extLst>
              <p:ext uri="{D42A27DB-BD31-4B8C-83A1-F6EECF244321}">
                <p14:modId xmlns:p14="http://schemas.microsoft.com/office/powerpoint/2010/main" val="3104098702"/>
              </p:ext>
            </p:extLst>
          </p:nvPr>
        </p:nvGraphicFramePr>
        <p:xfrm>
          <a:off x="170947" y="1942988"/>
          <a:ext cx="11859838" cy="1615440"/>
        </p:xfrm>
        <a:graphic>
          <a:graphicData uri="http://schemas.openxmlformats.org/drawingml/2006/table">
            <a:tbl>
              <a:tblPr firstRow="1" bandRow="1">
                <a:tableStyleId>{F5AB1C69-6EDB-4FF4-983F-18BD219EF322}</a:tableStyleId>
              </a:tblPr>
              <a:tblGrid>
                <a:gridCol w="6864853">
                  <a:extLst>
                    <a:ext uri="{9D8B030D-6E8A-4147-A177-3AD203B41FA5}">
                      <a16:colId xmlns:a16="http://schemas.microsoft.com/office/drawing/2014/main" val="3322778679"/>
                    </a:ext>
                  </a:extLst>
                </a:gridCol>
                <a:gridCol w="2285188">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14132">
                <a:tc>
                  <a:txBody>
                    <a:bodyPr/>
                    <a:lstStyle/>
                    <a:p>
                      <a:pPr algn="l"/>
                      <a:r>
                        <a:rPr lang="en-US" sz="2200">
                          <a:latin typeface="Calibri"/>
                        </a:rPr>
                        <a:t>Recommendation</a:t>
                      </a:r>
                    </a:p>
                  </a:txBody>
                  <a:tcPr>
                    <a:solidFill>
                      <a:srgbClr val="E23D31"/>
                    </a:solidFill>
                  </a:tcPr>
                </a:tc>
                <a:tc>
                  <a:txBody>
                    <a:bodyPr/>
                    <a:lstStyle/>
                    <a:p>
                      <a:pPr algn="ctr"/>
                      <a:r>
                        <a:rPr lang="en-US" sz="2200">
                          <a:latin typeface="Calibri"/>
                        </a:rPr>
                        <a:t>Strength</a:t>
                      </a:r>
                    </a:p>
                  </a:txBody>
                  <a:tcPr>
                    <a:solidFill>
                      <a:srgbClr val="E23D31"/>
                    </a:solidFill>
                  </a:tcPr>
                </a:tc>
                <a:tc>
                  <a:txBody>
                    <a:bodyPr/>
                    <a:lstStyle/>
                    <a:p>
                      <a:pPr algn="ctr"/>
                      <a:r>
                        <a:rPr lang="en-US" sz="2200">
                          <a:latin typeface="Calibri"/>
                        </a:rPr>
                        <a:t>Evidence Certainty</a:t>
                      </a:r>
                    </a:p>
                  </a:txBody>
                  <a:tcPr>
                    <a:solidFill>
                      <a:srgbClr val="E23D31"/>
                    </a:solidFill>
                  </a:tcPr>
                </a:tc>
                <a:extLst>
                  <a:ext uri="{0D108BD9-81ED-4DB2-BD59-A6C34878D82A}">
                    <a16:rowId xmlns:a16="http://schemas.microsoft.com/office/drawing/2014/main" val="430282136"/>
                  </a:ext>
                </a:extLst>
              </a:tr>
              <a:tr h="876570">
                <a:tc>
                  <a:txBody>
                    <a:bodyPr/>
                    <a:lstStyle/>
                    <a:p>
                      <a:pPr>
                        <a:buNone/>
                      </a:pPr>
                      <a:r>
                        <a:rPr lang="en-CA" sz="2400">
                          <a:effectLst/>
                          <a:latin typeface="Calibri" panose="020F0502020204030204" pitchFamily="34" charset="0"/>
                        </a:rPr>
                        <a:t>In patients with overt myelofibrosis and transfusional iron overload, the ASH guideline panel suggests against routine iron chelation therapy. </a:t>
                      </a:r>
                    </a:p>
                  </a:txBody>
                  <a:tcPr/>
                </a:tc>
                <a:tc>
                  <a:txBody>
                    <a:bodyPr/>
                    <a:lstStyle/>
                    <a:p>
                      <a:pPr algn="ctr"/>
                      <a:r>
                        <a:rPr lang="en-US" sz="2200">
                          <a:latin typeface="Calibri"/>
                        </a:rPr>
                        <a:t>Conditional</a:t>
                      </a:r>
                    </a:p>
                  </a:txBody>
                  <a:tcPr anchor="ctr"/>
                </a:tc>
                <a:tc>
                  <a:txBody>
                    <a:bodyPr/>
                    <a:lstStyle/>
                    <a:p>
                      <a:pPr algn="ctr"/>
                      <a:r>
                        <a:rPr lang="en-US" sz="2200">
                          <a:latin typeface="Calibri"/>
                        </a:rPr>
                        <a:t> Very low</a:t>
                      </a:r>
                    </a:p>
                  </a:txBody>
                  <a:tcPr anchor="ctr"/>
                </a:tc>
                <a:extLst>
                  <a:ext uri="{0D108BD9-81ED-4DB2-BD59-A6C34878D82A}">
                    <a16:rowId xmlns:a16="http://schemas.microsoft.com/office/drawing/2014/main" val="311393703"/>
                  </a:ext>
                </a:extLst>
              </a:tr>
            </a:tbl>
          </a:graphicData>
        </a:graphic>
      </p:graphicFrame>
      <p:sp>
        <p:nvSpPr>
          <p:cNvPr id="4" name="TextBox 3">
            <a:extLst>
              <a:ext uri="{FF2B5EF4-FFF2-40B4-BE49-F238E27FC236}">
                <a16:creationId xmlns:a16="http://schemas.microsoft.com/office/drawing/2014/main" id="{16B185FC-31D4-FFAC-6A7B-F30E5836E6FA}"/>
              </a:ext>
            </a:extLst>
          </p:cNvPr>
          <p:cNvSpPr txBox="1"/>
          <p:nvPr/>
        </p:nvSpPr>
        <p:spPr>
          <a:xfrm>
            <a:off x="419100" y="3916115"/>
            <a:ext cx="10470930" cy="1200329"/>
          </a:xfrm>
          <a:prstGeom prst="rect">
            <a:avLst/>
          </a:prstGeom>
          <a:noFill/>
        </p:spPr>
        <p:txBody>
          <a:bodyPr wrap="square" lIns="91440" tIns="45720" rIns="91440" bIns="45720" anchor="t">
            <a:spAutoFit/>
          </a:bodyPr>
          <a:lstStyle/>
          <a:p>
            <a:r>
              <a:rPr lang="en-US" sz="2400" b="1">
                <a:ea typeface="+mn-lt"/>
                <a:cs typeface="+mn-lt"/>
              </a:rPr>
              <a:t>Remark: </a:t>
            </a:r>
            <a:r>
              <a:rPr lang="en-US" sz="2400">
                <a:ea typeface="+mn-lt"/>
                <a:cs typeface="+mn-lt"/>
              </a:rPr>
              <a:t>Special considerations might apply for patients planned for hematopoietic stem cell transplant.</a:t>
            </a:r>
            <a:endParaRPr lang="en-US"/>
          </a:p>
          <a:p>
            <a:endParaRPr lang="en-US" sz="2400"/>
          </a:p>
        </p:txBody>
      </p:sp>
    </p:spTree>
    <p:extLst>
      <p:ext uri="{BB962C8B-B14F-4D97-AF65-F5344CB8AC3E}">
        <p14:creationId xmlns:p14="http://schemas.microsoft.com/office/powerpoint/2010/main" val="106174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528C2-8D23-A9EA-7F32-F51D05E55BB3}"/>
              </a:ext>
            </a:extLst>
          </p:cNvPr>
          <p:cNvSpPr>
            <a:spLocks noGrp="1"/>
          </p:cNvSpPr>
          <p:nvPr>
            <p:ph type="title"/>
          </p:nvPr>
        </p:nvSpPr>
        <p:spPr>
          <a:xfrm>
            <a:off x="419100" y="1340569"/>
            <a:ext cx="11353800" cy="713539"/>
          </a:xfrm>
        </p:spPr>
        <p:txBody>
          <a:bodyPr lIns="0" tIns="0" rIns="0" bIns="0" anchor="t">
            <a:noAutofit/>
          </a:bodyPr>
          <a:lstStyle/>
          <a:p>
            <a:r>
              <a:rPr lang="en-US"/>
              <a:t>Case 8: </a:t>
            </a:r>
            <a:r>
              <a:rPr lang="en-US" err="1"/>
              <a:t>Transfusional</a:t>
            </a:r>
            <a:r>
              <a:rPr lang="en-US"/>
              <a:t> Iron Overload</a:t>
            </a:r>
            <a:br>
              <a:rPr lang="en-US"/>
            </a:br>
            <a:r>
              <a:rPr lang="en-US"/>
              <a:t>Balance of benefits and harms</a:t>
            </a:r>
          </a:p>
        </p:txBody>
      </p:sp>
      <p:pic>
        <p:nvPicPr>
          <p:cNvPr id="3074" name="Picture 2" descr="Scale illustration Images - Free Download on Magnific (formerly Freepik)">
            <a:extLst>
              <a:ext uri="{FF2B5EF4-FFF2-40B4-BE49-F238E27FC236}">
                <a16:creationId xmlns:a16="http://schemas.microsoft.com/office/drawing/2014/main" id="{A62C5C00-05A1-78B2-B74F-4912EAF78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2555993"/>
            <a:ext cx="3429000" cy="22479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CB381E-D4E1-C1EA-5A17-89F15BC34F5D}"/>
              </a:ext>
            </a:extLst>
          </p:cNvPr>
          <p:cNvSpPr txBox="1"/>
          <p:nvPr/>
        </p:nvSpPr>
        <p:spPr>
          <a:xfrm>
            <a:off x="8335360" y="2555993"/>
            <a:ext cx="3657600" cy="1846659"/>
          </a:xfrm>
          <a:prstGeom prst="rect">
            <a:avLst/>
          </a:prstGeom>
          <a:noFill/>
        </p:spPr>
        <p:txBody>
          <a:bodyPr wrap="square" rtlCol="0">
            <a:spAutoFit/>
          </a:bodyPr>
          <a:lstStyle/>
          <a:p>
            <a:r>
              <a:rPr lang="en-US" sz="2400" b="1"/>
              <a:t>Adverse events</a:t>
            </a:r>
          </a:p>
          <a:p>
            <a:r>
              <a:rPr lang="en-US"/>
              <a:t>Present in up to 50% of patients</a:t>
            </a:r>
          </a:p>
          <a:p>
            <a:r>
              <a:rPr lang="en-US"/>
              <a:t>Primarily:</a:t>
            </a:r>
          </a:p>
          <a:p>
            <a:pPr marL="285750" indent="-285750">
              <a:buFont typeface="Arial" panose="020B0604020202020204" pitchFamily="34" charset="0"/>
              <a:buChar char="•"/>
            </a:pPr>
            <a:r>
              <a:rPr lang="en-US"/>
              <a:t>Renal</a:t>
            </a:r>
          </a:p>
          <a:p>
            <a:pPr marL="285750" indent="-285750">
              <a:buFont typeface="Arial" panose="020B0604020202020204" pitchFamily="34" charset="0"/>
              <a:buChar char="•"/>
            </a:pPr>
            <a:r>
              <a:rPr lang="en-US"/>
              <a:t>Gastrointestinal</a:t>
            </a:r>
          </a:p>
          <a:p>
            <a:pPr marL="285750" indent="-285750">
              <a:buFont typeface="Arial" panose="020B0604020202020204" pitchFamily="34" charset="0"/>
              <a:buChar char="•"/>
            </a:pPr>
            <a:r>
              <a:rPr lang="en-US"/>
              <a:t>Cardiac</a:t>
            </a:r>
          </a:p>
        </p:txBody>
      </p:sp>
      <p:sp>
        <p:nvSpPr>
          <p:cNvPr id="6" name="TextBox 5">
            <a:extLst>
              <a:ext uri="{FF2B5EF4-FFF2-40B4-BE49-F238E27FC236}">
                <a16:creationId xmlns:a16="http://schemas.microsoft.com/office/drawing/2014/main" id="{FDA69ED2-62A0-EC37-F2FF-4B7E11EAD3CC}"/>
              </a:ext>
            </a:extLst>
          </p:cNvPr>
          <p:cNvSpPr txBox="1"/>
          <p:nvPr/>
        </p:nvSpPr>
        <p:spPr>
          <a:xfrm>
            <a:off x="375749" y="2555993"/>
            <a:ext cx="3944007" cy="2123658"/>
          </a:xfrm>
          <a:prstGeom prst="rect">
            <a:avLst/>
          </a:prstGeom>
          <a:noFill/>
        </p:spPr>
        <p:txBody>
          <a:bodyPr wrap="square" rtlCol="0">
            <a:spAutoFit/>
          </a:bodyPr>
          <a:lstStyle/>
          <a:p>
            <a:r>
              <a:rPr lang="en-US" sz="2400" b="1"/>
              <a:t>Potential benefits</a:t>
            </a:r>
          </a:p>
          <a:p>
            <a:pPr marL="285750" indent="-285750">
              <a:buFont typeface="Arial" panose="020B0604020202020204" pitchFamily="34" charset="0"/>
              <a:buChar char="•"/>
            </a:pPr>
            <a:r>
              <a:rPr lang="en-US"/>
              <a:t>Overall survival*</a:t>
            </a:r>
            <a:endParaRPr lang="fr-CA"/>
          </a:p>
          <a:p>
            <a:pPr marL="285750" indent="-285750">
              <a:buFont typeface="Arial" panose="020B0604020202020204" pitchFamily="34" charset="0"/>
              <a:buChar char="•"/>
            </a:pPr>
            <a:r>
              <a:rPr lang="en-US"/>
              <a:t>Leukemic transformation/ leukemia-related mortality*</a:t>
            </a:r>
          </a:p>
          <a:p>
            <a:pPr marL="285750" indent="-285750">
              <a:buFont typeface="Arial" panose="020B0604020202020204" pitchFamily="34" charset="0"/>
              <a:buChar char="•"/>
            </a:pPr>
            <a:r>
              <a:rPr lang="en-US"/>
              <a:t>Hematologic benefits </a:t>
            </a:r>
          </a:p>
          <a:p>
            <a:endParaRPr lang="en-US"/>
          </a:p>
          <a:p>
            <a:r>
              <a:rPr lang="en-US"/>
              <a:t>*very low certainty</a:t>
            </a:r>
          </a:p>
        </p:txBody>
      </p:sp>
      <p:sp>
        <p:nvSpPr>
          <p:cNvPr id="8" name="TextBox 7">
            <a:extLst>
              <a:ext uri="{FF2B5EF4-FFF2-40B4-BE49-F238E27FC236}">
                <a16:creationId xmlns:a16="http://schemas.microsoft.com/office/drawing/2014/main" id="{4D39900D-F93B-E636-61A1-FD7DBA6AE907}"/>
              </a:ext>
            </a:extLst>
          </p:cNvPr>
          <p:cNvSpPr txBox="1"/>
          <p:nvPr/>
        </p:nvSpPr>
        <p:spPr>
          <a:xfrm>
            <a:off x="5400000" y="6225200"/>
            <a:ext cx="6400000" cy="334800"/>
          </a:xfrm>
          <a:prstGeom prst="rect">
            <a:avLst/>
          </a:prstGeom>
          <a:noFill/>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Elli, EM et al, British Journal of Haematology, April, 2022; Leitch, HA et al, Hematological Oncology, March, 2010; Di Veroli, A et al. Leuk Res; January, 2019; Latagliata, R et al. Eur J Haematol, June, 2016.</a:t>
            </a:r>
          </a:p>
        </p:txBody>
      </p:sp>
      <p:sp>
        <p:nvSpPr>
          <p:cNvPr id="9" name="TextBox 8">
            <a:extLst>
              <a:ext uri="{FF2B5EF4-FFF2-40B4-BE49-F238E27FC236}">
                <a16:creationId xmlns:a16="http://schemas.microsoft.com/office/drawing/2014/main" id="{2019BF7A-8857-6743-E1F4-5014EF75F4D6}"/>
              </a:ext>
            </a:extLst>
          </p:cNvPr>
          <p:cNvSpPr txBox="1"/>
          <p:nvPr/>
        </p:nvSpPr>
        <p:spPr>
          <a:xfrm>
            <a:off x="2237390" y="5178502"/>
            <a:ext cx="7641020" cy="461665"/>
          </a:xfrm>
          <a:prstGeom prst="rect">
            <a:avLst/>
          </a:prstGeom>
          <a:ln/>
        </p:spPr>
        <p:style>
          <a:lnRef idx="2">
            <a:schemeClr val="accent5"/>
          </a:lnRef>
          <a:fillRef idx="1">
            <a:schemeClr val="lt1"/>
          </a:fillRef>
          <a:effectRef idx="0">
            <a:schemeClr val="accent5"/>
          </a:effectRef>
          <a:fontRef idx="minor">
            <a:schemeClr val="dk1"/>
          </a:fontRef>
        </p:style>
        <p:txBody>
          <a:bodyPr wrap="square" lIns="91440" tIns="45720" rIns="91440" bIns="45720" rtlCol="0" anchor="t">
            <a:spAutoFit/>
          </a:bodyPr>
          <a:lstStyle/>
          <a:p>
            <a:pPr algn="ctr"/>
            <a:r>
              <a:rPr lang="en-US" sz="2400" b="1"/>
              <a:t>Overall insufficient data to routinely suggest</a:t>
            </a:r>
            <a:endParaRPr lang="en-US" dirty="0"/>
          </a:p>
        </p:txBody>
      </p:sp>
    </p:spTree>
    <p:extLst>
      <p:ext uri="{BB962C8B-B14F-4D97-AF65-F5344CB8AC3E}">
        <p14:creationId xmlns:p14="http://schemas.microsoft.com/office/powerpoint/2010/main" val="41474823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spcBef>
                <a:spcPts val="105"/>
              </a:spcBef>
            </a:pPr>
            <a:r>
              <a:rPr>
                <a:ea typeface="Geneva"/>
              </a:rPr>
              <a:t>Case 9a: Aspirin Use in Secondary Myelofibrosis</a:t>
            </a:r>
            <a:r>
              <a:rPr lang="en-US" sz="1800" dirty="0"/>
              <a:t> (PICO 9)</a:t>
            </a:r>
            <a:endParaRPr lang="en-US"/>
          </a:p>
        </p:txBody>
      </p:sp>
      <p:sp>
        <p:nvSpPr>
          <p:cNvPr id="9" name="Case text 9"/>
          <p:cNvSpPr txBox="1"/>
          <p:nvPr/>
        </p:nvSpPr>
        <p:spPr>
          <a:xfrm>
            <a:off x="419100" y="2033094"/>
            <a:ext cx="5900000" cy="430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2000" dirty="0">
                <a:solidFill>
                  <a:schemeClr val="bg1">
                    <a:lumMod val="50000"/>
                  </a:schemeClr>
                </a:solidFill>
                <a:latin typeface="Calibri"/>
              </a:rPr>
              <a:t>A 66-year-old man with </a:t>
            </a:r>
            <a:r>
              <a:rPr lang="en-US" sz="2000" i="1" dirty="0">
                <a:solidFill>
                  <a:schemeClr val="bg1">
                    <a:lumMod val="50000"/>
                  </a:schemeClr>
                </a:solidFill>
                <a:latin typeface="Calibri"/>
              </a:rPr>
              <a:t>JAK2 V617F</a:t>
            </a:r>
            <a:r>
              <a:rPr lang="en-US" sz="2000" dirty="0">
                <a:solidFill>
                  <a:schemeClr val="bg1">
                    <a:lumMod val="50000"/>
                  </a:schemeClr>
                </a:solidFill>
                <a:latin typeface="Calibri"/>
              </a:rPr>
              <a:t>-mutated essential thrombocythemia (ET), diagnosed in 2000, has no history of thrombosis. He is Revised IPSET-Thrombosis high risk and has been managed with aspirin 80 mg daily and cytoreduction with hydroxyurea. In 2024, he developed elevated lactate dehydrogenase, splenomegaly, and leukocytosis (30×10⁹/L); bone marrow biopsy confirmed myelofibrotic transformation. He has no bleeding history or major bleeding risk factors.</a:t>
            </a:r>
          </a:p>
        </p:txBody>
      </p:sp>
      <p:sp>
        <p:nvSpPr>
          <p:cNvPr id="10" name="Question panel 10"/>
          <p:cNvSpPr/>
          <p:nvPr/>
        </p:nvSpPr>
        <p:spPr>
          <a:xfrm>
            <a:off x="6579100" y="2033094"/>
            <a:ext cx="5192900" cy="263044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11" name="Question label 11"/>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9a</a:t>
            </a:r>
          </a:p>
        </p:txBody>
      </p:sp>
      <p:sp>
        <p:nvSpPr>
          <p:cNvPr id="12" name="Question 12"/>
          <p:cNvSpPr txBox="1"/>
          <p:nvPr/>
        </p:nvSpPr>
        <p:spPr>
          <a:xfrm>
            <a:off x="6749100" y="2348094"/>
            <a:ext cx="4852900" cy="28384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How would you manage aspirin?</a:t>
            </a:r>
          </a:p>
        </p:txBody>
      </p:sp>
      <p:sp>
        <p:nvSpPr>
          <p:cNvPr id="13" name="Answer A 13"/>
          <p:cNvSpPr/>
          <p:nvPr/>
        </p:nvSpPr>
        <p:spPr>
          <a:xfrm>
            <a:off x="6749100" y="2741934"/>
            <a:ext cx="4852900" cy="8358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Maintain aspirin, since the patient is </a:t>
            </a:r>
            <a:r>
              <a:rPr lang="en-US" sz="1500" i="1" dirty="0">
                <a:solidFill>
                  <a:srgbClr val="404040"/>
                </a:solidFill>
                <a:latin typeface="Calibri"/>
              </a:rPr>
              <a:t>JAK2 V617F</a:t>
            </a:r>
            <a:r>
              <a:rPr lang="en-US" sz="1500" dirty="0">
                <a:solidFill>
                  <a:srgbClr val="404040"/>
                </a:solidFill>
                <a:latin typeface="Calibri"/>
              </a:rPr>
              <a:t>-mutated, at high thrombotic risk, and tolerating it well.</a:t>
            </a:r>
          </a:p>
        </p:txBody>
      </p:sp>
      <p:sp>
        <p:nvSpPr>
          <p:cNvPr id="14" name="Correct answer (click to reveal) 14"/>
          <p:cNvSpPr/>
          <p:nvPr/>
        </p:nvSpPr>
        <p:spPr>
          <a:xfrm>
            <a:off x="6749100" y="2741934"/>
            <a:ext cx="4852900" cy="8358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5" name="Answer B 15"/>
          <p:cNvSpPr/>
          <p:nvPr/>
        </p:nvSpPr>
        <p:spPr>
          <a:xfrm>
            <a:off x="6749100" y="3657734"/>
            <a:ext cx="4852900" cy="8358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Discontinue aspirin, as it is no longer required now that the disease has transformed to MF (lower thrombosis risk) and unduly increases bleeding risk.</a:t>
            </a:r>
          </a:p>
        </p:txBody>
      </p:sp>
    </p:spTree>
    <p:extLst>
      <p:ext uri="{BB962C8B-B14F-4D97-AF65-F5344CB8AC3E}">
        <p14:creationId xmlns:p14="http://schemas.microsoft.com/office/powerpoint/2010/main" val="146466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spcBef>
                <a:spcPts val="110"/>
              </a:spcBef>
            </a:pPr>
            <a:r>
              <a:rPr>
                <a:ea typeface="Geneva"/>
              </a:rPr>
              <a:t>Case 9b: Aspirin Use in Primary Myelofibrosis</a:t>
            </a:r>
            <a:r>
              <a:rPr lang="en-US" sz="1800" dirty="0"/>
              <a:t> (PICO 9)</a:t>
            </a:r>
            <a:endParaRPr lang="en-US">
              <a:ea typeface="Geneva"/>
            </a:endParaRPr>
          </a:p>
        </p:txBody>
      </p:sp>
      <p:sp>
        <p:nvSpPr>
          <p:cNvPr id="7" name="Case text 7"/>
          <p:cNvSpPr txBox="1"/>
          <p:nvPr/>
        </p:nvSpPr>
        <p:spPr>
          <a:xfrm>
            <a:off x="419100" y="2033094"/>
            <a:ext cx="5900000" cy="430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2000" dirty="0">
                <a:solidFill>
                  <a:schemeClr val="bg1">
                    <a:lumMod val="50000"/>
                  </a:schemeClr>
                </a:solidFill>
                <a:latin typeface="Calibri"/>
              </a:rPr>
              <a:t>A 66-year-old man has newly diagnosed primary myelofibrosis (PMF) with </a:t>
            </a:r>
            <a:r>
              <a:rPr lang="en-US" sz="2000" i="1" dirty="0">
                <a:solidFill>
                  <a:schemeClr val="bg1">
                    <a:lumMod val="50000"/>
                  </a:schemeClr>
                </a:solidFill>
                <a:latin typeface="Calibri"/>
              </a:rPr>
              <a:t>CALR</a:t>
            </a:r>
            <a:r>
              <a:rPr lang="en-US" sz="2000" dirty="0">
                <a:solidFill>
                  <a:schemeClr val="bg1">
                    <a:lumMod val="50000"/>
                  </a:schemeClr>
                </a:solidFill>
                <a:latin typeface="Calibri"/>
              </a:rPr>
              <a:t> type 2 mutation. He has no comorbidities, no history of thrombosis, and is asymptomatic. WBC is 15-20×10⁹/L, with no significant anemia and a normal platelet count. MIPSS70+ version 2.0 score is low risk.</a:t>
            </a:r>
          </a:p>
        </p:txBody>
      </p:sp>
      <p:sp>
        <p:nvSpPr>
          <p:cNvPr id="8" name="Question panel 8"/>
          <p:cNvSpPr/>
          <p:nvPr/>
        </p:nvSpPr>
        <p:spPr>
          <a:xfrm>
            <a:off x="6579100" y="2033094"/>
            <a:ext cx="5192900" cy="263044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9" name="Question label 9"/>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9b</a:t>
            </a:r>
          </a:p>
        </p:txBody>
      </p:sp>
      <p:sp>
        <p:nvSpPr>
          <p:cNvPr id="10" name="Question 10"/>
          <p:cNvSpPr txBox="1"/>
          <p:nvPr/>
        </p:nvSpPr>
        <p:spPr>
          <a:xfrm>
            <a:off x="6749100" y="2348094"/>
            <a:ext cx="4852900" cy="28384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How would you manage aspirin?</a:t>
            </a:r>
          </a:p>
        </p:txBody>
      </p:sp>
      <p:sp>
        <p:nvSpPr>
          <p:cNvPr id="11" name="Answer A 11"/>
          <p:cNvSpPr/>
          <p:nvPr/>
        </p:nvSpPr>
        <p:spPr>
          <a:xfrm>
            <a:off x="6749100" y="2741934"/>
            <a:ext cx="4852900" cy="6072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Recommend aspirin, given the higher thrombotic risk in PMF compared with the general population.</a:t>
            </a:r>
          </a:p>
        </p:txBody>
      </p:sp>
      <p:sp>
        <p:nvSpPr>
          <p:cNvPr id="12" name="Answer B 12"/>
          <p:cNvSpPr/>
          <p:nvPr/>
        </p:nvSpPr>
        <p:spPr>
          <a:xfrm>
            <a:off x="6749100" y="3429134"/>
            <a:ext cx="4852900" cy="10644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No aspirin; favor observation through shared decision-making, given </a:t>
            </a:r>
            <a:r>
              <a:rPr lang="en-US" sz="1500" i="1" dirty="0">
                <a:solidFill>
                  <a:srgbClr val="404040"/>
                </a:solidFill>
                <a:latin typeface="Calibri"/>
              </a:rPr>
              <a:t>CALR</a:t>
            </a:r>
            <a:r>
              <a:rPr lang="en-US" sz="1500" dirty="0">
                <a:solidFill>
                  <a:srgbClr val="404040"/>
                </a:solidFill>
                <a:latin typeface="Calibri"/>
              </a:rPr>
              <a:t> mutation, no cardiovascular risk factors or thrombosis history, normal platelet count, and no bleeding risk factors.</a:t>
            </a:r>
          </a:p>
        </p:txBody>
      </p:sp>
      <p:sp>
        <p:nvSpPr>
          <p:cNvPr id="13" name="Correct answer (click to reveal) 13"/>
          <p:cNvSpPr/>
          <p:nvPr/>
        </p:nvSpPr>
        <p:spPr>
          <a:xfrm>
            <a:off x="6749100" y="3429134"/>
            <a:ext cx="4852900" cy="10644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Tree>
    <p:extLst>
      <p:ext uri="{BB962C8B-B14F-4D97-AF65-F5344CB8AC3E}">
        <p14:creationId xmlns:p14="http://schemas.microsoft.com/office/powerpoint/2010/main" val="428465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lnSpc>
                <a:spcPct val="100000"/>
              </a:lnSpc>
              <a:spcBef>
                <a:spcPts val="110"/>
              </a:spcBef>
            </a:pPr>
            <a:r>
              <a:t>Balance of effects: thrombosis</a:t>
            </a:r>
          </a:p>
        </p:txBody>
      </p:sp>
      <p:sp>
        <p:nvSpPr>
          <p:cNvPr id="8" name="object 8"/>
          <p:cNvSpPr txBox="1"/>
          <p:nvPr/>
        </p:nvSpPr>
        <p:spPr>
          <a:xfrm>
            <a:off x="419100" y="1973094"/>
            <a:ext cx="11300000" cy="4350000"/>
          </a:xfrm>
          <a:prstGeom prst="rect">
            <a:avLst/>
          </a:prstGeom>
        </p:spPr>
        <p:txBody>
          <a:bodyPr vert="horz" wrap="square" lIns="0" tIns="85090" rIns="0" bIns="0" rtlCol="0" anchor="t">
            <a:spAutoFit/>
          </a:bodyPr>
          <a:lstStyle/>
          <a:p>
            <a:pPr marL="290830" indent="-226695">
              <a:spcBef>
                <a:spcPts val="670"/>
              </a:spcBef>
              <a:buClr>
                <a:srgbClr val="D22131"/>
              </a:buClr>
              <a:buFont typeface="Arial"/>
              <a:buChar char="•"/>
              <a:tabLst>
                <a:tab pos="290830" algn="l"/>
              </a:tabLst>
            </a:pPr>
            <a:r>
              <a:rPr lang="en-US" sz="1800">
                <a:latin typeface="Calibri"/>
                <a:cs typeface="Arial"/>
              </a:rPr>
              <a:t>Prefibrotic MF: higher risk of thrombosis than general population and</a:t>
            </a:r>
          </a:p>
          <a:p>
            <a:pPr marL="292100">
              <a:spcBef>
                <a:spcPts val="580"/>
              </a:spcBef>
              <a:tabLst>
                <a:tab pos="290830" algn="l"/>
              </a:tabLst>
            </a:pPr>
            <a:r>
              <a:rPr lang="en-US" sz="1800">
                <a:latin typeface="Calibri"/>
                <a:cs typeface="Arial"/>
              </a:rPr>
              <a:t>≥ vascular risk than those with ET and overt MF</a:t>
            </a:r>
          </a:p>
          <a:p>
            <a:pPr>
              <a:spcBef>
                <a:spcPts val="380"/>
              </a:spcBef>
              <a:tabLst>
                <a:tab pos="290830" algn="l"/>
              </a:tabLst>
            </a:pPr>
            <a:endParaRPr lang="en-US" sz="1800">
              <a:latin typeface="Calibri"/>
              <a:cs typeface="Arial"/>
            </a:endParaRPr>
          </a:p>
          <a:p>
            <a:pPr marL="290830" marR="346075" indent="-226695">
              <a:lnSpc>
                <a:spcPct val="120100"/>
              </a:lnSpc>
              <a:spcBef>
                <a:spcPts val="5"/>
              </a:spcBef>
              <a:buClr>
                <a:srgbClr val="D22131"/>
              </a:buClr>
              <a:buFont typeface="Arial"/>
              <a:buChar char="•"/>
              <a:tabLst>
                <a:tab pos="290830" algn="l"/>
              </a:tabLst>
            </a:pPr>
            <a:r>
              <a:rPr lang="en-US" sz="1800">
                <a:latin typeface="Calibri"/>
                <a:cs typeface="Arial"/>
              </a:rPr>
              <a:t>Overt MF: thrombosis incidence ~7%–12%</a:t>
            </a:r>
            <a:r>
              <a:rPr lang="en-US" sz="1800" baseline="30000">
                <a:latin typeface="Calibri"/>
                <a:cs typeface="Arial"/>
              </a:rPr>
              <a:t>*</a:t>
            </a:r>
            <a:endParaRPr lang="en-US" sz="1800" spc="40" baseline="30000">
              <a:latin typeface="Calibri"/>
              <a:cs typeface="Arial"/>
            </a:endParaRPr>
          </a:p>
          <a:p>
            <a:pPr marL="864235" marR="346075" lvl="1" indent="-342900">
              <a:lnSpc>
                <a:spcPct val="120100"/>
              </a:lnSpc>
              <a:spcBef>
                <a:spcPts val="5"/>
              </a:spcBef>
              <a:buClr>
                <a:srgbClr val="D22131"/>
              </a:buClr>
              <a:buFont typeface="Courier New"/>
              <a:buChar char="o"/>
              <a:tabLst>
                <a:tab pos="290830" algn="l"/>
              </a:tabLst>
            </a:pPr>
            <a:r>
              <a:rPr lang="en-US" sz="1600">
                <a:latin typeface="Calibri"/>
                <a:cs typeface="Arial"/>
              </a:rPr>
              <a:t>Subgroup consideration: highest risk in </a:t>
            </a:r>
            <a:r>
              <a:rPr lang="en-US" sz="1600" i="1">
                <a:solidFill>
                  <a:schemeClr val="bg1">
                    <a:lumMod val="50000"/>
                  </a:schemeClr>
                </a:solidFill>
                <a:latin typeface="Calibri"/>
                <a:cs typeface="Arial"/>
              </a:rPr>
              <a:t>JAK2</a:t>
            </a:r>
            <a:r>
              <a:rPr lang="en-US" sz="1600">
                <a:solidFill>
                  <a:schemeClr val="bg1">
                    <a:lumMod val="50000"/>
                  </a:schemeClr>
                </a:solidFill>
                <a:latin typeface="Calibri"/>
                <a:cs typeface="Arial"/>
              </a:rPr>
              <a:t> V617F</a:t>
            </a:r>
            <a:r>
              <a:rPr lang="en-US" sz="1600" i="1">
                <a:latin typeface="Calibri"/>
                <a:ea typeface="Calibri"/>
                <a:cs typeface="Calibri"/>
              </a:rPr>
              <a:t>-</a:t>
            </a:r>
            <a:r>
              <a:rPr lang="en-US" sz="1600">
                <a:latin typeface="Calibri"/>
                <a:cs typeface="Arial"/>
              </a:rPr>
              <a:t>mutated, age &gt;60 years, cardiovascular risk factors, and lower-risk IPSS</a:t>
            </a:r>
            <a:r>
              <a:rPr lang="en-US" sz="1600" baseline="24305">
                <a:latin typeface="Calibri"/>
                <a:cs typeface="Arial"/>
              </a:rPr>
              <a:t>*</a:t>
            </a:r>
          </a:p>
          <a:p>
            <a:pPr>
              <a:spcBef>
                <a:spcPts val="405"/>
              </a:spcBef>
              <a:buClr>
                <a:srgbClr val="D22131"/>
              </a:buClr>
              <a:buFont typeface="Arial"/>
              <a:buChar char="•"/>
              <a:tabLst>
                <a:tab pos="290830" algn="l"/>
              </a:tabLst>
            </a:pPr>
            <a:endParaRPr lang="en-US" sz="1800">
              <a:latin typeface="Calibri"/>
              <a:cs typeface="Arial"/>
            </a:endParaRPr>
          </a:p>
          <a:p>
            <a:pPr marL="290830" marR="43180" indent="-226695">
              <a:lnSpc>
                <a:spcPct val="120100"/>
              </a:lnSpc>
              <a:buClr>
                <a:srgbClr val="D22131"/>
              </a:buClr>
              <a:buFont typeface="Arial"/>
              <a:buChar char="•"/>
              <a:tabLst>
                <a:tab pos="290830" algn="l"/>
              </a:tabLst>
            </a:pPr>
            <a:r>
              <a:rPr lang="en-US" sz="1800">
                <a:latin typeface="Calibri"/>
                <a:cs typeface="Arial"/>
              </a:rPr>
              <a:t>Post-PV/ET MF: thrombosis incidence MYSEC cohort ~11%</a:t>
            </a:r>
            <a:r>
              <a:rPr lang="en-US" sz="1800" baseline="24305">
                <a:latin typeface="Calibri"/>
                <a:cs typeface="Arial"/>
              </a:rPr>
              <a:t>**</a:t>
            </a:r>
            <a:r>
              <a:rPr lang="en-US" sz="1800">
                <a:latin typeface="Calibri"/>
                <a:cs typeface="Arial"/>
              </a:rPr>
              <a:t> </a:t>
            </a:r>
          </a:p>
          <a:p>
            <a:pPr marL="748030" marR="43180" lvl="1" indent="-226695">
              <a:lnSpc>
                <a:spcPct val="120100"/>
              </a:lnSpc>
              <a:buClr>
                <a:srgbClr val="D22131"/>
              </a:buClr>
              <a:buFont typeface="Courier New"/>
              <a:buChar char="o"/>
              <a:tabLst>
                <a:tab pos="290830" algn="l"/>
              </a:tabLst>
            </a:pPr>
            <a:r>
              <a:rPr lang="en-US" sz="1600">
                <a:latin typeface="Calibri"/>
                <a:cs typeface="Arial"/>
              </a:rPr>
              <a:t>Post-PV MF consistently demonstrated as being at higher risk (nearly universally </a:t>
            </a:r>
            <a:r>
              <a:rPr lang="en-US" sz="1600" i="1">
                <a:solidFill>
                  <a:schemeClr val="bg1">
                    <a:lumMod val="50000"/>
                  </a:schemeClr>
                </a:solidFill>
                <a:latin typeface="Calibri"/>
                <a:cs typeface="Arial"/>
              </a:rPr>
              <a:t>JAK2</a:t>
            </a:r>
            <a:r>
              <a:rPr lang="en-US" sz="1600">
                <a:solidFill>
                  <a:schemeClr val="bg1">
                    <a:lumMod val="50000"/>
                  </a:schemeClr>
                </a:solidFill>
                <a:latin typeface="Calibri"/>
                <a:cs typeface="Arial"/>
              </a:rPr>
              <a:t> V617F</a:t>
            </a:r>
            <a:r>
              <a:rPr lang="en-US" sz="1600">
                <a:latin typeface="Calibri"/>
                <a:cs typeface="Arial"/>
              </a:rPr>
              <a:t>-mutated)</a:t>
            </a:r>
          </a:p>
        </p:txBody>
      </p:sp>
      <p:sp>
        <p:nvSpPr>
          <p:cNvPr id="9" name="object 9"/>
          <p:cNvSpPr txBox="1"/>
          <p:nvPr/>
        </p:nvSpPr>
        <p:spPr>
          <a:xfrm>
            <a:off x="5400000" y="6225200"/>
            <a:ext cx="6400000" cy="334800"/>
          </a:xfrm>
          <a:prstGeom prst="rect">
            <a:avLst/>
          </a:prstGeom>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*Barbui T et al. Blood Cancer J, 2022/Blood, 2010; Finazzi G et al. Leukemia, 2015; Hernandez-Boluda J-C et al. BJH, 2022; Lussana F et al. Thromb Res, 2009 **Mora B et al. Leukemia, 2022</a:t>
            </a:r>
          </a:p>
        </p:txBody>
      </p:sp>
    </p:spTree>
    <p:extLst>
      <p:ext uri="{BB962C8B-B14F-4D97-AF65-F5344CB8AC3E}">
        <p14:creationId xmlns:p14="http://schemas.microsoft.com/office/powerpoint/2010/main" val="19595018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lnSpc>
                <a:spcPct val="100000"/>
              </a:lnSpc>
              <a:spcBef>
                <a:spcPts val="110"/>
              </a:spcBef>
            </a:pPr>
            <a:r>
              <a:t>Balance of effects: bleeding</a:t>
            </a:r>
          </a:p>
        </p:txBody>
      </p:sp>
      <p:sp>
        <p:nvSpPr>
          <p:cNvPr id="8" name="object 8"/>
          <p:cNvSpPr txBox="1"/>
          <p:nvPr/>
        </p:nvSpPr>
        <p:spPr>
          <a:xfrm>
            <a:off x="419100" y="1973094"/>
            <a:ext cx="11300000" cy="4350000"/>
          </a:xfrm>
          <a:prstGeom prst="rect">
            <a:avLst/>
          </a:prstGeom>
        </p:spPr>
        <p:txBody>
          <a:bodyPr vert="horz" wrap="square" lIns="0" tIns="186690" rIns="0" bIns="0" rtlCol="0" anchor="t">
            <a:spAutoFit/>
          </a:bodyPr>
          <a:lstStyle/>
          <a:p>
            <a:pPr marL="278130" indent="-226695">
              <a:lnSpc>
                <a:spcPct val="100000"/>
              </a:lnSpc>
              <a:spcBef>
                <a:spcPts val="1470"/>
              </a:spcBef>
              <a:buClr>
                <a:srgbClr val="D22131"/>
              </a:buClr>
              <a:buFont typeface="Arial"/>
              <a:buChar char="•"/>
              <a:tabLst>
                <a:tab pos="278130" algn="l"/>
              </a:tabLst>
            </a:pPr>
            <a:r>
              <a:rPr lang="en-US" sz="1800">
                <a:latin typeface="Calibri"/>
                <a:cs typeface="Arial Black"/>
              </a:rPr>
              <a:t>Baseline risk:</a:t>
            </a:r>
          </a:p>
          <a:p>
            <a:pPr marL="735965" lvl="1" indent="-227965">
              <a:lnSpc>
                <a:spcPct val="100000"/>
              </a:lnSpc>
              <a:spcBef>
                <a:spcPts val="1030"/>
              </a:spcBef>
              <a:buClr>
                <a:srgbClr val="D22131"/>
              </a:buClr>
              <a:buFont typeface="Arial"/>
              <a:buChar char="•"/>
              <a:tabLst>
                <a:tab pos="735965" algn="l"/>
              </a:tabLst>
            </a:pPr>
            <a:r>
              <a:rPr lang="en-US" sz="1600">
                <a:latin typeface="Calibri"/>
                <a:cs typeface="Arial Black"/>
              </a:rPr>
              <a:t>Prefibrotic MF: </a:t>
            </a:r>
            <a:r>
              <a:rPr lang="en-US" sz="1600">
                <a:latin typeface="Calibri"/>
                <a:cs typeface="Arial"/>
              </a:rPr>
              <a:t>higher than or comparable to ET</a:t>
            </a:r>
            <a:r>
              <a:rPr lang="en-US" sz="1600" baseline="25462">
                <a:latin typeface="Calibri"/>
                <a:cs typeface="Arial"/>
              </a:rPr>
              <a:t>*</a:t>
            </a:r>
          </a:p>
          <a:p>
            <a:pPr marL="735965" lvl="1" indent="-227965">
              <a:lnSpc>
                <a:spcPct val="100000"/>
              </a:lnSpc>
              <a:spcBef>
                <a:spcPts val="940"/>
              </a:spcBef>
              <a:buClr>
                <a:srgbClr val="D22131"/>
              </a:buClr>
              <a:buFont typeface="Arial"/>
              <a:buChar char="•"/>
              <a:tabLst>
                <a:tab pos="735965" algn="l"/>
              </a:tabLst>
            </a:pPr>
            <a:r>
              <a:rPr lang="en-US" sz="1600">
                <a:latin typeface="Calibri"/>
                <a:cs typeface="Arial Black"/>
              </a:rPr>
              <a:t>Overt and post-PV/ET MF: </a:t>
            </a:r>
            <a:r>
              <a:rPr lang="en-US" sz="1600">
                <a:latin typeface="Calibri"/>
                <a:cs typeface="Arial"/>
              </a:rPr>
              <a:t>potentially increased vs other MPNs</a:t>
            </a:r>
            <a:r>
              <a:rPr lang="en-US" sz="1600" baseline="25462">
                <a:latin typeface="Calibri"/>
                <a:cs typeface="Arial"/>
              </a:rPr>
              <a:t>**</a:t>
            </a:r>
          </a:p>
          <a:p>
            <a:pPr lvl="1">
              <a:lnSpc>
                <a:spcPct val="100000"/>
              </a:lnSpc>
              <a:spcBef>
                <a:spcPts val="1365"/>
              </a:spcBef>
              <a:buFont typeface="Arial"/>
              <a:buChar char="•"/>
            </a:pPr>
            <a:endParaRPr lang="en-US" sz="1600">
              <a:latin typeface="Calibri"/>
              <a:cs typeface="Arial"/>
            </a:endParaRPr>
          </a:p>
          <a:p>
            <a:pPr marL="278130" indent="-226695">
              <a:lnSpc>
                <a:spcPct val="100000"/>
              </a:lnSpc>
              <a:buClr>
                <a:srgbClr val="D22131"/>
              </a:buClr>
              <a:buFont typeface="Arial"/>
              <a:buChar char="•"/>
              <a:tabLst>
                <a:tab pos="278130" algn="l"/>
              </a:tabLst>
            </a:pPr>
            <a:r>
              <a:rPr lang="en-US" sz="1800">
                <a:latin typeface="Calibri"/>
                <a:cs typeface="Arial Black"/>
              </a:rPr>
              <a:t>Impact of ASA:</a:t>
            </a:r>
          </a:p>
          <a:p>
            <a:pPr marL="735965" lvl="1" indent="-227965">
              <a:spcBef>
                <a:spcPts val="1050"/>
              </a:spcBef>
              <a:buClr>
                <a:srgbClr val="D22131"/>
              </a:buClr>
              <a:buChar char="•"/>
              <a:tabLst>
                <a:tab pos="735965" algn="l"/>
              </a:tabLst>
            </a:pPr>
            <a:r>
              <a:rPr lang="en-US" sz="1600">
                <a:latin typeface="Calibri"/>
                <a:cs typeface="Arial"/>
              </a:rPr>
              <a:t>Extrapolating from PV and ET (indirect evidence): </a:t>
            </a:r>
          </a:p>
          <a:p>
            <a:pPr marL="1193165" lvl="2" indent="-227965">
              <a:spcBef>
                <a:spcPts val="1050"/>
              </a:spcBef>
              <a:buClr>
                <a:srgbClr val="D22131"/>
              </a:buClr>
              <a:buFont typeface="Wingdings"/>
              <a:buChar char="§"/>
              <a:tabLst>
                <a:tab pos="735965" algn="l"/>
              </a:tabLst>
            </a:pPr>
            <a:r>
              <a:rPr lang="en-US" sz="1600">
                <a:latin typeface="Calibri"/>
                <a:cs typeface="Arial"/>
              </a:rPr>
              <a:t>Increased incidence of bleeding in </a:t>
            </a:r>
            <a:r>
              <a:rPr lang="en-US" sz="1600" i="1">
                <a:latin typeface="Calibri"/>
                <a:cs typeface="Arial"/>
              </a:rPr>
              <a:t>CALR</a:t>
            </a:r>
            <a:r>
              <a:rPr lang="en-US" sz="1600">
                <a:latin typeface="Calibri"/>
                <a:cs typeface="Arial"/>
              </a:rPr>
              <a:t>-mutated ET patients (vs no effect in </a:t>
            </a:r>
            <a:r>
              <a:rPr lang="en-US" sz="1600" i="1">
                <a:latin typeface="Calibri"/>
                <a:cs typeface="Arial"/>
              </a:rPr>
              <a:t>JAK2 V617F</a:t>
            </a:r>
            <a:r>
              <a:rPr lang="en-US" sz="1600">
                <a:latin typeface="Calibri"/>
                <a:cs typeface="Arial"/>
              </a:rPr>
              <a:t>-mutated)</a:t>
            </a:r>
          </a:p>
          <a:p>
            <a:pPr marL="1193165" lvl="2" indent="-227965">
              <a:spcBef>
                <a:spcPts val="1050"/>
              </a:spcBef>
              <a:buClr>
                <a:srgbClr val="D22131"/>
              </a:buClr>
              <a:buFont typeface="Wingdings"/>
              <a:buChar char="§"/>
              <a:tabLst>
                <a:tab pos="735965" algn="l"/>
              </a:tabLst>
            </a:pPr>
            <a:r>
              <a:rPr lang="en-US" sz="1600">
                <a:latin typeface="Calibri"/>
                <a:cs typeface="Arial"/>
              </a:rPr>
              <a:t>No increased major bleeding in PV</a:t>
            </a:r>
          </a:p>
          <a:p>
            <a:pPr marL="735965" lvl="1" indent="-227965">
              <a:lnSpc>
                <a:spcPct val="100000"/>
              </a:lnSpc>
              <a:spcBef>
                <a:spcPts val="985"/>
              </a:spcBef>
              <a:buClr>
                <a:srgbClr val="D22131"/>
              </a:buClr>
              <a:buChar char="•"/>
              <a:tabLst>
                <a:tab pos="735965" algn="l"/>
              </a:tabLst>
            </a:pPr>
            <a:r>
              <a:rPr lang="en-US" sz="1600">
                <a:latin typeface="Calibri"/>
                <a:cs typeface="Arial"/>
              </a:rPr>
              <a:t>In MF: potentially increased risk with ASA, but conflicting data</a:t>
            </a:r>
            <a:r>
              <a:rPr lang="en-US" sz="1600" baseline="24691">
                <a:latin typeface="Calibri"/>
                <a:cs typeface="Arial"/>
              </a:rPr>
              <a:t>***</a:t>
            </a:r>
            <a:endParaRPr sz="1600" baseline="24691">
              <a:latin typeface="Calibri"/>
              <a:cs typeface="Arial"/>
            </a:endParaRPr>
          </a:p>
        </p:txBody>
      </p:sp>
      <p:sp>
        <p:nvSpPr>
          <p:cNvPr id="9" name="object 9"/>
          <p:cNvSpPr txBox="1"/>
          <p:nvPr/>
        </p:nvSpPr>
        <p:spPr>
          <a:xfrm>
            <a:off x="5400000" y="6225200"/>
            <a:ext cx="6400000" cy="334800"/>
          </a:xfrm>
          <a:prstGeom prst="rect">
            <a:avLst/>
          </a:prstGeom>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*Finazzi G et al. Leukemia, 2012; Rumi E et al. Oncotarget, 2017; **Larsson AE et al. Blood, 2024; ***Finazzi G et al. Leukemia, 2012; Larsson AE et al. Blood, 2024; Kander EM et al. Int J Hematol, 2015; Kaifie A et al. J Hematol Oncol, 2016</a:t>
            </a:r>
          </a:p>
        </p:txBody>
      </p:sp>
    </p:spTree>
    <p:extLst>
      <p:ext uri="{BB962C8B-B14F-4D97-AF65-F5344CB8AC3E}">
        <p14:creationId xmlns:p14="http://schemas.microsoft.com/office/powerpoint/2010/main" val="31934498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94850-5F2C-1FEC-52DA-317B21C71E0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43438E-F7FB-D5A8-1158-C2DD012F0103}"/>
              </a:ext>
            </a:extLst>
          </p:cNvPr>
          <p:cNvSpPr>
            <a:spLocks noGrp="1"/>
          </p:cNvSpPr>
          <p:nvPr>
            <p:ph type="title"/>
          </p:nvPr>
        </p:nvSpPr>
        <p:spPr>
          <a:xfrm>
            <a:off x="419100" y="1340569"/>
            <a:ext cx="11353800" cy="713539"/>
          </a:xfrm>
        </p:spPr>
        <p:txBody>
          <a:bodyPr lIns="0" tIns="0" rIns="0" bIns="0" anchor="t">
            <a:noAutofit/>
          </a:bodyPr>
          <a:lstStyle/>
          <a:p>
            <a:r>
              <a:rPr lang="en-CA"/>
              <a:t>Recommendation 9</a:t>
            </a:r>
            <a:endParaRPr lang="en-US"/>
          </a:p>
        </p:txBody>
      </p:sp>
      <p:graphicFrame>
        <p:nvGraphicFramePr>
          <p:cNvPr id="10" name="Table 9">
            <a:extLst>
              <a:ext uri="{FF2B5EF4-FFF2-40B4-BE49-F238E27FC236}">
                <a16:creationId xmlns:a16="http://schemas.microsoft.com/office/drawing/2014/main" id="{78278BD3-D17E-2FD9-FF68-3AB07921C76F}"/>
              </a:ext>
            </a:extLst>
          </p:cNvPr>
          <p:cNvGraphicFramePr>
            <a:graphicFrameLocks noGrp="1"/>
          </p:cNvGraphicFramePr>
          <p:nvPr>
            <p:extLst>
              <p:ext uri="{D42A27DB-BD31-4B8C-83A1-F6EECF244321}">
                <p14:modId xmlns:p14="http://schemas.microsoft.com/office/powerpoint/2010/main" val="1608330510"/>
              </p:ext>
            </p:extLst>
          </p:nvPr>
        </p:nvGraphicFramePr>
        <p:xfrm>
          <a:off x="166914" y="1990000"/>
          <a:ext cx="11859838" cy="3966718"/>
        </p:xfrm>
        <a:graphic>
          <a:graphicData uri="http://schemas.openxmlformats.org/drawingml/2006/table">
            <a:tbl>
              <a:tblPr firstRow="1" bandRow="1">
                <a:tableStyleId>{F5AB1C69-6EDB-4FF4-983F-18BD219EF322}</a:tableStyleId>
              </a:tblPr>
              <a:tblGrid>
                <a:gridCol w="6955410">
                  <a:extLst>
                    <a:ext uri="{9D8B030D-6E8A-4147-A177-3AD203B41FA5}">
                      <a16:colId xmlns:a16="http://schemas.microsoft.com/office/drawing/2014/main" val="3322778679"/>
                    </a:ext>
                  </a:extLst>
                </a:gridCol>
                <a:gridCol w="2194631">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00000">
                <a:tc>
                  <a:txBody>
                    <a:bodyPr/>
                    <a:lstStyle/>
                    <a:p>
                      <a:pPr algn="l"/>
                      <a:r>
                        <a:rPr lang="en-US" sz="1600">
                          <a:latin typeface="Calibri"/>
                        </a:rPr>
                        <a:t>Recommendation</a:t>
                      </a:r>
                    </a:p>
                  </a:txBody>
                  <a:tcPr>
                    <a:solidFill>
                      <a:srgbClr val="E23D31"/>
                    </a:solidFill>
                  </a:tcPr>
                </a:tc>
                <a:tc>
                  <a:txBody>
                    <a:bodyPr/>
                    <a:lstStyle/>
                    <a:p>
                      <a:pPr algn="ctr"/>
                      <a:r>
                        <a:rPr lang="en-US" sz="1600">
                          <a:latin typeface="Calibri"/>
                        </a:rPr>
                        <a:t>Strength</a:t>
                      </a:r>
                    </a:p>
                  </a:txBody>
                  <a:tcPr>
                    <a:solidFill>
                      <a:srgbClr val="E23D31"/>
                    </a:solidFill>
                  </a:tcPr>
                </a:tc>
                <a:tc>
                  <a:txBody>
                    <a:bodyPr/>
                    <a:lstStyle/>
                    <a:p>
                      <a:pPr algn="ctr"/>
                      <a:r>
                        <a:rPr lang="en-US" sz="1600">
                          <a:latin typeface="Calibri"/>
                        </a:rPr>
                        <a:t>Evidence Certainty</a:t>
                      </a:r>
                    </a:p>
                  </a:txBody>
                  <a:tcPr>
                    <a:solidFill>
                      <a:srgbClr val="E23D31"/>
                    </a:solidFill>
                  </a:tcPr>
                </a:tc>
                <a:extLst>
                  <a:ext uri="{0D108BD9-81ED-4DB2-BD59-A6C34878D82A}">
                    <a16:rowId xmlns:a16="http://schemas.microsoft.com/office/drawing/2014/main" val="430282136"/>
                  </a:ext>
                </a:extLst>
              </a:tr>
              <a:tr h="300000">
                <a:tc>
                  <a:txBody>
                    <a:bodyPr/>
                    <a:lstStyle/>
                    <a:p>
                      <a:pPr marL="0" marR="17780" lvl="0" indent="0" algn="l">
                        <a:lnSpc>
                          <a:spcPct val="120100"/>
                        </a:lnSpc>
                        <a:spcBef>
                          <a:spcPts val="100"/>
                        </a:spcBef>
                        <a:spcAft>
                          <a:spcPts val="0"/>
                        </a:spcAft>
                        <a:buClr>
                          <a:srgbClr val="000000"/>
                        </a:buClr>
                        <a:buNone/>
                      </a:pPr>
                      <a:r>
                        <a:rPr lang="en-US" sz="1600" b="0" i="0" u="none" strike="noStrike" noProof="0">
                          <a:solidFill>
                            <a:srgbClr val="000000"/>
                          </a:solidFill>
                        </a:rPr>
                        <a:t>In patients with </a:t>
                      </a:r>
                      <a:r>
                        <a:rPr lang="en-US" sz="1600" b="0" i="1" u="none" strike="noStrike" noProof="0">
                          <a:solidFill>
                            <a:srgbClr val="000000"/>
                          </a:solidFill>
                        </a:rPr>
                        <a:t>JAK2 V617F</a:t>
                      </a:r>
                      <a:r>
                        <a:rPr lang="en-US" sz="1600" b="0" i="0" u="none" strike="noStrike" noProof="0">
                          <a:solidFill>
                            <a:srgbClr val="000000"/>
                          </a:solidFill>
                        </a:rPr>
                        <a:t>-positive myelofibrosis, the ASH guideline panel suggests primary prevention with low-dose aspirin over no aspirin*. </a:t>
                      </a:r>
                    </a:p>
                    <a:p>
                      <a:pPr marL="25400" marR="17780" lvl="0" indent="0" algn="l">
                        <a:lnSpc>
                          <a:spcPct val="120100"/>
                        </a:lnSpc>
                        <a:spcBef>
                          <a:spcPts val="100"/>
                        </a:spcBef>
                        <a:spcAft>
                          <a:spcPts val="0"/>
                        </a:spcAft>
                        <a:buClr>
                          <a:srgbClr val="000000"/>
                        </a:buClr>
                        <a:buNone/>
                      </a:pPr>
                      <a:endParaRPr lang="en-US" sz="1600" b="0" i="0" u="none" strike="noStrike" noProof="0">
                        <a:solidFill>
                          <a:srgbClr val="000000"/>
                        </a:solidFill>
                      </a:endParaRPr>
                    </a:p>
                    <a:p>
                      <a:pPr marL="25400" marR="17780" lvl="0" indent="0" algn="l">
                        <a:lnSpc>
                          <a:spcPct val="120100"/>
                        </a:lnSpc>
                        <a:spcBef>
                          <a:spcPts val="100"/>
                        </a:spcBef>
                        <a:spcAft>
                          <a:spcPts val="0"/>
                        </a:spcAft>
                        <a:buClr>
                          <a:srgbClr val="000000"/>
                        </a:buClr>
                        <a:buNone/>
                      </a:pPr>
                      <a:r>
                        <a:rPr lang="en-US" sz="1600" b="0" i="1" u="none" strike="noStrike" noProof="0">
                          <a:solidFill>
                            <a:srgbClr val="000000"/>
                          </a:solidFill>
                        </a:rPr>
                        <a:t>*</a:t>
                      </a:r>
                      <a:r>
                        <a:rPr lang="en-US" sz="1600" b="0" i="1" u="none" strike="noStrike" noProof="0">
                          <a:solidFill>
                            <a:srgbClr val="000000"/>
                          </a:solidFill>
                          <a:latin typeface="Calibri"/>
                        </a:rPr>
                        <a:t>in the absence of contraindications</a:t>
                      </a:r>
                      <a:endParaRPr lang="en-US" sz="1600" b="0" i="1" u="none" strike="noStrike" noProof="0">
                        <a:solidFill>
                          <a:srgbClr val="000000"/>
                        </a:solidFill>
                      </a:endParaRPr>
                    </a:p>
                    <a:p>
                      <a:pPr marL="25400" marR="17780" lvl="0" indent="0" algn="l">
                        <a:lnSpc>
                          <a:spcPct val="120100"/>
                        </a:lnSpc>
                        <a:spcBef>
                          <a:spcPts val="100"/>
                        </a:spcBef>
                        <a:spcAft>
                          <a:spcPts val="0"/>
                        </a:spcAft>
                        <a:buNone/>
                      </a:pPr>
                      <a:r>
                        <a:rPr lang="en-US" sz="1600" b="0" i="1" u="none" strike="noStrike" noProof="0">
                          <a:solidFill>
                            <a:srgbClr val="000000"/>
                          </a:solidFill>
                          <a:latin typeface="Calibri"/>
                        </a:rPr>
                        <a:t>*panel members emphasized the very low certainty in the evidence</a:t>
                      </a:r>
                      <a:endParaRPr lang="en-US" sz="1600" b="0" i="1" u="none" strike="noStrike" noProof="0">
                        <a:solidFill>
                          <a:srgbClr val="000000"/>
                        </a:solidFill>
                      </a:endParaRPr>
                    </a:p>
                  </a:txBody>
                  <a:tcPr/>
                </a:tc>
                <a:tc>
                  <a:txBody>
                    <a:bodyPr/>
                    <a:lstStyle/>
                    <a:p>
                      <a:pPr algn="ctr"/>
                      <a:r>
                        <a:rPr lang="en-US" sz="1600">
                          <a:latin typeface="Calibri"/>
                        </a:rPr>
                        <a:t>Conditional</a:t>
                      </a:r>
                    </a:p>
                  </a:txBody>
                  <a:tcPr anchor="ctr"/>
                </a:tc>
                <a:tc>
                  <a:txBody>
                    <a:bodyPr/>
                    <a:lstStyle/>
                    <a:p>
                      <a:pPr algn="ctr"/>
                      <a:r>
                        <a:rPr lang="en-US" sz="1600">
                          <a:latin typeface="Calibri"/>
                        </a:rPr>
                        <a:t>Very Low</a:t>
                      </a:r>
                    </a:p>
                  </a:txBody>
                  <a:tcPr anchor="ctr"/>
                </a:tc>
                <a:extLst>
                  <a:ext uri="{0D108BD9-81ED-4DB2-BD59-A6C34878D82A}">
                    <a16:rowId xmlns:a16="http://schemas.microsoft.com/office/drawing/2014/main" val="311393703"/>
                  </a:ext>
                </a:extLst>
              </a:tr>
              <a:tr h="300000">
                <a:tc>
                  <a:txBody>
                    <a:bodyPr/>
                    <a:lstStyle/>
                    <a:p>
                      <a:pPr marL="252095" marR="17780" lvl="0" indent="-226695" algn="l">
                        <a:lnSpc>
                          <a:spcPct val="120100"/>
                        </a:lnSpc>
                        <a:spcBef>
                          <a:spcPts val="100"/>
                        </a:spcBef>
                        <a:spcAft>
                          <a:spcPts val="0"/>
                        </a:spcAft>
                        <a:buClr>
                          <a:srgbClr val="000000"/>
                        </a:buClr>
                        <a:buFont typeface="Arial,Sans-Serif"/>
                        <a:buChar char="•"/>
                      </a:pPr>
                      <a:r>
                        <a:rPr lang="en-US" sz="1600" b="0" i="0" u="none" strike="noStrike" noProof="0">
                          <a:solidFill>
                            <a:srgbClr val="000000"/>
                          </a:solidFill>
                          <a:latin typeface="Calibri"/>
                          <a:cs typeface="Arial"/>
                        </a:rPr>
                        <a:t>In all other MF patients, we suggest a </a:t>
                      </a:r>
                      <a:r>
                        <a:rPr lang="en-US" sz="1600" strike="noStrike" noProof="0">
                          <a:latin typeface="Calibri"/>
                        </a:rPr>
                        <a:t>shared decision-making process </a:t>
                      </a:r>
                      <a:r>
                        <a:rPr lang="en-US" sz="1600" b="0" i="0" u="none" strike="noStrike" noProof="0">
                          <a:solidFill>
                            <a:srgbClr val="000000"/>
                          </a:solidFill>
                          <a:latin typeface="Calibri"/>
                          <a:cs typeface="Arial"/>
                        </a:rPr>
                        <a:t>that incorporates:</a:t>
                      </a:r>
                    </a:p>
                    <a:p>
                      <a:pPr marL="710565" marR="0" lvl="1" indent="-227965" algn="l">
                        <a:lnSpc>
                          <a:spcPct val="100000"/>
                        </a:lnSpc>
                        <a:spcBef>
                          <a:spcPts val="1090"/>
                        </a:spcBef>
                        <a:spcAft>
                          <a:spcPts val="0"/>
                        </a:spcAft>
                        <a:buClr>
                          <a:srgbClr val="000000"/>
                        </a:buClr>
                        <a:buFont typeface="Arial,Sans-Serif"/>
                        <a:buChar char="•"/>
                      </a:pPr>
                      <a:r>
                        <a:rPr lang="en-US" sz="1600" b="0" i="0" u="none" strike="noStrike" noProof="0">
                          <a:solidFill>
                            <a:srgbClr val="000000"/>
                          </a:solidFill>
                          <a:latin typeface="Calibri"/>
                          <a:cs typeface="Arial"/>
                        </a:rPr>
                        <a:t>MF subtype</a:t>
                      </a:r>
                    </a:p>
                    <a:p>
                      <a:pPr marL="710565" marR="0" lvl="1" indent="-227965" algn="l">
                        <a:lnSpc>
                          <a:spcPct val="100000"/>
                        </a:lnSpc>
                        <a:spcBef>
                          <a:spcPts val="1060"/>
                        </a:spcBef>
                        <a:spcAft>
                          <a:spcPts val="0"/>
                        </a:spcAft>
                        <a:buClr>
                          <a:srgbClr val="000000"/>
                        </a:buClr>
                        <a:buFont typeface="Arial,Sans-Serif"/>
                        <a:buChar char="•"/>
                      </a:pPr>
                      <a:r>
                        <a:rPr lang="en-US" sz="1600" b="0" i="0" u="none" strike="noStrike" noProof="0">
                          <a:solidFill>
                            <a:srgbClr val="000000"/>
                          </a:solidFill>
                          <a:latin typeface="Calibri"/>
                          <a:cs typeface="Arial"/>
                        </a:rPr>
                        <a:t>Thrombotic risk factors (age &gt;60, cardiovascular risk factors)</a:t>
                      </a:r>
                    </a:p>
                    <a:p>
                      <a:pPr marL="710565" marR="0" lvl="1" indent="-227965" algn="l">
                        <a:lnSpc>
                          <a:spcPct val="100000"/>
                        </a:lnSpc>
                        <a:spcBef>
                          <a:spcPts val="1035"/>
                        </a:spcBef>
                        <a:spcAft>
                          <a:spcPts val="0"/>
                        </a:spcAft>
                        <a:buClr>
                          <a:srgbClr val="000000"/>
                        </a:buClr>
                        <a:buFont typeface="Arial,Sans-Serif"/>
                        <a:buChar char="•"/>
                      </a:pPr>
                      <a:r>
                        <a:rPr lang="en-US" sz="1600" b="0" i="0" u="none" strike="noStrike" noProof="0">
                          <a:solidFill>
                            <a:srgbClr val="000000"/>
                          </a:solidFill>
                          <a:latin typeface="Calibri"/>
                          <a:cs typeface="Arial"/>
                        </a:rPr>
                        <a:t>Bleeding risk factors (extreme thrombocytosis, acquired von Willebrand disease, thrombocytopenia [platelets &lt;50×10⁹/L], prior bleeding history)</a:t>
                      </a:r>
                    </a:p>
                  </a:txBody>
                  <a:tcPr/>
                </a:tc>
                <a:tc>
                  <a:txBody>
                    <a:bodyPr/>
                    <a:lstStyle/>
                    <a:p>
                      <a:pPr algn="ctr"/>
                      <a:r>
                        <a:rPr lang="en-US" sz="1600">
                          <a:latin typeface="Calibri"/>
                        </a:rPr>
                        <a:t>Conditional</a:t>
                      </a:r>
                    </a:p>
                  </a:txBody>
                  <a:tcPr anchor="ctr"/>
                </a:tc>
                <a:tc>
                  <a:txBody>
                    <a:bodyPr/>
                    <a:lstStyle/>
                    <a:p>
                      <a:pPr algn="ctr"/>
                      <a:r>
                        <a:rPr lang="en-US" sz="1600">
                          <a:latin typeface="Calibri"/>
                        </a:rPr>
                        <a:t>Very Low</a:t>
                      </a:r>
                    </a:p>
                  </a:txBody>
                  <a:tcPr anchor="ctr"/>
                </a:tc>
                <a:extLst>
                  <a:ext uri="{0D108BD9-81ED-4DB2-BD59-A6C34878D82A}">
                    <a16:rowId xmlns:a16="http://schemas.microsoft.com/office/drawing/2014/main" val="742025577"/>
                  </a:ext>
                </a:extLst>
              </a:tr>
            </a:tbl>
          </a:graphicData>
        </a:graphic>
      </p:graphicFrame>
    </p:spTree>
    <p:extLst>
      <p:ext uri="{BB962C8B-B14F-4D97-AF65-F5344CB8AC3E}">
        <p14:creationId xmlns:p14="http://schemas.microsoft.com/office/powerpoint/2010/main" val="3062769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spcBef>
                <a:spcPts val="110"/>
              </a:spcBef>
            </a:pPr>
            <a:r>
              <a:rPr lang="en-US">
                <a:ea typeface="Geneva"/>
              </a:rPr>
              <a:t>Summary of</a:t>
            </a:r>
            <a:r>
              <a:rPr>
                <a:ea typeface="Geneva"/>
              </a:rPr>
              <a:t> </a:t>
            </a:r>
            <a:r>
              <a:rPr lang="en-US">
                <a:ea typeface="Geneva"/>
              </a:rPr>
              <a:t>Decision-Making Regarding Aspirin use in MF</a:t>
            </a:r>
            <a:endParaRPr lang="en-US"/>
          </a:p>
        </p:txBody>
      </p:sp>
      <p:sp>
        <p:nvSpPr>
          <p:cNvPr id="8" name="object 8"/>
          <p:cNvSpPr txBox="1"/>
          <p:nvPr/>
        </p:nvSpPr>
        <p:spPr>
          <a:xfrm>
            <a:off x="581044" y="2033094"/>
            <a:ext cx="4898390" cy="2511585"/>
          </a:xfrm>
          <a:prstGeom prst="rect">
            <a:avLst/>
          </a:prstGeom>
          <a:ln w="9144">
            <a:solidFill>
              <a:srgbClr val="970F1F"/>
            </a:solidFill>
          </a:ln>
        </p:spPr>
        <p:txBody>
          <a:bodyPr vert="horz" wrap="square" lIns="0" tIns="18415" rIns="0" bIns="0" rtlCol="0" anchor="t">
            <a:spAutoFit/>
          </a:bodyPr>
          <a:lstStyle/>
          <a:p>
            <a:pPr marL="226695" indent="-227965">
              <a:lnSpc>
                <a:spcPct val="150000"/>
              </a:lnSpc>
              <a:spcBef>
                <a:spcPts val="145"/>
              </a:spcBef>
              <a:buClr>
                <a:srgbClr val="D22131"/>
              </a:buClr>
              <a:buChar char="•"/>
              <a:tabLst>
                <a:tab pos="226695" algn="l"/>
              </a:tabLst>
            </a:pPr>
            <a:r>
              <a:rPr sz="1800">
                <a:latin typeface="Calibri"/>
                <a:cs typeface="Arial"/>
              </a:rPr>
              <a:t>66</a:t>
            </a:r>
            <a:r>
              <a:rPr sz="1800" spc="25">
                <a:latin typeface="Calibri"/>
                <a:cs typeface="Arial"/>
              </a:rPr>
              <a:t> </a:t>
            </a:r>
            <a:r>
              <a:rPr sz="1800">
                <a:latin typeface="Calibri"/>
                <a:cs typeface="Arial"/>
              </a:rPr>
              <a:t>year-old man</a:t>
            </a:r>
            <a:endParaRPr lang="en-US" sz="1800">
              <a:latin typeface="Calibri"/>
              <a:cs typeface="Arial"/>
            </a:endParaRPr>
          </a:p>
          <a:p>
            <a:pPr marL="226695" indent="-227965">
              <a:lnSpc>
                <a:spcPct val="150000"/>
              </a:lnSpc>
              <a:spcBef>
                <a:spcPts val="145"/>
              </a:spcBef>
              <a:buClr>
                <a:srgbClr val="D22131"/>
              </a:buClr>
              <a:buFontTx/>
              <a:buChar char="•"/>
              <a:tabLst>
                <a:tab pos="226695" algn="l"/>
              </a:tabLst>
            </a:pPr>
            <a:r>
              <a:rPr lang="en-US" i="1" spc="30">
                <a:solidFill>
                  <a:schemeClr val="bg1">
                    <a:lumMod val="50000"/>
                  </a:schemeClr>
                </a:solidFill>
                <a:latin typeface="Calibri"/>
                <a:cs typeface="Arial"/>
              </a:rPr>
              <a:t>JAK2</a:t>
            </a:r>
            <a:r>
              <a:rPr lang="en-US" spc="30">
                <a:solidFill>
                  <a:schemeClr val="bg1">
                    <a:lumMod val="50000"/>
                  </a:schemeClr>
                </a:solidFill>
                <a:latin typeface="Calibri"/>
                <a:cs typeface="Arial"/>
              </a:rPr>
              <a:t>-mutated </a:t>
            </a:r>
            <a:r>
              <a:rPr lang="en-US" spc="30">
                <a:latin typeface="Calibri"/>
                <a:cs typeface="Arial"/>
              </a:rPr>
              <a:t>post-ET MF</a:t>
            </a:r>
            <a:endParaRPr lang="en-US">
              <a:latin typeface="Calibri"/>
              <a:cs typeface="Arial"/>
            </a:endParaRPr>
          </a:p>
          <a:p>
            <a:pPr marL="226695" indent="-227965">
              <a:lnSpc>
                <a:spcPct val="150000"/>
              </a:lnSpc>
              <a:spcBef>
                <a:spcPts val="145"/>
              </a:spcBef>
              <a:buClr>
                <a:srgbClr val="D22131"/>
              </a:buClr>
              <a:buFontTx/>
              <a:buChar char="•"/>
              <a:tabLst>
                <a:tab pos="226695" algn="l"/>
              </a:tabLst>
            </a:pPr>
            <a:r>
              <a:rPr sz="1800" spc="65">
                <a:latin typeface="Calibri"/>
                <a:cs typeface="Arial"/>
              </a:rPr>
              <a:t>No</a:t>
            </a:r>
            <a:r>
              <a:rPr sz="1800" spc="110">
                <a:latin typeface="Calibri"/>
                <a:cs typeface="Arial"/>
              </a:rPr>
              <a:t> </a:t>
            </a:r>
            <a:r>
              <a:rPr sz="1800">
                <a:latin typeface="Calibri"/>
                <a:cs typeface="Arial"/>
              </a:rPr>
              <a:t>previous</a:t>
            </a:r>
            <a:r>
              <a:rPr sz="1800" spc="150">
                <a:latin typeface="Calibri"/>
                <a:cs typeface="Arial"/>
              </a:rPr>
              <a:t> </a:t>
            </a:r>
            <a:r>
              <a:rPr lang="en-US" spc="55">
                <a:latin typeface="Calibri"/>
                <a:cs typeface="Arial"/>
              </a:rPr>
              <a:t>thrombosis</a:t>
            </a:r>
            <a:endParaRPr lang="en-US">
              <a:latin typeface="Calibri"/>
              <a:cs typeface="Arial"/>
            </a:endParaRPr>
          </a:p>
          <a:p>
            <a:pPr marL="226695" indent="-227965">
              <a:lnSpc>
                <a:spcPct val="150000"/>
              </a:lnSpc>
              <a:spcBef>
                <a:spcPts val="145"/>
              </a:spcBef>
              <a:buClr>
                <a:srgbClr val="D22131"/>
              </a:buClr>
              <a:buFontTx/>
              <a:buChar char="•"/>
              <a:tabLst>
                <a:tab pos="226695" algn="l"/>
              </a:tabLst>
            </a:pPr>
            <a:r>
              <a:rPr lang="en-US" spc="-30">
                <a:latin typeface="Calibri"/>
                <a:cs typeface="Arial"/>
              </a:rPr>
              <a:t>Revised IPSET-thrombosis: high risk</a:t>
            </a:r>
            <a:endParaRPr lang="en-US">
              <a:latin typeface="Calibri"/>
              <a:cs typeface="Arial"/>
            </a:endParaRPr>
          </a:p>
          <a:p>
            <a:pPr marL="226695" indent="-227965">
              <a:lnSpc>
                <a:spcPct val="150000"/>
              </a:lnSpc>
              <a:spcBef>
                <a:spcPts val="145"/>
              </a:spcBef>
              <a:buClr>
                <a:srgbClr val="D22131"/>
              </a:buClr>
              <a:buFontTx/>
              <a:buChar char="•"/>
              <a:tabLst>
                <a:tab pos="226695" algn="l"/>
              </a:tabLst>
            </a:pPr>
            <a:r>
              <a:rPr lang="en-US">
                <a:latin typeface="Calibri"/>
                <a:cs typeface="Arial"/>
              </a:rPr>
              <a:t>Previously</a:t>
            </a:r>
            <a:r>
              <a:rPr sz="1800" spc="20">
                <a:latin typeface="Calibri"/>
                <a:cs typeface="Arial"/>
              </a:rPr>
              <a:t> </a:t>
            </a:r>
            <a:r>
              <a:rPr sz="1800" spc="85">
                <a:latin typeface="Calibri"/>
                <a:cs typeface="Arial"/>
              </a:rPr>
              <a:t>on</a:t>
            </a:r>
            <a:r>
              <a:rPr sz="1800" spc="-10">
                <a:latin typeface="Calibri"/>
                <a:cs typeface="Arial"/>
              </a:rPr>
              <a:t> </a:t>
            </a:r>
            <a:r>
              <a:rPr sz="1800" spc="-125">
                <a:latin typeface="Calibri"/>
                <a:cs typeface="Arial"/>
              </a:rPr>
              <a:t>ASA</a:t>
            </a:r>
            <a:r>
              <a:rPr sz="1800" spc="-5">
                <a:latin typeface="Calibri"/>
                <a:cs typeface="Arial"/>
              </a:rPr>
              <a:t> </a:t>
            </a:r>
            <a:r>
              <a:rPr sz="1800">
                <a:latin typeface="Calibri"/>
                <a:cs typeface="Arial"/>
              </a:rPr>
              <a:t>80</a:t>
            </a:r>
            <a:r>
              <a:rPr sz="1800" spc="-5">
                <a:latin typeface="Calibri"/>
                <a:cs typeface="Arial"/>
              </a:rPr>
              <a:t> </a:t>
            </a:r>
            <a:r>
              <a:rPr sz="1800" spc="50">
                <a:latin typeface="Calibri"/>
                <a:cs typeface="Arial"/>
              </a:rPr>
              <a:t>die</a:t>
            </a:r>
            <a:r>
              <a:rPr sz="1800" spc="-15">
                <a:latin typeface="Calibri"/>
                <a:cs typeface="Arial"/>
              </a:rPr>
              <a:t> </a:t>
            </a:r>
            <a:r>
              <a:rPr sz="1800" spc="65">
                <a:latin typeface="Calibri"/>
                <a:cs typeface="Arial"/>
              </a:rPr>
              <a:t>and</a:t>
            </a:r>
            <a:r>
              <a:rPr sz="1800" spc="-10">
                <a:latin typeface="Calibri"/>
                <a:cs typeface="Arial"/>
              </a:rPr>
              <a:t> </a:t>
            </a:r>
            <a:r>
              <a:rPr lang="en-US" spc="-10">
                <a:latin typeface="Calibri"/>
                <a:cs typeface="Arial"/>
              </a:rPr>
              <a:t>hydroxyurea</a:t>
            </a:r>
            <a:endParaRPr lang="en-US">
              <a:latin typeface="Calibri"/>
              <a:cs typeface="Arial"/>
            </a:endParaRPr>
          </a:p>
          <a:p>
            <a:pPr marL="226695" indent="-227965">
              <a:lnSpc>
                <a:spcPct val="150000"/>
              </a:lnSpc>
              <a:spcBef>
                <a:spcPts val="145"/>
              </a:spcBef>
              <a:buClr>
                <a:srgbClr val="D22131"/>
              </a:buClr>
              <a:buFontTx/>
              <a:buChar char="•"/>
              <a:tabLst>
                <a:tab pos="226695" algn="l"/>
              </a:tabLst>
            </a:pPr>
            <a:r>
              <a:rPr lang="en-US" spc="65">
                <a:latin typeface="Calibri"/>
                <a:cs typeface="Arial"/>
              </a:rPr>
              <a:t>No</a:t>
            </a:r>
            <a:r>
              <a:rPr sz="1800" spc="-5">
                <a:latin typeface="Calibri"/>
                <a:cs typeface="Arial"/>
              </a:rPr>
              <a:t> </a:t>
            </a:r>
            <a:r>
              <a:rPr sz="1800">
                <a:latin typeface="Calibri"/>
                <a:cs typeface="Arial"/>
              </a:rPr>
              <a:t>risk</a:t>
            </a:r>
            <a:r>
              <a:rPr sz="1800" spc="25">
                <a:latin typeface="Calibri"/>
                <a:cs typeface="Arial"/>
              </a:rPr>
              <a:t> </a:t>
            </a:r>
            <a:r>
              <a:rPr sz="1800" spc="45">
                <a:latin typeface="Calibri"/>
                <a:cs typeface="Arial"/>
              </a:rPr>
              <a:t>factors</a:t>
            </a:r>
            <a:r>
              <a:rPr sz="1800" spc="35">
                <a:latin typeface="Calibri"/>
                <a:cs typeface="Arial"/>
              </a:rPr>
              <a:t> </a:t>
            </a:r>
            <a:r>
              <a:rPr sz="1800" spc="95">
                <a:latin typeface="Calibri"/>
                <a:cs typeface="Arial"/>
              </a:rPr>
              <a:t>for</a:t>
            </a:r>
            <a:r>
              <a:rPr sz="1800" spc="15">
                <a:latin typeface="Calibri"/>
                <a:cs typeface="Arial"/>
              </a:rPr>
              <a:t> </a:t>
            </a:r>
            <a:r>
              <a:rPr sz="1800" spc="-10">
                <a:latin typeface="Calibri"/>
                <a:cs typeface="Arial"/>
              </a:rPr>
              <a:t>bleeding</a:t>
            </a:r>
            <a:endParaRPr sz="1800">
              <a:latin typeface="Calibri"/>
              <a:cs typeface="Arial"/>
            </a:endParaRPr>
          </a:p>
        </p:txBody>
      </p:sp>
      <p:sp>
        <p:nvSpPr>
          <p:cNvPr id="9" name="object 9"/>
          <p:cNvSpPr txBox="1"/>
          <p:nvPr/>
        </p:nvSpPr>
        <p:spPr>
          <a:xfrm>
            <a:off x="6170676" y="2033094"/>
            <a:ext cx="4739640" cy="2578270"/>
          </a:xfrm>
          <a:prstGeom prst="rect">
            <a:avLst/>
          </a:prstGeom>
          <a:ln w="9144">
            <a:solidFill>
              <a:srgbClr val="006FC0"/>
            </a:solidFill>
          </a:ln>
        </p:spPr>
        <p:txBody>
          <a:bodyPr vert="horz" wrap="square" lIns="0" tIns="18415" rIns="0" bIns="0" rtlCol="0" anchor="t">
            <a:spAutoFit/>
          </a:bodyPr>
          <a:lstStyle/>
          <a:p>
            <a:pPr marL="229235" indent="-227965">
              <a:lnSpc>
                <a:spcPct val="100000"/>
              </a:lnSpc>
              <a:spcBef>
                <a:spcPts val="145"/>
              </a:spcBef>
              <a:buClr>
                <a:srgbClr val="D22131"/>
              </a:buClr>
              <a:buChar char="•"/>
              <a:tabLst>
                <a:tab pos="229235" algn="l"/>
              </a:tabLst>
            </a:pPr>
            <a:r>
              <a:rPr sz="1800">
                <a:latin typeface="Calibri"/>
                <a:cs typeface="Arial"/>
              </a:rPr>
              <a:t>66</a:t>
            </a:r>
            <a:r>
              <a:rPr sz="1800" spc="30">
                <a:latin typeface="Calibri"/>
                <a:cs typeface="Arial"/>
              </a:rPr>
              <a:t> </a:t>
            </a:r>
            <a:r>
              <a:rPr sz="1800">
                <a:latin typeface="Calibri"/>
                <a:cs typeface="Arial"/>
              </a:rPr>
              <a:t>year-old man</a:t>
            </a:r>
          </a:p>
          <a:p>
            <a:pPr marL="229235" indent="-227965">
              <a:lnSpc>
                <a:spcPct val="100000"/>
              </a:lnSpc>
              <a:spcBef>
                <a:spcPts val="1440"/>
              </a:spcBef>
              <a:buClr>
                <a:srgbClr val="D22131"/>
              </a:buClr>
              <a:buChar char="•"/>
              <a:tabLst>
                <a:tab pos="229235" algn="l"/>
              </a:tabLst>
            </a:pPr>
            <a:r>
              <a:rPr sz="1800" spc="-25">
                <a:solidFill>
                  <a:srgbClr val="006FC0"/>
                </a:solidFill>
                <a:latin typeface="Calibri"/>
                <a:cs typeface="Arial"/>
              </a:rPr>
              <a:t>PMF</a:t>
            </a:r>
            <a:endParaRPr sz="1800">
              <a:latin typeface="Calibri"/>
              <a:cs typeface="Arial"/>
            </a:endParaRPr>
          </a:p>
          <a:p>
            <a:pPr marL="229235" indent="-227965">
              <a:lnSpc>
                <a:spcPct val="100000"/>
              </a:lnSpc>
              <a:spcBef>
                <a:spcPts val="1420"/>
              </a:spcBef>
              <a:buClr>
                <a:srgbClr val="D22131"/>
              </a:buClr>
              <a:buFont typeface="Arial"/>
              <a:buChar char="•"/>
              <a:tabLst>
                <a:tab pos="229235" algn="l"/>
              </a:tabLst>
            </a:pPr>
            <a:r>
              <a:rPr sz="1800" i="1">
                <a:solidFill>
                  <a:srgbClr val="006FC0"/>
                </a:solidFill>
                <a:latin typeface="Calibri"/>
                <a:cs typeface="Arial"/>
              </a:rPr>
              <a:t>CALR-</a:t>
            </a:r>
            <a:r>
              <a:rPr sz="1800" spc="75">
                <a:solidFill>
                  <a:srgbClr val="006FC0"/>
                </a:solidFill>
                <a:latin typeface="Calibri"/>
                <a:cs typeface="Arial"/>
              </a:rPr>
              <a:t>mutated</a:t>
            </a:r>
            <a:endParaRPr sz="1800">
              <a:latin typeface="Calibri"/>
              <a:cs typeface="Arial"/>
            </a:endParaRPr>
          </a:p>
          <a:p>
            <a:pPr marL="229235" indent="-227965">
              <a:lnSpc>
                <a:spcPct val="100000"/>
              </a:lnSpc>
              <a:spcBef>
                <a:spcPts val="1440"/>
              </a:spcBef>
              <a:buClr>
                <a:srgbClr val="D22131"/>
              </a:buClr>
              <a:buChar char="•"/>
              <a:tabLst>
                <a:tab pos="229235" algn="l"/>
              </a:tabLst>
            </a:pPr>
            <a:r>
              <a:rPr sz="1800" spc="70">
                <a:solidFill>
                  <a:srgbClr val="006FC0"/>
                </a:solidFill>
                <a:latin typeface="Calibri"/>
                <a:cs typeface="Arial"/>
              </a:rPr>
              <a:t>No</a:t>
            </a:r>
            <a:r>
              <a:rPr sz="1800" spc="-45">
                <a:solidFill>
                  <a:srgbClr val="006FC0"/>
                </a:solidFill>
                <a:latin typeface="Calibri"/>
                <a:cs typeface="Arial"/>
              </a:rPr>
              <a:t> </a:t>
            </a:r>
            <a:r>
              <a:rPr sz="1800" spc="-160">
                <a:solidFill>
                  <a:srgbClr val="006FC0"/>
                </a:solidFill>
                <a:latin typeface="Calibri"/>
                <a:cs typeface="Arial"/>
              </a:rPr>
              <a:t>CV risk factors</a:t>
            </a:r>
            <a:r>
              <a:rPr sz="1800" spc="-130">
                <a:solidFill>
                  <a:srgbClr val="006FC0"/>
                </a:solidFill>
                <a:latin typeface="Calibri"/>
                <a:cs typeface="Arial"/>
              </a:rPr>
              <a:t>,</a:t>
            </a:r>
            <a:r>
              <a:rPr sz="1800" spc="-40">
                <a:solidFill>
                  <a:srgbClr val="006FC0"/>
                </a:solidFill>
                <a:latin typeface="Calibri"/>
                <a:cs typeface="Arial"/>
              </a:rPr>
              <a:t> </a:t>
            </a:r>
            <a:r>
              <a:rPr sz="1800" spc="90">
                <a:solidFill>
                  <a:srgbClr val="006FC0"/>
                </a:solidFill>
                <a:latin typeface="Calibri"/>
                <a:cs typeface="Arial"/>
              </a:rPr>
              <a:t>no history of thrombosis</a:t>
            </a:r>
            <a:endParaRPr sz="1800">
              <a:latin typeface="Calibri"/>
              <a:cs typeface="Arial"/>
            </a:endParaRPr>
          </a:p>
          <a:p>
            <a:pPr marL="229235" indent="-227965">
              <a:lnSpc>
                <a:spcPct val="100000"/>
              </a:lnSpc>
              <a:spcBef>
                <a:spcPts val="1445"/>
              </a:spcBef>
              <a:buClr>
                <a:srgbClr val="D22131"/>
              </a:buClr>
              <a:buChar char="•"/>
              <a:tabLst>
                <a:tab pos="229235" algn="l"/>
              </a:tabLst>
            </a:pPr>
            <a:r>
              <a:rPr sz="1800" spc="-80">
                <a:latin typeface="Calibri"/>
                <a:cs typeface="Arial"/>
              </a:rPr>
              <a:t>WBC</a:t>
            </a:r>
            <a:r>
              <a:rPr sz="1800" spc="-35">
                <a:latin typeface="Calibri"/>
                <a:cs typeface="Arial"/>
              </a:rPr>
              <a:t> </a:t>
            </a:r>
            <a:r>
              <a:rPr sz="1800">
                <a:latin typeface="Calibri"/>
                <a:cs typeface="Arial"/>
              </a:rPr>
              <a:t>15-20×10⁹/L,</a:t>
            </a:r>
            <a:r>
              <a:rPr sz="1800" spc="-35">
                <a:latin typeface="Calibri"/>
                <a:cs typeface="Arial"/>
              </a:rPr>
              <a:t> </a:t>
            </a:r>
            <a:r>
              <a:rPr sz="1800" spc="-10">
                <a:latin typeface="Calibri"/>
                <a:cs typeface="Arial"/>
              </a:rPr>
              <a:t>Hb/PLT</a:t>
            </a:r>
            <a:r>
              <a:rPr sz="1800" spc="-15">
                <a:latin typeface="Calibri"/>
                <a:cs typeface="Arial"/>
              </a:rPr>
              <a:t> </a:t>
            </a:r>
            <a:r>
              <a:rPr sz="1800" spc="75">
                <a:latin typeface="Calibri"/>
                <a:cs typeface="Arial"/>
              </a:rPr>
              <a:t>normal</a:t>
            </a:r>
            <a:endParaRPr sz="1800">
              <a:latin typeface="Calibri"/>
              <a:cs typeface="Arial"/>
            </a:endParaRPr>
          </a:p>
          <a:p>
            <a:pPr marL="229235" indent="-227965">
              <a:lnSpc>
                <a:spcPct val="100000"/>
              </a:lnSpc>
              <a:spcBef>
                <a:spcPts val="1415"/>
              </a:spcBef>
              <a:buClr>
                <a:srgbClr val="D22131"/>
              </a:buClr>
              <a:buChar char="•"/>
              <a:tabLst>
                <a:tab pos="229235" algn="l"/>
              </a:tabLst>
            </a:pPr>
            <a:r>
              <a:rPr sz="1800" spc="-35">
                <a:latin typeface="Calibri"/>
                <a:cs typeface="Arial"/>
              </a:rPr>
              <a:t>MIPSS70+v2.0</a:t>
            </a:r>
            <a:r>
              <a:rPr sz="1800" spc="-90">
                <a:latin typeface="Calibri"/>
                <a:cs typeface="Arial"/>
              </a:rPr>
              <a:t> </a:t>
            </a:r>
            <a:r>
              <a:rPr sz="1800">
                <a:latin typeface="Calibri"/>
                <a:cs typeface="Arial"/>
              </a:rPr>
              <a:t>=</a:t>
            </a:r>
            <a:r>
              <a:rPr sz="1800" spc="-40">
                <a:latin typeface="Calibri"/>
                <a:cs typeface="Arial"/>
              </a:rPr>
              <a:t> </a:t>
            </a:r>
            <a:r>
              <a:rPr sz="1800" spc="55">
                <a:latin typeface="Calibri"/>
                <a:cs typeface="Arial"/>
              </a:rPr>
              <a:t>low</a:t>
            </a:r>
            <a:r>
              <a:rPr sz="1800" spc="-30">
                <a:latin typeface="Calibri"/>
                <a:cs typeface="Arial"/>
              </a:rPr>
              <a:t> </a:t>
            </a:r>
            <a:r>
              <a:rPr sz="1800" spc="-20">
                <a:latin typeface="Calibri"/>
                <a:cs typeface="Arial"/>
              </a:rPr>
              <a:t>risk</a:t>
            </a:r>
            <a:endParaRPr sz="1800">
              <a:latin typeface="Calibri"/>
              <a:cs typeface="Arial"/>
            </a:endParaRPr>
          </a:p>
        </p:txBody>
      </p:sp>
      <p:grpSp>
        <p:nvGrpSpPr>
          <p:cNvPr id="10" name="object 10"/>
          <p:cNvGrpSpPr/>
          <p:nvPr/>
        </p:nvGrpSpPr>
        <p:grpSpPr>
          <a:xfrm>
            <a:off x="2054351" y="4699793"/>
            <a:ext cx="984885" cy="1082040"/>
            <a:chOff x="2054351" y="4370832"/>
            <a:chExt cx="984885" cy="1082040"/>
          </a:xfrm>
        </p:grpSpPr>
        <p:sp>
          <p:nvSpPr>
            <p:cNvPr id="11" name="object 11"/>
            <p:cNvSpPr/>
            <p:nvPr/>
          </p:nvSpPr>
          <p:spPr>
            <a:xfrm>
              <a:off x="2063495" y="4379976"/>
              <a:ext cx="966469" cy="1064260"/>
            </a:xfrm>
            <a:custGeom>
              <a:avLst/>
              <a:gdLst/>
              <a:ahLst/>
              <a:cxnLst/>
              <a:rect l="l" t="t" r="r" b="b"/>
              <a:pathLst>
                <a:path w="966469" h="1064260">
                  <a:moveTo>
                    <a:pt x="724662" y="0"/>
                  </a:moveTo>
                  <a:lnTo>
                    <a:pt x="241554" y="0"/>
                  </a:lnTo>
                  <a:lnTo>
                    <a:pt x="241554" y="580644"/>
                  </a:lnTo>
                  <a:lnTo>
                    <a:pt x="0" y="580644"/>
                  </a:lnTo>
                  <a:lnTo>
                    <a:pt x="483108" y="1063752"/>
                  </a:lnTo>
                  <a:lnTo>
                    <a:pt x="966216" y="580644"/>
                  </a:lnTo>
                  <a:lnTo>
                    <a:pt x="724662" y="580644"/>
                  </a:lnTo>
                  <a:lnTo>
                    <a:pt x="724662" y="0"/>
                  </a:lnTo>
                  <a:close/>
                </a:path>
              </a:pathLst>
            </a:custGeom>
            <a:solidFill>
              <a:srgbClr val="970F1F"/>
            </a:solidFill>
          </p:spPr>
          <p:txBody>
            <a:bodyPr wrap="square" lIns="0" tIns="0" rIns="0" bIns="0" rtlCol="0"/>
            <a:lstStyle/>
            <a:p>
              <a:endParaRPr/>
            </a:p>
          </p:txBody>
        </p:sp>
        <p:sp>
          <p:nvSpPr>
            <p:cNvPr id="12" name="object 12"/>
            <p:cNvSpPr/>
            <p:nvPr/>
          </p:nvSpPr>
          <p:spPr>
            <a:xfrm>
              <a:off x="2063495" y="4379976"/>
              <a:ext cx="966469" cy="1064260"/>
            </a:xfrm>
            <a:custGeom>
              <a:avLst/>
              <a:gdLst/>
              <a:ahLst/>
              <a:cxnLst/>
              <a:rect l="l" t="t" r="r" b="b"/>
              <a:pathLst>
                <a:path w="966469" h="1064260">
                  <a:moveTo>
                    <a:pt x="0" y="580644"/>
                  </a:moveTo>
                  <a:lnTo>
                    <a:pt x="241554" y="580644"/>
                  </a:lnTo>
                  <a:lnTo>
                    <a:pt x="241554" y="0"/>
                  </a:lnTo>
                  <a:lnTo>
                    <a:pt x="724662" y="0"/>
                  </a:lnTo>
                  <a:lnTo>
                    <a:pt x="724662" y="580644"/>
                  </a:lnTo>
                  <a:lnTo>
                    <a:pt x="966216" y="580644"/>
                  </a:lnTo>
                  <a:lnTo>
                    <a:pt x="483108" y="1063752"/>
                  </a:lnTo>
                  <a:lnTo>
                    <a:pt x="0" y="580644"/>
                  </a:lnTo>
                  <a:close/>
                </a:path>
              </a:pathLst>
            </a:custGeom>
            <a:ln w="18288">
              <a:solidFill>
                <a:srgbClr val="3C0307"/>
              </a:solidFill>
            </a:ln>
          </p:spPr>
          <p:txBody>
            <a:bodyPr wrap="square" lIns="0" tIns="0" rIns="0" bIns="0" rtlCol="0"/>
            <a:lstStyle/>
            <a:p>
              <a:endParaRPr/>
            </a:p>
          </p:txBody>
        </p:sp>
      </p:grpSp>
      <p:sp>
        <p:nvSpPr>
          <p:cNvPr id="13" name="object 13"/>
          <p:cNvSpPr txBox="1"/>
          <p:nvPr/>
        </p:nvSpPr>
        <p:spPr>
          <a:xfrm>
            <a:off x="1950466" y="5751078"/>
            <a:ext cx="1361440" cy="300355"/>
          </a:xfrm>
          <a:prstGeom prst="rect">
            <a:avLst/>
          </a:prstGeom>
        </p:spPr>
        <p:txBody>
          <a:bodyPr vert="horz" wrap="square" lIns="0" tIns="12700" rIns="0" bIns="0" rtlCol="0">
            <a:spAutoFit/>
          </a:bodyPr>
          <a:lstStyle/>
          <a:p>
            <a:pPr marL="12700">
              <a:lnSpc>
                <a:spcPct val="100000"/>
              </a:lnSpc>
              <a:spcBef>
                <a:spcPts val="100"/>
              </a:spcBef>
            </a:pPr>
            <a:r>
              <a:rPr sz="1800" spc="-130">
                <a:latin typeface="Calibri"/>
                <a:cs typeface="Arial"/>
              </a:rPr>
              <a:t>PURSUE</a:t>
            </a:r>
            <a:r>
              <a:rPr sz="1800" spc="-15">
                <a:latin typeface="Calibri"/>
                <a:cs typeface="Arial"/>
              </a:rPr>
              <a:t> </a:t>
            </a:r>
            <a:r>
              <a:rPr sz="1800" spc="-85">
                <a:latin typeface="Calibri"/>
                <a:cs typeface="Arial"/>
              </a:rPr>
              <a:t>ASA</a:t>
            </a:r>
            <a:endParaRPr sz="1800">
              <a:latin typeface="Calibri"/>
              <a:cs typeface="Arial"/>
            </a:endParaRPr>
          </a:p>
        </p:txBody>
      </p:sp>
      <p:grpSp>
        <p:nvGrpSpPr>
          <p:cNvPr id="14" name="object 14"/>
          <p:cNvGrpSpPr/>
          <p:nvPr/>
        </p:nvGrpSpPr>
        <p:grpSpPr>
          <a:xfrm>
            <a:off x="7309104" y="4699793"/>
            <a:ext cx="988060" cy="1082040"/>
            <a:chOff x="7309104" y="4370832"/>
            <a:chExt cx="988060" cy="1082040"/>
          </a:xfrm>
        </p:grpSpPr>
        <p:sp>
          <p:nvSpPr>
            <p:cNvPr id="15" name="object 15"/>
            <p:cNvSpPr/>
            <p:nvPr/>
          </p:nvSpPr>
          <p:spPr>
            <a:xfrm>
              <a:off x="7318248" y="4379976"/>
              <a:ext cx="969644" cy="1064260"/>
            </a:xfrm>
            <a:custGeom>
              <a:avLst/>
              <a:gdLst/>
              <a:ahLst/>
              <a:cxnLst/>
              <a:rect l="l" t="t" r="r" b="b"/>
              <a:pathLst>
                <a:path w="969645" h="1064260">
                  <a:moveTo>
                    <a:pt x="726948" y="0"/>
                  </a:moveTo>
                  <a:lnTo>
                    <a:pt x="242316" y="0"/>
                  </a:lnTo>
                  <a:lnTo>
                    <a:pt x="242316" y="579119"/>
                  </a:lnTo>
                  <a:lnTo>
                    <a:pt x="0" y="579119"/>
                  </a:lnTo>
                  <a:lnTo>
                    <a:pt x="484631" y="1063752"/>
                  </a:lnTo>
                  <a:lnTo>
                    <a:pt x="969263" y="579119"/>
                  </a:lnTo>
                  <a:lnTo>
                    <a:pt x="726948" y="579119"/>
                  </a:lnTo>
                  <a:lnTo>
                    <a:pt x="726948" y="0"/>
                  </a:lnTo>
                  <a:close/>
                </a:path>
              </a:pathLst>
            </a:custGeom>
            <a:solidFill>
              <a:srgbClr val="00AFEF"/>
            </a:solidFill>
          </p:spPr>
          <p:txBody>
            <a:bodyPr wrap="square" lIns="0" tIns="0" rIns="0" bIns="0" rtlCol="0"/>
            <a:lstStyle/>
            <a:p>
              <a:endParaRPr/>
            </a:p>
          </p:txBody>
        </p:sp>
        <p:sp>
          <p:nvSpPr>
            <p:cNvPr id="16" name="object 16"/>
            <p:cNvSpPr/>
            <p:nvPr/>
          </p:nvSpPr>
          <p:spPr>
            <a:xfrm>
              <a:off x="7318248" y="4379976"/>
              <a:ext cx="969644" cy="1064260"/>
            </a:xfrm>
            <a:custGeom>
              <a:avLst/>
              <a:gdLst/>
              <a:ahLst/>
              <a:cxnLst/>
              <a:rect l="l" t="t" r="r" b="b"/>
              <a:pathLst>
                <a:path w="969645" h="1064260">
                  <a:moveTo>
                    <a:pt x="0" y="579119"/>
                  </a:moveTo>
                  <a:lnTo>
                    <a:pt x="242316" y="579119"/>
                  </a:lnTo>
                  <a:lnTo>
                    <a:pt x="242316" y="0"/>
                  </a:lnTo>
                  <a:lnTo>
                    <a:pt x="726948" y="0"/>
                  </a:lnTo>
                  <a:lnTo>
                    <a:pt x="726948" y="579119"/>
                  </a:lnTo>
                  <a:lnTo>
                    <a:pt x="969263" y="579119"/>
                  </a:lnTo>
                  <a:lnTo>
                    <a:pt x="484631" y="1063752"/>
                  </a:lnTo>
                  <a:lnTo>
                    <a:pt x="0" y="579119"/>
                  </a:lnTo>
                  <a:close/>
                </a:path>
              </a:pathLst>
            </a:custGeom>
            <a:ln w="18287">
              <a:solidFill>
                <a:srgbClr val="22555D"/>
              </a:solidFill>
            </a:ln>
          </p:spPr>
          <p:txBody>
            <a:bodyPr wrap="square" lIns="0" tIns="0" rIns="0" bIns="0" rtlCol="0"/>
            <a:lstStyle/>
            <a:p>
              <a:endParaRPr/>
            </a:p>
          </p:txBody>
        </p:sp>
      </p:grpSp>
      <p:sp>
        <p:nvSpPr>
          <p:cNvPr id="17" name="object 17"/>
          <p:cNvSpPr txBox="1"/>
          <p:nvPr/>
        </p:nvSpPr>
        <p:spPr>
          <a:xfrm>
            <a:off x="6459982" y="5732824"/>
            <a:ext cx="2690495" cy="757555"/>
          </a:xfrm>
          <a:prstGeom prst="rect">
            <a:avLst/>
          </a:prstGeom>
        </p:spPr>
        <p:txBody>
          <a:bodyPr vert="horz" wrap="square" lIns="0" tIns="12700" rIns="0" bIns="0" rtlCol="0">
            <a:spAutoFit/>
          </a:bodyPr>
          <a:lstStyle/>
          <a:p>
            <a:pPr algn="ctr">
              <a:lnSpc>
                <a:spcPct val="100000"/>
              </a:lnSpc>
              <a:spcBef>
                <a:spcPts val="100"/>
              </a:spcBef>
            </a:pPr>
            <a:r>
              <a:rPr sz="1800">
                <a:latin typeface="Calibri"/>
                <a:cs typeface="Arial"/>
              </a:rPr>
              <a:t>Watch-and-</a:t>
            </a:r>
            <a:r>
              <a:rPr sz="1800" spc="65">
                <a:latin typeface="Calibri"/>
                <a:cs typeface="Arial"/>
              </a:rPr>
              <a:t>wait</a:t>
            </a:r>
            <a:r>
              <a:rPr sz="1800" spc="80">
                <a:latin typeface="Calibri"/>
                <a:cs typeface="Arial"/>
              </a:rPr>
              <a:t> </a:t>
            </a:r>
            <a:r>
              <a:rPr sz="1800">
                <a:latin typeface="Calibri"/>
                <a:cs typeface="Arial"/>
              </a:rPr>
              <a:t>&gt;</a:t>
            </a:r>
            <a:r>
              <a:rPr sz="1800" spc="75">
                <a:latin typeface="Calibri"/>
                <a:cs typeface="Arial"/>
              </a:rPr>
              <a:t> </a:t>
            </a:r>
            <a:r>
              <a:rPr sz="1800" spc="-25">
                <a:latin typeface="Calibri"/>
                <a:cs typeface="Arial"/>
              </a:rPr>
              <a:t>ASA</a:t>
            </a:r>
            <a:endParaRPr sz="1800">
              <a:latin typeface="Calibri"/>
              <a:cs typeface="Arial"/>
            </a:endParaRPr>
          </a:p>
          <a:p>
            <a:pPr algn="ctr">
              <a:lnSpc>
                <a:spcPct val="100000"/>
              </a:lnSpc>
              <a:spcBef>
                <a:spcPts val="1440"/>
              </a:spcBef>
            </a:pPr>
            <a:r>
              <a:rPr sz="1800">
                <a:latin typeface="Calibri"/>
                <a:cs typeface="Arial"/>
              </a:rPr>
              <a:t>(shared</a:t>
            </a:r>
            <a:r>
              <a:rPr sz="1800" spc="380">
                <a:latin typeface="Calibri"/>
                <a:cs typeface="Arial"/>
              </a:rPr>
              <a:t> </a:t>
            </a:r>
            <a:r>
              <a:rPr sz="1800">
                <a:latin typeface="Calibri"/>
                <a:cs typeface="Arial"/>
              </a:rPr>
              <a:t>decision-</a:t>
            </a:r>
            <a:r>
              <a:rPr sz="1800" spc="-10">
                <a:latin typeface="Calibri"/>
                <a:cs typeface="Arial"/>
              </a:rPr>
              <a:t>making)</a:t>
            </a:r>
            <a:endParaRPr sz="1800">
              <a:latin typeface="Calibri"/>
              <a:cs typeface="Arial"/>
            </a:endParaRPr>
          </a:p>
        </p:txBody>
      </p:sp>
    </p:spTree>
    <p:extLst>
      <p:ext uri="{BB962C8B-B14F-4D97-AF65-F5344CB8AC3E}">
        <p14:creationId xmlns:p14="http://schemas.microsoft.com/office/powerpoint/2010/main" val="3257751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spcBef>
                <a:spcPts val="110"/>
              </a:spcBef>
            </a:pPr>
            <a:r>
              <a:rPr>
                <a:ea typeface="Geneva"/>
              </a:rPr>
              <a:t>Case 10: Higher-Risk MF and Transplant Timing</a:t>
            </a:r>
            <a:r>
              <a:rPr lang="en-US" sz="1800" dirty="0"/>
              <a:t> (PICO 7)</a:t>
            </a:r>
            <a:endParaRPr>
              <a:ea typeface="Geneva"/>
            </a:endParaRPr>
          </a:p>
        </p:txBody>
      </p:sp>
      <p:sp>
        <p:nvSpPr>
          <p:cNvPr id="7" name="Case text 7"/>
          <p:cNvSpPr txBox="1"/>
          <p:nvPr/>
        </p:nvSpPr>
        <p:spPr>
          <a:xfrm>
            <a:off x="419100" y="2033094"/>
            <a:ext cx="5900000" cy="430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2000" dirty="0">
                <a:solidFill>
                  <a:schemeClr val="bg1">
                    <a:lumMod val="50000"/>
                  </a:schemeClr>
                </a:solidFill>
                <a:latin typeface="Calibri"/>
              </a:rPr>
              <a:t>A 62-year-old man has post-ET myelofibrosis with symptomatic splenomegaly (21.5 cm at baseline). WBC is 5.3×10⁹/L, hemoglobin 7.7 g/dL, and platelet count 87×10⁹/L, with no blasts. Karyotype is normal. NGS shows </a:t>
            </a:r>
            <a:r>
              <a:rPr lang="en-US" sz="2000" i="1" dirty="0">
                <a:solidFill>
                  <a:schemeClr val="bg1">
                    <a:lumMod val="50000"/>
                  </a:schemeClr>
                </a:solidFill>
                <a:latin typeface="Calibri"/>
              </a:rPr>
              <a:t>JAK2</a:t>
            </a:r>
            <a:r>
              <a:rPr lang="en-US" sz="2000" dirty="0">
                <a:solidFill>
                  <a:schemeClr val="bg1">
                    <a:lumMod val="50000"/>
                  </a:schemeClr>
                </a:solidFill>
                <a:latin typeface="Calibri"/>
              </a:rPr>
              <a:t> 29%, </a:t>
            </a:r>
            <a:r>
              <a:rPr lang="en-US" sz="2000" i="1" dirty="0">
                <a:solidFill>
                  <a:schemeClr val="bg1">
                    <a:lumMod val="50000"/>
                  </a:schemeClr>
                </a:solidFill>
                <a:latin typeface="Calibri"/>
              </a:rPr>
              <a:t>TET2</a:t>
            </a:r>
            <a:r>
              <a:rPr lang="en-US" sz="2000" dirty="0">
                <a:solidFill>
                  <a:schemeClr val="bg1">
                    <a:lumMod val="50000"/>
                  </a:schemeClr>
                </a:solidFill>
                <a:latin typeface="Calibri"/>
              </a:rPr>
              <a:t> 12%, </a:t>
            </a:r>
            <a:r>
              <a:rPr lang="en-US" sz="2000" i="1" dirty="0">
                <a:solidFill>
                  <a:schemeClr val="bg1">
                    <a:lumMod val="50000"/>
                  </a:schemeClr>
                </a:solidFill>
                <a:latin typeface="Calibri"/>
              </a:rPr>
              <a:t>U2AF1</a:t>
            </a:r>
            <a:r>
              <a:rPr lang="en-US" sz="2000" dirty="0">
                <a:solidFill>
                  <a:schemeClr val="bg1">
                    <a:lumMod val="50000"/>
                  </a:schemeClr>
                </a:solidFill>
                <a:latin typeface="Calibri"/>
              </a:rPr>
              <a:t> Q157 23%, </a:t>
            </a:r>
            <a:r>
              <a:rPr lang="en-US" sz="2000" i="1" dirty="0">
                <a:solidFill>
                  <a:schemeClr val="bg1">
                    <a:lumMod val="50000"/>
                  </a:schemeClr>
                </a:solidFill>
                <a:latin typeface="Calibri"/>
              </a:rPr>
              <a:t>IDH2</a:t>
            </a:r>
            <a:r>
              <a:rPr lang="en-US" sz="2000" dirty="0">
                <a:solidFill>
                  <a:schemeClr val="bg1">
                    <a:lumMod val="50000"/>
                  </a:schemeClr>
                </a:solidFill>
                <a:latin typeface="Calibri"/>
              </a:rPr>
              <a:t> 17%, and </a:t>
            </a:r>
            <a:r>
              <a:rPr lang="en-US" sz="2000" i="1" dirty="0">
                <a:solidFill>
                  <a:schemeClr val="bg1">
                    <a:lumMod val="50000"/>
                  </a:schemeClr>
                </a:solidFill>
                <a:latin typeface="Calibri"/>
              </a:rPr>
              <a:t>SH2B3</a:t>
            </a:r>
            <a:r>
              <a:rPr lang="en-US" sz="2000" dirty="0">
                <a:solidFill>
                  <a:schemeClr val="bg1">
                    <a:lumMod val="50000"/>
                  </a:schemeClr>
                </a:solidFill>
                <a:latin typeface="Calibri"/>
              </a:rPr>
              <a:t> 48% (variant of uncertain significance, VUS). Risk stratification: DIPSS-Plus Intermediate-2; MIPSS70+ version 2.0, very high risk. He started ruxolitinib and has had a good spleen and symptom response.</a:t>
            </a:r>
          </a:p>
        </p:txBody>
      </p:sp>
      <p:sp>
        <p:nvSpPr>
          <p:cNvPr id="8" name="Question panel 8"/>
          <p:cNvSpPr/>
          <p:nvPr/>
        </p:nvSpPr>
        <p:spPr>
          <a:xfrm>
            <a:off x="6579100" y="2033094"/>
            <a:ext cx="5192900" cy="333428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9" name="Question label 9"/>
          <p:cNvSpPr txBox="1"/>
          <p:nvPr/>
        </p:nvSpPr>
        <p:spPr>
          <a:xfrm>
            <a:off x="6749100" y="2118094"/>
            <a:ext cx="48529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10</a:t>
            </a:r>
          </a:p>
        </p:txBody>
      </p:sp>
      <p:sp>
        <p:nvSpPr>
          <p:cNvPr id="10" name="Question 10"/>
          <p:cNvSpPr txBox="1"/>
          <p:nvPr/>
        </p:nvSpPr>
        <p:spPr>
          <a:xfrm>
            <a:off x="6749100" y="2348094"/>
            <a:ext cx="4852900" cy="52768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600" b="1" dirty="0">
                <a:solidFill>
                  <a:srgbClr val="404040"/>
                </a:solidFill>
                <a:latin typeface="Calibri"/>
              </a:rPr>
              <a:t>When should this patient be referred for transplant consultation?</a:t>
            </a:r>
          </a:p>
        </p:txBody>
      </p:sp>
      <p:sp>
        <p:nvSpPr>
          <p:cNvPr id="11" name="Answer A 11"/>
          <p:cNvSpPr/>
          <p:nvPr/>
        </p:nvSpPr>
        <p:spPr>
          <a:xfrm>
            <a:off x="6749100" y="2985774"/>
            <a:ext cx="4852900" cy="6072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500" dirty="0">
                <a:solidFill>
                  <a:srgbClr val="404040"/>
                </a:solidFill>
                <a:latin typeface="Calibri"/>
              </a:rPr>
              <a:t>Refer now, while response to JAK inhibitor therapy is maintained.</a:t>
            </a:r>
          </a:p>
        </p:txBody>
      </p:sp>
      <p:sp>
        <p:nvSpPr>
          <p:cNvPr id="12" name="Correct answer (click to reveal) 12"/>
          <p:cNvSpPr/>
          <p:nvPr/>
        </p:nvSpPr>
        <p:spPr>
          <a:xfrm>
            <a:off x="6749100" y="2985774"/>
            <a:ext cx="4852900" cy="60720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3" name="Answer B 13"/>
          <p:cNvSpPr/>
          <p:nvPr/>
        </p:nvSpPr>
        <p:spPr>
          <a:xfrm>
            <a:off x="6749100" y="36729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500" dirty="0">
                <a:solidFill>
                  <a:srgbClr val="404040"/>
                </a:solidFill>
                <a:latin typeface="Calibri"/>
              </a:rPr>
              <a:t>Wait until JAK inhibitor failure or suboptimal response.</a:t>
            </a:r>
          </a:p>
        </p:txBody>
      </p:sp>
      <p:sp>
        <p:nvSpPr>
          <p:cNvPr id="14" name="Answer C 14"/>
          <p:cNvSpPr/>
          <p:nvPr/>
        </p:nvSpPr>
        <p:spPr>
          <a:xfrm>
            <a:off x="6749100" y="4131574"/>
            <a:ext cx="4852900" cy="3786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500" dirty="0">
                <a:solidFill>
                  <a:srgbClr val="404040"/>
                </a:solidFill>
                <a:latin typeface="Calibri"/>
              </a:rPr>
              <a:t>Refer only after disease progression.</a:t>
            </a:r>
          </a:p>
        </p:txBody>
      </p:sp>
      <p:sp>
        <p:nvSpPr>
          <p:cNvPr id="15" name="Answer D 15"/>
          <p:cNvSpPr/>
          <p:nvPr/>
        </p:nvSpPr>
        <p:spPr>
          <a:xfrm>
            <a:off x="6749100" y="4590174"/>
            <a:ext cx="4852900" cy="60720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4"/>
            </a:pPr>
            <a:r>
              <a:rPr lang="en-US" sz="1500" dirty="0">
                <a:solidFill>
                  <a:srgbClr val="404040"/>
                </a:solidFill>
                <a:latin typeface="Calibri"/>
              </a:rPr>
              <a:t>Do not refer, because the patient is currently responding.</a:t>
            </a:r>
          </a:p>
        </p:txBody>
      </p:sp>
    </p:spTree>
    <p:extLst>
      <p:ext uri="{BB962C8B-B14F-4D97-AF65-F5344CB8AC3E}">
        <p14:creationId xmlns:p14="http://schemas.microsoft.com/office/powerpoint/2010/main" val="273765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spcBef>
                <a:spcPts val="110"/>
              </a:spcBef>
            </a:pPr>
            <a:r>
              <a:rPr lang="en-US">
                <a:ea typeface="Geneva"/>
              </a:rPr>
              <a:t>Evidence: Timing of transplant and outcomes</a:t>
            </a:r>
            <a:endParaRPr lang="en-US"/>
          </a:p>
        </p:txBody>
      </p:sp>
      <p:sp>
        <p:nvSpPr>
          <p:cNvPr id="8" name="object 8"/>
          <p:cNvSpPr txBox="1"/>
          <p:nvPr/>
        </p:nvSpPr>
        <p:spPr>
          <a:xfrm>
            <a:off x="9898161" y="6225200"/>
            <a:ext cx="1901839" cy="334800"/>
          </a:xfrm>
          <a:prstGeom prst="rect">
            <a:avLst/>
          </a:prstGeom>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Kröger et al. Blood, 2015</a:t>
            </a:r>
          </a:p>
          <a:p>
            <a:pPr marL="0" indent="0" algn="r">
              <a:lnSpc>
                <a:spcPct val="100000"/>
              </a:lnSpc>
              <a:spcBef>
                <a:spcPts val="0"/>
              </a:spcBef>
              <a:spcAft>
                <a:spcPts val="0"/>
              </a:spcAft>
              <a:buNone/>
            </a:pPr>
            <a:r>
              <a:rPr lang="en-US" sz="1000" dirty="0">
                <a:solidFill>
                  <a:srgbClr val="7F7F7F"/>
                </a:solidFill>
                <a:latin typeface="Calibri"/>
              </a:rPr>
              <a:t>Gowin et al. Blood Advances, 2020</a:t>
            </a:r>
          </a:p>
        </p:txBody>
      </p:sp>
      <p:pic>
        <p:nvPicPr>
          <p:cNvPr id="9" name="object 9"/>
          <p:cNvPicPr/>
          <p:nvPr/>
        </p:nvPicPr>
        <p:blipFill>
          <a:blip r:embed="rId2" cstate="print"/>
          <a:stretch>
            <a:fillRect/>
          </a:stretch>
        </p:blipFill>
        <p:spPr>
          <a:xfrm>
            <a:off x="6107186" y="2013144"/>
            <a:ext cx="5832182" cy="4212879"/>
          </a:xfrm>
          <a:prstGeom prst="rect">
            <a:avLst/>
          </a:prstGeom>
        </p:spPr>
      </p:pic>
      <p:sp>
        <p:nvSpPr>
          <p:cNvPr id="10" name="object 10"/>
          <p:cNvSpPr txBox="1"/>
          <p:nvPr/>
        </p:nvSpPr>
        <p:spPr>
          <a:xfrm>
            <a:off x="7234173" y="2020586"/>
            <a:ext cx="1257300" cy="300355"/>
          </a:xfrm>
          <a:prstGeom prst="rect">
            <a:avLst/>
          </a:prstGeom>
        </p:spPr>
        <p:txBody>
          <a:bodyPr vert="horz" wrap="square" lIns="0" tIns="12700" rIns="0" bIns="0" rtlCol="0">
            <a:spAutoFit/>
          </a:bodyPr>
          <a:lstStyle/>
          <a:p>
            <a:pPr marL="12700">
              <a:lnSpc>
                <a:spcPct val="100000"/>
              </a:lnSpc>
              <a:spcBef>
                <a:spcPts val="100"/>
              </a:spcBef>
            </a:pPr>
            <a:r>
              <a:rPr sz="1800">
                <a:solidFill>
                  <a:srgbClr val="404040"/>
                </a:solidFill>
                <a:latin typeface="Calibri"/>
                <a:cs typeface="Courier New"/>
              </a:rPr>
              <a:t>DIPSS</a:t>
            </a:r>
            <a:r>
              <a:rPr sz="1800" spc="-45">
                <a:solidFill>
                  <a:srgbClr val="404040"/>
                </a:solidFill>
                <a:latin typeface="Calibri"/>
                <a:cs typeface="Courier New"/>
              </a:rPr>
              <a:t> </a:t>
            </a:r>
            <a:r>
              <a:rPr sz="1800" spc="-25">
                <a:solidFill>
                  <a:srgbClr val="404040"/>
                </a:solidFill>
                <a:latin typeface="Calibri"/>
                <a:cs typeface="Courier New"/>
              </a:rPr>
              <a:t>low</a:t>
            </a:r>
            <a:endParaRPr sz="1800">
              <a:latin typeface="Calibri"/>
              <a:cs typeface="Courier New"/>
            </a:endParaRPr>
          </a:p>
        </p:txBody>
      </p:sp>
      <p:sp>
        <p:nvSpPr>
          <p:cNvPr id="11" name="object 11"/>
          <p:cNvSpPr txBox="1"/>
          <p:nvPr/>
        </p:nvSpPr>
        <p:spPr>
          <a:xfrm>
            <a:off x="10200258" y="2020586"/>
            <a:ext cx="1531620" cy="300355"/>
          </a:xfrm>
          <a:prstGeom prst="rect">
            <a:avLst/>
          </a:prstGeom>
        </p:spPr>
        <p:txBody>
          <a:bodyPr vert="horz" wrap="square" lIns="0" tIns="12700" rIns="0" bIns="0" rtlCol="0">
            <a:spAutoFit/>
          </a:bodyPr>
          <a:lstStyle/>
          <a:p>
            <a:pPr marL="12700">
              <a:lnSpc>
                <a:spcPct val="100000"/>
              </a:lnSpc>
              <a:spcBef>
                <a:spcPts val="100"/>
              </a:spcBef>
            </a:pPr>
            <a:r>
              <a:rPr sz="1800">
                <a:solidFill>
                  <a:srgbClr val="404040"/>
                </a:solidFill>
                <a:latin typeface="Calibri"/>
                <a:cs typeface="Courier New"/>
              </a:rPr>
              <a:t>DIPSS</a:t>
            </a:r>
            <a:r>
              <a:rPr sz="1800" spc="-45">
                <a:solidFill>
                  <a:srgbClr val="404040"/>
                </a:solidFill>
                <a:latin typeface="Calibri"/>
                <a:cs typeface="Courier New"/>
              </a:rPr>
              <a:t> </a:t>
            </a:r>
            <a:r>
              <a:rPr sz="1800" spc="-10">
                <a:solidFill>
                  <a:srgbClr val="404040"/>
                </a:solidFill>
                <a:latin typeface="Calibri"/>
                <a:cs typeface="Courier New"/>
              </a:rPr>
              <a:t>int-</a:t>
            </a:r>
            <a:r>
              <a:rPr sz="1800" spc="-50">
                <a:solidFill>
                  <a:srgbClr val="404040"/>
                </a:solidFill>
                <a:latin typeface="Calibri"/>
                <a:cs typeface="Courier New"/>
              </a:rPr>
              <a:t>1</a:t>
            </a:r>
            <a:endParaRPr sz="1800">
              <a:latin typeface="Calibri"/>
              <a:cs typeface="Courier New"/>
            </a:endParaRPr>
          </a:p>
        </p:txBody>
      </p:sp>
      <p:sp>
        <p:nvSpPr>
          <p:cNvPr id="12" name="object 12"/>
          <p:cNvSpPr txBox="1"/>
          <p:nvPr/>
        </p:nvSpPr>
        <p:spPr>
          <a:xfrm>
            <a:off x="7157084" y="4089797"/>
            <a:ext cx="2217420" cy="300355"/>
          </a:xfrm>
          <a:prstGeom prst="rect">
            <a:avLst/>
          </a:prstGeom>
        </p:spPr>
        <p:txBody>
          <a:bodyPr vert="horz" wrap="square" lIns="0" tIns="12700" rIns="0" bIns="0" rtlCol="0">
            <a:spAutoFit/>
          </a:bodyPr>
          <a:lstStyle/>
          <a:p>
            <a:pPr marL="12700">
              <a:lnSpc>
                <a:spcPct val="100000"/>
              </a:lnSpc>
              <a:spcBef>
                <a:spcPts val="100"/>
              </a:spcBef>
            </a:pPr>
            <a:r>
              <a:rPr sz="1800">
                <a:solidFill>
                  <a:srgbClr val="404040"/>
                </a:solidFill>
                <a:latin typeface="Calibri"/>
                <a:cs typeface="Courier New"/>
              </a:rPr>
              <a:t>DIPSS</a:t>
            </a:r>
            <a:r>
              <a:rPr sz="1800" spc="-45">
                <a:solidFill>
                  <a:srgbClr val="404040"/>
                </a:solidFill>
                <a:latin typeface="Calibri"/>
                <a:cs typeface="Courier New"/>
              </a:rPr>
              <a:t> </a:t>
            </a:r>
            <a:r>
              <a:rPr sz="1800" spc="-10">
                <a:solidFill>
                  <a:srgbClr val="404040"/>
                </a:solidFill>
                <a:latin typeface="Calibri"/>
                <a:cs typeface="Courier New"/>
              </a:rPr>
              <a:t>int-2/high</a:t>
            </a:r>
            <a:endParaRPr sz="1800">
              <a:latin typeface="Calibri"/>
              <a:cs typeface="Courier New"/>
            </a:endParaRPr>
          </a:p>
        </p:txBody>
      </p:sp>
      <p:sp>
        <p:nvSpPr>
          <p:cNvPr id="13" name="object 13"/>
          <p:cNvSpPr txBox="1"/>
          <p:nvPr/>
        </p:nvSpPr>
        <p:spPr>
          <a:xfrm>
            <a:off x="10027666" y="4073083"/>
            <a:ext cx="2211705" cy="299720"/>
          </a:xfrm>
          <a:prstGeom prst="rect">
            <a:avLst/>
          </a:prstGeom>
        </p:spPr>
        <p:txBody>
          <a:bodyPr vert="horz" wrap="square" lIns="0" tIns="12700" rIns="0" bIns="0" rtlCol="0">
            <a:spAutoFit/>
          </a:bodyPr>
          <a:lstStyle/>
          <a:p>
            <a:pPr marL="12700">
              <a:lnSpc>
                <a:spcPct val="100000"/>
              </a:lnSpc>
              <a:spcBef>
                <a:spcPts val="100"/>
              </a:spcBef>
            </a:pPr>
            <a:r>
              <a:rPr sz="1800">
                <a:solidFill>
                  <a:srgbClr val="404040"/>
                </a:solidFill>
                <a:latin typeface="Calibri"/>
                <a:cs typeface="Courier New"/>
              </a:rPr>
              <a:t>Overall (all DIPSS)</a:t>
            </a:r>
            <a:endParaRPr sz="1800">
              <a:latin typeface="Calibri"/>
              <a:cs typeface="Courier New"/>
            </a:endParaRPr>
          </a:p>
        </p:txBody>
      </p:sp>
      <p:pic>
        <p:nvPicPr>
          <p:cNvPr id="14" name="object 14"/>
          <p:cNvPicPr/>
          <p:nvPr/>
        </p:nvPicPr>
        <p:blipFill>
          <a:blip r:embed="rId3" cstate="print"/>
          <a:stretch>
            <a:fillRect/>
          </a:stretch>
        </p:blipFill>
        <p:spPr>
          <a:xfrm>
            <a:off x="372241" y="2022680"/>
            <a:ext cx="5336277" cy="3909799"/>
          </a:xfrm>
          <a:prstGeom prst="rect">
            <a:avLst/>
          </a:prstGeom>
        </p:spPr>
      </p:pic>
      <p:sp>
        <p:nvSpPr>
          <p:cNvPr id="15" name="Caption 15"/>
          <p:cNvSpPr txBox="1"/>
          <p:nvPr/>
        </p:nvSpPr>
        <p:spPr>
          <a:xfrm>
            <a:off x="419100" y="6000000"/>
            <a:ext cx="4300000" cy="50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200" dirty="0">
                <a:solidFill>
                  <a:schemeClr val="bg1">
                    <a:lumMod val="50000"/>
                  </a:schemeClr>
                </a:solidFill>
                <a:latin typeface="Calibri"/>
              </a:rPr>
              <a:t>HCT is associated with higher early mortality but may improve longer-term survival in higher-risk MF.</a:t>
            </a:r>
          </a:p>
        </p:txBody>
      </p:sp>
    </p:spTree>
    <p:extLst>
      <p:ext uri="{BB962C8B-B14F-4D97-AF65-F5344CB8AC3E}">
        <p14:creationId xmlns:p14="http://schemas.microsoft.com/office/powerpoint/2010/main" val="4117240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089EC-2BCB-D42F-8C5A-EEFFE728F3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05240D-420D-738E-1523-101872035BF3}"/>
              </a:ext>
            </a:extLst>
          </p:cNvPr>
          <p:cNvSpPr>
            <a:spLocks noGrp="1"/>
          </p:cNvSpPr>
          <p:nvPr>
            <p:ph type="title"/>
          </p:nvPr>
        </p:nvSpPr>
        <p:spPr>
          <a:xfrm>
            <a:off x="419100" y="1340569"/>
            <a:ext cx="11353800" cy="713539"/>
          </a:xfrm>
        </p:spPr>
        <p:txBody>
          <a:bodyPr lIns="0" tIns="0" rIns="0" bIns="0" anchor="t">
            <a:noAutofit/>
          </a:bodyPr>
          <a:lstStyle/>
          <a:p>
            <a:r>
              <a:rPr lang="en-CA"/>
              <a:t>Recommendation 7</a:t>
            </a:r>
          </a:p>
        </p:txBody>
      </p:sp>
      <p:graphicFrame>
        <p:nvGraphicFramePr>
          <p:cNvPr id="10" name="Table 9">
            <a:extLst>
              <a:ext uri="{FF2B5EF4-FFF2-40B4-BE49-F238E27FC236}">
                <a16:creationId xmlns:a16="http://schemas.microsoft.com/office/drawing/2014/main" id="{210F48C1-54E6-E0A9-65B8-C31B131898D5}"/>
              </a:ext>
            </a:extLst>
          </p:cNvPr>
          <p:cNvGraphicFramePr>
            <a:graphicFrameLocks noGrp="1"/>
          </p:cNvGraphicFramePr>
          <p:nvPr>
            <p:extLst>
              <p:ext uri="{D42A27DB-BD31-4B8C-83A1-F6EECF244321}">
                <p14:modId xmlns:p14="http://schemas.microsoft.com/office/powerpoint/2010/main" val="4085496445"/>
              </p:ext>
            </p:extLst>
          </p:nvPr>
        </p:nvGraphicFramePr>
        <p:xfrm>
          <a:off x="163690" y="2051845"/>
          <a:ext cx="11859838" cy="2300000"/>
        </p:xfrm>
        <a:graphic>
          <a:graphicData uri="http://schemas.openxmlformats.org/drawingml/2006/table">
            <a:tbl>
              <a:tblPr firstRow="1" bandRow="1">
                <a:tableStyleId>{F5AB1C69-6EDB-4FF4-983F-18BD219EF322}</a:tableStyleId>
              </a:tblPr>
              <a:tblGrid>
                <a:gridCol w="6955410">
                  <a:extLst>
                    <a:ext uri="{9D8B030D-6E8A-4147-A177-3AD203B41FA5}">
                      <a16:colId xmlns:a16="http://schemas.microsoft.com/office/drawing/2014/main" val="3322778679"/>
                    </a:ext>
                  </a:extLst>
                </a:gridCol>
                <a:gridCol w="2194631">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00000">
                <a:tc>
                  <a:txBody>
                    <a:bodyPr/>
                    <a:lstStyle/>
                    <a:p>
                      <a:pPr algn="l"/>
                      <a:r>
                        <a:rPr lang="en-US" sz="1800">
                          <a:latin typeface="Calibri"/>
                        </a:rPr>
                        <a:t>Recommendation</a:t>
                      </a:r>
                    </a:p>
                  </a:txBody>
                  <a:tcPr>
                    <a:solidFill>
                      <a:srgbClr val="E23D31"/>
                    </a:solidFill>
                  </a:tcPr>
                </a:tc>
                <a:tc>
                  <a:txBody>
                    <a:bodyPr/>
                    <a:lstStyle/>
                    <a:p>
                      <a:pPr algn="ctr"/>
                      <a:r>
                        <a:rPr lang="en-US" sz="1800">
                          <a:latin typeface="Calibri"/>
                        </a:rPr>
                        <a:t>Strength</a:t>
                      </a:r>
                    </a:p>
                  </a:txBody>
                  <a:tcPr>
                    <a:solidFill>
                      <a:srgbClr val="E23D31"/>
                    </a:solidFill>
                  </a:tcPr>
                </a:tc>
                <a:tc>
                  <a:txBody>
                    <a:bodyPr/>
                    <a:lstStyle/>
                    <a:p>
                      <a:pPr algn="ctr"/>
                      <a:r>
                        <a:rPr lang="en-US" sz="1800">
                          <a:latin typeface="Calibri"/>
                        </a:rPr>
                        <a:t>Evidence Certainty</a:t>
                      </a:r>
                    </a:p>
                  </a:txBody>
                  <a:tcPr>
                    <a:solidFill>
                      <a:srgbClr val="E23D31"/>
                    </a:solidFill>
                  </a:tcPr>
                </a:tc>
                <a:extLst>
                  <a:ext uri="{0D108BD9-81ED-4DB2-BD59-A6C34878D82A}">
                    <a16:rowId xmlns:a16="http://schemas.microsoft.com/office/drawing/2014/main" val="430282136"/>
                  </a:ext>
                </a:extLst>
              </a:tr>
              <a:tr h="300000">
                <a:tc>
                  <a:txBody>
                    <a:bodyPr/>
                    <a:lstStyle/>
                    <a:p>
                      <a:pPr marL="0" marR="17780" lvl="0" indent="0" algn="l">
                        <a:lnSpc>
                          <a:spcPct val="120100"/>
                        </a:lnSpc>
                        <a:spcBef>
                          <a:spcPts val="100"/>
                        </a:spcBef>
                        <a:spcAft>
                          <a:spcPts val="0"/>
                        </a:spcAft>
                        <a:buClr>
                          <a:srgbClr val="000000"/>
                        </a:buClr>
                        <a:buNone/>
                      </a:pPr>
                      <a:r>
                        <a:rPr lang="en-US" sz="1800" b="0" i="0" u="none" strike="noStrike" noProof="0">
                          <a:solidFill>
                            <a:srgbClr val="000000"/>
                          </a:solidFill>
                        </a:rPr>
                        <a:t>In patients with higher-risk myelofibrosis receiving JAK inhibitor therapy, and responding to therapy, the ASH guideline panel suggests early referral for allogeneic hematopoietic cell transplantation consultation compared to delayed referral after failure of response to JAK inhibitor therapy.</a:t>
                      </a:r>
                      <a:endParaRPr lang="en-US" sz="1800" b="0" i="0" u="none" strike="noStrike" noProof="0">
                        <a:solidFill>
                          <a:srgbClr val="000000"/>
                        </a:solidFill>
                        <a:latin typeface="Calibri"/>
                        <a:cs typeface="Arial"/>
                      </a:endParaRPr>
                    </a:p>
                  </a:txBody>
                  <a:tcPr/>
                </a:tc>
                <a:tc>
                  <a:txBody>
                    <a:bodyPr/>
                    <a:lstStyle/>
                    <a:p>
                      <a:pPr algn="ctr"/>
                      <a:r>
                        <a:rPr lang="en-US" sz="1800">
                          <a:latin typeface="Calibri"/>
                        </a:rPr>
                        <a:t>Conditional</a:t>
                      </a:r>
                    </a:p>
                  </a:txBody>
                  <a:tcPr anchor="ctr"/>
                </a:tc>
                <a:tc>
                  <a:txBody>
                    <a:bodyPr/>
                    <a:lstStyle/>
                    <a:p>
                      <a:pPr algn="ctr"/>
                      <a:r>
                        <a:rPr lang="en-US" sz="1800">
                          <a:latin typeface="Calibri"/>
                        </a:rPr>
                        <a:t>Low</a:t>
                      </a:r>
                    </a:p>
                  </a:txBody>
                  <a:tcPr anchor="ctr"/>
                </a:tc>
                <a:extLst>
                  <a:ext uri="{0D108BD9-81ED-4DB2-BD59-A6C34878D82A}">
                    <a16:rowId xmlns:a16="http://schemas.microsoft.com/office/drawing/2014/main" val="311393703"/>
                  </a:ext>
                </a:extLst>
              </a:tr>
            </a:tbl>
          </a:graphicData>
        </a:graphic>
      </p:graphicFrame>
    </p:spTree>
    <p:extLst>
      <p:ext uri="{BB962C8B-B14F-4D97-AF65-F5344CB8AC3E}">
        <p14:creationId xmlns:p14="http://schemas.microsoft.com/office/powerpoint/2010/main" val="3005414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descr="$PPTXTitle"/>
          <p:cNvSpPr txBox="1">
            <a:spLocks noGrp="1"/>
          </p:cNvSpPr>
          <p:nvPr>
            <p:ph type="title"/>
          </p:nvPr>
        </p:nvSpPr>
        <p:spPr>
          <a:xfrm>
            <a:off x="419100" y="1340569"/>
            <a:ext cx="11353800" cy="713539"/>
          </a:xfrm>
        </p:spPr>
        <p:txBody>
          <a:bodyPr vert="horz" wrap="square" lIns="0" tIns="0" rIns="0" bIns="0" rtlCol="0" anchor="t">
            <a:noAutofit/>
          </a:bodyPr>
          <a:lstStyle/>
          <a:p>
            <a:pPr marL="12700">
              <a:spcBef>
                <a:spcPts val="110"/>
              </a:spcBef>
            </a:pPr>
            <a:r>
              <a:rPr lang="en-US"/>
              <a:t>Recommendation 7: Good Practice Statements</a:t>
            </a:r>
          </a:p>
        </p:txBody>
      </p:sp>
      <p:pic>
        <p:nvPicPr>
          <p:cNvPr id="8" name="object 8"/>
          <p:cNvPicPr/>
          <p:nvPr/>
        </p:nvPicPr>
        <p:blipFill>
          <a:blip r:embed="rId2" cstate="print"/>
          <a:stretch>
            <a:fillRect/>
          </a:stretch>
        </p:blipFill>
        <p:spPr>
          <a:xfrm>
            <a:off x="5050000" y="2183094"/>
            <a:ext cx="6601968" cy="3413911"/>
          </a:xfrm>
          <a:prstGeom prst="rect">
            <a:avLst/>
          </a:prstGeom>
        </p:spPr>
      </p:pic>
      <p:sp>
        <p:nvSpPr>
          <p:cNvPr id="9" name="object 9"/>
          <p:cNvSpPr txBox="1"/>
          <p:nvPr/>
        </p:nvSpPr>
        <p:spPr>
          <a:xfrm>
            <a:off x="419100" y="2033094"/>
            <a:ext cx="4500000" cy="4300000"/>
          </a:xfrm>
          <a:prstGeom prst="rect">
            <a:avLst/>
          </a:prstGeom>
        </p:spPr>
        <p:txBody>
          <a:bodyPr wrap="square" lIns="0" tIns="0" rIns="0" bIns="0" anchor="t">
            <a:noAutofit/>
          </a:bodyPr>
          <a:lstStyle/>
          <a:p>
            <a:pPr marL="228600" indent="-228600">
              <a:lnSpc>
                <a:spcPct val="100000"/>
              </a:lnSpc>
              <a:spcBef>
                <a:spcPts val="0"/>
              </a:spcBef>
              <a:spcAft>
                <a:spcPts val="1200"/>
              </a:spcAft>
              <a:buFont typeface="Arial"/>
              <a:buChar char="•"/>
            </a:pPr>
            <a:r>
              <a:rPr lang="en-US" sz="1800" b="1" dirty="0">
                <a:solidFill>
                  <a:srgbClr val="404040"/>
                </a:solidFill>
                <a:latin typeface="Calibri"/>
              </a:rPr>
              <a:t>Early referral does not mean immediate transplant</a:t>
            </a:r>
            <a:r>
              <a:rPr lang="en-US" sz="1800" dirty="0">
                <a:solidFill>
                  <a:srgbClr val="404040"/>
                </a:solidFill>
                <a:latin typeface="Calibri"/>
              </a:rPr>
              <a:t> and does not mean transplant will necessarily occur.</a:t>
            </a:r>
          </a:p>
          <a:p>
            <a:pPr marL="228600" indent="-228600">
              <a:lnSpc>
                <a:spcPct val="100000"/>
              </a:lnSpc>
              <a:spcBef>
                <a:spcPts val="0"/>
              </a:spcBef>
              <a:spcAft>
                <a:spcPts val="1200"/>
              </a:spcAft>
              <a:buFont typeface="Arial"/>
              <a:buChar char="•"/>
            </a:pPr>
            <a:r>
              <a:rPr lang="en-US" sz="1800" b="1" dirty="0">
                <a:solidFill>
                  <a:srgbClr val="404040"/>
                </a:solidFill>
                <a:latin typeface="Calibri"/>
              </a:rPr>
              <a:t>Prioritize early transplant consultation</a:t>
            </a:r>
            <a:r>
              <a:rPr lang="en-US" sz="1800" dirty="0">
                <a:solidFill>
                  <a:srgbClr val="404040"/>
                </a:solidFill>
                <a:latin typeface="Calibri"/>
              </a:rPr>
              <a:t> for high-risk molecular or cytogenetic features, even with optimal JAK inhibitor response.</a:t>
            </a:r>
          </a:p>
          <a:p>
            <a:pPr marL="228600" indent="-228600">
              <a:lnSpc>
                <a:spcPct val="100000"/>
              </a:lnSpc>
              <a:spcBef>
                <a:spcPts val="0"/>
              </a:spcBef>
              <a:spcAft>
                <a:spcPts val="0"/>
              </a:spcAft>
              <a:buFont typeface="Arial"/>
              <a:buChar char="•"/>
            </a:pPr>
            <a:r>
              <a:rPr lang="en-US" sz="1800" b="1" dirty="0">
                <a:solidFill>
                  <a:srgbClr val="404040"/>
                </a:solidFill>
                <a:latin typeface="Calibri"/>
              </a:rPr>
              <a:t>The final decision regarding transplant should be individualized</a:t>
            </a:r>
            <a:r>
              <a:rPr lang="en-US" sz="1800" dirty="0">
                <a:solidFill>
                  <a:srgbClr val="404040"/>
                </a:solidFill>
                <a:latin typeface="Calibri"/>
              </a:rPr>
              <a:t> based on risks, benefits, patient preferences, and values.</a:t>
            </a:r>
          </a:p>
        </p:txBody>
      </p:sp>
      <p:sp>
        <p:nvSpPr>
          <p:cNvPr id="10" name="object 10"/>
          <p:cNvSpPr txBox="1"/>
          <p:nvPr/>
        </p:nvSpPr>
        <p:spPr>
          <a:xfrm>
            <a:off x="10299858" y="6377600"/>
            <a:ext cx="1500142" cy="182400"/>
          </a:xfrm>
          <a:prstGeom prst="rect">
            <a:avLst/>
          </a:prstGeom>
        </p:spPr>
        <p:txBody>
          <a:bodyPr wrap="square" lIns="0" tIns="0" rIns="0" bIns="0" anchor="t">
            <a:noAutofit/>
          </a:bodyPr>
          <a:lstStyle/>
          <a:p>
            <a:pPr marL="0" indent="0" algn="r">
              <a:lnSpc>
                <a:spcPct val="100000"/>
              </a:lnSpc>
              <a:spcBef>
                <a:spcPts val="0"/>
              </a:spcBef>
              <a:spcAft>
                <a:spcPts val="0"/>
              </a:spcAft>
              <a:buNone/>
            </a:pPr>
            <a:r>
              <a:rPr lang="en-US" sz="1000" dirty="0">
                <a:solidFill>
                  <a:srgbClr val="7F7F7F"/>
                </a:solidFill>
                <a:latin typeface="Calibri"/>
              </a:rPr>
              <a:t>Kroger N et al. Blood, 2023</a:t>
            </a:r>
          </a:p>
        </p:txBody>
      </p:sp>
    </p:spTree>
    <p:extLst>
      <p:ext uri="{BB962C8B-B14F-4D97-AF65-F5344CB8AC3E}">
        <p14:creationId xmlns:p14="http://schemas.microsoft.com/office/powerpoint/2010/main" val="10349768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C787-45FE-4E89-72AF-A9F37077BF1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ECED9C3-6F03-1C65-8605-B155E80CCA71}"/>
              </a:ext>
            </a:extLst>
          </p:cNvPr>
          <p:cNvSpPr>
            <a:spLocks noGrp="1"/>
          </p:cNvSpPr>
          <p:nvPr>
            <p:ph type="title"/>
          </p:nvPr>
        </p:nvSpPr>
        <p:spPr>
          <a:xfrm>
            <a:off x="419100" y="1340569"/>
            <a:ext cx="11353800" cy="713539"/>
          </a:xfrm>
        </p:spPr>
        <p:txBody>
          <a:bodyPr lIns="0" tIns="0" rIns="0" bIns="0" anchor="t">
            <a:noAutofit/>
          </a:bodyPr>
          <a:lstStyle/>
          <a:p>
            <a:r>
              <a:rPr lang="en-CA">
                <a:ea typeface="+mj-lt"/>
                <a:cs typeface="+mj-lt"/>
              </a:rPr>
              <a:t>Case 11: Asymptomatic Higher-Risk MF</a:t>
            </a:r>
            <a:r>
              <a:rPr lang="en-US" sz="1800" dirty="0"/>
              <a:t> (PICO 8)</a:t>
            </a:r>
            <a:endParaRPr lang="en-US">
              <a:ea typeface="+mj-lt"/>
              <a:cs typeface="+mj-lt"/>
            </a:endParaRPr>
          </a:p>
        </p:txBody>
      </p:sp>
      <p:sp>
        <p:nvSpPr>
          <p:cNvPr id="6" name="Question panel 6"/>
          <p:cNvSpPr/>
          <p:nvPr/>
        </p:nvSpPr>
        <p:spPr>
          <a:xfrm>
            <a:off x="419100" y="2033094"/>
            <a:ext cx="11350000" cy="3059960"/>
          </a:xfrm>
          <a:prstGeom prst="roundRect">
            <a:avLst>
              <a:gd name="adj" fmla="val 6000"/>
            </a:avLst>
          </a:prstGeom>
          <a:solidFill>
            <a:srgbClr val="F4EEF5"/>
          </a:solidFill>
          <a:ln>
            <a:noFill/>
          </a:ln>
        </p:spPr>
        <p:txBody>
          <a:bodyPr wrap="square" lIns="0" tIns="0" rIns="0" bIns="0" rtlCol="0" anchor="t">
            <a:noAutofit/>
          </a:bodyPr>
          <a:lstStyle/>
          <a:p>
            <a:endParaRPr lang="en-US"/>
          </a:p>
        </p:txBody>
      </p:sp>
      <p:sp>
        <p:nvSpPr>
          <p:cNvPr id="7" name="Question label 7"/>
          <p:cNvSpPr txBox="1"/>
          <p:nvPr/>
        </p:nvSpPr>
        <p:spPr>
          <a:xfrm>
            <a:off x="589100" y="2118094"/>
            <a:ext cx="11010000" cy="22000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300" b="1" dirty="0">
                <a:solidFill>
                  <a:srgbClr val="715073"/>
                </a:solidFill>
                <a:latin typeface="Calibri"/>
              </a:rPr>
              <a:t>Question 11</a:t>
            </a:r>
          </a:p>
        </p:txBody>
      </p:sp>
      <p:sp>
        <p:nvSpPr>
          <p:cNvPr id="8" name="Question 8"/>
          <p:cNvSpPr txBox="1"/>
          <p:nvPr/>
        </p:nvSpPr>
        <p:spPr>
          <a:xfrm>
            <a:off x="589100" y="2348094"/>
            <a:ext cx="11010000" cy="588640"/>
          </a:xfrm>
          <a:prstGeom prst="rect">
            <a:avLst/>
          </a:prstGeom>
          <a:noFill/>
          <a:ln>
            <a:noFill/>
          </a:ln>
        </p:spPr>
        <p:txBody>
          <a:bodyPr wrap="square" lIns="0" tIns="0" rIns="0" bIns="0" rtlCol="0" anchor="t">
            <a:noAutofit/>
          </a:bodyPr>
          <a:lstStyle/>
          <a:p>
            <a:pPr marL="0" indent="0">
              <a:lnSpc>
                <a:spcPct val="100000"/>
              </a:lnSpc>
              <a:spcBef>
                <a:spcPts val="0"/>
              </a:spcBef>
              <a:spcAft>
                <a:spcPts val="0"/>
              </a:spcAft>
              <a:buNone/>
            </a:pPr>
            <a:r>
              <a:rPr lang="en-US" sz="1800" b="1" dirty="0">
                <a:solidFill>
                  <a:srgbClr val="404040"/>
                </a:solidFill>
                <a:latin typeface="Calibri"/>
              </a:rPr>
              <a:t>In a JAK inhibitor–naïve patient scheduled for transplantation, should JAK inhibitor therapy be routinely initiated before transplantation?</a:t>
            </a:r>
          </a:p>
        </p:txBody>
      </p:sp>
      <p:sp>
        <p:nvSpPr>
          <p:cNvPr id="9" name="Answer A 9"/>
          <p:cNvSpPr/>
          <p:nvPr/>
        </p:nvSpPr>
        <p:spPr>
          <a:xfrm>
            <a:off x="589100" y="3046734"/>
            <a:ext cx="11010000" cy="40908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a:pPr>
            <a:r>
              <a:rPr lang="en-US" sz="1700" dirty="0">
                <a:solidFill>
                  <a:srgbClr val="404040"/>
                </a:solidFill>
                <a:latin typeface="Calibri"/>
              </a:rPr>
              <a:t>Yes, in all transplant candidates.</a:t>
            </a:r>
          </a:p>
        </p:txBody>
      </p:sp>
      <p:sp>
        <p:nvSpPr>
          <p:cNvPr id="10" name="Answer B 10"/>
          <p:cNvSpPr/>
          <p:nvPr/>
        </p:nvSpPr>
        <p:spPr>
          <a:xfrm>
            <a:off x="589100" y="3535814"/>
            <a:ext cx="11010000" cy="40908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2"/>
            </a:pPr>
            <a:r>
              <a:rPr lang="en-US" sz="1700" dirty="0">
                <a:solidFill>
                  <a:srgbClr val="404040"/>
                </a:solidFill>
                <a:latin typeface="Calibri"/>
              </a:rPr>
              <a:t>Yes, but only with marked splenomegaly or disease-related symptoms.</a:t>
            </a:r>
          </a:p>
        </p:txBody>
      </p:sp>
      <p:sp>
        <p:nvSpPr>
          <p:cNvPr id="11" name="Answer C 11"/>
          <p:cNvSpPr/>
          <p:nvPr/>
        </p:nvSpPr>
        <p:spPr>
          <a:xfrm>
            <a:off x="589100" y="4024894"/>
            <a:ext cx="11010000" cy="40908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3"/>
            </a:pPr>
            <a:r>
              <a:rPr lang="en-US" sz="1700" dirty="0">
                <a:solidFill>
                  <a:srgbClr val="404040"/>
                </a:solidFill>
                <a:latin typeface="Calibri"/>
              </a:rPr>
              <a:t>No, routine pre-transplant JAK inhibitor therapy is not recommended.</a:t>
            </a:r>
          </a:p>
        </p:txBody>
      </p:sp>
      <p:sp>
        <p:nvSpPr>
          <p:cNvPr id="12" name="Correct answer (click to reveal) 12"/>
          <p:cNvSpPr/>
          <p:nvPr/>
        </p:nvSpPr>
        <p:spPr>
          <a:xfrm>
            <a:off x="589100" y="4024894"/>
            <a:ext cx="11010000" cy="409080"/>
          </a:xfrm>
          <a:prstGeom prst="roundRect">
            <a:avLst>
              <a:gd name="adj" fmla="val 6000"/>
            </a:avLst>
          </a:prstGeom>
          <a:noFill/>
          <a:ln w="28575">
            <a:solidFill>
              <a:srgbClr val="FF0000"/>
            </a:solidFill>
          </a:ln>
        </p:spPr>
        <p:txBody>
          <a:bodyPr wrap="square" lIns="0" tIns="0" rIns="0" bIns="0" rtlCol="0" anchor="t">
            <a:noAutofit/>
          </a:bodyPr>
          <a:lstStyle/>
          <a:p>
            <a:endParaRPr lang="en-US"/>
          </a:p>
        </p:txBody>
      </p:sp>
      <p:sp>
        <p:nvSpPr>
          <p:cNvPr id="13" name="Answer D 13"/>
          <p:cNvSpPr/>
          <p:nvPr/>
        </p:nvSpPr>
        <p:spPr>
          <a:xfrm>
            <a:off x="589100" y="4513974"/>
            <a:ext cx="11010000" cy="409080"/>
          </a:xfrm>
          <a:prstGeom prst="roundRect">
            <a:avLst>
              <a:gd name="adj" fmla="val 6000"/>
            </a:avLst>
          </a:prstGeom>
          <a:solidFill>
            <a:srgbClr val="FFFFFF"/>
          </a:solidFill>
          <a:ln w="9525">
            <a:solidFill>
              <a:srgbClr val="D0C6D2"/>
            </a:solidFill>
          </a:ln>
        </p:spPr>
        <p:txBody>
          <a:bodyPr wrap="square" lIns="90000" tIns="40000" rIns="90000" bIns="40000" rtlCol="0" anchor="ctr">
            <a:noAutofit/>
          </a:bodyPr>
          <a:lstStyle/>
          <a:p>
            <a:pPr marL="342900" indent="-342900">
              <a:lnSpc>
                <a:spcPct val="100000"/>
              </a:lnSpc>
              <a:spcBef>
                <a:spcPts val="0"/>
              </a:spcBef>
              <a:spcAft>
                <a:spcPts val="0"/>
              </a:spcAft>
              <a:buFont typeface="+mj-lt"/>
              <a:buAutoNum type="alphaUcPeriod" startAt="4"/>
            </a:pPr>
            <a:r>
              <a:rPr lang="en-US" sz="1700" dirty="0">
                <a:solidFill>
                  <a:srgbClr val="404040"/>
                </a:solidFill>
                <a:latin typeface="Calibri"/>
              </a:rPr>
              <a:t>Never use JAK inhibitors before transplant.</a:t>
            </a:r>
          </a:p>
        </p:txBody>
      </p:sp>
    </p:spTree>
    <p:extLst>
      <p:ext uri="{BB962C8B-B14F-4D97-AF65-F5344CB8AC3E}">
        <p14:creationId xmlns:p14="http://schemas.microsoft.com/office/powerpoint/2010/main" val="278243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85A63-63F1-8A65-FBE2-C3185AFBAB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055F44-24B8-2A9E-842A-4907DDE198E3}"/>
              </a:ext>
            </a:extLst>
          </p:cNvPr>
          <p:cNvSpPr>
            <a:spLocks noGrp="1"/>
          </p:cNvSpPr>
          <p:nvPr>
            <p:ph type="title"/>
          </p:nvPr>
        </p:nvSpPr>
        <p:spPr>
          <a:xfrm>
            <a:off x="419100" y="1340569"/>
            <a:ext cx="11353800" cy="713539"/>
          </a:xfrm>
        </p:spPr>
        <p:txBody>
          <a:bodyPr lIns="0" tIns="0" rIns="0" bIns="0" anchor="t">
            <a:noAutofit/>
          </a:bodyPr>
          <a:lstStyle/>
          <a:p>
            <a:r>
              <a:rPr lang="en-CA"/>
              <a:t>Recommendation 8</a:t>
            </a:r>
          </a:p>
        </p:txBody>
      </p:sp>
      <p:graphicFrame>
        <p:nvGraphicFramePr>
          <p:cNvPr id="10" name="Table 9">
            <a:extLst>
              <a:ext uri="{FF2B5EF4-FFF2-40B4-BE49-F238E27FC236}">
                <a16:creationId xmlns:a16="http://schemas.microsoft.com/office/drawing/2014/main" id="{3FE71462-BBFB-9D35-8462-879008B85281}"/>
              </a:ext>
            </a:extLst>
          </p:cNvPr>
          <p:cNvGraphicFramePr>
            <a:graphicFrameLocks noGrp="1"/>
          </p:cNvGraphicFramePr>
          <p:nvPr>
            <p:extLst>
              <p:ext uri="{D42A27DB-BD31-4B8C-83A1-F6EECF244321}">
                <p14:modId xmlns:p14="http://schemas.microsoft.com/office/powerpoint/2010/main" val="448295164"/>
              </p:ext>
            </p:extLst>
          </p:nvPr>
        </p:nvGraphicFramePr>
        <p:xfrm>
          <a:off x="149402" y="1990000"/>
          <a:ext cx="11859838" cy="1687830"/>
        </p:xfrm>
        <a:graphic>
          <a:graphicData uri="http://schemas.openxmlformats.org/drawingml/2006/table">
            <a:tbl>
              <a:tblPr firstRow="1" bandRow="1">
                <a:tableStyleId>{F5AB1C69-6EDB-4FF4-983F-18BD219EF322}</a:tableStyleId>
              </a:tblPr>
              <a:tblGrid>
                <a:gridCol w="6955410">
                  <a:extLst>
                    <a:ext uri="{9D8B030D-6E8A-4147-A177-3AD203B41FA5}">
                      <a16:colId xmlns:a16="http://schemas.microsoft.com/office/drawing/2014/main" val="3322778679"/>
                    </a:ext>
                  </a:extLst>
                </a:gridCol>
                <a:gridCol w="2194631">
                  <a:extLst>
                    <a:ext uri="{9D8B030D-6E8A-4147-A177-3AD203B41FA5}">
                      <a16:colId xmlns:a16="http://schemas.microsoft.com/office/drawing/2014/main" val="2016651713"/>
                    </a:ext>
                  </a:extLst>
                </a:gridCol>
                <a:gridCol w="2709797">
                  <a:extLst>
                    <a:ext uri="{9D8B030D-6E8A-4147-A177-3AD203B41FA5}">
                      <a16:colId xmlns:a16="http://schemas.microsoft.com/office/drawing/2014/main" val="4036740786"/>
                    </a:ext>
                  </a:extLst>
                </a:gridCol>
              </a:tblGrid>
              <a:tr h="300000">
                <a:tc>
                  <a:txBody>
                    <a:bodyPr/>
                    <a:lstStyle/>
                    <a:p>
                      <a:pPr algn="l"/>
                      <a:r>
                        <a:rPr lang="en-US" sz="1600">
                          <a:latin typeface="Calibri"/>
                        </a:rPr>
                        <a:t>Recommendation</a:t>
                      </a:r>
                    </a:p>
                  </a:txBody>
                  <a:tcPr>
                    <a:solidFill>
                      <a:srgbClr val="E23D31"/>
                    </a:solidFill>
                  </a:tcPr>
                </a:tc>
                <a:tc>
                  <a:txBody>
                    <a:bodyPr/>
                    <a:lstStyle/>
                    <a:p>
                      <a:pPr algn="ctr"/>
                      <a:r>
                        <a:rPr lang="en-US" sz="1600">
                          <a:latin typeface="Calibri"/>
                        </a:rPr>
                        <a:t>Strength</a:t>
                      </a:r>
                    </a:p>
                  </a:txBody>
                  <a:tcPr>
                    <a:solidFill>
                      <a:srgbClr val="E23D31"/>
                    </a:solidFill>
                  </a:tcPr>
                </a:tc>
                <a:tc>
                  <a:txBody>
                    <a:bodyPr/>
                    <a:lstStyle/>
                    <a:p>
                      <a:pPr algn="ctr"/>
                      <a:r>
                        <a:rPr lang="en-US" sz="1600">
                          <a:latin typeface="Calibri"/>
                        </a:rPr>
                        <a:t>Evidence Certainty</a:t>
                      </a:r>
                    </a:p>
                  </a:txBody>
                  <a:tcPr>
                    <a:solidFill>
                      <a:srgbClr val="E23D31"/>
                    </a:solidFill>
                  </a:tcPr>
                </a:tc>
                <a:extLst>
                  <a:ext uri="{0D108BD9-81ED-4DB2-BD59-A6C34878D82A}">
                    <a16:rowId xmlns:a16="http://schemas.microsoft.com/office/drawing/2014/main" val="430282136"/>
                  </a:ext>
                </a:extLst>
              </a:tr>
              <a:tr h="300000">
                <a:tc>
                  <a:txBody>
                    <a:bodyPr/>
                    <a:lstStyle/>
                    <a:p>
                      <a:pPr marL="0" lvl="0" indent="0" algn="l">
                        <a:lnSpc>
                          <a:spcPct val="100000"/>
                        </a:lnSpc>
                        <a:spcBef>
                          <a:spcPts val="0"/>
                        </a:spcBef>
                        <a:spcAft>
                          <a:spcPts val="0"/>
                        </a:spcAft>
                        <a:buClr>
                          <a:srgbClr val="000000"/>
                        </a:buClr>
                        <a:buFont typeface="Arial"/>
                        <a:buNone/>
                      </a:pPr>
                      <a:r>
                        <a:rPr lang="en-US" sz="1600" b="0" i="0" u="none" strike="noStrike" noProof="0">
                          <a:solidFill>
                            <a:srgbClr val="000000"/>
                          </a:solidFill>
                          <a:latin typeface="Calibri"/>
                        </a:rPr>
                        <a:t>In JAK inhibitor–naïve patients planned for transplantation, the ASH guideline panel suggests against the routine use of pre-transplant JAK inhibitors, except for patients with marked splenomegaly or disease-related symptoms.</a:t>
                      </a:r>
                      <a:endParaRPr lang="en-US" sz="1600" b="0" i="0" u="none" strike="noStrike" noProof="0">
                        <a:solidFill>
                          <a:srgbClr val="000000"/>
                        </a:solidFill>
                        <a:latin typeface="Calibri"/>
                        <a:cs typeface="Arial"/>
                      </a:endParaRPr>
                    </a:p>
                    <a:p>
                      <a:pPr marL="0" lvl="0" indent="0" algn="l">
                        <a:lnSpc>
                          <a:spcPct val="100000"/>
                        </a:lnSpc>
                        <a:spcBef>
                          <a:spcPts val="0"/>
                        </a:spcBef>
                        <a:spcAft>
                          <a:spcPts val="0"/>
                        </a:spcAft>
                        <a:buClr>
                          <a:srgbClr val="000000"/>
                        </a:buClr>
                        <a:buFont typeface="Arial"/>
                        <a:buChar char="•"/>
                      </a:pPr>
                      <a:endParaRPr lang="en-US" sz="1600"/>
                    </a:p>
                    <a:p>
                      <a:pPr marL="252095" marR="17780" lvl="0" indent="-226695" algn="l">
                        <a:lnSpc>
                          <a:spcPct val="120100"/>
                        </a:lnSpc>
                        <a:spcBef>
                          <a:spcPts val="100"/>
                        </a:spcBef>
                        <a:spcAft>
                          <a:spcPts val="0"/>
                        </a:spcAft>
                        <a:buClr>
                          <a:srgbClr val="000000"/>
                        </a:buClr>
                        <a:buFont typeface="Arial,Sans-Serif"/>
                        <a:buChar char="•"/>
                      </a:pPr>
                      <a:endParaRPr lang="en-US" sz="1600" b="0" i="0" u="none" strike="noStrike" noProof="0">
                        <a:solidFill>
                          <a:srgbClr val="000000"/>
                        </a:solidFill>
                      </a:endParaRPr>
                    </a:p>
                  </a:txBody>
                  <a:tcPr/>
                </a:tc>
                <a:tc>
                  <a:txBody>
                    <a:bodyPr/>
                    <a:lstStyle/>
                    <a:p>
                      <a:pPr algn="ctr"/>
                      <a:r>
                        <a:rPr lang="en-US" sz="1600">
                          <a:latin typeface="Calibri"/>
                        </a:rPr>
                        <a:t>Conditional</a:t>
                      </a:r>
                    </a:p>
                  </a:txBody>
                  <a:tcPr anchor="ctr"/>
                </a:tc>
                <a:tc>
                  <a:txBody>
                    <a:bodyPr/>
                    <a:lstStyle/>
                    <a:p>
                      <a:pPr algn="ctr"/>
                      <a:r>
                        <a:rPr lang="en-US" sz="1600">
                          <a:latin typeface="Calibri"/>
                        </a:rPr>
                        <a:t>Very Low</a:t>
                      </a:r>
                    </a:p>
                  </a:txBody>
                  <a:tcPr anchor="ctr"/>
                </a:tc>
                <a:extLst>
                  <a:ext uri="{0D108BD9-81ED-4DB2-BD59-A6C34878D82A}">
                    <a16:rowId xmlns:a16="http://schemas.microsoft.com/office/drawing/2014/main" val="311393703"/>
                  </a:ext>
                </a:extLst>
              </a:tr>
            </a:tbl>
          </a:graphicData>
        </a:graphic>
      </p:graphicFrame>
      <p:sp>
        <p:nvSpPr>
          <p:cNvPr id="2" name="TextBox 1">
            <a:extLst>
              <a:ext uri="{FF2B5EF4-FFF2-40B4-BE49-F238E27FC236}">
                <a16:creationId xmlns:a16="http://schemas.microsoft.com/office/drawing/2014/main" id="{EF5FC06D-C30E-5336-FD1D-BDD9319BC539}"/>
              </a:ext>
            </a:extLst>
          </p:cNvPr>
          <p:cNvSpPr txBox="1"/>
          <p:nvPr/>
        </p:nvSpPr>
        <p:spPr>
          <a:xfrm>
            <a:off x="419100" y="4300000"/>
            <a:ext cx="11300000" cy="2100000"/>
          </a:xfrm>
          <a:prstGeom prst="rect">
            <a:avLst/>
          </a:prstGeom>
          <a:noFill/>
        </p:spPr>
        <p:txBody>
          <a:bodyPr wrap="square" lIns="0" tIns="0" rIns="0" bIns="0" anchor="t">
            <a:noAutofit/>
          </a:bodyPr>
          <a:lstStyle/>
          <a:p>
            <a:pPr marL="0" indent="0">
              <a:lnSpc>
                <a:spcPct val="100000"/>
              </a:lnSpc>
              <a:spcBef>
                <a:spcPts val="0"/>
              </a:spcBef>
              <a:spcAft>
                <a:spcPts val="300"/>
              </a:spcAft>
              <a:buNone/>
            </a:pPr>
            <a:r>
              <a:rPr lang="en-US" sz="1800" b="1" dirty="0">
                <a:solidFill>
                  <a:srgbClr val="404040"/>
                </a:solidFill>
                <a:latin typeface="Calibri"/>
              </a:rPr>
              <a:t>Practical takeaways</a:t>
            </a:r>
          </a:p>
          <a:p>
            <a:pPr marL="228600" indent="-228600">
              <a:lnSpc>
                <a:spcPct val="100000"/>
              </a:lnSpc>
              <a:spcBef>
                <a:spcPts val="0"/>
              </a:spcBef>
              <a:spcAft>
                <a:spcPts val="200"/>
              </a:spcAft>
              <a:buFont typeface="Arial"/>
              <a:buChar char="•"/>
            </a:pPr>
            <a:r>
              <a:rPr lang="en-US" sz="1600" dirty="0">
                <a:solidFill>
                  <a:srgbClr val="404040"/>
                </a:solidFill>
                <a:latin typeface="Calibri"/>
              </a:rPr>
              <a:t>Do not require pre-transplant JAK inhibitor therapy for every patient.</a:t>
            </a:r>
          </a:p>
          <a:p>
            <a:pPr marL="228600" indent="-228600">
              <a:lnSpc>
                <a:spcPct val="100000"/>
              </a:lnSpc>
              <a:spcBef>
                <a:spcPts val="0"/>
              </a:spcBef>
              <a:spcAft>
                <a:spcPts val="200"/>
              </a:spcAft>
              <a:buFont typeface="Arial"/>
              <a:buChar char="•"/>
            </a:pPr>
            <a:r>
              <a:rPr lang="en-US" sz="1600" dirty="0">
                <a:solidFill>
                  <a:srgbClr val="404040"/>
                </a:solidFill>
                <a:latin typeface="Calibri"/>
              </a:rPr>
              <a:t>Consider a JAK inhibitor when marked splenomegaly or disease-related symptoms require treatment.</a:t>
            </a:r>
          </a:p>
          <a:p>
            <a:pPr marL="228600" indent="-228600">
              <a:lnSpc>
                <a:spcPct val="100000"/>
              </a:lnSpc>
              <a:spcBef>
                <a:spcPts val="0"/>
              </a:spcBef>
              <a:spcAft>
                <a:spcPts val="200"/>
              </a:spcAft>
              <a:buFont typeface="Arial"/>
              <a:buChar char="•"/>
            </a:pPr>
            <a:r>
              <a:rPr lang="en-US" sz="1600" dirty="0">
                <a:solidFill>
                  <a:srgbClr val="404040"/>
                </a:solidFill>
                <a:latin typeface="Calibri"/>
              </a:rPr>
              <a:t>Do not delay transplant solely to give routine JAK inhibitor therapy.</a:t>
            </a:r>
          </a:p>
          <a:p>
            <a:pPr marL="228600" indent="-228600">
              <a:lnSpc>
                <a:spcPct val="100000"/>
              </a:lnSpc>
              <a:spcBef>
                <a:spcPts val="0"/>
              </a:spcBef>
              <a:spcAft>
                <a:spcPts val="200"/>
              </a:spcAft>
              <a:buFont typeface="Arial"/>
              <a:buChar char="•"/>
            </a:pPr>
            <a:r>
              <a:rPr lang="en-US" sz="1600" dirty="0">
                <a:solidFill>
                  <a:srgbClr val="404040"/>
                </a:solidFill>
                <a:latin typeface="Calibri"/>
              </a:rPr>
              <a:t>Evidence is very low certainty, and practice should be individualized.</a:t>
            </a:r>
          </a:p>
        </p:txBody>
      </p:sp>
    </p:spTree>
    <p:extLst>
      <p:ext uri="{BB962C8B-B14F-4D97-AF65-F5344CB8AC3E}">
        <p14:creationId xmlns:p14="http://schemas.microsoft.com/office/powerpoint/2010/main" val="15571755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a:xfrm>
            <a:off x="419100" y="1340569"/>
            <a:ext cx="11353800" cy="713539"/>
          </a:xfrm>
        </p:spPr>
        <p:txBody>
          <a:bodyPr lIns="0" tIns="0" rIns="0" bIns="0" anchor="t">
            <a:noAutofit/>
          </a:bodyPr>
          <a:lstStyle/>
          <a:p>
            <a:r>
              <a:rPr lang="en-CA"/>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a:xfrm>
            <a:off x="419100" y="2033093"/>
            <a:ext cx="10972800" cy="4518177"/>
          </a:xfrm>
        </p:spPr>
        <p:txBody>
          <a:bodyPr lIns="0" tIns="0" rIns="0" bIns="0" anchor="t">
            <a:normAutofit/>
          </a:bodyPr>
          <a:lstStyle/>
          <a:p>
            <a:pPr marL="456565" indent="-456565"/>
            <a:r>
              <a:rPr lang="en-CA" sz="2650">
                <a:ea typeface="Geneva"/>
              </a:rPr>
              <a:t>Better evidence for extended molecular testing at serial clinical decision points.</a:t>
            </a:r>
          </a:p>
          <a:p>
            <a:pPr marL="456565" indent="-456565"/>
            <a:r>
              <a:rPr lang="en-CA" sz="2650">
                <a:ea typeface="Geneva"/>
              </a:rPr>
              <a:t>Prospective trials in </a:t>
            </a:r>
            <a:r>
              <a:rPr lang="en-CA" sz="2650" err="1">
                <a:ea typeface="Geneva"/>
              </a:rPr>
              <a:t>prefibrotic</a:t>
            </a:r>
            <a:r>
              <a:rPr lang="en-CA" sz="2650">
                <a:ea typeface="Geneva"/>
              </a:rPr>
              <a:t> MF and asymptomatic higher-risk MF.</a:t>
            </a:r>
          </a:p>
          <a:p>
            <a:pPr marL="456565" indent="-456565"/>
            <a:r>
              <a:rPr lang="en-CA" sz="2650">
                <a:ea typeface="Geneva"/>
              </a:rPr>
              <a:t>Direct comparisons of JAK inhibitor versus non-JAK anemia-directed therapy.</a:t>
            </a:r>
          </a:p>
          <a:p>
            <a:pPr marL="456565" indent="-456565"/>
            <a:r>
              <a:rPr lang="en-CA" sz="2650">
                <a:ea typeface="Geneva"/>
              </a:rPr>
              <a:t>Better evidence on optimal transplant timing and peri-transplant JAK inhibitor use.</a:t>
            </a:r>
          </a:p>
          <a:p>
            <a:pPr marL="456565" indent="-456565"/>
            <a:r>
              <a:rPr lang="en-CA" sz="2650">
                <a:ea typeface="Geneva"/>
              </a:rPr>
              <a:t>Prospective studies of aspirin and iron chelation in MF.</a:t>
            </a:r>
          </a:p>
        </p:txBody>
      </p:sp>
    </p:spTree>
    <p:extLst>
      <p:ext uri="{BB962C8B-B14F-4D97-AF65-F5344CB8AC3E}">
        <p14:creationId xmlns:p14="http://schemas.microsoft.com/office/powerpoint/2010/main" val="246180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1353800" cy="713539"/>
          </a:xfrm>
        </p:spPr>
        <p:txBody>
          <a:bodyPr lIns="0" tIns="0" rIns="0" bIns="0" anchor="t">
            <a:noAutofit/>
          </a:bodyPr>
          <a:lstStyle/>
          <a:p>
            <a:r>
              <a:rPr lang="en-CA" dirty="0"/>
              <a:t>In Summary: 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1300000" cy="4300000"/>
          </a:xfrm>
        </p:spPr>
        <p:txBody>
          <a:bodyPr wrap="square" lIns="0" tIns="0" rIns="0" bIns="0" anchor="t">
            <a:noAutofit/>
          </a:bodyPr>
          <a:lstStyle/>
          <a:p>
            <a:pPr>
              <a:spcBef>
                <a:spcPts val="0"/>
              </a:spcBef>
              <a:spcAft>
                <a:spcPts val="1000"/>
              </a:spcAft>
            </a:pPr>
            <a:r>
              <a:rPr lang="en-US" sz="2400" dirty="0">
                <a:solidFill>
                  <a:schemeClr val="bg1">
                    <a:lumMod val="50000"/>
                  </a:schemeClr>
                </a:solidFill>
                <a:latin typeface="Calibri"/>
              </a:rPr>
              <a:t>Recognize scenarios in which extended molecular testing and interferon-based approaches should be considered in myelofibrosis (MF).</a:t>
            </a:r>
          </a:p>
          <a:p>
            <a:pPr>
              <a:spcBef>
                <a:spcPts val="0"/>
              </a:spcBef>
              <a:spcAft>
                <a:spcPts val="1000"/>
              </a:spcAft>
            </a:pPr>
            <a:r>
              <a:rPr lang="en-US" sz="2400" dirty="0">
                <a:solidFill>
                  <a:schemeClr val="bg1">
                    <a:lumMod val="50000"/>
                  </a:schemeClr>
                </a:solidFill>
                <a:latin typeface="Calibri"/>
              </a:rPr>
              <a:t>Select initial treatment strategies for JAK inhibitor–naïve MF across different clinical phenotypes.</a:t>
            </a:r>
          </a:p>
          <a:p>
            <a:pPr>
              <a:spcBef>
                <a:spcPts val="0"/>
              </a:spcBef>
              <a:spcAft>
                <a:spcPts val="1000"/>
              </a:spcAft>
            </a:pPr>
            <a:r>
              <a:rPr lang="en-US" sz="2400" dirty="0">
                <a:solidFill>
                  <a:schemeClr val="bg1">
                    <a:lumMod val="50000"/>
                  </a:schemeClr>
                </a:solidFill>
                <a:latin typeface="Calibri"/>
              </a:rPr>
              <a:t>Individualize management of disease-related anemia, JAK inhibitor–associated anemia, iron overload, and thrombosis prevention.</a:t>
            </a:r>
          </a:p>
          <a:p>
            <a:pPr>
              <a:spcBef>
                <a:spcPts val="0"/>
              </a:spcBef>
              <a:spcAft>
                <a:spcPts val="1000"/>
              </a:spcAft>
            </a:pPr>
            <a:r>
              <a:rPr lang="en-US" sz="2400" dirty="0">
                <a:solidFill>
                  <a:schemeClr val="bg1">
                    <a:lumMod val="50000"/>
                  </a:schemeClr>
                </a:solidFill>
                <a:latin typeface="Calibri"/>
              </a:rPr>
              <a:t>Apply transplant referral and pre-transplant treatment recommendations in higher-risk MF.</a:t>
            </a:r>
          </a:p>
        </p:txBody>
      </p:sp>
    </p:spTree>
    <p:extLst>
      <p:ext uri="{BB962C8B-B14F-4D97-AF65-F5344CB8AC3E}">
        <p14:creationId xmlns:p14="http://schemas.microsoft.com/office/powerpoint/2010/main" val="30443031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a:xfrm>
            <a:off x="419100" y="1340569"/>
            <a:ext cx="11353800" cy="713539"/>
          </a:xfrm>
        </p:spPr>
        <p:txBody>
          <a:bodyPr lIns="0" tIns="0" rIns="0" bIns="0" anchor="t">
            <a:noAutofit/>
          </a:bodyPr>
          <a:lstStyle/>
          <a:p>
            <a:r>
              <a:rPr lang="en-CA" dirty="0"/>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a:xfrm>
            <a:off x="419099" y="2033094"/>
            <a:ext cx="10892029" cy="3954624"/>
          </a:xfrm>
        </p:spPr>
        <p:txBody>
          <a:bodyPr lIns="0" tIns="0" rIns="0" bIns="0" anchor="t">
            <a:normAutofit/>
          </a:bodyPr>
          <a:lstStyle/>
          <a:p>
            <a:r>
              <a:rPr lang="en-CA" sz="2400" dirty="0"/>
              <a:t>ASH Guideline Panel team members</a:t>
            </a:r>
          </a:p>
          <a:p>
            <a:r>
              <a:rPr lang="en-CA" sz="2400" dirty="0"/>
              <a:t>Knowledge Synthesis team members</a:t>
            </a:r>
          </a:p>
          <a:p>
            <a:r>
              <a:rPr lang="en-CA" sz="2400" dirty="0"/>
              <a:t>Authors of the Myelofibrosis Guidelines Teaching Slide Set </a:t>
            </a:r>
          </a:p>
          <a:p>
            <a:r>
              <a:rPr lang="en-CA" sz="2400" dirty="0"/>
              <a:t>ASH 2025 Annual Meeting Presenters for slide drafting support</a:t>
            </a:r>
          </a:p>
          <a:p>
            <a:endParaRPr lang="en-CA" sz="2400" dirty="0"/>
          </a:p>
          <a:p>
            <a:pPr marL="0" indent="0">
              <a:buNone/>
            </a:pPr>
            <a:r>
              <a:rPr lang="en-CA" sz="2400" dirty="0">
                <a:ea typeface="Geneva"/>
              </a:rPr>
              <a:t>Learn more about the </a:t>
            </a:r>
            <a:r>
              <a:rPr lang="en-CA" sz="2400" b="1" dirty="0">
                <a:ea typeface="Geneva"/>
              </a:rPr>
              <a:t>ASH myelofibrosis guidelines </a:t>
            </a:r>
            <a:r>
              <a:rPr lang="en-CA" sz="2400" dirty="0">
                <a:ea typeface="Geneva"/>
              </a:rPr>
              <a:t>at </a:t>
            </a:r>
            <a:r>
              <a:rPr lang="en-CA" sz="2400" i="1" dirty="0">
                <a:ea typeface="Geneva"/>
                <a:hlinkClick r:id="rId3" action="ppaction://hlinkfile"/>
              </a:rPr>
              <a:t>hematology.org/myelofibrosis-guidelines </a:t>
            </a:r>
            <a:endParaRPr lang="en-CA" sz="2400" i="1" dirty="0">
              <a:ea typeface="Geneva"/>
            </a:endParaRPr>
          </a:p>
        </p:txBody>
      </p:sp>
    </p:spTree>
    <p:extLst>
      <p:ext uri="{BB962C8B-B14F-4D97-AF65-F5344CB8AC3E}">
        <p14:creationId xmlns:p14="http://schemas.microsoft.com/office/powerpoint/2010/main" val="1163732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_x0020_Status xmlns="f428f131-8437-48c9-9cdf-8fab9dca4571">Final</Doc_x0020_Status>
    <DocumentType xmlns="b5d22ad8-ddf3-40e5-bdc1-0d754fc25e6f">Derivative Products</Document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D1B9A4EF46FF4C84B7170978899339" ma:contentTypeVersion="7" ma:contentTypeDescription="Create a new document." ma:contentTypeScope="" ma:versionID="aa17935ebe9e2ead75257e2b6017db3d">
  <xsd:schema xmlns:xsd="http://www.w3.org/2001/XMLSchema" xmlns:xs="http://www.w3.org/2001/XMLSchema" xmlns:p="http://schemas.microsoft.com/office/2006/metadata/properties" xmlns:ns2="f428f131-8437-48c9-9cdf-8fab9dca4571" xmlns:ns3="b5d22ad8-ddf3-40e5-bdc1-0d754fc25e6f" targetNamespace="http://schemas.microsoft.com/office/2006/metadata/properties" ma:root="true" ma:fieldsID="15c9b2d8d7b13da7fa92432769b7fd9a" ns2:_="" ns3:_="">
    <xsd:import namespace="f428f131-8437-48c9-9cdf-8fab9dca4571"/>
    <xsd:import namespace="b5d22ad8-ddf3-40e5-bdc1-0d754fc25e6f"/>
    <xsd:element name="properties">
      <xsd:complexType>
        <xsd:sequence>
          <xsd:element name="documentManagement">
            <xsd:complexType>
              <xsd:all>
                <xsd:element ref="ns2:Doc_x0020_Status" minOccurs="0"/>
                <xsd:element ref="ns3:DocumentType" minOccurs="0"/>
                <xsd:element ref="ns3:MediaServiceMetadata" minOccurs="0"/>
                <xsd:element ref="ns3:MediaServiceFastMetadata" minOccurs="0"/>
                <xsd:element ref="ns3:MediaServiceSearchProperties" minOccurs="0"/>
                <xsd:element ref="ns3:MediaServiceObjectDetectorVersion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Doc_x0020_Status" ma:index="8" nillable="true" ma:displayName="Doc Status" ma:default="Final" ma:format="Dropdown" ma:internalName="Doc_x0020_Status" ma:readOnly="false">
      <xsd:simpleType>
        <xsd:restriction base="dms:Choice">
          <xsd:enumeration value="Draft"/>
          <xsd:enumeration value="Final"/>
        </xsd:restrictio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d22ad8-ddf3-40e5-bdc1-0d754fc25e6f" elementFormDefault="qualified">
    <xsd:import namespace="http://schemas.microsoft.com/office/2006/documentManagement/types"/>
    <xsd:import namespace="http://schemas.microsoft.com/office/infopath/2007/PartnerControls"/>
    <xsd:element name="DocumentType" ma:index="9" nillable="true" ma:displayName="Document Type" ma:format="Dropdown" ma:internalName="DocumentType">
      <xsd:simpleType>
        <xsd:restriction base="dms:Choice">
          <xsd:enumeration value="Planning"/>
          <xsd:enumeration value="Publication"/>
          <xsd:enumeration value="Appointments"/>
          <xsd:enumeration value="Draft Recommendations"/>
          <xsd:enumeration value="Evidence Review"/>
          <xsd:enumeration value="Question Formulation"/>
          <xsd:enumeration value="Reference"/>
          <xsd:enumeration value="Public Comment"/>
          <xsd:enumeration value="Derivative Products"/>
          <xsd:enumeration value="Post Publication"/>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406006DF-E69B-4E49-BA42-60CEC53D9631}">
  <ds:schemaRefs>
    <ds:schemaRef ds:uri="http://schemas.microsoft.com/sharepoint/v3/contenttype/forms"/>
  </ds:schemaRefs>
</ds:datastoreItem>
</file>

<file path=customXml/itemProps2.xml><?xml version="1.0" encoding="utf-8"?>
<ds:datastoreItem xmlns:ds="http://schemas.openxmlformats.org/officeDocument/2006/customXml" ds:itemID="{3D951683-E671-4DA2-9E9D-7E904CC19C3E}">
  <ds:schemaRefs>
    <ds:schemaRef ds:uri="f428f131-8437-48c9-9cdf-8fab9dca457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4d45d5f-54de-4da7-af5d-7af4f3e9caf3"/>
    <ds:schemaRef ds:uri="http://www.w3.org/XML/1998/namespace"/>
    <ds:schemaRef ds:uri="http://purl.org/dc/dcmitype/"/>
    <ds:schemaRef ds:uri="b5d22ad8-ddf3-40e5-bdc1-0d754fc25e6f"/>
  </ds:schemaRefs>
</ds:datastoreItem>
</file>

<file path=customXml/itemProps3.xml><?xml version="1.0" encoding="utf-8"?>
<ds:datastoreItem xmlns:ds="http://schemas.openxmlformats.org/officeDocument/2006/customXml" ds:itemID="{303736F4-186C-46F3-8925-F3E2D19DF7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8f131-8437-48c9-9cdf-8fab9dca4571"/>
    <ds:schemaRef ds:uri="b5d22ad8-ddf3-40e5-bdc1-0d754fc25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B2D5154-E9C5-4192-9857-1E697F01D681}">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30</TotalTime>
  <Words>6250</Words>
  <Application>Microsoft Office PowerPoint</Application>
  <PresentationFormat>Widescreen</PresentationFormat>
  <Paragraphs>781</Paragraphs>
  <Slides>62</Slides>
  <Notes>30</Notes>
  <HiddenSlides>0</HiddenSlides>
  <MMClips>0</MMClips>
  <ScaleCrop>false</ScaleCrop>
  <HeadingPairs>
    <vt:vector size="4" baseType="variant">
      <vt:variant>
        <vt:lpstr>Theme</vt:lpstr>
      </vt:variant>
      <vt:variant>
        <vt:i4>2</vt:i4>
      </vt:variant>
      <vt:variant>
        <vt:lpstr>Slide Titles</vt:lpstr>
      </vt:variant>
      <vt:variant>
        <vt:i4>62</vt:i4>
      </vt:variant>
    </vt:vector>
  </HeadingPairs>
  <TitlesOfParts>
    <vt:vector size="64" baseType="lpstr">
      <vt:lpstr>Office Theme</vt:lpstr>
      <vt:lpstr>1_Office Theme</vt:lpstr>
      <vt:lpstr>Guidelines for the Management of Myelofibrosis in Adults</vt:lpstr>
      <vt:lpstr>PowerPoint Presentation</vt:lpstr>
      <vt:lpstr>How were these guidelines generated? </vt:lpstr>
      <vt:lpstr>How patients and clinicians should use these recommendations</vt:lpstr>
      <vt:lpstr>Objectives</vt:lpstr>
      <vt:lpstr>Case 1: Extended molecular mutation testing in myelofibrosis (PICO 1)</vt:lpstr>
      <vt:lpstr>Case 1: Extended molecular mutation testing in myelofibrosis (PICO 1)</vt:lpstr>
      <vt:lpstr>Prognostic models in myelofibrosis that do not incorporate molecular mutations</vt:lpstr>
      <vt:lpstr>High molecular risk (HMR) non-driver mutations in myelofibrosis</vt:lpstr>
      <vt:lpstr>Prognostic models in myelofibrosis that do incorporate molecular mutations</vt:lpstr>
      <vt:lpstr>Prognostic models in myelofibrosis that do incorporate molecular mutations (cont.)</vt:lpstr>
      <vt:lpstr>PowerPoint Presentation</vt:lpstr>
      <vt:lpstr>PowerPoint Presentation</vt:lpstr>
      <vt:lpstr>MTSS: Myelofibrosis Transplant Scoring System </vt:lpstr>
      <vt:lpstr>Case 1: Back to our patient…</vt:lpstr>
      <vt:lpstr>Recommendation 1</vt:lpstr>
      <vt:lpstr>Case 2a: Use of interferon in myelofibrosis (PICO 2)</vt:lpstr>
      <vt:lpstr>Prefibrotic MF</vt:lpstr>
      <vt:lpstr>Prefibrotic MF and Goals of treatment</vt:lpstr>
      <vt:lpstr>Thrombosis-free survival: (Revised) IPSET-Thrombosis validated in Prefibrotic MF</vt:lpstr>
      <vt:lpstr>Prefibrotic MF: Antiplatelet treatment </vt:lpstr>
      <vt:lpstr>Prefibrotic MF: Cytoreductive treatment</vt:lpstr>
      <vt:lpstr>Case 2a: Back to our patient…</vt:lpstr>
      <vt:lpstr>Case 2b: Use of interferon in myelofibrosis (PICO 2)</vt:lpstr>
      <vt:lpstr>Interferon in MPNs</vt:lpstr>
      <vt:lpstr>Interferon in prefibrotic myelofibrosis</vt:lpstr>
      <vt:lpstr>Interim ropeginterferon alfa-2b data in preMF and low/intermediate-1 risk overt MF</vt:lpstr>
      <vt:lpstr>Recommendation 2</vt:lpstr>
      <vt:lpstr>Case 3: Asymptomatic Higher-Risk MF (PICO 3)</vt:lpstr>
      <vt:lpstr>Recommendation 3</vt:lpstr>
      <vt:lpstr>Case 3: Asymptomatic Higher-Risk MF</vt:lpstr>
      <vt:lpstr>Case 3: Asymptomatic Higher-Risk MF</vt:lpstr>
      <vt:lpstr>Case 4: Disease-Related Anemia (PICO 5)</vt:lpstr>
      <vt:lpstr>Recommendation 5</vt:lpstr>
      <vt:lpstr>Anemia is a poor prognostic marker in MF and has multifactorial causes</vt:lpstr>
      <vt:lpstr>Non-JAK inhibitor anemia directed therapies may also improve hemoglobin levels </vt:lpstr>
      <vt:lpstr>Case 5: Symptomatic Lower-Risk MF (PICO 4)</vt:lpstr>
      <vt:lpstr>Recommendation 4</vt:lpstr>
      <vt:lpstr>Takeaways</vt:lpstr>
      <vt:lpstr>Case 6: Anemia With Ongoing Disease Control (PICO 6)</vt:lpstr>
      <vt:lpstr>Recommendation 6B</vt:lpstr>
      <vt:lpstr>Case 7: Anemia Limiting Effective JAK Inhibitor Dosing (PICO 6)</vt:lpstr>
      <vt:lpstr>Recommendation 6A</vt:lpstr>
      <vt:lpstr>Case 7: Anemia Limiting Effective JAK Inhibitor Dosing Newer JAK inhibitors may reduce anemia and improve anemia and achieve transfusion independence in some patients while controlling splenomegaly and disease-related symptoms </vt:lpstr>
      <vt:lpstr>Case 8: Transfusional Iron Overload (PICO 10)</vt:lpstr>
      <vt:lpstr>Recommendation 10</vt:lpstr>
      <vt:lpstr>Case 8: Transfusional Iron Overload Balance of benefits and harms</vt:lpstr>
      <vt:lpstr>Case 9a: Aspirin Use in Secondary Myelofibrosis (PICO 9)</vt:lpstr>
      <vt:lpstr>Case 9b: Aspirin Use in Primary Myelofibrosis (PICO 9)</vt:lpstr>
      <vt:lpstr>Balance of effects: thrombosis</vt:lpstr>
      <vt:lpstr>Balance of effects: bleeding</vt:lpstr>
      <vt:lpstr>Recommendation 9</vt:lpstr>
      <vt:lpstr>Summary of Decision-Making Regarding Aspirin use in MF</vt:lpstr>
      <vt:lpstr>Case 10: Higher-Risk MF and Transplant Timing (PICO 7)</vt:lpstr>
      <vt:lpstr>Evidence: Timing of transplant and outcomes</vt:lpstr>
      <vt:lpstr>Recommendation 7</vt:lpstr>
      <vt:lpstr>Recommendation 7: Good Practice Statements</vt:lpstr>
      <vt:lpstr>Case 11: Asymptomatic Higher-Risk MF (PICO 8)</vt:lpstr>
      <vt:lpstr>Recommendation 8</vt:lpstr>
      <vt:lpstr>Future Priorities for Research </vt:lpstr>
      <vt:lpstr>In Summary: Back to our Objectives</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the Management of Myelofibrosis in Adults</dc:title>
  <dc:creator>Shireen sirhan</dc:creator>
  <cp:lastModifiedBy>Stein, Brady</cp:lastModifiedBy>
  <cp:revision>85</cp:revision>
  <dcterms:created xsi:type="dcterms:W3CDTF">2026-05-02T20:37:35Z</dcterms:created>
  <dcterms:modified xsi:type="dcterms:W3CDTF">2026-10-14T13:36:00Z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0x010100F9D1B9A4EF46FF4C84B7170978899339</vt:lpwstr>
  </property>
</Properties>
</file>