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95" r:id="rId5"/>
    <p:sldMasterId id="2147483704" r:id="rId6"/>
  </p:sldMasterIdLst>
  <p:notesMasterIdLst>
    <p:notesMasterId r:id="rId35"/>
  </p:notesMasterIdLst>
  <p:handoutMasterIdLst>
    <p:handoutMasterId r:id="rId36"/>
  </p:handoutMasterIdLst>
  <p:sldIdLst>
    <p:sldId id="1636311060" r:id="rId7"/>
    <p:sldId id="1636311061" r:id="rId8"/>
    <p:sldId id="1033" r:id="rId9"/>
    <p:sldId id="956" r:id="rId10"/>
    <p:sldId id="1027" r:id="rId11"/>
    <p:sldId id="1021" r:id="rId12"/>
    <p:sldId id="1028" r:id="rId13"/>
    <p:sldId id="1016" r:id="rId14"/>
    <p:sldId id="1031" r:id="rId15"/>
    <p:sldId id="1029" r:id="rId16"/>
    <p:sldId id="261" r:id="rId17"/>
    <p:sldId id="1018" r:id="rId18"/>
    <p:sldId id="1030" r:id="rId19"/>
    <p:sldId id="990" r:id="rId20"/>
    <p:sldId id="991" r:id="rId21"/>
    <p:sldId id="1032" r:id="rId22"/>
    <p:sldId id="274" r:id="rId23"/>
    <p:sldId id="275" r:id="rId24"/>
    <p:sldId id="269" r:id="rId25"/>
    <p:sldId id="270" r:id="rId26"/>
    <p:sldId id="271" r:id="rId27"/>
    <p:sldId id="276" r:id="rId28"/>
    <p:sldId id="277" r:id="rId29"/>
    <p:sldId id="280" r:id="rId30"/>
    <p:sldId id="281" r:id="rId31"/>
    <p:sldId id="282" r:id="rId32"/>
    <p:sldId id="283" r:id="rId33"/>
    <p:sldId id="982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663F468-69E6-FB20-7182-CD6BC8C37792}" name="Kristen Hauck" initials="KH" userId="S::khauck@myadlm.org::168a2513-740f-4415-aafe-e011e4d90de9" providerId="AD"/>
  <p188:author id="{9B9DA36A-F7A3-8ED7-D2AD-385D58908CE4}" name="Kan Xiong" initials="KX" userId="S::kanxiong@broadinstitute.org::45b35f2d-115f-4cad-8d81-fe11105b6531" providerId="AD"/>
  <p188:author id="{D6B183F0-C969-549D-F8D3-36EE09D9B06D}" name="Dennis Harris" initials="DH" userId="S::dharris@myadlm.org::92641397-8677-47d5-bbed-ffe441ab65e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1893"/>
    <a:srgbClr val="005493"/>
    <a:srgbClr val="0432FF"/>
    <a:srgbClr val="009193"/>
    <a:srgbClr val="5856D6"/>
    <a:srgbClr val="00C7BE"/>
    <a:srgbClr val="0068DA"/>
    <a:srgbClr val="B01F24"/>
    <a:srgbClr val="B9393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366" autoAdjust="0"/>
    <p:restoredTop sz="87868" autoAdjust="0"/>
  </p:normalViewPr>
  <p:slideViewPr>
    <p:cSldViewPr snapToGrid="0">
      <p:cViewPr varScale="1">
        <p:scale>
          <a:sx n="65" d="100"/>
          <a:sy n="65" d="100"/>
        </p:scale>
        <p:origin x="288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6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heme" Target="theme/theme1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microsoft.com/office/2018/10/relationships/authors" Target="author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a Perera" userId="f5e9e269-a0a8-4002-94bb-ff7e66f7f227" providerId="ADAL" clId="{6091002B-18B9-4BA5-8EB4-10C5CE334FA3}"/>
    <pc:docChg chg="addSld delSld modSld sldOrd">
      <pc:chgData name="Julia Perera" userId="f5e9e269-a0a8-4002-94bb-ff7e66f7f227" providerId="ADAL" clId="{6091002B-18B9-4BA5-8EB4-10C5CE334FA3}" dt="2026-09-08T15:40:04.251" v="57" actId="20577"/>
      <pc:docMkLst>
        <pc:docMk/>
      </pc:docMkLst>
      <pc:sldChg chg="add">
        <pc:chgData name="Julia Perera" userId="f5e9e269-a0a8-4002-94bb-ff7e66f7f227" providerId="ADAL" clId="{6091002B-18B9-4BA5-8EB4-10C5CE334FA3}" dt="2026-09-02T12:49:10.761" v="0"/>
        <pc:sldMkLst>
          <pc:docMk/>
          <pc:sldMk cId="382868172" sldId="1636311060"/>
        </pc:sldMkLst>
      </pc:sldChg>
      <pc:sldChg chg="modSp add mod">
        <pc:chgData name="Julia Perera" userId="f5e9e269-a0a8-4002-94bb-ff7e66f7f227" providerId="ADAL" clId="{6091002B-18B9-4BA5-8EB4-10C5CE334FA3}" dt="2026-09-08T15:40:04.251" v="57" actId="20577"/>
        <pc:sldMkLst>
          <pc:docMk/>
          <pc:sldMk cId="826925533" sldId="1636311061"/>
        </pc:sldMkLst>
        <pc:spChg chg="mod">
          <ac:chgData name="Julia Perera" userId="f5e9e269-a0a8-4002-94bb-ff7e66f7f227" providerId="ADAL" clId="{6091002B-18B9-4BA5-8EB4-10C5CE334FA3}" dt="2026-09-08T15:40:04.251" v="57" actId="20577"/>
          <ac:spMkLst>
            <pc:docMk/>
            <pc:sldMk cId="826925533" sldId="1636311061"/>
            <ac:spMk id="2" creationId="{C28926D5-78AD-D26A-99E4-27CE70C2E2BA}"/>
          </ac:spMkLst>
        </pc:spChg>
      </pc:sldChg>
      <pc:sldMasterChg chg="delSldLayout">
        <pc:chgData name="Julia Perera" userId="f5e9e269-a0a8-4002-94bb-ff7e66f7f227" providerId="ADAL" clId="{6091002B-18B9-4BA5-8EB4-10C5CE334FA3}" dt="2026-09-02T12:49:36.225" v="4" actId="47"/>
        <pc:sldMasterMkLst>
          <pc:docMk/>
          <pc:sldMasterMk cId="476988693" sldId="2147483648"/>
        </pc:sldMasterMkLst>
      </pc:sldMasterChg>
    </pc:docChg>
  </pc:docChgLst>
  <pc:docChgLst>
    <pc:chgData name="Kristen Hauck" userId="168a2513-740f-4415-aafe-e011e4d90de9" providerId="ADAL" clId="{A01F0D8C-D7B6-45BD-81E6-3FF03C3F8982}"/>
    <pc:docChg chg="modMainMaster">
      <pc:chgData name="Kristen Hauck" userId="168a2513-740f-4415-aafe-e011e4d90de9" providerId="ADAL" clId="{A01F0D8C-D7B6-45BD-81E6-3FF03C3F8982}" dt="2026-09-01T20:42:12.547" v="0" actId="14826"/>
      <pc:docMkLst>
        <pc:docMk/>
      </pc:docMkLst>
      <pc:sldMasterChg chg="modSp">
        <pc:chgData name="Kristen Hauck" userId="168a2513-740f-4415-aafe-e011e4d90de9" providerId="ADAL" clId="{A01F0D8C-D7B6-45BD-81E6-3FF03C3F8982}" dt="2026-09-01T20:42:12.547" v="0" actId="14826"/>
        <pc:sldMasterMkLst>
          <pc:docMk/>
          <pc:sldMasterMk cId="476988693" sldId="2147483648"/>
        </pc:sldMasterMkLst>
        <pc:picChg chg="mod">
          <ac:chgData name="Kristen Hauck" userId="168a2513-740f-4415-aafe-e011e4d90de9" providerId="ADAL" clId="{A01F0D8C-D7B6-45BD-81E6-3FF03C3F8982}" dt="2026-09-01T20:42:12.547" v="0" actId="14826"/>
          <ac:picMkLst>
            <pc:docMk/>
            <pc:sldMasterMk cId="476988693" sldId="2147483648"/>
            <ac:picMk id="8" creationId="{047A8C39-0806-0D14-649F-FE64489307ED}"/>
          </ac:picMkLst>
        </pc:pic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5C91BD0-E540-82B3-08FF-156311257B0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A4EEA4-2A19-38A1-20DA-7260D5053AB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A8B6E0-CFFB-46E9-A71E-960207839740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3C7382-4B5E-240A-0172-F5FD34C38CA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2ACEFD-3A4D-BA29-7887-AD8043089A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6930EF-AEA4-4F7C-B0AF-3E4D219F4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8273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90041D-931E-D84C-8E00-5C9561D52601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362931-4D4D-6D4B-8991-B9773CEEB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45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62931-4D4D-6D4B-8991-B9773CEEBAB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5386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With CODEC whole-genome duplex sequencing on 19 samples, MEDUSA v.0 achieved residual SNV frequencies nearly equivalent to ddBTP-blocked ER/AT — while covering the full genome. The key trade-off for ddBTP: limited to ~63.5% of the mappable genome due to restriction enzyme cutting bias.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figure from the paper (Fig. 2C) illustrates the genome coverage trade-off. MEDUSA and Duplex-Repair reach ~100% of the mappable genome with sufficient reads, while ddBTP-blocked ER/AT plateaus at 63.5% — a major limitation for studies requiring whole-genome or comprehensive cancer genome profiling.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MEDUSA simplifies the workflow while achieving better accuracy than its predecessor, MEDUSA v.0. The critical change: no bead cleanup between ER and AT steps — instead, apyrase directly degrades dNTPs in solution. This both saves time and improves recovery.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BER enzymes are optional — recommended for damaged samples like FFPE DNA and archival cfDNA, but can be omitted for high-quality fresh DNA. A critical detail: T4 DNA polymerase lacks strand displacement activity, so it cannot resynthesize new strands from nicks — only from genuine gaps or overhangs.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MEDUSA v.0 was the development version that combined Duplex-Repair's ER steps with the new apyrase treatment. MEDUSA is the streamlined, production-ready version that integrates all steps, eliminates bead cleanups, and cuts total time in half — with no compromise in accuracy or recovery.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the primary efficacy results for the streamlined MEDUSA method. A 2.84-fold improvement over standard ER/AT is clinically meaningful — it dramatically reduces false mutation calls. The slight residual difference from ddBTP-blocked ER/AT is an acceptable trade-off for full genome coverage.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cfDNA — the primary substrate for liquid biopsy — MEDUSA achieves meaningful error reduction without compromising molecular recovery. This is critical for clinical applications where input material is limiting, such as early cancer screening or monitoring minimal residual disease.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MEDUSA's compatibility with multiple sample types — cfDNA, FFPE, fresh gDNA — and its integration with CODEC and Methyl-CODEC makes it a versatile platform for clinical genomics. The key advantage for each application is the reduction in false positive variants that could lead to incorrect clinical decisions.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MEDUSA is designed as a modular front-end library preparation step. It produces standard dsDNA libraries with UMI-tagged adapters that can feed into any downstream workflow — targeted panels, whole-genome, or methylation sequencing.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Transparency about limitations is important. The C&gt;G context residual difference versus ddBTP-blocked ER/AT is the most notable remaining gap. The authors hypothesize this comes from 8-oxoG introduced by Covaris shearing that is then propagated by trace resynthesis. Switching to enzymatic fragmentation may close this gap.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62931-4D4D-6D4B-8991-B9773CEEBAB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4272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five takeaways summarize MEDUSA's contribution. The method doesn't require new sequencing instrumentation — it's a better library preparation protocol that plugs into existing workflows and dramatically reduces the false mutation rate.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7546e6fbfb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7546e6fbfb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chemeClr val="dk1"/>
                </a:solidFill>
              </a:rPr>
              <a:t>DNA damage contributes to an error rate of 0.1-1% in conventional NGS. </a:t>
            </a:r>
            <a:endParaRPr sz="10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chemeClr val="dk1"/>
                </a:solidFill>
              </a:rPr>
              <a:t>Though</a:t>
            </a:r>
            <a:r>
              <a:rPr lang="en" sz="1000" dirty="0">
                <a:solidFill>
                  <a:schemeClr val="dk1"/>
                </a:solidFill>
                <a:highlight>
                  <a:schemeClr val="lt1"/>
                </a:highlight>
              </a:rPr>
              <a:t> the most recurrent artifacts can be modeled, </a:t>
            </a:r>
            <a:r>
              <a:rPr lang="en" sz="1000" dirty="0">
                <a:solidFill>
                  <a:schemeClr val="dk1"/>
                </a:solidFill>
              </a:rPr>
              <a:t>low abundance noise cannot be modeled or suppressed analytically. Recurrent artifacts (such as </a:t>
            </a:r>
            <a:r>
              <a:rPr lang="en" sz="1000" dirty="0">
                <a:solidFill>
                  <a:srgbClr val="1D1C1D"/>
                </a:solidFill>
                <a:highlight>
                  <a:schemeClr val="lt1"/>
                </a:highlight>
              </a:rPr>
              <a:t>orientation bias filter, DNA sequence context dependent errors, errors</a:t>
            </a:r>
            <a:r>
              <a:rPr lang="en" sz="1000" dirty="0">
                <a:solidFill>
                  <a:schemeClr val="dk1"/>
                </a:solidFill>
              </a:rPr>
              <a:t> accumulated near the end of fragment, hypermutable sites)</a:t>
            </a:r>
            <a:endParaRPr sz="10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>
          <a:extLst>
            <a:ext uri="{FF2B5EF4-FFF2-40B4-BE49-F238E27FC236}">
              <a16:creationId xmlns:a16="http://schemas.microsoft.com/office/drawing/2014/main" id="{E4BB3899-3FF8-4A1B-DD69-6C12FDD5E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7528a6ccab_0_39:notes">
            <a:extLst>
              <a:ext uri="{FF2B5EF4-FFF2-40B4-BE49-F238E27FC236}">
                <a16:creationId xmlns:a16="http://schemas.microsoft.com/office/drawing/2014/main" id="{2B4AAF12-69CD-2097-85B5-615EBFB0D89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7528a6ccab_0_39:notes">
            <a:extLst>
              <a:ext uri="{FF2B5EF4-FFF2-40B4-BE49-F238E27FC236}">
                <a16:creationId xmlns:a16="http://schemas.microsoft.com/office/drawing/2014/main" id="{83672435-7DD7-1DCF-A1DC-C857FFD6DAD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Introduce end repair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64569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>
          <a:extLst>
            <a:ext uri="{FF2B5EF4-FFF2-40B4-BE49-F238E27FC236}">
              <a16:creationId xmlns:a16="http://schemas.microsoft.com/office/drawing/2014/main" id="{4FC3FC55-E8C0-E245-87C5-112516CC3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7528a6ccab_0_39:notes">
            <a:extLst>
              <a:ext uri="{FF2B5EF4-FFF2-40B4-BE49-F238E27FC236}">
                <a16:creationId xmlns:a16="http://schemas.microsoft.com/office/drawing/2014/main" id="{395CE83B-3658-EDAA-5350-D726CA5A5F7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7528a6ccab_0_39:notes">
            <a:extLst>
              <a:ext uri="{FF2B5EF4-FFF2-40B4-BE49-F238E27FC236}">
                <a16:creationId xmlns:a16="http://schemas.microsoft.com/office/drawing/2014/main" id="{919886DE-D6B1-A6ED-49FE-8A52D53C1A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Introduce end repair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923139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78b2f1f053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78b2f1f053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62931-4D4D-6D4B-8991-B9773CEEBAB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3426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600"/>
              </a:spcAft>
              <a:buSzPct val="100000"/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made sure that apyrase does NOT affect downstream </a:t>
            </a:r>
            <a:r>
              <a:rPr lang="en-US" sz="1200" dirty="0" err="1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</a:t>
            </a: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-tailing efficiency (confirmed by fragment analysis)</a:t>
            </a:r>
            <a:r>
              <a:rPr lang="en-US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impair </a:t>
            </a: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adapter ligation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62931-4D4D-6D4B-8991-B9773CEEBAB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75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C80F5F-D69D-32ED-7191-FB78538EA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C472A4-B9CD-FAE5-EB81-C939061ABC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EED61E-6BFE-783B-34D4-CB2FF14520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FFPE results are striking: MEDUSA v.0 achieved more than 7-fold lower residual SNV frequency compared to standard ER/AT. This makes biological sense — FFPE tissue undergoes extensive chemical modification during fixation, causing C→T deamination artifacts that MEDUSA's BER step addresses.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67CE29-BAD6-B6B4-8FED-DBC89B7DF5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966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gi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jp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hyperlink" Target="https://www.youtube.com/user/ClinicalChemistry" TargetMode="External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hyperlink" Target="https://www.linkedin.com/company/myadlm" TargetMode="External"/><Relationship Id="rId10" Type="http://schemas.openxmlformats.org/officeDocument/2006/relationships/image" Target="../media/image11.jpg"/><Relationship Id="rId4" Type="http://schemas.openxmlformats.org/officeDocument/2006/relationships/image" Target="../media/image8.png"/><Relationship Id="rId9" Type="http://schemas.openxmlformats.org/officeDocument/2006/relationships/hyperlink" Target="http://x.com/Clin_Chem_ADLM" TargetMode="Externa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gif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hyperlink" Target="https://www.youtube.com/user/ClinicalChemistry" TargetMode="External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9.png"/><Relationship Id="rId5" Type="http://schemas.openxmlformats.org/officeDocument/2006/relationships/hyperlink" Target="https://www.linkedin.com/company/myadlm" TargetMode="External"/><Relationship Id="rId10" Type="http://schemas.openxmlformats.org/officeDocument/2006/relationships/image" Target="../media/image11.jpg"/><Relationship Id="rId4" Type="http://schemas.openxmlformats.org/officeDocument/2006/relationships/image" Target="../media/image8.png"/><Relationship Id="rId9" Type="http://schemas.openxmlformats.org/officeDocument/2006/relationships/hyperlink" Target="http://x.com/Clin_Chem_ADLM" TargetMode="Externa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hyperlink" Target="https://www.youtube.com/user/ClinicalChemistry" TargetMode="External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hyperlink" Target="https://www.linkedin.com/company/myadlm" TargetMode="External"/><Relationship Id="rId10" Type="http://schemas.openxmlformats.org/officeDocument/2006/relationships/image" Target="../media/image11.jpg"/><Relationship Id="rId4" Type="http://schemas.openxmlformats.org/officeDocument/2006/relationships/image" Target="../media/image8.png"/><Relationship Id="rId9" Type="http://schemas.openxmlformats.org/officeDocument/2006/relationships/hyperlink" Target="http://x.com/Clin_Chem_ADLM" TargetMode="Externa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(Dark)">
    <p:bg>
      <p:bgPr>
        <a:solidFill>
          <a:srgbClr val="B01F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Background pattern, icon&#10;&#10;Description automatically generated">
            <a:extLst>
              <a:ext uri="{FF2B5EF4-FFF2-40B4-BE49-F238E27FC236}">
                <a16:creationId xmlns:a16="http://schemas.microsoft.com/office/drawing/2014/main" id="{957F7814-BCA6-B455-DB6F-08698F7C11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43620" y="0"/>
            <a:ext cx="864838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C187241-F126-3C90-8516-8919F3BB87A9}"/>
              </a:ext>
            </a:extLst>
          </p:cNvPr>
          <p:cNvSpPr/>
          <p:nvPr userDrawn="1"/>
        </p:nvSpPr>
        <p:spPr>
          <a:xfrm>
            <a:off x="0" y="6160059"/>
            <a:ext cx="12192000" cy="6979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Shape, rectangle&#10;&#10;Description automatically generated">
            <a:extLst>
              <a:ext uri="{FF2B5EF4-FFF2-40B4-BE49-F238E27FC236}">
                <a16:creationId xmlns:a16="http://schemas.microsoft.com/office/drawing/2014/main" id="{D0D1779F-5DCB-C37C-543E-F16E3F13CD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5227"/>
            <a:ext cx="12192000" cy="16400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428ACA-8FDE-31E4-F8D5-B4B85D43D2F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4373" y="1230652"/>
            <a:ext cx="10557400" cy="1687623"/>
          </a:xfrm>
        </p:spPr>
        <p:txBody>
          <a:bodyPr anchor="ctr">
            <a:normAutofit/>
          </a:bodyPr>
          <a:lstStyle>
            <a:lvl1pPr algn="l">
              <a:defRPr sz="6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Article title</a:t>
            </a:r>
          </a:p>
        </p:txBody>
      </p:sp>
      <p:sp>
        <p:nvSpPr>
          <p:cNvPr id="19" name="Text Placeholder 28">
            <a:extLst>
              <a:ext uri="{FF2B5EF4-FFF2-40B4-BE49-F238E27FC236}">
                <a16:creationId xmlns:a16="http://schemas.microsoft.com/office/drawing/2014/main" id="{E10E9024-5AEA-4602-AA91-620698F292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372" y="3328365"/>
            <a:ext cx="7587457" cy="10636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Author list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E00DFBC-08C1-FBA2-9904-1A4325361F11}"/>
              </a:ext>
            </a:extLst>
          </p:cNvPr>
          <p:cNvSpPr/>
          <p:nvPr userDrawn="1"/>
        </p:nvSpPr>
        <p:spPr>
          <a:xfrm>
            <a:off x="980440" y="3074750"/>
            <a:ext cx="1665013" cy="825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021A3888-EF0F-33C4-6D11-0515617A60F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98697" y="6007379"/>
            <a:ext cx="7563132" cy="577850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Copyright</a:t>
            </a:r>
          </a:p>
        </p:txBody>
      </p:sp>
      <p:sp>
        <p:nvSpPr>
          <p:cNvPr id="4" name="Text Placeholder 28">
            <a:extLst>
              <a:ext uri="{FF2B5EF4-FFF2-40B4-BE49-F238E27FC236}">
                <a16:creationId xmlns:a16="http://schemas.microsoft.com/office/drawing/2014/main" id="{B3ACE791-848D-39A2-C8A1-AC747A91E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4372" y="4510733"/>
            <a:ext cx="7587457" cy="49454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Issue month and year</a:t>
            </a:r>
          </a:p>
        </p:txBody>
      </p:sp>
      <p:sp>
        <p:nvSpPr>
          <p:cNvPr id="8" name="Text Placeholder 28">
            <a:extLst>
              <a:ext uri="{FF2B5EF4-FFF2-40B4-BE49-F238E27FC236}">
                <a16:creationId xmlns:a16="http://schemas.microsoft.com/office/drawing/2014/main" id="{B132B53B-A392-1D7B-2E69-8B1AC3D5ED4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74372" y="5109423"/>
            <a:ext cx="7587457" cy="49454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Article DOI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8BBD72FC-275A-DB50-16EE-B8425C3F967C}"/>
              </a:ext>
            </a:extLst>
          </p:cNvPr>
          <p:cNvSpPr txBox="1">
            <a:spLocks/>
          </p:cNvSpPr>
          <p:nvPr userDrawn="1"/>
        </p:nvSpPr>
        <p:spPr>
          <a:xfrm>
            <a:off x="874372" y="272771"/>
            <a:ext cx="10412463" cy="106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200" i="1" dirty="0">
                <a:solidFill>
                  <a:schemeClr val="bg1"/>
                </a:solidFill>
                <a:latin typeface="AvantGarde CE" panose="04000500000000000000" pitchFamily="82" charset="0"/>
              </a:rPr>
              <a:t>Clinical Chemistry </a:t>
            </a:r>
            <a:r>
              <a:rPr lang="en-US" sz="5200" dirty="0">
                <a:solidFill>
                  <a:schemeClr val="bg1"/>
                </a:solidFill>
                <a:latin typeface="AvantGarde CE" panose="04000500000000000000" pitchFamily="82" charset="0"/>
              </a:rPr>
              <a:t>Journal Club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0133CAE-2EC7-2597-C5A0-C75209AB11E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72183" y="6011574"/>
            <a:ext cx="297180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896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1_Title and body no ba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2164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" smtClean="0"/>
              <a:pPr algn="r"/>
              <a:t>‹#›</a:t>
            </a:fld>
            <a:endParaRPr lang="en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044AD9-27E0-EB5B-7878-18CE6098096C}"/>
              </a:ext>
            </a:extLst>
          </p:cNvPr>
          <p:cNvSpPr/>
          <p:nvPr userDrawn="1"/>
        </p:nvSpPr>
        <p:spPr>
          <a:xfrm>
            <a:off x="838200" y="1371600"/>
            <a:ext cx="1358900" cy="2204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1B86146-A5AC-0133-1C83-4CC189ABE69C}"/>
              </a:ext>
            </a:extLst>
          </p:cNvPr>
          <p:cNvSpPr txBox="1">
            <a:spLocks/>
          </p:cNvSpPr>
          <p:nvPr userDrawn="1"/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FEE0E1C-DBE9-4C8E-8A7C-D0EF345BC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00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F953473-F3FA-DAD2-DFF9-575D07AB6613}"/>
              </a:ext>
            </a:extLst>
          </p:cNvPr>
          <p:cNvSpPr/>
          <p:nvPr userDrawn="1"/>
        </p:nvSpPr>
        <p:spPr>
          <a:xfrm>
            <a:off x="876300" y="1397000"/>
            <a:ext cx="1358900" cy="139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AA40E60-D94D-DA62-2835-4B65368C12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fld id="{4FEE0E1C-DBE9-4C8E-8A7C-D0EF345BC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0252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(Dark)">
    <p:bg>
      <p:bgPr>
        <a:solidFill>
          <a:srgbClr val="B01F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Background pattern, icon  Description automatically generated">
            <a:extLst>
              <a:ext uri="{FF2B5EF4-FFF2-40B4-BE49-F238E27FC236}">
                <a16:creationId xmlns:a16="http://schemas.microsoft.com/office/drawing/2014/main" id="{957F7814-BCA6-B455-DB6F-08698F7C11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43620" y="0"/>
            <a:ext cx="864838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C187241-F126-3C90-8516-8919F3BB87A9}"/>
              </a:ext>
            </a:extLst>
          </p:cNvPr>
          <p:cNvSpPr/>
          <p:nvPr userDrawn="1"/>
        </p:nvSpPr>
        <p:spPr>
          <a:xfrm>
            <a:off x="0" y="6160059"/>
            <a:ext cx="12192000" cy="6979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Shape, rectangle  Description automatically generated">
            <a:extLst>
              <a:ext uri="{FF2B5EF4-FFF2-40B4-BE49-F238E27FC236}">
                <a16:creationId xmlns:a16="http://schemas.microsoft.com/office/drawing/2014/main" id="{D0D1779F-5DCB-C37C-543E-F16E3F13CD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5227"/>
            <a:ext cx="12192000" cy="16400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428ACA-8FDE-31E4-F8D5-B4B85D43D2F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4373" y="1230652"/>
            <a:ext cx="10557400" cy="1687623"/>
          </a:xfrm>
        </p:spPr>
        <p:txBody>
          <a:bodyPr anchor="ctr">
            <a:normAutofit/>
          </a:bodyPr>
          <a:lstStyle>
            <a:lvl1pPr algn="l">
              <a:defRPr sz="6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Article title</a:t>
            </a:r>
          </a:p>
        </p:txBody>
      </p:sp>
      <p:sp>
        <p:nvSpPr>
          <p:cNvPr id="19" name="Text Placeholder 28">
            <a:extLst>
              <a:ext uri="{FF2B5EF4-FFF2-40B4-BE49-F238E27FC236}">
                <a16:creationId xmlns:a16="http://schemas.microsoft.com/office/drawing/2014/main" id="{E10E9024-5AEA-4602-AA91-620698F292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372" y="3328365"/>
            <a:ext cx="7587457" cy="10636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Author list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E00DFBC-08C1-FBA2-9904-1A4325361F11}"/>
              </a:ext>
            </a:extLst>
          </p:cNvPr>
          <p:cNvSpPr/>
          <p:nvPr userDrawn="1"/>
        </p:nvSpPr>
        <p:spPr>
          <a:xfrm>
            <a:off x="980440" y="3074750"/>
            <a:ext cx="1665013" cy="8259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021A3888-EF0F-33C4-6D11-0515617A60F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98697" y="6007379"/>
            <a:ext cx="7563132" cy="577850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Copyright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29EF32-730A-A4D0-3D3B-EFB512B2C3C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8676640" y="6041751"/>
            <a:ext cx="2755133" cy="503711"/>
          </a:xfrm>
          <a:prstGeom prst="rect">
            <a:avLst/>
          </a:prstGeom>
        </p:spPr>
      </p:pic>
      <p:sp>
        <p:nvSpPr>
          <p:cNvPr id="4" name="Text Placeholder 28">
            <a:extLst>
              <a:ext uri="{FF2B5EF4-FFF2-40B4-BE49-F238E27FC236}">
                <a16:creationId xmlns:a16="http://schemas.microsoft.com/office/drawing/2014/main" id="{B3ACE791-848D-39A2-C8A1-AC747A91E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4372" y="4510733"/>
            <a:ext cx="7587457" cy="49454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Issue month and year</a:t>
            </a:r>
          </a:p>
        </p:txBody>
      </p:sp>
      <p:sp>
        <p:nvSpPr>
          <p:cNvPr id="8" name="Text Placeholder 28">
            <a:extLst>
              <a:ext uri="{FF2B5EF4-FFF2-40B4-BE49-F238E27FC236}">
                <a16:creationId xmlns:a16="http://schemas.microsoft.com/office/drawing/2014/main" id="{B132B53B-A392-1D7B-2E69-8B1AC3D5ED4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74372" y="5109423"/>
            <a:ext cx="7587457" cy="49454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Article DOI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8BBD72FC-275A-DB50-16EE-B8425C3F967C}"/>
              </a:ext>
            </a:extLst>
          </p:cNvPr>
          <p:cNvSpPr txBox="1">
            <a:spLocks/>
          </p:cNvSpPr>
          <p:nvPr userDrawn="1"/>
        </p:nvSpPr>
        <p:spPr>
          <a:xfrm>
            <a:off x="874372" y="272771"/>
            <a:ext cx="10412463" cy="106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200" i="1" dirty="0">
                <a:solidFill>
                  <a:schemeClr val="bg1"/>
                </a:solidFill>
                <a:latin typeface="AvantGarde CE" panose="04000500000000000000" pitchFamily="82" charset="0"/>
              </a:rPr>
              <a:t>Clinical Chemistry </a:t>
            </a:r>
            <a:r>
              <a:rPr lang="en-US" sz="5200" dirty="0">
                <a:solidFill>
                  <a:schemeClr val="bg1"/>
                </a:solidFill>
                <a:latin typeface="AvantGarde CE" panose="04000500000000000000" pitchFamily="82" charset="0"/>
              </a:rPr>
              <a:t>Journal Club</a:t>
            </a:r>
          </a:p>
        </p:txBody>
      </p:sp>
    </p:spTree>
    <p:extLst>
      <p:ext uri="{BB962C8B-B14F-4D97-AF65-F5344CB8AC3E}">
        <p14:creationId xmlns:p14="http://schemas.microsoft.com/office/powerpoint/2010/main" val="19221803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A0FBA87-2F44-9349-164E-503BF1401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599" cy="3937866"/>
          </a:xfrm>
        </p:spPr>
        <p:txBody>
          <a:bodyPr/>
          <a:lstStyle>
            <a:lvl1pPr>
              <a:buClr>
                <a:srgbClr val="B01F24"/>
              </a:buClr>
              <a:defRPr/>
            </a:lvl1pPr>
            <a:lvl2pPr>
              <a:buClr>
                <a:srgbClr val="B01F24"/>
              </a:buClr>
              <a:defRPr/>
            </a:lvl2pPr>
            <a:lvl3pPr>
              <a:buClr>
                <a:srgbClr val="B01F24"/>
              </a:buClr>
              <a:defRPr/>
            </a:lvl3pPr>
            <a:lvl4pPr>
              <a:buClr>
                <a:srgbClr val="B01F24"/>
              </a:buClr>
              <a:defRPr/>
            </a:lvl4pPr>
            <a:lvl5pPr>
              <a:buClr>
                <a:srgbClr val="B01F24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B623CD19-6E2F-7266-4872-D54B5A017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33BACF4-CDE5-F11C-121A-4F30C2C432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1857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Content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  Description automatically generated with low confidence">
            <a:extLst>
              <a:ext uri="{FF2B5EF4-FFF2-40B4-BE49-F238E27FC236}">
                <a16:creationId xmlns:a16="http://schemas.microsoft.com/office/drawing/2014/main" id="{D08B0D03-2974-714F-122B-165CAC7BF6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CE534B-B1E2-E9D9-1B3B-16D3F99B37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 rot="10800000" flipV="1">
            <a:off x="6816435" y="1839479"/>
            <a:ext cx="4537759" cy="3937864"/>
          </a:xfrm>
          <a:custGeom>
            <a:avLst/>
            <a:gdLst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0 w 4537361"/>
              <a:gd name="connsiteY3" fmla="*/ 3937864 h 3937864"/>
              <a:gd name="connsiteX4" fmla="*/ 0 w 4537361"/>
              <a:gd name="connsiteY4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0 w 4537361"/>
              <a:gd name="connsiteY4" fmla="*/ 3937864 h 3937864"/>
              <a:gd name="connsiteX5" fmla="*/ 0 w 4537361"/>
              <a:gd name="connsiteY5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0 w 4537361"/>
              <a:gd name="connsiteY4" fmla="*/ 3937864 h 3937864"/>
              <a:gd name="connsiteX5" fmla="*/ 17741 w 4537361"/>
              <a:gd name="connsiteY5" fmla="*/ 3346296 h 3937864"/>
              <a:gd name="connsiteX6" fmla="*/ 0 w 4537361"/>
              <a:gd name="connsiteY6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17741 w 4537361"/>
              <a:gd name="connsiteY4" fmla="*/ 3346296 h 3937864"/>
              <a:gd name="connsiteX5" fmla="*/ 0 w 4537361"/>
              <a:gd name="connsiteY5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17741 w 4537361"/>
              <a:gd name="connsiteY4" fmla="*/ 3346296 h 3937864"/>
              <a:gd name="connsiteX5" fmla="*/ 0 w 4537361"/>
              <a:gd name="connsiteY5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17741 w 4537361"/>
              <a:gd name="connsiteY4" fmla="*/ 3346296 h 3937864"/>
              <a:gd name="connsiteX5" fmla="*/ 0 w 4537361"/>
              <a:gd name="connsiteY5" fmla="*/ 0 h 3937864"/>
              <a:gd name="connsiteX0" fmla="*/ 398 w 4537759"/>
              <a:gd name="connsiteY0" fmla="*/ 0 h 3981228"/>
              <a:gd name="connsiteX1" fmla="*/ 4537759 w 4537759"/>
              <a:gd name="connsiteY1" fmla="*/ 0 h 3981228"/>
              <a:gd name="connsiteX2" fmla="*/ 4537759 w 4537759"/>
              <a:gd name="connsiteY2" fmla="*/ 3937864 h 3981228"/>
              <a:gd name="connsiteX3" fmla="*/ 769701 w 4537759"/>
              <a:gd name="connsiteY3" fmla="*/ 3935020 h 3981228"/>
              <a:gd name="connsiteX4" fmla="*/ 5613 w 4537759"/>
              <a:gd name="connsiteY4" fmla="*/ 3321244 h 3981228"/>
              <a:gd name="connsiteX5" fmla="*/ 398 w 4537759"/>
              <a:gd name="connsiteY5" fmla="*/ 0 h 3981228"/>
              <a:gd name="connsiteX0" fmla="*/ 398 w 4537759"/>
              <a:gd name="connsiteY0" fmla="*/ 0 h 3937864"/>
              <a:gd name="connsiteX1" fmla="*/ 4537759 w 4537759"/>
              <a:gd name="connsiteY1" fmla="*/ 0 h 3937864"/>
              <a:gd name="connsiteX2" fmla="*/ 4537759 w 4537759"/>
              <a:gd name="connsiteY2" fmla="*/ 3937864 h 3937864"/>
              <a:gd name="connsiteX3" fmla="*/ 769701 w 4537759"/>
              <a:gd name="connsiteY3" fmla="*/ 3935020 h 3937864"/>
              <a:gd name="connsiteX4" fmla="*/ 5613 w 4537759"/>
              <a:gd name="connsiteY4" fmla="*/ 3321244 h 3937864"/>
              <a:gd name="connsiteX5" fmla="*/ 398 w 4537759"/>
              <a:gd name="connsiteY5" fmla="*/ 0 h 3937864"/>
              <a:gd name="connsiteX0" fmla="*/ 398 w 4537759"/>
              <a:gd name="connsiteY0" fmla="*/ 0 h 3937864"/>
              <a:gd name="connsiteX1" fmla="*/ 4537759 w 4537759"/>
              <a:gd name="connsiteY1" fmla="*/ 0 h 3937864"/>
              <a:gd name="connsiteX2" fmla="*/ 4537759 w 4537759"/>
              <a:gd name="connsiteY2" fmla="*/ 3937864 h 3937864"/>
              <a:gd name="connsiteX3" fmla="*/ 769701 w 4537759"/>
              <a:gd name="connsiteY3" fmla="*/ 3935020 h 3937864"/>
              <a:gd name="connsiteX4" fmla="*/ 5613 w 4537759"/>
              <a:gd name="connsiteY4" fmla="*/ 3321244 h 3937864"/>
              <a:gd name="connsiteX5" fmla="*/ 398 w 4537759"/>
              <a:gd name="connsiteY5" fmla="*/ 0 h 3937864"/>
              <a:gd name="connsiteX0" fmla="*/ 398 w 4537759"/>
              <a:gd name="connsiteY0" fmla="*/ 0 h 3937864"/>
              <a:gd name="connsiteX1" fmla="*/ 4537759 w 4537759"/>
              <a:gd name="connsiteY1" fmla="*/ 0 h 3937864"/>
              <a:gd name="connsiteX2" fmla="*/ 4537759 w 4537759"/>
              <a:gd name="connsiteY2" fmla="*/ 3937864 h 3937864"/>
              <a:gd name="connsiteX3" fmla="*/ 769701 w 4537759"/>
              <a:gd name="connsiteY3" fmla="*/ 3935020 h 3937864"/>
              <a:gd name="connsiteX4" fmla="*/ 5613 w 4537759"/>
              <a:gd name="connsiteY4" fmla="*/ 3321244 h 3937864"/>
              <a:gd name="connsiteX5" fmla="*/ 398 w 4537759"/>
              <a:gd name="connsiteY5" fmla="*/ 0 h 3937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37759" h="3937864">
                <a:moveTo>
                  <a:pt x="398" y="0"/>
                </a:moveTo>
                <a:lnTo>
                  <a:pt x="4537759" y="0"/>
                </a:lnTo>
                <a:lnTo>
                  <a:pt x="4537759" y="3937864"/>
                </a:lnTo>
                <a:lnTo>
                  <a:pt x="769701" y="3935020"/>
                </a:lnTo>
                <a:cubicBezTo>
                  <a:pt x="227286" y="3932459"/>
                  <a:pt x="18139" y="3755479"/>
                  <a:pt x="5613" y="3321244"/>
                </a:cubicBezTo>
                <a:cubicBezTo>
                  <a:pt x="-6913" y="2887009"/>
                  <a:pt x="6312" y="1115432"/>
                  <a:pt x="398" y="0"/>
                </a:cubicBezTo>
                <a:close/>
              </a:path>
            </a:pathLst>
          </a:custGeom>
          <a:noFill/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4E2FD67-04B8-E71A-CBE8-8D71B302DCB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38201" y="1825625"/>
            <a:ext cx="5675334" cy="3937866"/>
          </a:xfrm>
        </p:spPr>
        <p:txBody>
          <a:bodyPr/>
          <a:lstStyle>
            <a:lvl1pPr>
              <a:buClr>
                <a:srgbClr val="B01F24"/>
              </a:buCl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077FBDAC-2252-7217-2067-76B261B64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B4CDB82A-64F0-7B41-C00C-7820008CEE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9456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con  Description automatically generated with low confidence">
            <a:extLst>
              <a:ext uri="{FF2B5EF4-FFF2-40B4-BE49-F238E27FC236}">
                <a16:creationId xmlns:a16="http://schemas.microsoft.com/office/drawing/2014/main" id="{A8E328E0-DA7B-ABB6-782E-575F14B8DA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F87D27-E95E-6A63-56C5-DB81B071F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69DADA4D-1AF3-B735-A1D4-0914E5235E23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838200" y="2600596"/>
            <a:ext cx="7857567" cy="2980596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6AA21B16-D482-8D32-0258-714B6E0A6F5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828800"/>
            <a:ext cx="10515600" cy="74595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4D41BFD-ECA8-850F-6B23-0A47995E32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6617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  Description automatically generated with low confidence">
            <a:extLst>
              <a:ext uri="{FF2B5EF4-FFF2-40B4-BE49-F238E27FC236}">
                <a16:creationId xmlns:a16="http://schemas.microsoft.com/office/drawing/2014/main" id="{C76ED23B-F82C-8222-4A9D-C425D332E5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F87D27-E95E-6A63-56C5-DB81B071F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51C6D61-33DF-B0E7-559E-5EBD8D9523BB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200" y="2595519"/>
            <a:ext cx="8325321" cy="298957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A34D75AF-E4A5-8452-643F-2DBD1785BC7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828800"/>
            <a:ext cx="10515600" cy="745958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A58D32CC-65A8-44E2-7FEA-4429984104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601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con  Description automatically generated with low confidence">
            <a:extLst>
              <a:ext uri="{FF2B5EF4-FFF2-40B4-BE49-F238E27FC236}">
                <a16:creationId xmlns:a16="http://schemas.microsoft.com/office/drawing/2014/main" id="{647DCF3E-313D-B902-74DB-0D3276227E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pic>
        <p:nvPicPr>
          <p:cNvPr id="14" name="Picture 13" descr="A picture containing shape  Description automatically generated">
            <a:extLst>
              <a:ext uri="{FF2B5EF4-FFF2-40B4-BE49-F238E27FC236}">
                <a16:creationId xmlns:a16="http://schemas.microsoft.com/office/drawing/2014/main" id="{36553679-C4F3-FE6F-CCD4-205C4092BC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5917062"/>
            <a:ext cx="12192000" cy="94324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80D0A02-875D-A37C-149F-27CF9CA500DA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EA5967-9B5A-9C20-47C3-9083A6210BB6}"/>
              </a:ext>
            </a:extLst>
          </p:cNvPr>
          <p:cNvSpPr/>
          <p:nvPr userDrawn="1"/>
        </p:nvSpPr>
        <p:spPr>
          <a:xfrm>
            <a:off x="892352" y="1343025"/>
            <a:ext cx="1241248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205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shape  Description automatically generated">
            <a:extLst>
              <a:ext uri="{FF2B5EF4-FFF2-40B4-BE49-F238E27FC236}">
                <a16:creationId xmlns:a16="http://schemas.microsoft.com/office/drawing/2014/main" id="{36553679-C4F3-FE6F-CCD4-205C4092BC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5917062"/>
            <a:ext cx="12192000" cy="94324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80D0A02-875D-A37C-149F-27CF9CA500DA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EA5967-9B5A-9C20-47C3-9083A6210BB6}"/>
              </a:ext>
            </a:extLst>
          </p:cNvPr>
          <p:cNvSpPr/>
          <p:nvPr userDrawn="1"/>
        </p:nvSpPr>
        <p:spPr>
          <a:xfrm>
            <a:off x="892352" y="1343025"/>
            <a:ext cx="1241248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87C0E2FD-7436-76A5-ADB2-D21566C4F233}"/>
              </a:ext>
            </a:extLst>
          </p:cNvPr>
          <p:cNvSpPr txBox="1">
            <a:spLocks noChangeArrowheads="1"/>
          </p:cNvSpPr>
          <p:nvPr userDrawn="1"/>
        </p:nvSpPr>
        <p:spPr bwMode="auto">
          <a:xfrm flipH="1">
            <a:off x="1570219" y="1388341"/>
            <a:ext cx="9051561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914400" eaLnBrk="1" hangingPunct="1">
              <a:defRPr/>
            </a:pPr>
            <a:r>
              <a:rPr lang="en-US" sz="32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32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32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32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32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32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D48CA89A-938D-5512-C0E1-C1DAB76BFD0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299147" y="4300850"/>
            <a:ext cx="1593706" cy="49244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 us</a:t>
            </a:r>
          </a:p>
        </p:txBody>
      </p:sp>
      <p:pic>
        <p:nvPicPr>
          <p:cNvPr id="8" name="Picture 7" descr="http://upload.wikimedia.org/wikipedia/commons/4/41/YouTube_icon_block.png">
            <a:hlinkClick r:id="rId3"/>
            <a:extLst>
              <a:ext uri="{FF2B5EF4-FFF2-40B4-BE49-F238E27FC236}">
                <a16:creationId xmlns:a16="http://schemas.microsoft.com/office/drawing/2014/main" id="{CE2CE5B4-0223-64C3-4CF3-5459D49B0E8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7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hlinkClick r:id="rId5"/>
            <a:extLst>
              <a:ext uri="{FF2B5EF4-FFF2-40B4-BE49-F238E27FC236}">
                <a16:creationId xmlns:a16="http://schemas.microsoft.com/office/drawing/2014/main" id="{36508821-4B13-ECAA-537B-A7E2A1892B8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2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>
            <a:hlinkClick r:id="rId7"/>
            <a:extLst>
              <a:ext uri="{FF2B5EF4-FFF2-40B4-BE49-F238E27FC236}">
                <a16:creationId xmlns:a16="http://schemas.microsoft.com/office/drawing/2014/main" id="{65FC53B0-63E2-4F87-681A-C02D4511320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294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hlinkClick r:id="rId9"/>
            <a:extLst>
              <a:ext uri="{FF2B5EF4-FFF2-40B4-BE49-F238E27FC236}">
                <a16:creationId xmlns:a16="http://schemas.microsoft.com/office/drawing/2014/main" id="{DBCECBCC-DED0-55AB-3421-F854C5983713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5614738" y="4858250"/>
            <a:ext cx="463717" cy="46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4528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BBC0F-9799-4115-81EA-42C5C6689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0605"/>
            <a:ext cx="10515600" cy="740864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D0022A-1E46-4A88-B3F6-9108730045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B44CB-4CE1-444D-9A17-B0B72334E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B963A-AAD5-47BE-9120-297A75C24D71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F507AA-A450-4843-AA7F-C87D30D8A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57AC7-A206-4D5C-B5BD-AEFD6CBD4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73928-51BE-4587-A0B7-6A7AD9CAA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570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A0FBA87-2F44-9349-164E-503BF1401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599" cy="3937866"/>
          </a:xfrm>
        </p:spPr>
        <p:txBody>
          <a:bodyPr/>
          <a:lstStyle>
            <a:lvl1pPr>
              <a:buClr>
                <a:srgbClr val="B01F24"/>
              </a:buClr>
              <a:defRPr/>
            </a:lvl1pPr>
            <a:lvl2pPr>
              <a:buClr>
                <a:srgbClr val="B01F24"/>
              </a:buClr>
              <a:defRPr/>
            </a:lvl2pPr>
            <a:lvl3pPr>
              <a:buClr>
                <a:srgbClr val="B01F24"/>
              </a:buClr>
              <a:defRPr/>
            </a:lvl3pPr>
            <a:lvl4pPr>
              <a:buClr>
                <a:srgbClr val="B01F24"/>
              </a:buClr>
              <a:defRPr/>
            </a:lvl4pPr>
            <a:lvl5pPr>
              <a:buClr>
                <a:srgbClr val="B01F24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B623CD19-6E2F-7266-4872-D54B5A017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33BACF4-CDE5-F11C-121A-4F30C2C432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fld id="{4FEE0E1C-DBE9-4C8E-8A7C-D0EF345BC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017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(Dark)">
    <p:bg>
      <p:bgPr>
        <a:solidFill>
          <a:srgbClr val="B01F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Background pattern, icon&#10;&#10;Description automatically generated">
            <a:extLst>
              <a:ext uri="{FF2B5EF4-FFF2-40B4-BE49-F238E27FC236}">
                <a16:creationId xmlns:a16="http://schemas.microsoft.com/office/drawing/2014/main" id="{957F7814-BCA6-B455-DB6F-08698F7C11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43620" y="0"/>
            <a:ext cx="864838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C187241-F126-3C90-8516-8919F3BB87A9}"/>
              </a:ext>
            </a:extLst>
          </p:cNvPr>
          <p:cNvSpPr/>
          <p:nvPr userDrawn="1"/>
        </p:nvSpPr>
        <p:spPr>
          <a:xfrm>
            <a:off x="0" y="6160059"/>
            <a:ext cx="12192000" cy="6979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Shape, rectangle&#10;&#10;Description automatically generated">
            <a:extLst>
              <a:ext uri="{FF2B5EF4-FFF2-40B4-BE49-F238E27FC236}">
                <a16:creationId xmlns:a16="http://schemas.microsoft.com/office/drawing/2014/main" id="{D0D1779F-5DCB-C37C-543E-F16E3F13CD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5227"/>
            <a:ext cx="12192000" cy="16400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428ACA-8FDE-31E4-F8D5-B4B85D43D2F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4373" y="1230652"/>
            <a:ext cx="10557400" cy="1687623"/>
          </a:xfrm>
        </p:spPr>
        <p:txBody>
          <a:bodyPr anchor="ctr">
            <a:normAutofit/>
          </a:bodyPr>
          <a:lstStyle>
            <a:lvl1pPr algn="l">
              <a:defRPr sz="6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Article title</a:t>
            </a:r>
          </a:p>
        </p:txBody>
      </p:sp>
      <p:sp>
        <p:nvSpPr>
          <p:cNvPr id="19" name="Text Placeholder 28">
            <a:extLst>
              <a:ext uri="{FF2B5EF4-FFF2-40B4-BE49-F238E27FC236}">
                <a16:creationId xmlns:a16="http://schemas.microsoft.com/office/drawing/2014/main" id="{E10E9024-5AEA-4602-AA91-620698F292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372" y="3328365"/>
            <a:ext cx="7587457" cy="10636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Author list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E00DFBC-08C1-FBA2-9904-1A4325361F11}"/>
              </a:ext>
            </a:extLst>
          </p:cNvPr>
          <p:cNvSpPr/>
          <p:nvPr userDrawn="1"/>
        </p:nvSpPr>
        <p:spPr>
          <a:xfrm>
            <a:off x="980440" y="3074750"/>
            <a:ext cx="1665013" cy="825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021A3888-EF0F-33C4-6D11-0515617A60F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98697" y="6007379"/>
            <a:ext cx="7563132" cy="577850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Copyright</a:t>
            </a:r>
          </a:p>
        </p:txBody>
      </p:sp>
      <p:sp>
        <p:nvSpPr>
          <p:cNvPr id="4" name="Text Placeholder 28">
            <a:extLst>
              <a:ext uri="{FF2B5EF4-FFF2-40B4-BE49-F238E27FC236}">
                <a16:creationId xmlns:a16="http://schemas.microsoft.com/office/drawing/2014/main" id="{B3ACE791-848D-39A2-C8A1-AC747A91E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4372" y="4510733"/>
            <a:ext cx="7587457" cy="49454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Issue month and year</a:t>
            </a:r>
          </a:p>
        </p:txBody>
      </p:sp>
      <p:sp>
        <p:nvSpPr>
          <p:cNvPr id="8" name="Text Placeholder 28">
            <a:extLst>
              <a:ext uri="{FF2B5EF4-FFF2-40B4-BE49-F238E27FC236}">
                <a16:creationId xmlns:a16="http://schemas.microsoft.com/office/drawing/2014/main" id="{B132B53B-A392-1D7B-2E69-8B1AC3D5ED4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74372" y="5109423"/>
            <a:ext cx="7587457" cy="49454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Article DOI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8BBD72FC-275A-DB50-16EE-B8425C3F967C}"/>
              </a:ext>
            </a:extLst>
          </p:cNvPr>
          <p:cNvSpPr txBox="1">
            <a:spLocks/>
          </p:cNvSpPr>
          <p:nvPr userDrawn="1"/>
        </p:nvSpPr>
        <p:spPr>
          <a:xfrm>
            <a:off x="874372" y="272771"/>
            <a:ext cx="10412463" cy="106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200" i="1" dirty="0">
                <a:solidFill>
                  <a:schemeClr val="bg1"/>
                </a:solidFill>
                <a:latin typeface="AvantGarde CE" panose="04000500000000000000" pitchFamily="82" charset="0"/>
              </a:rPr>
              <a:t>Clinical Chemistry </a:t>
            </a:r>
            <a:r>
              <a:rPr lang="en-US" sz="5200" dirty="0">
                <a:solidFill>
                  <a:schemeClr val="bg1"/>
                </a:solidFill>
                <a:latin typeface="AvantGarde CE" panose="04000500000000000000" pitchFamily="82" charset="0"/>
              </a:rPr>
              <a:t>Journal Club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0133CAE-2EC7-2597-C5A0-C75209AB11E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72183" y="6011574"/>
            <a:ext cx="297180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7603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A0FBA87-2F44-9349-164E-503BF1401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599" cy="3937866"/>
          </a:xfrm>
        </p:spPr>
        <p:txBody>
          <a:bodyPr/>
          <a:lstStyle>
            <a:lvl1pPr>
              <a:buClr>
                <a:srgbClr val="B01F24"/>
              </a:buClr>
              <a:defRPr/>
            </a:lvl1pPr>
            <a:lvl2pPr>
              <a:buClr>
                <a:srgbClr val="B01F24"/>
              </a:buClr>
              <a:defRPr/>
            </a:lvl2pPr>
            <a:lvl3pPr>
              <a:buClr>
                <a:srgbClr val="B01F24"/>
              </a:buClr>
              <a:defRPr/>
            </a:lvl3pPr>
            <a:lvl4pPr>
              <a:buClr>
                <a:srgbClr val="B01F24"/>
              </a:buClr>
              <a:defRPr/>
            </a:lvl4pPr>
            <a:lvl5pPr>
              <a:buClr>
                <a:srgbClr val="B01F24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B623CD19-6E2F-7266-4872-D54B5A017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33BACF4-CDE5-F11C-121A-4F30C2C432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fld id="{4FEE0E1C-DBE9-4C8E-8A7C-D0EF345BC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413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tandard Content Slide N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A0FBA87-2F44-9349-164E-503BF1401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599" cy="3937866"/>
          </a:xfrm>
        </p:spPr>
        <p:txBody>
          <a:bodyPr/>
          <a:lstStyle>
            <a:lvl1pPr>
              <a:buClr>
                <a:srgbClr val="B01F24"/>
              </a:buClr>
              <a:defRPr/>
            </a:lvl1pPr>
            <a:lvl2pPr>
              <a:buClr>
                <a:srgbClr val="B01F24"/>
              </a:buClr>
              <a:defRPr/>
            </a:lvl2pPr>
            <a:lvl3pPr>
              <a:buClr>
                <a:srgbClr val="B01F24"/>
              </a:buClr>
              <a:defRPr/>
            </a:lvl3pPr>
            <a:lvl4pPr>
              <a:buClr>
                <a:srgbClr val="B01F24"/>
              </a:buClr>
              <a:defRPr/>
            </a:lvl4pPr>
            <a:lvl5pPr>
              <a:buClr>
                <a:srgbClr val="B01F24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B623CD19-6E2F-7266-4872-D54B5A017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33BACF4-CDE5-F11C-121A-4F30C2C432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fld id="{4FEE0E1C-DBE9-4C8E-8A7C-D0EF345BC8D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2176F55-2CA6-4146-3C3C-92AD9828F0B3}"/>
              </a:ext>
            </a:extLst>
          </p:cNvPr>
          <p:cNvSpPr/>
          <p:nvPr userDrawn="1"/>
        </p:nvSpPr>
        <p:spPr>
          <a:xfrm>
            <a:off x="838200" y="1371600"/>
            <a:ext cx="1358900" cy="2204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6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Content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 with low confidence">
            <a:extLst>
              <a:ext uri="{FF2B5EF4-FFF2-40B4-BE49-F238E27FC236}">
                <a16:creationId xmlns:a16="http://schemas.microsoft.com/office/drawing/2014/main" id="{D08B0D03-2974-714F-122B-165CAC7BF6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CE534B-B1E2-E9D9-1B3B-16D3F99B37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 rot="10800000" flipV="1">
            <a:off x="6816435" y="1839479"/>
            <a:ext cx="4537759" cy="3937864"/>
          </a:xfrm>
          <a:custGeom>
            <a:avLst/>
            <a:gdLst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0 w 4537361"/>
              <a:gd name="connsiteY3" fmla="*/ 3937864 h 3937864"/>
              <a:gd name="connsiteX4" fmla="*/ 0 w 4537361"/>
              <a:gd name="connsiteY4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0 w 4537361"/>
              <a:gd name="connsiteY4" fmla="*/ 3937864 h 3937864"/>
              <a:gd name="connsiteX5" fmla="*/ 0 w 4537361"/>
              <a:gd name="connsiteY5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0 w 4537361"/>
              <a:gd name="connsiteY4" fmla="*/ 3937864 h 3937864"/>
              <a:gd name="connsiteX5" fmla="*/ 17741 w 4537361"/>
              <a:gd name="connsiteY5" fmla="*/ 3346296 h 3937864"/>
              <a:gd name="connsiteX6" fmla="*/ 0 w 4537361"/>
              <a:gd name="connsiteY6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17741 w 4537361"/>
              <a:gd name="connsiteY4" fmla="*/ 3346296 h 3937864"/>
              <a:gd name="connsiteX5" fmla="*/ 0 w 4537361"/>
              <a:gd name="connsiteY5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17741 w 4537361"/>
              <a:gd name="connsiteY4" fmla="*/ 3346296 h 3937864"/>
              <a:gd name="connsiteX5" fmla="*/ 0 w 4537361"/>
              <a:gd name="connsiteY5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17741 w 4537361"/>
              <a:gd name="connsiteY4" fmla="*/ 3346296 h 3937864"/>
              <a:gd name="connsiteX5" fmla="*/ 0 w 4537361"/>
              <a:gd name="connsiteY5" fmla="*/ 0 h 3937864"/>
              <a:gd name="connsiteX0" fmla="*/ 398 w 4537759"/>
              <a:gd name="connsiteY0" fmla="*/ 0 h 3981228"/>
              <a:gd name="connsiteX1" fmla="*/ 4537759 w 4537759"/>
              <a:gd name="connsiteY1" fmla="*/ 0 h 3981228"/>
              <a:gd name="connsiteX2" fmla="*/ 4537759 w 4537759"/>
              <a:gd name="connsiteY2" fmla="*/ 3937864 h 3981228"/>
              <a:gd name="connsiteX3" fmla="*/ 769701 w 4537759"/>
              <a:gd name="connsiteY3" fmla="*/ 3935020 h 3981228"/>
              <a:gd name="connsiteX4" fmla="*/ 5613 w 4537759"/>
              <a:gd name="connsiteY4" fmla="*/ 3321244 h 3981228"/>
              <a:gd name="connsiteX5" fmla="*/ 398 w 4537759"/>
              <a:gd name="connsiteY5" fmla="*/ 0 h 3981228"/>
              <a:gd name="connsiteX0" fmla="*/ 398 w 4537759"/>
              <a:gd name="connsiteY0" fmla="*/ 0 h 3937864"/>
              <a:gd name="connsiteX1" fmla="*/ 4537759 w 4537759"/>
              <a:gd name="connsiteY1" fmla="*/ 0 h 3937864"/>
              <a:gd name="connsiteX2" fmla="*/ 4537759 w 4537759"/>
              <a:gd name="connsiteY2" fmla="*/ 3937864 h 3937864"/>
              <a:gd name="connsiteX3" fmla="*/ 769701 w 4537759"/>
              <a:gd name="connsiteY3" fmla="*/ 3935020 h 3937864"/>
              <a:gd name="connsiteX4" fmla="*/ 5613 w 4537759"/>
              <a:gd name="connsiteY4" fmla="*/ 3321244 h 3937864"/>
              <a:gd name="connsiteX5" fmla="*/ 398 w 4537759"/>
              <a:gd name="connsiteY5" fmla="*/ 0 h 3937864"/>
              <a:gd name="connsiteX0" fmla="*/ 398 w 4537759"/>
              <a:gd name="connsiteY0" fmla="*/ 0 h 3937864"/>
              <a:gd name="connsiteX1" fmla="*/ 4537759 w 4537759"/>
              <a:gd name="connsiteY1" fmla="*/ 0 h 3937864"/>
              <a:gd name="connsiteX2" fmla="*/ 4537759 w 4537759"/>
              <a:gd name="connsiteY2" fmla="*/ 3937864 h 3937864"/>
              <a:gd name="connsiteX3" fmla="*/ 769701 w 4537759"/>
              <a:gd name="connsiteY3" fmla="*/ 3935020 h 3937864"/>
              <a:gd name="connsiteX4" fmla="*/ 5613 w 4537759"/>
              <a:gd name="connsiteY4" fmla="*/ 3321244 h 3937864"/>
              <a:gd name="connsiteX5" fmla="*/ 398 w 4537759"/>
              <a:gd name="connsiteY5" fmla="*/ 0 h 3937864"/>
              <a:gd name="connsiteX0" fmla="*/ 398 w 4537759"/>
              <a:gd name="connsiteY0" fmla="*/ 0 h 3937864"/>
              <a:gd name="connsiteX1" fmla="*/ 4537759 w 4537759"/>
              <a:gd name="connsiteY1" fmla="*/ 0 h 3937864"/>
              <a:gd name="connsiteX2" fmla="*/ 4537759 w 4537759"/>
              <a:gd name="connsiteY2" fmla="*/ 3937864 h 3937864"/>
              <a:gd name="connsiteX3" fmla="*/ 769701 w 4537759"/>
              <a:gd name="connsiteY3" fmla="*/ 3935020 h 3937864"/>
              <a:gd name="connsiteX4" fmla="*/ 5613 w 4537759"/>
              <a:gd name="connsiteY4" fmla="*/ 3321244 h 3937864"/>
              <a:gd name="connsiteX5" fmla="*/ 398 w 4537759"/>
              <a:gd name="connsiteY5" fmla="*/ 0 h 3937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37759" h="3937864">
                <a:moveTo>
                  <a:pt x="398" y="0"/>
                </a:moveTo>
                <a:lnTo>
                  <a:pt x="4537759" y="0"/>
                </a:lnTo>
                <a:lnTo>
                  <a:pt x="4537759" y="3937864"/>
                </a:lnTo>
                <a:lnTo>
                  <a:pt x="769701" y="3935020"/>
                </a:lnTo>
                <a:cubicBezTo>
                  <a:pt x="227286" y="3932459"/>
                  <a:pt x="18139" y="3755479"/>
                  <a:pt x="5613" y="3321244"/>
                </a:cubicBezTo>
                <a:cubicBezTo>
                  <a:pt x="-6913" y="2887009"/>
                  <a:pt x="6312" y="1115432"/>
                  <a:pt x="398" y="0"/>
                </a:cubicBezTo>
                <a:close/>
              </a:path>
            </a:pathLst>
          </a:custGeom>
          <a:noFill/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4E2FD67-04B8-E71A-CBE8-8D71B302DCB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38201" y="1825625"/>
            <a:ext cx="5675334" cy="3937866"/>
          </a:xfrm>
        </p:spPr>
        <p:txBody>
          <a:bodyPr/>
          <a:lstStyle>
            <a:lvl1pPr>
              <a:buClr>
                <a:srgbClr val="B01F24"/>
              </a:buCl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077FBDAC-2252-7217-2067-76B261B64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B4CDB82A-64F0-7B41-C00C-7820008CEE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fld id="{4FEE0E1C-DBE9-4C8E-8A7C-D0EF345BC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7497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con&#10;&#10;Description automatically generated with low confidence">
            <a:extLst>
              <a:ext uri="{FF2B5EF4-FFF2-40B4-BE49-F238E27FC236}">
                <a16:creationId xmlns:a16="http://schemas.microsoft.com/office/drawing/2014/main" id="{A8E328E0-DA7B-ABB6-782E-575F14B8DA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F87D27-E95E-6A63-56C5-DB81B071F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69DADA4D-1AF3-B735-A1D4-0914E5235E23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838200" y="2600596"/>
            <a:ext cx="7857567" cy="2980596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6AA21B16-D482-8D32-0258-714B6E0A6F5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828800"/>
            <a:ext cx="10515600" cy="74595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4D41BFD-ECA8-850F-6B23-0A47995E32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fld id="{4FEE0E1C-DBE9-4C8E-8A7C-D0EF345BC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4926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&#10;&#10;Description automatically generated with low confidence">
            <a:extLst>
              <a:ext uri="{FF2B5EF4-FFF2-40B4-BE49-F238E27FC236}">
                <a16:creationId xmlns:a16="http://schemas.microsoft.com/office/drawing/2014/main" id="{C76ED23B-F82C-8222-4A9D-C425D332E5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F87D27-E95E-6A63-56C5-DB81B071F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51C6D61-33DF-B0E7-559E-5EBD8D9523BB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200" y="2595519"/>
            <a:ext cx="8325321" cy="298957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A34D75AF-E4A5-8452-643F-2DBD1785BC7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828800"/>
            <a:ext cx="10515600" cy="745958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A58D32CC-65A8-44E2-7FEA-4429984104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fld id="{4FEE0E1C-DBE9-4C8E-8A7C-D0EF345BC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1802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con&#10;&#10;Description automatically generated with low confidence">
            <a:extLst>
              <a:ext uri="{FF2B5EF4-FFF2-40B4-BE49-F238E27FC236}">
                <a16:creationId xmlns:a16="http://schemas.microsoft.com/office/drawing/2014/main" id="{647DCF3E-313D-B902-74DB-0D3276227E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pic>
        <p:nvPicPr>
          <p:cNvPr id="14" name="Picture 13" descr="A picture containing shape&#10;&#10;Description automatically generated">
            <a:extLst>
              <a:ext uri="{FF2B5EF4-FFF2-40B4-BE49-F238E27FC236}">
                <a16:creationId xmlns:a16="http://schemas.microsoft.com/office/drawing/2014/main" id="{36553679-C4F3-FE6F-CCD4-205C4092BC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5917062"/>
            <a:ext cx="12192000" cy="94324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80D0A02-875D-A37C-149F-27CF9CA500DA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EA5967-9B5A-9C20-47C3-9083A6210BB6}"/>
              </a:ext>
            </a:extLst>
          </p:cNvPr>
          <p:cNvSpPr/>
          <p:nvPr userDrawn="1"/>
        </p:nvSpPr>
        <p:spPr>
          <a:xfrm>
            <a:off x="892352" y="1343025"/>
            <a:ext cx="1241248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8DADB5F-2F57-4C53-4185-5A15AC5586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fld id="{4FEE0E1C-DBE9-4C8E-8A7C-D0EF345BC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526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shape&#10;&#10;Description automatically generated">
            <a:extLst>
              <a:ext uri="{FF2B5EF4-FFF2-40B4-BE49-F238E27FC236}">
                <a16:creationId xmlns:a16="http://schemas.microsoft.com/office/drawing/2014/main" id="{36553679-C4F3-FE6F-CCD4-205C4092BC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5917062"/>
            <a:ext cx="12192000" cy="94324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80D0A02-875D-A37C-149F-27CF9CA500DA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EA5967-9B5A-9C20-47C3-9083A6210BB6}"/>
              </a:ext>
            </a:extLst>
          </p:cNvPr>
          <p:cNvSpPr/>
          <p:nvPr userDrawn="1"/>
        </p:nvSpPr>
        <p:spPr>
          <a:xfrm>
            <a:off x="892352" y="1343025"/>
            <a:ext cx="1241248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87C0E2FD-7436-76A5-ADB2-D21566C4F233}"/>
              </a:ext>
            </a:extLst>
          </p:cNvPr>
          <p:cNvSpPr txBox="1">
            <a:spLocks noChangeArrowheads="1"/>
          </p:cNvSpPr>
          <p:nvPr userDrawn="1"/>
        </p:nvSpPr>
        <p:spPr bwMode="auto">
          <a:xfrm flipH="1">
            <a:off x="1570219" y="1388341"/>
            <a:ext cx="9051561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914400" eaLnBrk="1" hangingPunct="1">
              <a:defRPr/>
            </a:pPr>
            <a:r>
              <a:rPr lang="en-US" sz="32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32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32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32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32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32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D48CA89A-938D-5512-C0E1-C1DAB76BFD0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299147" y="4300850"/>
            <a:ext cx="1593706" cy="49244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 us</a:t>
            </a:r>
          </a:p>
        </p:txBody>
      </p:sp>
      <p:pic>
        <p:nvPicPr>
          <p:cNvPr id="8" name="Picture 7" descr="http://upload.wikimedia.org/wikipedia/commons/4/41/YouTube_icon_block.png">
            <a:hlinkClick r:id="rId3"/>
            <a:extLst>
              <a:ext uri="{FF2B5EF4-FFF2-40B4-BE49-F238E27FC236}">
                <a16:creationId xmlns:a16="http://schemas.microsoft.com/office/drawing/2014/main" id="{CE2CE5B4-0223-64C3-4CF3-5459D49B0E8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7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hlinkClick r:id="rId5"/>
            <a:extLst>
              <a:ext uri="{FF2B5EF4-FFF2-40B4-BE49-F238E27FC236}">
                <a16:creationId xmlns:a16="http://schemas.microsoft.com/office/drawing/2014/main" id="{36508821-4B13-ECAA-537B-A7E2A1892B8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2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>
            <a:hlinkClick r:id="rId7"/>
            <a:extLst>
              <a:ext uri="{FF2B5EF4-FFF2-40B4-BE49-F238E27FC236}">
                <a16:creationId xmlns:a16="http://schemas.microsoft.com/office/drawing/2014/main" id="{65FC53B0-63E2-4F87-681A-C02D4511320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294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hlinkClick r:id="rId9"/>
            <a:extLst>
              <a:ext uri="{FF2B5EF4-FFF2-40B4-BE49-F238E27FC236}">
                <a16:creationId xmlns:a16="http://schemas.microsoft.com/office/drawing/2014/main" id="{DBCECBCC-DED0-55AB-3421-F854C5983713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5614738" y="4858250"/>
            <a:ext cx="463717" cy="46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2943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2164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" smtClean="0"/>
              <a:pPr algn="r"/>
              <a:t>‹#›</a:t>
            </a:fld>
            <a:endParaRPr lang="en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3F4A670C-1204-9C06-11A6-3FB902C37B1D}"/>
              </a:ext>
            </a:extLst>
          </p:cNvPr>
          <p:cNvSpPr txBox="1">
            <a:spLocks/>
          </p:cNvSpPr>
          <p:nvPr userDrawn="1"/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FEE0E1C-DBE9-4C8E-8A7C-D0EF345BC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3423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2164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" smtClean="0"/>
              <a:pPr algn="r"/>
              <a:t>‹#›</a:t>
            </a:fld>
            <a:endParaRPr lang="en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044AD9-27E0-EB5B-7878-18CE6098096C}"/>
              </a:ext>
            </a:extLst>
          </p:cNvPr>
          <p:cNvSpPr/>
          <p:nvPr userDrawn="1"/>
        </p:nvSpPr>
        <p:spPr>
          <a:xfrm>
            <a:off x="838200" y="1371600"/>
            <a:ext cx="1358900" cy="2204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1B86146-A5AC-0133-1C83-4CC189ABE69C}"/>
              </a:ext>
            </a:extLst>
          </p:cNvPr>
          <p:cNvSpPr txBox="1">
            <a:spLocks/>
          </p:cNvSpPr>
          <p:nvPr userDrawn="1"/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FEE0E1C-DBE9-4C8E-8A7C-D0EF345BC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801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Content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 with low confidence">
            <a:extLst>
              <a:ext uri="{FF2B5EF4-FFF2-40B4-BE49-F238E27FC236}">
                <a16:creationId xmlns:a16="http://schemas.microsoft.com/office/drawing/2014/main" id="{D08B0D03-2974-714F-122B-165CAC7BF6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CE534B-B1E2-E9D9-1B3B-16D3F99B37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 rot="10800000" flipV="1">
            <a:off x="6816435" y="1839479"/>
            <a:ext cx="4537759" cy="3937864"/>
          </a:xfrm>
          <a:custGeom>
            <a:avLst/>
            <a:gdLst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0 w 4537361"/>
              <a:gd name="connsiteY3" fmla="*/ 3937864 h 3937864"/>
              <a:gd name="connsiteX4" fmla="*/ 0 w 4537361"/>
              <a:gd name="connsiteY4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0 w 4537361"/>
              <a:gd name="connsiteY4" fmla="*/ 3937864 h 3937864"/>
              <a:gd name="connsiteX5" fmla="*/ 0 w 4537361"/>
              <a:gd name="connsiteY5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0 w 4537361"/>
              <a:gd name="connsiteY4" fmla="*/ 3937864 h 3937864"/>
              <a:gd name="connsiteX5" fmla="*/ 17741 w 4537361"/>
              <a:gd name="connsiteY5" fmla="*/ 3346296 h 3937864"/>
              <a:gd name="connsiteX6" fmla="*/ 0 w 4537361"/>
              <a:gd name="connsiteY6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17741 w 4537361"/>
              <a:gd name="connsiteY4" fmla="*/ 3346296 h 3937864"/>
              <a:gd name="connsiteX5" fmla="*/ 0 w 4537361"/>
              <a:gd name="connsiteY5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17741 w 4537361"/>
              <a:gd name="connsiteY4" fmla="*/ 3346296 h 3937864"/>
              <a:gd name="connsiteX5" fmla="*/ 0 w 4537361"/>
              <a:gd name="connsiteY5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17741 w 4537361"/>
              <a:gd name="connsiteY4" fmla="*/ 3346296 h 3937864"/>
              <a:gd name="connsiteX5" fmla="*/ 0 w 4537361"/>
              <a:gd name="connsiteY5" fmla="*/ 0 h 3937864"/>
              <a:gd name="connsiteX0" fmla="*/ 398 w 4537759"/>
              <a:gd name="connsiteY0" fmla="*/ 0 h 3981228"/>
              <a:gd name="connsiteX1" fmla="*/ 4537759 w 4537759"/>
              <a:gd name="connsiteY1" fmla="*/ 0 h 3981228"/>
              <a:gd name="connsiteX2" fmla="*/ 4537759 w 4537759"/>
              <a:gd name="connsiteY2" fmla="*/ 3937864 h 3981228"/>
              <a:gd name="connsiteX3" fmla="*/ 769701 w 4537759"/>
              <a:gd name="connsiteY3" fmla="*/ 3935020 h 3981228"/>
              <a:gd name="connsiteX4" fmla="*/ 5613 w 4537759"/>
              <a:gd name="connsiteY4" fmla="*/ 3321244 h 3981228"/>
              <a:gd name="connsiteX5" fmla="*/ 398 w 4537759"/>
              <a:gd name="connsiteY5" fmla="*/ 0 h 3981228"/>
              <a:gd name="connsiteX0" fmla="*/ 398 w 4537759"/>
              <a:gd name="connsiteY0" fmla="*/ 0 h 3937864"/>
              <a:gd name="connsiteX1" fmla="*/ 4537759 w 4537759"/>
              <a:gd name="connsiteY1" fmla="*/ 0 h 3937864"/>
              <a:gd name="connsiteX2" fmla="*/ 4537759 w 4537759"/>
              <a:gd name="connsiteY2" fmla="*/ 3937864 h 3937864"/>
              <a:gd name="connsiteX3" fmla="*/ 769701 w 4537759"/>
              <a:gd name="connsiteY3" fmla="*/ 3935020 h 3937864"/>
              <a:gd name="connsiteX4" fmla="*/ 5613 w 4537759"/>
              <a:gd name="connsiteY4" fmla="*/ 3321244 h 3937864"/>
              <a:gd name="connsiteX5" fmla="*/ 398 w 4537759"/>
              <a:gd name="connsiteY5" fmla="*/ 0 h 3937864"/>
              <a:gd name="connsiteX0" fmla="*/ 398 w 4537759"/>
              <a:gd name="connsiteY0" fmla="*/ 0 h 3937864"/>
              <a:gd name="connsiteX1" fmla="*/ 4537759 w 4537759"/>
              <a:gd name="connsiteY1" fmla="*/ 0 h 3937864"/>
              <a:gd name="connsiteX2" fmla="*/ 4537759 w 4537759"/>
              <a:gd name="connsiteY2" fmla="*/ 3937864 h 3937864"/>
              <a:gd name="connsiteX3" fmla="*/ 769701 w 4537759"/>
              <a:gd name="connsiteY3" fmla="*/ 3935020 h 3937864"/>
              <a:gd name="connsiteX4" fmla="*/ 5613 w 4537759"/>
              <a:gd name="connsiteY4" fmla="*/ 3321244 h 3937864"/>
              <a:gd name="connsiteX5" fmla="*/ 398 w 4537759"/>
              <a:gd name="connsiteY5" fmla="*/ 0 h 3937864"/>
              <a:gd name="connsiteX0" fmla="*/ 398 w 4537759"/>
              <a:gd name="connsiteY0" fmla="*/ 0 h 3937864"/>
              <a:gd name="connsiteX1" fmla="*/ 4537759 w 4537759"/>
              <a:gd name="connsiteY1" fmla="*/ 0 h 3937864"/>
              <a:gd name="connsiteX2" fmla="*/ 4537759 w 4537759"/>
              <a:gd name="connsiteY2" fmla="*/ 3937864 h 3937864"/>
              <a:gd name="connsiteX3" fmla="*/ 769701 w 4537759"/>
              <a:gd name="connsiteY3" fmla="*/ 3935020 h 3937864"/>
              <a:gd name="connsiteX4" fmla="*/ 5613 w 4537759"/>
              <a:gd name="connsiteY4" fmla="*/ 3321244 h 3937864"/>
              <a:gd name="connsiteX5" fmla="*/ 398 w 4537759"/>
              <a:gd name="connsiteY5" fmla="*/ 0 h 3937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37759" h="3937864">
                <a:moveTo>
                  <a:pt x="398" y="0"/>
                </a:moveTo>
                <a:lnTo>
                  <a:pt x="4537759" y="0"/>
                </a:lnTo>
                <a:lnTo>
                  <a:pt x="4537759" y="3937864"/>
                </a:lnTo>
                <a:lnTo>
                  <a:pt x="769701" y="3935020"/>
                </a:lnTo>
                <a:cubicBezTo>
                  <a:pt x="227286" y="3932459"/>
                  <a:pt x="18139" y="3755479"/>
                  <a:pt x="5613" y="3321244"/>
                </a:cubicBezTo>
                <a:cubicBezTo>
                  <a:pt x="-6913" y="2887009"/>
                  <a:pt x="6312" y="1115432"/>
                  <a:pt x="398" y="0"/>
                </a:cubicBezTo>
                <a:close/>
              </a:path>
            </a:pathLst>
          </a:custGeom>
          <a:noFill/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4E2FD67-04B8-E71A-CBE8-8D71B302DCB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38201" y="1825625"/>
            <a:ext cx="5675334" cy="3937866"/>
          </a:xfrm>
        </p:spPr>
        <p:txBody>
          <a:bodyPr/>
          <a:lstStyle>
            <a:lvl1pPr>
              <a:buClr>
                <a:srgbClr val="B01F24"/>
              </a:buCl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077FBDAC-2252-7217-2067-76B261B64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B4CDB82A-64F0-7B41-C00C-7820008CEE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fld id="{4FEE0E1C-DBE9-4C8E-8A7C-D0EF345BC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4309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F953473-F3FA-DAD2-DFF9-575D07AB6613}"/>
              </a:ext>
            </a:extLst>
          </p:cNvPr>
          <p:cNvSpPr/>
          <p:nvPr userDrawn="1"/>
        </p:nvSpPr>
        <p:spPr>
          <a:xfrm>
            <a:off x="876300" y="1397000"/>
            <a:ext cx="1358900" cy="139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AA40E60-D94D-DA62-2835-4B65368C12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fld id="{4FEE0E1C-DBE9-4C8E-8A7C-D0EF345BC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399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18B74-72C4-567C-9F99-48C1FE6C5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7291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con&#10;&#10;Description automatically generated with low confidence">
            <a:extLst>
              <a:ext uri="{FF2B5EF4-FFF2-40B4-BE49-F238E27FC236}">
                <a16:creationId xmlns:a16="http://schemas.microsoft.com/office/drawing/2014/main" id="{A8E328E0-DA7B-ABB6-782E-575F14B8DA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F87D27-E95E-6A63-56C5-DB81B071F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69DADA4D-1AF3-B735-A1D4-0914E5235E23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838200" y="2600596"/>
            <a:ext cx="7857567" cy="2980596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6AA21B16-D482-8D32-0258-714B6E0A6F5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828800"/>
            <a:ext cx="10515600" cy="74595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4D41BFD-ECA8-850F-6B23-0A47995E32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fld id="{4FEE0E1C-DBE9-4C8E-8A7C-D0EF345BC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85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&#10;&#10;Description automatically generated with low confidence">
            <a:extLst>
              <a:ext uri="{FF2B5EF4-FFF2-40B4-BE49-F238E27FC236}">
                <a16:creationId xmlns:a16="http://schemas.microsoft.com/office/drawing/2014/main" id="{C76ED23B-F82C-8222-4A9D-C425D332E5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F87D27-E95E-6A63-56C5-DB81B071F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51C6D61-33DF-B0E7-559E-5EBD8D9523BB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200" y="2595519"/>
            <a:ext cx="8325321" cy="298957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A34D75AF-E4A5-8452-643F-2DBD1785BC7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828800"/>
            <a:ext cx="10515600" cy="745958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A58D32CC-65A8-44E2-7FEA-4429984104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fld id="{4FEE0E1C-DBE9-4C8E-8A7C-D0EF345BC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7810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con&#10;&#10;Description automatically generated with low confidence">
            <a:extLst>
              <a:ext uri="{FF2B5EF4-FFF2-40B4-BE49-F238E27FC236}">
                <a16:creationId xmlns:a16="http://schemas.microsoft.com/office/drawing/2014/main" id="{647DCF3E-313D-B902-74DB-0D3276227E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pic>
        <p:nvPicPr>
          <p:cNvPr id="14" name="Picture 13" descr="A picture containing shape&#10;&#10;Description automatically generated">
            <a:extLst>
              <a:ext uri="{FF2B5EF4-FFF2-40B4-BE49-F238E27FC236}">
                <a16:creationId xmlns:a16="http://schemas.microsoft.com/office/drawing/2014/main" id="{36553679-C4F3-FE6F-CCD4-205C4092BC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5917062"/>
            <a:ext cx="12192000" cy="94324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80D0A02-875D-A37C-149F-27CF9CA500DA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EA5967-9B5A-9C20-47C3-9083A6210BB6}"/>
              </a:ext>
            </a:extLst>
          </p:cNvPr>
          <p:cNvSpPr/>
          <p:nvPr userDrawn="1"/>
        </p:nvSpPr>
        <p:spPr>
          <a:xfrm>
            <a:off x="892352" y="1343025"/>
            <a:ext cx="1241248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8DADB5F-2F57-4C53-4185-5A15AC5586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fld id="{4FEE0E1C-DBE9-4C8E-8A7C-D0EF345BC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565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shape&#10;&#10;Description automatically generated">
            <a:extLst>
              <a:ext uri="{FF2B5EF4-FFF2-40B4-BE49-F238E27FC236}">
                <a16:creationId xmlns:a16="http://schemas.microsoft.com/office/drawing/2014/main" id="{36553679-C4F3-FE6F-CCD4-205C4092BC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5917062"/>
            <a:ext cx="12192000" cy="94324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80D0A02-875D-A37C-149F-27CF9CA500DA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EA5967-9B5A-9C20-47C3-9083A6210BB6}"/>
              </a:ext>
            </a:extLst>
          </p:cNvPr>
          <p:cNvSpPr/>
          <p:nvPr userDrawn="1"/>
        </p:nvSpPr>
        <p:spPr>
          <a:xfrm>
            <a:off x="892352" y="1343025"/>
            <a:ext cx="1241248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87C0E2FD-7436-76A5-ADB2-D21566C4F233}"/>
              </a:ext>
            </a:extLst>
          </p:cNvPr>
          <p:cNvSpPr txBox="1">
            <a:spLocks noChangeArrowheads="1"/>
          </p:cNvSpPr>
          <p:nvPr userDrawn="1"/>
        </p:nvSpPr>
        <p:spPr bwMode="auto">
          <a:xfrm flipH="1">
            <a:off x="1570219" y="1388341"/>
            <a:ext cx="9051561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914400" eaLnBrk="1" hangingPunct="1">
              <a:defRPr/>
            </a:pPr>
            <a:r>
              <a:rPr lang="en-US" sz="32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32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32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32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32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32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D48CA89A-938D-5512-C0E1-C1DAB76BFD0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299147" y="4300850"/>
            <a:ext cx="1593706" cy="49244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 us</a:t>
            </a:r>
          </a:p>
        </p:txBody>
      </p:sp>
      <p:pic>
        <p:nvPicPr>
          <p:cNvPr id="8" name="Picture 7" descr="http://upload.wikimedia.org/wikipedia/commons/4/41/YouTube_icon_block.png">
            <a:hlinkClick r:id="rId3"/>
            <a:extLst>
              <a:ext uri="{FF2B5EF4-FFF2-40B4-BE49-F238E27FC236}">
                <a16:creationId xmlns:a16="http://schemas.microsoft.com/office/drawing/2014/main" id="{CE2CE5B4-0223-64C3-4CF3-5459D49B0E8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7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hlinkClick r:id="rId5"/>
            <a:extLst>
              <a:ext uri="{FF2B5EF4-FFF2-40B4-BE49-F238E27FC236}">
                <a16:creationId xmlns:a16="http://schemas.microsoft.com/office/drawing/2014/main" id="{36508821-4B13-ECAA-537B-A7E2A1892B8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2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>
            <a:hlinkClick r:id="rId7"/>
            <a:extLst>
              <a:ext uri="{FF2B5EF4-FFF2-40B4-BE49-F238E27FC236}">
                <a16:creationId xmlns:a16="http://schemas.microsoft.com/office/drawing/2014/main" id="{65FC53B0-63E2-4F87-681A-C02D4511320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294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hlinkClick r:id="rId9"/>
            <a:extLst>
              <a:ext uri="{FF2B5EF4-FFF2-40B4-BE49-F238E27FC236}">
                <a16:creationId xmlns:a16="http://schemas.microsoft.com/office/drawing/2014/main" id="{DBCECBCC-DED0-55AB-3421-F854C5983713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5614738" y="4858250"/>
            <a:ext cx="463717" cy="46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766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2164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" smtClean="0"/>
              <a:pPr algn="r"/>
              <a:t>‹#›</a:t>
            </a:fld>
            <a:endParaRPr lang="en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3F4A670C-1204-9C06-11A6-3FB902C37B1D}"/>
              </a:ext>
            </a:extLst>
          </p:cNvPr>
          <p:cNvSpPr txBox="1">
            <a:spLocks/>
          </p:cNvSpPr>
          <p:nvPr userDrawn="1"/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FEE0E1C-DBE9-4C8E-8A7C-D0EF345BC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034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gi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13.emf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12.jpg"/><Relationship Id="rId5" Type="http://schemas.openxmlformats.org/officeDocument/2006/relationships/slideLayout" Target="../slideLayouts/slideLayout16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image" Target="../media/image1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3093F38D-F3B6-5380-A5E7-99E168EB47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5914758"/>
            <a:ext cx="12192000" cy="943242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1D7932-2D67-F77E-8CAF-D8A470CB3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9769E2-4381-0BA2-9D9E-E55133455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63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B91855C-CE45-8B72-F370-ED95A4BE6CF5}"/>
              </a:ext>
            </a:extLst>
          </p:cNvPr>
          <p:cNvSpPr/>
          <p:nvPr userDrawn="1"/>
        </p:nvSpPr>
        <p:spPr>
          <a:xfrm>
            <a:off x="954024" y="1442555"/>
            <a:ext cx="1148029" cy="56045"/>
          </a:xfrm>
          <a:prstGeom prst="roundRect">
            <a:avLst>
              <a:gd name="adj" fmla="val 50000"/>
            </a:avLst>
          </a:prstGeom>
          <a:solidFill>
            <a:srgbClr val="B01F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7A8C39-0806-0D14-649F-FE64489307ED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/>
          <a:stretch/>
        </p:blipFill>
        <p:spPr>
          <a:xfrm>
            <a:off x="9657893" y="6084009"/>
            <a:ext cx="2098614" cy="390126"/>
          </a:xfrm>
          <a:prstGeom prst="rect">
            <a:avLst/>
          </a:prstGeom>
        </p:spPr>
      </p:pic>
      <p:pic>
        <p:nvPicPr>
          <p:cNvPr id="10" name="Picture 9" descr="ClinChem_2lines_title_B12025.eps">
            <a:extLst>
              <a:ext uri="{FF2B5EF4-FFF2-40B4-BE49-F238E27FC236}">
                <a16:creationId xmlns:a16="http://schemas.microsoft.com/office/drawing/2014/main" id="{9ADDF76C-ED38-ED6D-4E93-E141860EC0E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8" y="6021139"/>
            <a:ext cx="1265923" cy="52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988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55" r:id="rId2"/>
    <p:sldLayoutId id="2147483657" r:id="rId3"/>
    <p:sldLayoutId id="2147483694" r:id="rId4"/>
    <p:sldLayoutId id="2147483661" r:id="rId5"/>
    <p:sldLayoutId id="2147483663" r:id="rId6"/>
    <p:sldLayoutId id="2147483686" r:id="rId7"/>
    <p:sldLayoutId id="2147483689" r:id="rId8"/>
    <p:sldLayoutId id="2147483690" r:id="rId9"/>
    <p:sldLayoutId id="2147483693" r:id="rId10"/>
    <p:sldLayoutId id="214748369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B01F2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rgbClr val="B01F24"/>
        </a:buClr>
        <a:buFont typeface="Arial" panose="020B0604020202020204" pitchFamily="34" charset="0"/>
        <a:buChar char="•"/>
        <a:defRPr sz="24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B01F24"/>
        </a:buClr>
        <a:buFont typeface="Courier New" panose="02070309020205020404" pitchFamily="49" charset="0"/>
        <a:buChar char="o"/>
        <a:defRPr sz="20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B01F24"/>
        </a:buClr>
        <a:buFont typeface="Wingdings" panose="05000000000000000000" pitchFamily="2" charset="2"/>
        <a:buChar char="§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B01F24"/>
        </a:buClr>
        <a:buFont typeface="Wingdings" panose="05000000000000000000" pitchFamily="2" charset="2"/>
        <a:buChar char="§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B01F24"/>
        </a:buClr>
        <a:buFont typeface="Wingdings" panose="05000000000000000000" pitchFamily="2" charset="2"/>
        <a:buChar char="§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shape  Description automatically generated">
            <a:extLst>
              <a:ext uri="{FF2B5EF4-FFF2-40B4-BE49-F238E27FC236}">
                <a16:creationId xmlns:a16="http://schemas.microsoft.com/office/drawing/2014/main" id="{3093F38D-F3B6-5380-A5E7-99E168EB47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5914758"/>
            <a:ext cx="12192000" cy="943242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1D7932-2D67-F77E-8CAF-D8A470CB3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9769E2-4381-0BA2-9D9E-E55133455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63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B91855C-CE45-8B72-F370-ED95A4BE6CF5}"/>
              </a:ext>
            </a:extLst>
          </p:cNvPr>
          <p:cNvSpPr/>
          <p:nvPr userDrawn="1"/>
        </p:nvSpPr>
        <p:spPr>
          <a:xfrm>
            <a:off x="954024" y="1442555"/>
            <a:ext cx="1148029" cy="56045"/>
          </a:xfrm>
          <a:prstGeom prst="roundRect">
            <a:avLst>
              <a:gd name="adj" fmla="val 50000"/>
            </a:avLst>
          </a:prstGeom>
          <a:solidFill>
            <a:srgbClr val="B01F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7A8C39-0806-0D14-649F-FE64489307ED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rcRect/>
          <a:stretch/>
        </p:blipFill>
        <p:spPr>
          <a:xfrm>
            <a:off x="9657893" y="6087231"/>
            <a:ext cx="2098614" cy="383682"/>
          </a:xfrm>
          <a:prstGeom prst="rect">
            <a:avLst/>
          </a:prstGeom>
        </p:spPr>
      </p:pic>
      <p:pic>
        <p:nvPicPr>
          <p:cNvPr id="10" name="Picture 9" descr="ClinChem_2lines_title_B12025.eps">
            <a:extLst>
              <a:ext uri="{FF2B5EF4-FFF2-40B4-BE49-F238E27FC236}">
                <a16:creationId xmlns:a16="http://schemas.microsoft.com/office/drawing/2014/main" id="{9ADDF76C-ED38-ED6D-4E93-E141860EC0E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8" y="6021139"/>
            <a:ext cx="1265923" cy="52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767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B01F2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rgbClr val="B01F24"/>
        </a:buClr>
        <a:buFont typeface="Arial" panose="020B0604020202020204" pitchFamily="34" charset="0"/>
        <a:buChar char="•"/>
        <a:defRPr sz="24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B01F24"/>
        </a:buClr>
        <a:buFont typeface="Courier New" panose="02070309020205020404" pitchFamily="49" charset="0"/>
        <a:buChar char="o"/>
        <a:defRPr sz="20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B01F24"/>
        </a:buClr>
        <a:buFont typeface="Wingdings" panose="05000000000000000000" pitchFamily="2" charset="2"/>
        <a:buChar char="§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B01F24"/>
        </a:buClr>
        <a:buFont typeface="Wingdings" panose="05000000000000000000" pitchFamily="2" charset="2"/>
        <a:buChar char="§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B01F24"/>
        </a:buClr>
        <a:buFont typeface="Wingdings" panose="05000000000000000000" pitchFamily="2" charset="2"/>
        <a:buChar char="§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3093F38D-F3B6-5380-A5E7-99E168EB47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5914758"/>
            <a:ext cx="12192000" cy="943242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1D7932-2D67-F77E-8CAF-D8A470CB3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9769E2-4381-0BA2-9D9E-E55133455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63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B91855C-CE45-8B72-F370-ED95A4BE6CF5}"/>
              </a:ext>
            </a:extLst>
          </p:cNvPr>
          <p:cNvSpPr/>
          <p:nvPr userDrawn="1"/>
        </p:nvSpPr>
        <p:spPr>
          <a:xfrm>
            <a:off x="954024" y="1442555"/>
            <a:ext cx="1148029" cy="56045"/>
          </a:xfrm>
          <a:prstGeom prst="roundRect">
            <a:avLst>
              <a:gd name="adj" fmla="val 50000"/>
            </a:avLst>
          </a:prstGeom>
          <a:solidFill>
            <a:srgbClr val="B01F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red letter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047A8C39-0806-0D14-649F-FE64489307ED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7893" y="6010756"/>
            <a:ext cx="2098614" cy="536632"/>
          </a:xfrm>
          <a:prstGeom prst="rect">
            <a:avLst/>
          </a:prstGeom>
        </p:spPr>
      </p:pic>
      <p:pic>
        <p:nvPicPr>
          <p:cNvPr id="10" name="Picture 9" descr="ClinChem_2lines_title_B12025.eps">
            <a:extLst>
              <a:ext uri="{FF2B5EF4-FFF2-40B4-BE49-F238E27FC236}">
                <a16:creationId xmlns:a16="http://schemas.microsoft.com/office/drawing/2014/main" id="{9ADDF76C-ED38-ED6D-4E93-E141860EC0E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8" y="6021139"/>
            <a:ext cx="1265923" cy="52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788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B01F2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rgbClr val="B01F24"/>
        </a:buClr>
        <a:buFont typeface="Arial" panose="020B0604020202020204" pitchFamily="34" charset="0"/>
        <a:buChar char="•"/>
        <a:defRPr sz="24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B01F24"/>
        </a:buClr>
        <a:buFont typeface="Courier New" panose="02070309020205020404" pitchFamily="49" charset="0"/>
        <a:buChar char="o"/>
        <a:defRPr sz="20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B01F24"/>
        </a:buClr>
        <a:buFont typeface="Wingdings" panose="05000000000000000000" pitchFamily="2" charset="2"/>
        <a:buChar char="§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B01F24"/>
        </a:buClr>
        <a:buFont typeface="Wingdings" panose="05000000000000000000" pitchFamily="2" charset="2"/>
        <a:buChar char="§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B01F24"/>
        </a:buClr>
        <a:buFont typeface="Wingdings" panose="05000000000000000000" pitchFamily="2" charset="2"/>
        <a:buChar char="§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deed.en" TargetMode="External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deed.en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93/clinchem/hvag04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A772E-39F2-CC17-CA7A-295B55445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86317-422A-4E65-5234-926F64B8BD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Autofit/>
          </a:bodyPr>
          <a:lstStyle/>
          <a:p>
            <a:r>
              <a:rPr lang="en-US" sz="3200"/>
              <a:t>MEDUSA: Maintaining Entire DNA Duplexes for Utmost Sequencing Accuracy</a:t>
            </a:r>
            <a:endParaRPr lang="en-US" sz="35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CF6A51-1B29-756C-10CF-2F1CF092CDF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74372" y="3328366"/>
            <a:ext cx="8928389" cy="168762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tabLst>
                <a:tab pos="1882775" algn="l"/>
              </a:tabLst>
            </a:pPr>
            <a:r>
              <a:rPr lang="en-US" sz="2400" b="1" dirty="0">
                <a:latin typeface="Arial"/>
                <a:cs typeface="Arial"/>
              </a:rPr>
              <a:t>Speaker:</a:t>
            </a:r>
            <a:r>
              <a:rPr lang="en-US" sz="2400" b="1" dirty="0">
                <a:latin typeface="Arial"/>
                <a:ea typeface="Roboto"/>
                <a:cs typeface="Arial"/>
              </a:rPr>
              <a:t> 	</a:t>
            </a:r>
            <a:r>
              <a:rPr lang="en-US" sz="2400" b="1" dirty="0" err="1">
                <a:latin typeface="Arial"/>
                <a:ea typeface="Roboto"/>
                <a:cs typeface="Arial"/>
              </a:rPr>
              <a:t>Azeet</a:t>
            </a:r>
            <a:r>
              <a:rPr lang="en-US" sz="2400" b="1" dirty="0">
                <a:latin typeface="Arial"/>
                <a:ea typeface="Roboto"/>
                <a:cs typeface="Arial"/>
              </a:rPr>
              <a:t> Narayan, PhD</a:t>
            </a:r>
            <a:br>
              <a:rPr lang="en-US" sz="2400" b="1" dirty="0">
                <a:latin typeface="Arial"/>
                <a:ea typeface="Roboto"/>
                <a:cs typeface="Arial"/>
              </a:rPr>
            </a:br>
            <a:r>
              <a:rPr lang="en-US" sz="2400" b="1" dirty="0">
                <a:latin typeface="Arial"/>
                <a:ea typeface="Roboto"/>
                <a:cs typeface="Arial"/>
              </a:rPr>
              <a:t>	</a:t>
            </a:r>
            <a:r>
              <a:rPr lang="en-US" dirty="0">
                <a:latin typeface="Arial"/>
                <a:ea typeface="Roboto"/>
                <a:cs typeface="Arial"/>
              </a:rPr>
              <a:t>Broad Institute of MIT and Harvard</a:t>
            </a:r>
            <a:br>
              <a:rPr lang="en-US" sz="2400" b="1" dirty="0">
                <a:latin typeface="Arial"/>
                <a:ea typeface="Roboto"/>
                <a:cs typeface="Arial"/>
              </a:rPr>
            </a:br>
            <a:r>
              <a:rPr lang="en-US" sz="2400" b="1" dirty="0">
                <a:latin typeface="Arial"/>
                <a:cs typeface="Arial"/>
              </a:rPr>
              <a:t>Moderator:	Linnea M. Baudhuin, PhD, DABMGG, FACMG</a:t>
            </a:r>
            <a:br>
              <a:rPr lang="en-US" sz="2400" b="1" dirty="0">
                <a:latin typeface="Arial"/>
                <a:cs typeface="Arial"/>
              </a:rPr>
            </a:br>
            <a:r>
              <a:rPr lang="en-US" sz="2400" b="1" dirty="0">
                <a:latin typeface="Arial"/>
                <a:cs typeface="Arial"/>
              </a:rPr>
              <a:t>	</a:t>
            </a:r>
            <a:r>
              <a:rPr lang="en-US" sz="2400" dirty="0">
                <a:latin typeface="Arial"/>
                <a:cs typeface="Arial"/>
              </a:rPr>
              <a:t>Mayo Clinic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68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12A7F84D-FFB4-A122-48A6-958838521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12D4BA8-B63B-8901-87B9-A8D16D772EB3}"/>
              </a:ext>
            </a:extLst>
          </p:cNvPr>
          <p:cNvSpPr/>
          <p:nvPr/>
        </p:nvSpPr>
        <p:spPr>
          <a:xfrm>
            <a:off x="858129" y="1336431"/>
            <a:ext cx="1294228" cy="281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7" name="Google Shape;137;p18">
            <a:extLst>
              <a:ext uri="{FF2B5EF4-FFF2-40B4-BE49-F238E27FC236}">
                <a16:creationId xmlns:a16="http://schemas.microsoft.com/office/drawing/2014/main" id="{B904B672-336E-BE56-7527-A47EE3545B9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rcRect b="6741"/>
          <a:stretch>
            <a:fillRect/>
          </a:stretch>
        </p:blipFill>
        <p:spPr>
          <a:xfrm>
            <a:off x="2546716" y="1417420"/>
            <a:ext cx="7098567" cy="4852752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8">
            <a:extLst>
              <a:ext uri="{FF2B5EF4-FFF2-40B4-BE49-F238E27FC236}">
                <a16:creationId xmlns:a16="http://schemas.microsoft.com/office/drawing/2014/main" id="{2FDA1272-F10D-F8AE-5C08-2EED30F9A20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12108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/>
            <a:r>
              <a:rPr lang="en" sz="4000" dirty="0"/>
              <a:t>Duplex sequencing is susceptible to errors introduced during end repair and </a:t>
            </a:r>
            <a:r>
              <a:rPr lang="en" sz="4000" dirty="0" err="1"/>
              <a:t>dA</a:t>
            </a:r>
            <a:r>
              <a:rPr lang="en" sz="4000" dirty="0"/>
              <a:t>-tailing (ER/AT)</a:t>
            </a:r>
            <a:endParaRPr sz="4000" dirty="0"/>
          </a:p>
        </p:txBody>
      </p:sp>
      <p:sp>
        <p:nvSpPr>
          <p:cNvPr id="139" name="Google Shape;139;p18">
            <a:extLst>
              <a:ext uri="{FF2B5EF4-FFF2-40B4-BE49-F238E27FC236}">
                <a16:creationId xmlns:a16="http://schemas.microsoft.com/office/drawing/2014/main" id="{74D50CB2-C8D0-7EDE-1016-3B2F84EFD615}"/>
              </a:ext>
            </a:extLst>
          </p:cNvPr>
          <p:cNvSpPr txBox="1"/>
          <p:nvPr/>
        </p:nvSpPr>
        <p:spPr>
          <a:xfrm>
            <a:off x="6354187" y="3014481"/>
            <a:ext cx="3693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" sz="1467" b="1" dirty="0">
                <a:solidFill>
                  <a:srgbClr val="6AA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5’ overhang fill-in by DNA polymerase I, large (Klenow) fragment and T4 DNA polymerase</a:t>
            </a:r>
            <a:endParaRPr sz="1467" b="1" dirty="0">
              <a:solidFill>
                <a:srgbClr val="6AA8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Google Shape;140;p18">
            <a:extLst>
              <a:ext uri="{FF2B5EF4-FFF2-40B4-BE49-F238E27FC236}">
                <a16:creationId xmlns:a16="http://schemas.microsoft.com/office/drawing/2014/main" id="{0FD66704-9BD1-A9E4-DAAB-B5780DE4EA9F}"/>
              </a:ext>
            </a:extLst>
          </p:cNvPr>
          <p:cNvSpPr txBox="1"/>
          <p:nvPr/>
        </p:nvSpPr>
        <p:spPr>
          <a:xfrm>
            <a:off x="1638796" y="4288328"/>
            <a:ext cx="3538900" cy="8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" sz="1467" b="1" dirty="0">
                <a:solidFill>
                  <a:srgbClr val="6AA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nick translation by </a:t>
            </a:r>
            <a:r>
              <a:rPr lang="en" sz="1467" b="1" i="1" dirty="0">
                <a:solidFill>
                  <a:srgbClr val="6AA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</a:t>
            </a:r>
            <a:r>
              <a:rPr lang="en" sz="1467" b="1" dirty="0">
                <a:solidFill>
                  <a:srgbClr val="6AA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DNA polymerase and strand displacement by</a:t>
            </a:r>
            <a:r>
              <a:rPr lang="en" sz="1467" b="1" dirty="0">
                <a:solidFill>
                  <a:srgbClr val="6AA84F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Klenow fragment (3'→5' </a:t>
            </a:r>
            <a:r>
              <a:rPr lang="en" sz="1467" b="1" dirty="0" err="1">
                <a:solidFill>
                  <a:srgbClr val="6AA84F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exo</a:t>
            </a:r>
            <a:r>
              <a:rPr lang="en" sz="1467" b="1" dirty="0">
                <a:solidFill>
                  <a:srgbClr val="6AA84F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-)</a:t>
            </a:r>
            <a:endParaRPr sz="1467" b="1" dirty="0">
              <a:solidFill>
                <a:srgbClr val="6AA8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Google Shape;142;p18">
            <a:extLst>
              <a:ext uri="{FF2B5EF4-FFF2-40B4-BE49-F238E27FC236}">
                <a16:creationId xmlns:a16="http://schemas.microsoft.com/office/drawing/2014/main" id="{7C63E642-E6B4-B1CD-6717-D4FC89DD9DC7}"/>
              </a:ext>
            </a:extLst>
          </p:cNvPr>
          <p:cNvSpPr txBox="1"/>
          <p:nvPr/>
        </p:nvSpPr>
        <p:spPr>
          <a:xfrm>
            <a:off x="2990220" y="2430114"/>
            <a:ext cx="625200" cy="4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>
                <a:latin typeface="Arial" panose="020B0604020202020204" pitchFamily="34" charset="0"/>
                <a:cs typeface="Arial" panose="020B0604020202020204" pitchFamily="34" charset="0"/>
              </a:rPr>
              <a:t>5'</a:t>
            </a:r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Google Shape;143;p18">
            <a:extLst>
              <a:ext uri="{FF2B5EF4-FFF2-40B4-BE49-F238E27FC236}">
                <a16:creationId xmlns:a16="http://schemas.microsoft.com/office/drawing/2014/main" id="{D1E2678F-4F7D-4413-D0FB-E0BF5528BEA4}"/>
              </a:ext>
            </a:extLst>
          </p:cNvPr>
          <p:cNvSpPr txBox="1"/>
          <p:nvPr/>
        </p:nvSpPr>
        <p:spPr>
          <a:xfrm>
            <a:off x="8406253" y="2631147"/>
            <a:ext cx="625200" cy="4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>
                <a:latin typeface="Arial" panose="020B0604020202020204" pitchFamily="34" charset="0"/>
                <a:cs typeface="Arial" panose="020B0604020202020204" pitchFamily="34" charset="0"/>
              </a:rPr>
              <a:t>5'</a:t>
            </a:r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F1CE97D-8759-AF22-9E5A-97A28815F58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" smtClean="0"/>
              <a:pPr algn="r"/>
              <a:t>10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7462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5D06791-026A-6176-203C-7CCF665E8F51}"/>
              </a:ext>
            </a:extLst>
          </p:cNvPr>
          <p:cNvSpPr/>
          <p:nvPr/>
        </p:nvSpPr>
        <p:spPr>
          <a:xfrm>
            <a:off x="858129" y="1336431"/>
            <a:ext cx="1294228" cy="281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Google Shape;127;p18"/>
          <p:cNvSpPr txBox="1">
            <a:spLocks noGrp="1"/>
          </p:cNvSpPr>
          <p:nvPr>
            <p:ph type="title"/>
          </p:nvPr>
        </p:nvSpPr>
        <p:spPr>
          <a:xfrm>
            <a:off x="-1" y="38093"/>
            <a:ext cx="12130301" cy="1152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/>
            <a:r>
              <a:rPr lang="en" sz="4000" dirty="0"/>
              <a:t>Capillary electrophoresis shows that conventional ER/AT kits can resynthesize large portions of each duplexes</a:t>
            </a:r>
            <a:endParaRPr sz="4000" dirty="0"/>
          </a:p>
        </p:txBody>
      </p:sp>
      <p:pic>
        <p:nvPicPr>
          <p:cNvPr id="128" name="Google Shape;128;p18"/>
          <p:cNvPicPr preferRelativeResize="0"/>
          <p:nvPr/>
        </p:nvPicPr>
        <p:blipFill rotWithShape="1">
          <a:blip r:embed="rId3">
            <a:alphaModFix/>
          </a:blip>
          <a:srcRect t="64362" r="37249" b="24737"/>
          <a:stretch/>
        </p:blipFill>
        <p:spPr>
          <a:xfrm>
            <a:off x="1793307" y="4640571"/>
            <a:ext cx="7611933" cy="10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8"/>
          <p:cNvPicPr preferRelativeResize="0"/>
          <p:nvPr/>
        </p:nvPicPr>
        <p:blipFill rotWithShape="1">
          <a:blip r:embed="rId3">
            <a:alphaModFix/>
          </a:blip>
          <a:srcRect t="95810" r="37248" b="615"/>
          <a:stretch>
            <a:fillRect/>
          </a:stretch>
        </p:blipFill>
        <p:spPr>
          <a:xfrm>
            <a:off x="1824141" y="5718671"/>
            <a:ext cx="7611933" cy="353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67807" y="2434905"/>
            <a:ext cx="4710800" cy="971433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8"/>
          <p:cNvSpPr txBox="1"/>
          <p:nvPr/>
        </p:nvSpPr>
        <p:spPr>
          <a:xfrm>
            <a:off x="8984340" y="2621370"/>
            <a:ext cx="366800" cy="3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>
                <a:latin typeface="Arial" panose="020B0604020202020204" pitchFamily="34" charset="0"/>
                <a:cs typeface="Arial" panose="020B0604020202020204" pitchFamily="34" charset="0"/>
              </a:rPr>
              <a:t>3’</a:t>
            </a:r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Google Shape;132;p18"/>
          <p:cNvSpPr txBox="1"/>
          <p:nvPr/>
        </p:nvSpPr>
        <p:spPr>
          <a:xfrm>
            <a:off x="8984340" y="2845670"/>
            <a:ext cx="366800" cy="3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>
                <a:latin typeface="Arial" panose="020B0604020202020204" pitchFamily="34" charset="0"/>
                <a:cs typeface="Arial" panose="020B0604020202020204" pitchFamily="34" charset="0"/>
              </a:rPr>
              <a:t>5’</a:t>
            </a:r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Google Shape;133;p18"/>
          <p:cNvSpPr txBox="1"/>
          <p:nvPr/>
        </p:nvSpPr>
        <p:spPr>
          <a:xfrm>
            <a:off x="4957974" y="2642473"/>
            <a:ext cx="366800" cy="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>
                <a:latin typeface="Arial" panose="020B0604020202020204" pitchFamily="34" charset="0"/>
                <a:cs typeface="Arial" panose="020B0604020202020204" pitchFamily="34" charset="0"/>
              </a:rPr>
              <a:t>5’</a:t>
            </a:r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Google Shape;134;p18"/>
          <p:cNvSpPr txBox="1"/>
          <p:nvPr/>
        </p:nvSpPr>
        <p:spPr>
          <a:xfrm>
            <a:off x="4957974" y="2845673"/>
            <a:ext cx="366800" cy="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>
                <a:latin typeface="Arial" panose="020B0604020202020204" pitchFamily="34" charset="0"/>
                <a:cs typeface="Arial" panose="020B0604020202020204" pitchFamily="34" charset="0"/>
              </a:rPr>
              <a:t>3’</a:t>
            </a:r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Google Shape;135;p18"/>
          <p:cNvSpPr txBox="1"/>
          <p:nvPr/>
        </p:nvSpPr>
        <p:spPr>
          <a:xfrm>
            <a:off x="3901307" y="2470970"/>
            <a:ext cx="798800" cy="3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333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6-FAM</a:t>
            </a:r>
            <a:endParaRPr sz="1333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Google Shape;136;p18"/>
          <p:cNvSpPr txBox="1"/>
          <p:nvPr/>
        </p:nvSpPr>
        <p:spPr>
          <a:xfrm>
            <a:off x="3711307" y="2960154"/>
            <a:ext cx="1178800" cy="3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333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ATTO 550</a:t>
            </a:r>
            <a:endParaRPr sz="1333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Google Shape;137;p18"/>
          <p:cNvSpPr/>
          <p:nvPr/>
        </p:nvSpPr>
        <p:spPr>
          <a:xfrm rot="5400000">
            <a:off x="5995607" y="1704170"/>
            <a:ext cx="150400" cy="1684000"/>
          </a:xfrm>
          <a:prstGeom prst="leftBrace">
            <a:avLst>
              <a:gd name="adj1" fmla="val 254920"/>
              <a:gd name="adj2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Google Shape;138;p18"/>
          <p:cNvSpPr/>
          <p:nvPr/>
        </p:nvSpPr>
        <p:spPr>
          <a:xfrm rot="-5400000">
            <a:off x="7058607" y="1456270"/>
            <a:ext cx="150400" cy="3810000"/>
          </a:xfrm>
          <a:prstGeom prst="leftBrace">
            <a:avLst>
              <a:gd name="adj1" fmla="val 254920"/>
              <a:gd name="adj2" fmla="val 4975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Google Shape;139;p18"/>
          <p:cNvSpPr txBox="1"/>
          <p:nvPr/>
        </p:nvSpPr>
        <p:spPr>
          <a:xfrm>
            <a:off x="5501740" y="2129388"/>
            <a:ext cx="1286800" cy="3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>
                <a:latin typeface="Arial" panose="020B0604020202020204" pitchFamily="34" charset="0"/>
                <a:cs typeface="Arial" panose="020B0604020202020204" pitchFamily="34" charset="0"/>
              </a:rPr>
              <a:t>70 base pairs</a:t>
            </a:r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Google Shape;140;p18"/>
          <p:cNvSpPr txBox="1"/>
          <p:nvPr/>
        </p:nvSpPr>
        <p:spPr>
          <a:xfrm>
            <a:off x="6490407" y="3286054"/>
            <a:ext cx="1286800" cy="3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>
                <a:latin typeface="Arial" panose="020B0604020202020204" pitchFamily="34" charset="0"/>
                <a:cs typeface="Arial" panose="020B0604020202020204" pitchFamily="34" charset="0"/>
              </a:rPr>
              <a:t>100 base pairs</a:t>
            </a:r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Google Shape;141;p18"/>
          <p:cNvSpPr/>
          <p:nvPr/>
        </p:nvSpPr>
        <p:spPr>
          <a:xfrm>
            <a:off x="7063340" y="2841870"/>
            <a:ext cx="1975600" cy="660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A4C2F4"/>
              </a:solidFill>
              <a:highlight>
                <a:srgbClr val="C9DAF8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Google Shape;142;p18"/>
          <p:cNvSpPr/>
          <p:nvPr/>
        </p:nvSpPr>
        <p:spPr>
          <a:xfrm>
            <a:off x="6912807" y="2992404"/>
            <a:ext cx="150400" cy="1504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" name="Google Shape;143;p18"/>
          <p:cNvPicPr preferRelativeResize="0"/>
          <p:nvPr/>
        </p:nvPicPr>
        <p:blipFill rotWithShape="1">
          <a:blip r:embed="rId3">
            <a:alphaModFix/>
          </a:blip>
          <a:srcRect t="54341" r="39907" b="38910"/>
          <a:stretch/>
        </p:blipFill>
        <p:spPr>
          <a:xfrm>
            <a:off x="1793307" y="3954338"/>
            <a:ext cx="7289400" cy="667433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8"/>
          <p:cNvSpPr txBox="1"/>
          <p:nvPr/>
        </p:nvSpPr>
        <p:spPr>
          <a:xfrm>
            <a:off x="2395707" y="1884796"/>
            <a:ext cx="3810000" cy="3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467" dirty="0">
                <a:latin typeface="Arial" panose="020B0604020202020204" pitchFamily="34" charset="0"/>
                <a:cs typeface="Arial" panose="020B0604020202020204" pitchFamily="34" charset="0"/>
              </a:rPr>
              <a:t>Fluorescently labelled oligonucleotides</a:t>
            </a:r>
            <a:r>
              <a:rPr lang="en" sz="1467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467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Google Shape;145;p18"/>
          <p:cNvSpPr txBox="1"/>
          <p:nvPr/>
        </p:nvSpPr>
        <p:spPr>
          <a:xfrm>
            <a:off x="2107307" y="5120337"/>
            <a:ext cx="1063200" cy="280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067" i="1">
                <a:latin typeface="Arial" panose="020B0604020202020204" pitchFamily="34" charset="0"/>
                <a:cs typeface="Arial" panose="020B0604020202020204" pitchFamily="34" charset="0"/>
              </a:rPr>
              <a:t>Conventional</a:t>
            </a:r>
            <a:endParaRPr sz="1067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Google Shape;146;p18"/>
          <p:cNvSpPr/>
          <p:nvPr/>
        </p:nvSpPr>
        <p:spPr>
          <a:xfrm>
            <a:off x="2498874" y="4300037"/>
            <a:ext cx="798800" cy="150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Google Shape;147;p18"/>
          <p:cNvSpPr txBox="1"/>
          <p:nvPr/>
        </p:nvSpPr>
        <p:spPr>
          <a:xfrm>
            <a:off x="2366674" y="4170037"/>
            <a:ext cx="1063200" cy="2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067">
                <a:latin typeface="Arial" panose="020B0604020202020204" pitchFamily="34" charset="0"/>
                <a:cs typeface="Arial" panose="020B0604020202020204" pitchFamily="34" charset="0"/>
              </a:rPr>
              <a:t>Conventional</a:t>
            </a:r>
            <a:endParaRPr sz="1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Google Shape;150;p18"/>
          <p:cNvSpPr/>
          <p:nvPr/>
        </p:nvSpPr>
        <p:spPr>
          <a:xfrm>
            <a:off x="3364507" y="3946654"/>
            <a:ext cx="143600" cy="150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Google Shape;151;p18"/>
          <p:cNvSpPr/>
          <p:nvPr/>
        </p:nvSpPr>
        <p:spPr>
          <a:xfrm>
            <a:off x="4925107" y="3948237"/>
            <a:ext cx="143600" cy="150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2" name="Google Shape;152;p18"/>
          <p:cNvSpPr/>
          <p:nvPr/>
        </p:nvSpPr>
        <p:spPr>
          <a:xfrm>
            <a:off x="6388140" y="3948270"/>
            <a:ext cx="150400" cy="150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" name="Google Shape;153;p18"/>
          <p:cNvSpPr/>
          <p:nvPr/>
        </p:nvSpPr>
        <p:spPr>
          <a:xfrm>
            <a:off x="7922107" y="3948254"/>
            <a:ext cx="150400" cy="150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4" name="Google Shape;154;p18"/>
          <p:cNvSpPr/>
          <p:nvPr/>
        </p:nvSpPr>
        <p:spPr>
          <a:xfrm>
            <a:off x="9405240" y="3948270"/>
            <a:ext cx="150400" cy="150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5" name="Google Shape;155;p18"/>
          <p:cNvSpPr/>
          <p:nvPr/>
        </p:nvSpPr>
        <p:spPr>
          <a:xfrm>
            <a:off x="9560367" y="3738291"/>
            <a:ext cx="235200" cy="150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6" name="Google Shape;156;p18"/>
          <p:cNvSpPr/>
          <p:nvPr/>
        </p:nvSpPr>
        <p:spPr>
          <a:xfrm>
            <a:off x="2036189" y="3754347"/>
            <a:ext cx="7519447" cy="26432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8" name="Google Shape;158;p18"/>
          <p:cNvSpPr/>
          <p:nvPr/>
        </p:nvSpPr>
        <p:spPr>
          <a:xfrm>
            <a:off x="9736067" y="4393291"/>
            <a:ext cx="150400" cy="6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376FA72-6ED5-052E-D782-B1D55E1997AE}"/>
              </a:ext>
            </a:extLst>
          </p:cNvPr>
          <p:cNvSpPr txBox="1"/>
          <p:nvPr/>
        </p:nvSpPr>
        <p:spPr>
          <a:xfrm>
            <a:off x="3711307" y="6120598"/>
            <a:ext cx="29817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Xiong K, et al. </a:t>
            </a:r>
            <a:r>
              <a:rPr lang="en-US" sz="120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Nucleic Acids Res </a:t>
            </a:r>
            <a:r>
              <a:rPr lang="en-US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18533E4-4118-595F-1061-D9F596D169A6}"/>
              </a:ext>
            </a:extLst>
          </p:cNvPr>
          <p:cNvCxnSpPr>
            <a:cxnSpLocks/>
          </p:cNvCxnSpPr>
          <p:nvPr/>
        </p:nvCxnSpPr>
        <p:spPr>
          <a:xfrm>
            <a:off x="9405240" y="4674020"/>
            <a:ext cx="0" cy="502426"/>
          </a:xfrm>
          <a:prstGeom prst="line">
            <a:avLst/>
          </a:prstGeom>
          <a:ln w="12700">
            <a:solidFill>
              <a:schemeClr val="accent6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F47FBFE-FE44-BBD7-F68B-8C91EB3D1D99}"/>
              </a:ext>
            </a:extLst>
          </p:cNvPr>
          <p:cNvCxnSpPr>
            <a:cxnSpLocks/>
          </p:cNvCxnSpPr>
          <p:nvPr/>
        </p:nvCxnSpPr>
        <p:spPr>
          <a:xfrm>
            <a:off x="9405240" y="5209895"/>
            <a:ext cx="0" cy="502426"/>
          </a:xfrm>
          <a:prstGeom prst="line">
            <a:avLst/>
          </a:prstGeom>
          <a:ln w="12700">
            <a:solidFill>
              <a:schemeClr val="accent6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Google Shape;156;p18">
            <a:extLst>
              <a:ext uri="{FF2B5EF4-FFF2-40B4-BE49-F238E27FC236}">
                <a16:creationId xmlns:a16="http://schemas.microsoft.com/office/drawing/2014/main" id="{5166C797-88EF-5DA4-C590-847A72FF3BAC}"/>
              </a:ext>
            </a:extLst>
          </p:cNvPr>
          <p:cNvSpPr/>
          <p:nvPr/>
        </p:nvSpPr>
        <p:spPr>
          <a:xfrm>
            <a:off x="2000787" y="4602727"/>
            <a:ext cx="7519447" cy="173978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7239EC3-485F-2021-A96E-794EC72721E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" smtClean="0"/>
              <a:pPr algn="r"/>
              <a:t>11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63FD23B-A911-FE12-B102-952385F67404}"/>
              </a:ext>
            </a:extLst>
          </p:cNvPr>
          <p:cNvSpPr/>
          <p:nvPr/>
        </p:nvSpPr>
        <p:spPr>
          <a:xfrm>
            <a:off x="858129" y="1336431"/>
            <a:ext cx="1294228" cy="281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95FB60-D3A5-54FD-6BA4-3409CF140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115577"/>
            <a:ext cx="11360800" cy="763600"/>
          </a:xfrm>
        </p:spPr>
        <p:txBody>
          <a:bodyPr/>
          <a:lstStyle/>
          <a:p>
            <a:pPr algn="ctr"/>
            <a:r>
              <a:rPr lang="en-US" sz="4000" dirty="0"/>
              <a:t>The extent of strand resynthesis is associated with duplex error rate</a:t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5C14C8-8B6F-2BD1-2CF8-F0E42738721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12</a:t>
            </a:fld>
            <a:endParaRPr lang="e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6C3E35-8C66-B008-838D-8B4B9595B1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110" y="1808373"/>
            <a:ext cx="4594326" cy="33691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A52F3C-15FE-77E5-A85E-1B673D73DD28}"/>
              </a:ext>
            </a:extLst>
          </p:cNvPr>
          <p:cNvSpPr txBox="1"/>
          <p:nvPr/>
        </p:nvSpPr>
        <p:spPr>
          <a:xfrm>
            <a:off x="2639716" y="5850106"/>
            <a:ext cx="41512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Reproduced from Xiong K, et al. </a:t>
            </a:r>
            <a:r>
              <a:rPr lang="en-US" sz="120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Nucleic Acids Res </a:t>
            </a:r>
            <a:r>
              <a:rPr lang="en-US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Open Access (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CC-BY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2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7413A1-F548-7A70-BA9F-3231BF6796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9194" y="1940574"/>
            <a:ext cx="4730724" cy="35003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5CFA64A-C90E-F7B4-1939-11A801A588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168" y="1808373"/>
            <a:ext cx="5156832" cy="38094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1098CB-57C1-7C83-1050-9045B43638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2942" y="1531354"/>
            <a:ext cx="5648793" cy="4363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815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5EE8258-9F66-AFEA-2EB4-5E4927B14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5008"/>
            <a:ext cx="10515600" cy="9477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Limitations of current methods that minimize DNA resynthesis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6EB1F7-B936-37B3-683B-610CBD7892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EE0E1C-DBE9-4C8E-8A7C-D0EF345BC8D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87DC04-0E21-8150-C3DC-15B48CDF32C1}"/>
              </a:ext>
            </a:extLst>
          </p:cNvPr>
          <p:cNvSpPr txBox="1"/>
          <p:nvPr/>
        </p:nvSpPr>
        <p:spPr>
          <a:xfrm>
            <a:off x="837596" y="1837289"/>
            <a:ext cx="50881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chemeClr val="accent5"/>
                </a:solidFill>
                <a:latin typeface="Arial" panose="020B0604020202020204" pitchFamily="34" charset="0"/>
                <a:ea typeface="Merriweather"/>
                <a:cs typeface="Arial" panose="020B0604020202020204" pitchFamily="34" charset="0"/>
                <a:sym typeface="Merriweather"/>
              </a:rPr>
              <a:t>NanoSeq</a:t>
            </a:r>
            <a:endParaRPr lang="en-US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1273E8-5EF3-AC88-E9B0-65FFE58E249E}"/>
              </a:ext>
            </a:extLst>
          </p:cNvPr>
          <p:cNvSpPr txBox="1"/>
          <p:nvPr/>
        </p:nvSpPr>
        <p:spPr>
          <a:xfrm>
            <a:off x="837596" y="2284280"/>
            <a:ext cx="5532207" cy="12874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latin typeface="Arial" panose="020B0604020202020204" pitchFamily="34" charset="0"/>
                <a:ea typeface="DM Sans"/>
                <a:cs typeface="Arial" panose="020B0604020202020204" pitchFamily="34" charset="0"/>
                <a:sym typeface="DM Sans"/>
              </a:rPr>
              <a:t>Uses </a:t>
            </a:r>
            <a:r>
              <a:rPr lang="en-US" sz="1800" b="0" i="0" u="none" strike="noStrike" cap="none" dirty="0" err="1">
                <a:latin typeface="Arial" panose="020B0604020202020204" pitchFamily="34" charset="0"/>
                <a:ea typeface="DM Sans"/>
                <a:cs typeface="Arial" panose="020B0604020202020204" pitchFamily="34" charset="0"/>
                <a:sym typeface="DM Sans"/>
              </a:rPr>
              <a:t>ddBTP</a:t>
            </a:r>
            <a:r>
              <a:rPr lang="en-US" sz="1800" b="0" i="0" u="none" strike="noStrike" cap="none" dirty="0">
                <a:latin typeface="Arial" panose="020B0604020202020204" pitchFamily="34" charset="0"/>
                <a:ea typeface="DM Sans"/>
                <a:cs typeface="Arial" panose="020B0604020202020204" pitchFamily="34" charset="0"/>
                <a:sym typeface="DM Sans"/>
              </a:rPr>
              <a:t>-blocked ER/AT. Achieves extremely high accuracy but </a:t>
            </a:r>
            <a:r>
              <a:rPr lang="en-US" sz="1800" b="1" i="0" u="none" strike="noStrike" cap="none" dirty="0">
                <a:latin typeface="Arial" panose="020B0604020202020204" pitchFamily="34" charset="0"/>
                <a:ea typeface="DM Sans"/>
                <a:cs typeface="Arial" panose="020B0604020202020204" pitchFamily="34" charset="0"/>
                <a:sym typeface="DM Sans"/>
              </a:rPr>
              <a:t>only covers ~60% of the genome</a:t>
            </a:r>
            <a:r>
              <a:rPr lang="en-US" sz="1800" b="0" i="0" u="none" strike="noStrike" cap="none" dirty="0">
                <a:latin typeface="Arial" panose="020B0604020202020204" pitchFamily="34" charset="0"/>
                <a:ea typeface="DM Sans"/>
                <a:cs typeface="Arial" panose="020B0604020202020204" pitchFamily="34" charset="0"/>
                <a:sym typeface="DM Sans"/>
              </a:rPr>
              <a:t> and performs poorly on fragmented DNA.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Google Shape;185;p20">
            <a:extLst>
              <a:ext uri="{FF2B5EF4-FFF2-40B4-BE49-F238E27FC236}">
                <a16:creationId xmlns:a16="http://schemas.microsoft.com/office/drawing/2014/main" id="{57DEB779-1EBA-B444-FA6C-789992383576}"/>
              </a:ext>
            </a:extLst>
          </p:cNvPr>
          <p:cNvSpPr txBox="1"/>
          <p:nvPr/>
        </p:nvSpPr>
        <p:spPr>
          <a:xfrm>
            <a:off x="6369803" y="1837289"/>
            <a:ext cx="495061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accent6"/>
                </a:solidFill>
                <a:latin typeface="Arial" panose="020B0604020202020204" pitchFamily="34" charset="0"/>
                <a:ea typeface="Merriweather"/>
                <a:cs typeface="Arial" panose="020B0604020202020204" pitchFamily="34" charset="0"/>
                <a:sym typeface="Merriweather"/>
              </a:rPr>
              <a:t>Duplex-Repair</a:t>
            </a:r>
            <a:endParaRPr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Google Shape;186;p20">
            <a:extLst>
              <a:ext uri="{FF2B5EF4-FFF2-40B4-BE49-F238E27FC236}">
                <a16:creationId xmlns:a16="http://schemas.microsoft.com/office/drawing/2014/main" id="{E40877D0-4F79-5DDC-7D22-2FD9A0FE9E19}"/>
              </a:ext>
            </a:extLst>
          </p:cNvPr>
          <p:cNvSpPr txBox="1"/>
          <p:nvPr/>
        </p:nvSpPr>
        <p:spPr>
          <a:xfrm>
            <a:off x="6369803" y="2284280"/>
            <a:ext cx="4714875" cy="1246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chemeClr val="accent6"/>
                </a:solidFill>
                <a:latin typeface="Arial" panose="020B0604020202020204" pitchFamily="34" charset="0"/>
                <a:ea typeface="DM Sans"/>
                <a:cs typeface="Arial" panose="020B0604020202020204" pitchFamily="34" charset="0"/>
                <a:sym typeface="DM Sans"/>
              </a:rPr>
              <a:t>Limits resynthesis but doesn't eliminate it. Complex workflow with </a:t>
            </a:r>
            <a:r>
              <a:rPr lang="en-US" b="1" i="0" u="none" strike="noStrike" cap="none" dirty="0">
                <a:solidFill>
                  <a:schemeClr val="accent6"/>
                </a:solidFill>
                <a:latin typeface="Arial" panose="020B0604020202020204" pitchFamily="34" charset="0"/>
                <a:ea typeface="DM Sans"/>
                <a:cs typeface="Arial" panose="020B0604020202020204" pitchFamily="34" charset="0"/>
                <a:sym typeface="DM Sans"/>
              </a:rPr>
              <a:t>low duplex recovery</a:t>
            </a:r>
            <a:r>
              <a:rPr lang="en-US" b="0" i="0" u="none" strike="noStrike" cap="none" dirty="0">
                <a:solidFill>
                  <a:schemeClr val="accent6"/>
                </a:solidFill>
                <a:latin typeface="Arial" panose="020B0604020202020204" pitchFamily="34" charset="0"/>
                <a:ea typeface="DM Sans"/>
                <a:cs typeface="Arial" panose="020B0604020202020204" pitchFamily="34" charset="0"/>
                <a:sym typeface="DM Sans"/>
              </a:rPr>
              <a:t> due to multiple cleanups.</a:t>
            </a:r>
            <a:endParaRPr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Google Shape;370;p40" title="Screenshot 2025-03-12 at 5.32.20 PM.png">
            <a:extLst>
              <a:ext uri="{FF2B5EF4-FFF2-40B4-BE49-F238E27FC236}">
                <a16:creationId xmlns:a16="http://schemas.microsoft.com/office/drawing/2014/main" id="{796039F2-CAE6-C301-D4F1-53332C3AAC5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2961" t="36394" r="1126" b="5720"/>
          <a:stretch>
            <a:fillRect/>
          </a:stretch>
        </p:blipFill>
        <p:spPr>
          <a:xfrm>
            <a:off x="6403181" y="3684086"/>
            <a:ext cx="4058979" cy="217944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8FA01AD-E3E3-1CB7-8CEC-5E74C22BA459}"/>
              </a:ext>
            </a:extLst>
          </p:cNvPr>
          <p:cNvSpPr txBox="1"/>
          <p:nvPr/>
        </p:nvSpPr>
        <p:spPr>
          <a:xfrm>
            <a:off x="6644841" y="5902514"/>
            <a:ext cx="29304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Reproduced from Xiong K, et al. </a:t>
            </a:r>
            <a:r>
              <a:rPr lang="en-US" sz="1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Nucleic Acids Res 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2022. Open Access (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CC-BY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120E52-1958-205B-6717-DEB5C14CC8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7641" y="4028122"/>
            <a:ext cx="3221666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863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A32B6-6147-DE21-886D-EF27ECA23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A72BA30-F6F3-5DEB-AE27-9A0A7F53C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447" y="365126"/>
            <a:ext cx="11375755" cy="86762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Key Discovery: Trace amount of </a:t>
            </a:r>
            <a:r>
              <a:rPr lang="en-US" dirty="0" err="1"/>
              <a:t>dBTP</a:t>
            </a:r>
            <a:r>
              <a:rPr lang="en-US" dirty="0"/>
              <a:t> carryover could drive DNA resynthesis during </a:t>
            </a:r>
            <a:r>
              <a:rPr lang="en-US" dirty="0" err="1"/>
              <a:t>dA</a:t>
            </a:r>
            <a:r>
              <a:rPr lang="en-US" dirty="0"/>
              <a:t>-tailing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FD1A04-192F-46A3-9733-B9E458D2680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257" b="36133"/>
          <a:stretch>
            <a:fillRect/>
          </a:stretch>
        </p:blipFill>
        <p:spPr>
          <a:xfrm>
            <a:off x="4451364" y="2291578"/>
            <a:ext cx="5133715" cy="2580608"/>
          </a:xfrm>
          <a:prstGeom prst="rect">
            <a:avLst/>
          </a:prstGeom>
        </p:spPr>
      </p:pic>
      <p:grpSp>
        <p:nvGrpSpPr>
          <p:cNvPr id="10" name="Google Shape;482;p43">
            <a:extLst>
              <a:ext uri="{FF2B5EF4-FFF2-40B4-BE49-F238E27FC236}">
                <a16:creationId xmlns:a16="http://schemas.microsoft.com/office/drawing/2014/main" id="{63C1C42A-9431-DAAD-524E-9634ED6AAF81}"/>
              </a:ext>
            </a:extLst>
          </p:cNvPr>
          <p:cNvGrpSpPr/>
          <p:nvPr/>
        </p:nvGrpSpPr>
        <p:grpSpPr>
          <a:xfrm>
            <a:off x="1570748" y="2680574"/>
            <a:ext cx="2061314" cy="2362650"/>
            <a:chOff x="722400" y="2366250"/>
            <a:chExt cx="1180500" cy="2362650"/>
          </a:xfrm>
        </p:grpSpPr>
        <p:sp>
          <p:nvSpPr>
            <p:cNvPr id="11" name="Google Shape;483;p43">
              <a:extLst>
                <a:ext uri="{FF2B5EF4-FFF2-40B4-BE49-F238E27FC236}">
                  <a16:creationId xmlns:a16="http://schemas.microsoft.com/office/drawing/2014/main" id="{7AB132DE-49B8-6B6E-1290-6B2847B519A8}"/>
                </a:ext>
              </a:extLst>
            </p:cNvPr>
            <p:cNvSpPr/>
            <p:nvPr/>
          </p:nvSpPr>
          <p:spPr>
            <a:xfrm>
              <a:off x="722400" y="2366250"/>
              <a:ext cx="1180500" cy="418200"/>
            </a:xfrm>
            <a:prstGeom prst="downArrowCallout">
              <a:avLst>
                <a:gd name="adj1" fmla="val 24641"/>
                <a:gd name="adj2" fmla="val 25000"/>
                <a:gd name="adj3" fmla="val 11729"/>
                <a:gd name="adj4" fmla="val 77971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dirty="0">
                  <a:solidFill>
                    <a:schemeClr val="dk2"/>
                  </a:solidFill>
                  <a:latin typeface="Arial" panose="020B0604020202020204" pitchFamily="34" charset="0"/>
                  <a:ea typeface="Open Sans"/>
                  <a:cs typeface="Arial" panose="020B0604020202020204" pitchFamily="34" charset="0"/>
                  <a:sym typeface="Open Sans"/>
                </a:rPr>
                <a:t>1: Base excision repair</a:t>
              </a:r>
              <a:endParaRPr sz="1400" dirty="0">
                <a:solidFill>
                  <a:schemeClr val="dk2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endParaRPr>
            </a:p>
          </p:txBody>
        </p:sp>
        <p:sp>
          <p:nvSpPr>
            <p:cNvPr id="12" name="Google Shape;484;p43">
              <a:extLst>
                <a:ext uri="{FF2B5EF4-FFF2-40B4-BE49-F238E27FC236}">
                  <a16:creationId xmlns:a16="http://schemas.microsoft.com/office/drawing/2014/main" id="{49741DDC-FA5E-1FFC-367B-E1EDDE4B78E7}"/>
                </a:ext>
              </a:extLst>
            </p:cNvPr>
            <p:cNvSpPr/>
            <p:nvPr/>
          </p:nvSpPr>
          <p:spPr>
            <a:xfrm>
              <a:off x="722400" y="2784450"/>
              <a:ext cx="1180500" cy="383100"/>
            </a:xfrm>
            <a:prstGeom prst="downArrowCallout">
              <a:avLst>
                <a:gd name="adj1" fmla="val 24641"/>
                <a:gd name="adj2" fmla="val 25000"/>
                <a:gd name="adj3" fmla="val 11729"/>
                <a:gd name="adj4" fmla="val 77971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2"/>
                  </a:solidFill>
                  <a:latin typeface="Arial" panose="020B0604020202020204" pitchFamily="34" charset="0"/>
                  <a:ea typeface="Open Sans"/>
                  <a:cs typeface="Arial" panose="020B0604020202020204" pitchFamily="34" charset="0"/>
                  <a:sym typeface="Open Sans"/>
                </a:rPr>
                <a:t>2: Restricted fill in</a:t>
              </a:r>
              <a:endParaRPr sz="1400">
                <a:solidFill>
                  <a:schemeClr val="dk2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endParaRPr>
            </a:p>
          </p:txBody>
        </p:sp>
        <p:sp>
          <p:nvSpPr>
            <p:cNvPr id="13" name="Google Shape;485;p43">
              <a:extLst>
                <a:ext uri="{FF2B5EF4-FFF2-40B4-BE49-F238E27FC236}">
                  <a16:creationId xmlns:a16="http://schemas.microsoft.com/office/drawing/2014/main" id="{5904A982-BBBB-C29A-21A2-5A2B70F8066B}"/>
                </a:ext>
              </a:extLst>
            </p:cNvPr>
            <p:cNvSpPr/>
            <p:nvPr/>
          </p:nvSpPr>
          <p:spPr>
            <a:xfrm>
              <a:off x="722400" y="3181350"/>
              <a:ext cx="1180500" cy="336900"/>
            </a:xfrm>
            <a:prstGeom prst="downArrowCallout">
              <a:avLst>
                <a:gd name="adj1" fmla="val 24641"/>
                <a:gd name="adj2" fmla="val 25000"/>
                <a:gd name="adj3" fmla="val 11729"/>
                <a:gd name="adj4" fmla="val 77971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2"/>
                  </a:solidFill>
                  <a:latin typeface="Arial" panose="020B0604020202020204" pitchFamily="34" charset="0"/>
                  <a:ea typeface="Open Sans"/>
                  <a:cs typeface="Arial" panose="020B0604020202020204" pitchFamily="34" charset="0"/>
                  <a:sym typeface="Open Sans"/>
                </a:rPr>
                <a:t>3: Nick sealing</a:t>
              </a:r>
              <a:endParaRPr sz="1400">
                <a:solidFill>
                  <a:schemeClr val="dk2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endParaRPr>
            </a:p>
          </p:txBody>
        </p:sp>
        <p:sp>
          <p:nvSpPr>
            <p:cNvPr id="14" name="Google Shape;486;p43">
              <a:extLst>
                <a:ext uri="{FF2B5EF4-FFF2-40B4-BE49-F238E27FC236}">
                  <a16:creationId xmlns:a16="http://schemas.microsoft.com/office/drawing/2014/main" id="{AE2C2D63-4137-1A31-C5F2-280A42740761}"/>
                </a:ext>
              </a:extLst>
            </p:cNvPr>
            <p:cNvSpPr/>
            <p:nvPr/>
          </p:nvSpPr>
          <p:spPr>
            <a:xfrm>
              <a:off x="722400" y="3532050"/>
              <a:ext cx="1180500" cy="270600"/>
            </a:xfrm>
            <a:prstGeom prst="downArrowCallout">
              <a:avLst>
                <a:gd name="adj1" fmla="val 24641"/>
                <a:gd name="adj2" fmla="val 25000"/>
                <a:gd name="adj3" fmla="val 11729"/>
                <a:gd name="adj4" fmla="val 77971"/>
              </a:avLst>
            </a:prstGeom>
            <a:solidFill>
              <a:srgbClr val="E6B8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dirty="0">
                  <a:latin typeface="Arial" panose="020B0604020202020204" pitchFamily="34" charset="0"/>
                  <a:ea typeface="Open Sans"/>
                  <a:cs typeface="Arial" panose="020B0604020202020204" pitchFamily="34" charset="0"/>
                  <a:sym typeface="Open Sans"/>
                </a:rPr>
                <a:t>3X </a:t>
              </a:r>
              <a:r>
                <a:rPr lang="en" sz="1400" dirty="0" err="1">
                  <a:latin typeface="Arial" panose="020B0604020202020204" pitchFamily="34" charset="0"/>
                  <a:ea typeface="Open Sans"/>
                  <a:cs typeface="Arial" panose="020B0604020202020204" pitchFamily="34" charset="0"/>
                  <a:sym typeface="Open Sans"/>
                </a:rPr>
                <a:t>AMPure</a:t>
              </a:r>
              <a:endParaRPr sz="1400" dirty="0"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endParaRPr>
            </a:p>
          </p:txBody>
        </p:sp>
        <p:sp>
          <p:nvSpPr>
            <p:cNvPr id="15" name="Google Shape;487;p43">
              <a:extLst>
                <a:ext uri="{FF2B5EF4-FFF2-40B4-BE49-F238E27FC236}">
                  <a16:creationId xmlns:a16="http://schemas.microsoft.com/office/drawing/2014/main" id="{019AC8CC-AD41-D1C0-4603-DA4C1A42520C}"/>
                </a:ext>
              </a:extLst>
            </p:cNvPr>
            <p:cNvSpPr/>
            <p:nvPr/>
          </p:nvSpPr>
          <p:spPr>
            <a:xfrm>
              <a:off x="722400" y="3802650"/>
              <a:ext cx="1180500" cy="383100"/>
            </a:xfrm>
            <a:prstGeom prst="downArrowCallout">
              <a:avLst>
                <a:gd name="adj1" fmla="val 24641"/>
                <a:gd name="adj2" fmla="val 25000"/>
                <a:gd name="adj3" fmla="val 11729"/>
                <a:gd name="adj4" fmla="val 77971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dirty="0">
                  <a:solidFill>
                    <a:schemeClr val="dk2"/>
                  </a:solidFill>
                  <a:latin typeface="Arial" panose="020B0604020202020204" pitchFamily="34" charset="0"/>
                  <a:ea typeface="Open Sans"/>
                  <a:cs typeface="Arial" panose="020B0604020202020204" pitchFamily="34" charset="0"/>
                  <a:sym typeface="Open Sans"/>
                </a:rPr>
                <a:t>4: Restricted </a:t>
              </a:r>
              <a:r>
                <a:rPr lang="en" sz="1400" dirty="0" err="1">
                  <a:solidFill>
                    <a:schemeClr val="dk2"/>
                  </a:solidFill>
                  <a:latin typeface="Arial" panose="020B0604020202020204" pitchFamily="34" charset="0"/>
                  <a:ea typeface="Open Sans"/>
                  <a:cs typeface="Arial" panose="020B0604020202020204" pitchFamily="34" charset="0"/>
                  <a:sym typeface="Open Sans"/>
                </a:rPr>
                <a:t>dA</a:t>
              </a:r>
              <a:r>
                <a:rPr lang="en" sz="1400" dirty="0">
                  <a:solidFill>
                    <a:schemeClr val="dk2"/>
                  </a:solidFill>
                  <a:latin typeface="Arial" panose="020B0604020202020204" pitchFamily="34" charset="0"/>
                  <a:ea typeface="Open Sans"/>
                  <a:cs typeface="Arial" panose="020B0604020202020204" pitchFamily="34" charset="0"/>
                  <a:sym typeface="Open Sans"/>
                </a:rPr>
                <a:t>-tailing</a:t>
              </a:r>
              <a:endParaRPr sz="1400" dirty="0">
                <a:solidFill>
                  <a:schemeClr val="dk2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endParaRPr>
            </a:p>
          </p:txBody>
        </p:sp>
        <p:sp>
          <p:nvSpPr>
            <p:cNvPr id="16" name="Google Shape;488;p43">
              <a:extLst>
                <a:ext uri="{FF2B5EF4-FFF2-40B4-BE49-F238E27FC236}">
                  <a16:creationId xmlns:a16="http://schemas.microsoft.com/office/drawing/2014/main" id="{E916D11D-AAB9-4DB6-06A8-EF1E29AB1579}"/>
                </a:ext>
              </a:extLst>
            </p:cNvPr>
            <p:cNvSpPr/>
            <p:nvPr/>
          </p:nvSpPr>
          <p:spPr>
            <a:xfrm>
              <a:off x="722400" y="4194963"/>
              <a:ext cx="1180500" cy="270600"/>
            </a:xfrm>
            <a:prstGeom prst="downArrowCallout">
              <a:avLst>
                <a:gd name="adj1" fmla="val 24641"/>
                <a:gd name="adj2" fmla="val 25000"/>
                <a:gd name="adj3" fmla="val 11729"/>
                <a:gd name="adj4" fmla="val 77971"/>
              </a:avLst>
            </a:prstGeom>
            <a:solidFill>
              <a:srgbClr val="E6B8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latin typeface="Arial" panose="020B0604020202020204" pitchFamily="34" charset="0"/>
                  <a:ea typeface="Open Sans"/>
                  <a:cs typeface="Arial" panose="020B0604020202020204" pitchFamily="34" charset="0"/>
                  <a:sym typeface="Open Sans"/>
                </a:rPr>
                <a:t>1.8X AMPure</a:t>
              </a:r>
              <a:endParaRPr sz="1400"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endParaRPr>
            </a:p>
          </p:txBody>
        </p:sp>
        <p:sp>
          <p:nvSpPr>
            <p:cNvPr id="17" name="Google Shape;489;p43">
              <a:extLst>
                <a:ext uri="{FF2B5EF4-FFF2-40B4-BE49-F238E27FC236}">
                  <a16:creationId xmlns:a16="http://schemas.microsoft.com/office/drawing/2014/main" id="{38B64BC0-4D7D-6B17-9EF4-55B205F9137A}"/>
                </a:ext>
              </a:extLst>
            </p:cNvPr>
            <p:cNvSpPr/>
            <p:nvPr/>
          </p:nvSpPr>
          <p:spPr>
            <a:xfrm>
              <a:off x="722400" y="4474800"/>
              <a:ext cx="1180500" cy="254100"/>
            </a:xfrm>
            <a:prstGeom prst="rect">
              <a:avLst/>
            </a:prstGeom>
            <a:solidFill>
              <a:srgbClr val="C9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latin typeface="Arial" panose="020B0604020202020204" pitchFamily="34" charset="0"/>
                  <a:ea typeface="Open Sans"/>
                  <a:cs typeface="Arial" panose="020B0604020202020204" pitchFamily="34" charset="0"/>
                  <a:sym typeface="Open Sans"/>
                </a:rPr>
                <a:t>Ligation</a:t>
              </a:r>
              <a:endParaRPr sz="1400"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endParaRPr>
            </a:p>
          </p:txBody>
        </p:sp>
      </p:grpSp>
      <p:sp>
        <p:nvSpPr>
          <p:cNvPr id="18" name="Google Shape;499;p43">
            <a:extLst>
              <a:ext uri="{FF2B5EF4-FFF2-40B4-BE49-F238E27FC236}">
                <a16:creationId xmlns:a16="http://schemas.microsoft.com/office/drawing/2014/main" id="{82BEF576-E9F2-4F74-1DDE-DD599E91A817}"/>
              </a:ext>
            </a:extLst>
          </p:cNvPr>
          <p:cNvSpPr txBox="1"/>
          <p:nvPr/>
        </p:nvSpPr>
        <p:spPr>
          <a:xfrm>
            <a:off x="1570749" y="2312321"/>
            <a:ext cx="1454354" cy="302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dirty="0">
                <a:solidFill>
                  <a:schemeClr val="accent6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Duplex-Repair</a:t>
            </a:r>
            <a:endParaRPr sz="1400" b="1" dirty="0">
              <a:solidFill>
                <a:schemeClr val="accent6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A0A799-130F-3F24-3CB2-54A7800C1825}"/>
              </a:ext>
            </a:extLst>
          </p:cNvPr>
          <p:cNvSpPr/>
          <p:nvPr/>
        </p:nvSpPr>
        <p:spPr>
          <a:xfrm>
            <a:off x="5664530" y="3809547"/>
            <a:ext cx="1935678" cy="2993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291BB2-E700-87EF-1BF6-AB4C4287FE56}"/>
              </a:ext>
            </a:extLst>
          </p:cNvPr>
          <p:cNvSpPr txBox="1"/>
          <p:nvPr/>
        </p:nvSpPr>
        <p:spPr>
          <a:xfrm>
            <a:off x="5738972" y="3806881"/>
            <a:ext cx="18662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After restricted </a:t>
            </a:r>
            <a:r>
              <a:rPr lang="en-US" sz="1200" dirty="0" err="1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12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-tailing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F5360BA5-B74F-F746-14CE-7019F9852B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35691" y="6122796"/>
            <a:ext cx="473616" cy="365125"/>
          </a:xfrm>
        </p:spPr>
        <p:txBody>
          <a:bodyPr/>
          <a:lstStyle/>
          <a:p>
            <a:fld id="{4FEE0E1C-DBE9-4C8E-8A7C-D0EF345BC8DB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751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BB0EA-1D92-CE08-83EF-7EDF3E119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A8103AE-2EF9-F725-97D6-E7D4FF01F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/>
              <a:t>MEDUSA v0 uses Apyrase to degrade </a:t>
            </a:r>
            <a:r>
              <a:rPr lang="en-US" sz="3600" dirty="0" err="1"/>
              <a:t>dBTP</a:t>
            </a:r>
            <a:r>
              <a:rPr lang="en-US" sz="3600" dirty="0"/>
              <a:t> carryover and further suppress DNA resynthesis</a:t>
            </a:r>
          </a:p>
        </p:txBody>
      </p:sp>
      <p:grpSp>
        <p:nvGrpSpPr>
          <p:cNvPr id="15" name="Google Shape;490;p43">
            <a:extLst>
              <a:ext uri="{FF2B5EF4-FFF2-40B4-BE49-F238E27FC236}">
                <a16:creationId xmlns:a16="http://schemas.microsoft.com/office/drawing/2014/main" id="{2A1BEC76-19B6-018C-7E9C-58075BF725EB}"/>
              </a:ext>
            </a:extLst>
          </p:cNvPr>
          <p:cNvGrpSpPr/>
          <p:nvPr/>
        </p:nvGrpSpPr>
        <p:grpSpPr>
          <a:xfrm>
            <a:off x="2025253" y="2778850"/>
            <a:ext cx="2070927" cy="2660850"/>
            <a:chOff x="2161625" y="2287875"/>
            <a:chExt cx="1180500" cy="2660850"/>
          </a:xfrm>
        </p:grpSpPr>
        <p:sp>
          <p:nvSpPr>
            <p:cNvPr id="16" name="Google Shape;491;p43">
              <a:extLst>
                <a:ext uri="{FF2B5EF4-FFF2-40B4-BE49-F238E27FC236}">
                  <a16:creationId xmlns:a16="http://schemas.microsoft.com/office/drawing/2014/main" id="{26125182-1554-0141-1BBA-C0ED41121462}"/>
                </a:ext>
              </a:extLst>
            </p:cNvPr>
            <p:cNvSpPr/>
            <p:nvPr/>
          </p:nvSpPr>
          <p:spPr>
            <a:xfrm>
              <a:off x="2161625" y="2287875"/>
              <a:ext cx="1180500" cy="418200"/>
            </a:xfrm>
            <a:prstGeom prst="downArrowCallout">
              <a:avLst>
                <a:gd name="adj1" fmla="val 24641"/>
                <a:gd name="adj2" fmla="val 25000"/>
                <a:gd name="adj3" fmla="val 11729"/>
                <a:gd name="adj4" fmla="val 77971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2"/>
                  </a:solidFill>
                  <a:latin typeface="Arial" panose="020B0604020202020204" pitchFamily="34" charset="0"/>
                  <a:ea typeface="Open Sans"/>
                  <a:cs typeface="Arial" panose="020B0604020202020204" pitchFamily="34" charset="0"/>
                  <a:sym typeface="Open Sans"/>
                </a:rPr>
                <a:t>1: Base excision repair</a:t>
              </a:r>
              <a:endParaRPr sz="1400">
                <a:solidFill>
                  <a:schemeClr val="dk2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endParaRPr>
            </a:p>
          </p:txBody>
        </p:sp>
        <p:sp>
          <p:nvSpPr>
            <p:cNvPr id="17" name="Google Shape;492;p43">
              <a:extLst>
                <a:ext uri="{FF2B5EF4-FFF2-40B4-BE49-F238E27FC236}">
                  <a16:creationId xmlns:a16="http://schemas.microsoft.com/office/drawing/2014/main" id="{4E099D5C-DE45-5A7E-E717-5AD3A32EE869}"/>
                </a:ext>
              </a:extLst>
            </p:cNvPr>
            <p:cNvSpPr/>
            <p:nvPr/>
          </p:nvSpPr>
          <p:spPr>
            <a:xfrm>
              <a:off x="2161625" y="2706075"/>
              <a:ext cx="1180500" cy="383100"/>
            </a:xfrm>
            <a:prstGeom prst="downArrowCallout">
              <a:avLst>
                <a:gd name="adj1" fmla="val 24641"/>
                <a:gd name="adj2" fmla="val 25000"/>
                <a:gd name="adj3" fmla="val 11729"/>
                <a:gd name="adj4" fmla="val 77971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2"/>
                  </a:solidFill>
                  <a:latin typeface="Arial" panose="020B0604020202020204" pitchFamily="34" charset="0"/>
                  <a:ea typeface="Open Sans"/>
                  <a:cs typeface="Arial" panose="020B0604020202020204" pitchFamily="34" charset="0"/>
                  <a:sym typeface="Open Sans"/>
                </a:rPr>
                <a:t>2: Restricted fill in</a:t>
              </a:r>
              <a:endParaRPr sz="1400">
                <a:solidFill>
                  <a:schemeClr val="dk2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endParaRPr>
            </a:p>
          </p:txBody>
        </p:sp>
        <p:sp>
          <p:nvSpPr>
            <p:cNvPr id="18" name="Google Shape;493;p43">
              <a:extLst>
                <a:ext uri="{FF2B5EF4-FFF2-40B4-BE49-F238E27FC236}">
                  <a16:creationId xmlns:a16="http://schemas.microsoft.com/office/drawing/2014/main" id="{D092B670-1CD5-5FC4-25CA-5FD07EAFD2D9}"/>
                </a:ext>
              </a:extLst>
            </p:cNvPr>
            <p:cNvSpPr/>
            <p:nvPr/>
          </p:nvSpPr>
          <p:spPr>
            <a:xfrm>
              <a:off x="2161625" y="3102975"/>
              <a:ext cx="1180500" cy="336900"/>
            </a:xfrm>
            <a:prstGeom prst="downArrowCallout">
              <a:avLst>
                <a:gd name="adj1" fmla="val 24641"/>
                <a:gd name="adj2" fmla="val 25000"/>
                <a:gd name="adj3" fmla="val 11729"/>
                <a:gd name="adj4" fmla="val 77971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2"/>
                  </a:solidFill>
                  <a:latin typeface="Arial" panose="020B0604020202020204" pitchFamily="34" charset="0"/>
                  <a:ea typeface="Open Sans"/>
                  <a:cs typeface="Arial" panose="020B0604020202020204" pitchFamily="34" charset="0"/>
                  <a:sym typeface="Open Sans"/>
                </a:rPr>
                <a:t>3: Nick sealing</a:t>
              </a:r>
              <a:endParaRPr sz="1400">
                <a:solidFill>
                  <a:schemeClr val="dk2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endParaRPr>
            </a:p>
          </p:txBody>
        </p:sp>
        <p:sp>
          <p:nvSpPr>
            <p:cNvPr id="19" name="Google Shape;494;p43">
              <a:extLst>
                <a:ext uri="{FF2B5EF4-FFF2-40B4-BE49-F238E27FC236}">
                  <a16:creationId xmlns:a16="http://schemas.microsoft.com/office/drawing/2014/main" id="{77A07AFC-1A02-DDB0-4748-874C10F03662}"/>
                </a:ext>
              </a:extLst>
            </p:cNvPr>
            <p:cNvSpPr/>
            <p:nvPr/>
          </p:nvSpPr>
          <p:spPr>
            <a:xfrm>
              <a:off x="2161625" y="3453675"/>
              <a:ext cx="1180500" cy="270600"/>
            </a:xfrm>
            <a:prstGeom prst="downArrowCallout">
              <a:avLst>
                <a:gd name="adj1" fmla="val 24641"/>
                <a:gd name="adj2" fmla="val 25000"/>
                <a:gd name="adj3" fmla="val 11729"/>
                <a:gd name="adj4" fmla="val 77971"/>
              </a:avLst>
            </a:prstGeom>
            <a:solidFill>
              <a:srgbClr val="E6B8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dirty="0">
                  <a:latin typeface="Arial" panose="020B0604020202020204" pitchFamily="34" charset="0"/>
                  <a:ea typeface="Open Sans"/>
                  <a:cs typeface="Arial" panose="020B0604020202020204" pitchFamily="34" charset="0"/>
                  <a:sym typeface="Open Sans"/>
                </a:rPr>
                <a:t>3X </a:t>
              </a:r>
              <a:r>
                <a:rPr lang="en" sz="1400" dirty="0" err="1">
                  <a:latin typeface="Arial" panose="020B0604020202020204" pitchFamily="34" charset="0"/>
                  <a:ea typeface="Open Sans"/>
                  <a:cs typeface="Arial" panose="020B0604020202020204" pitchFamily="34" charset="0"/>
                  <a:sym typeface="Open Sans"/>
                </a:rPr>
                <a:t>AMPure</a:t>
              </a:r>
              <a:endParaRPr sz="1400" dirty="0"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endParaRPr>
            </a:p>
          </p:txBody>
        </p:sp>
        <p:sp>
          <p:nvSpPr>
            <p:cNvPr id="20" name="Google Shape;495;p43">
              <a:extLst>
                <a:ext uri="{FF2B5EF4-FFF2-40B4-BE49-F238E27FC236}">
                  <a16:creationId xmlns:a16="http://schemas.microsoft.com/office/drawing/2014/main" id="{7E1F9D11-B623-AA81-5BB2-A045C1B1BDAF}"/>
                </a:ext>
              </a:extLst>
            </p:cNvPr>
            <p:cNvSpPr/>
            <p:nvPr/>
          </p:nvSpPr>
          <p:spPr>
            <a:xfrm>
              <a:off x="2161625" y="4020175"/>
              <a:ext cx="1180500" cy="383100"/>
            </a:xfrm>
            <a:prstGeom prst="downArrowCallout">
              <a:avLst>
                <a:gd name="adj1" fmla="val 24641"/>
                <a:gd name="adj2" fmla="val 25000"/>
                <a:gd name="adj3" fmla="val 11729"/>
                <a:gd name="adj4" fmla="val 77971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2"/>
                  </a:solidFill>
                  <a:latin typeface="Arial" panose="020B0604020202020204" pitchFamily="34" charset="0"/>
                  <a:ea typeface="Open Sans"/>
                  <a:cs typeface="Arial" panose="020B0604020202020204" pitchFamily="34" charset="0"/>
                  <a:sym typeface="Open Sans"/>
                </a:rPr>
                <a:t>5: Restricted dA-tailing</a:t>
              </a:r>
              <a:endParaRPr sz="1400">
                <a:solidFill>
                  <a:schemeClr val="dk2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endParaRPr>
            </a:p>
          </p:txBody>
        </p:sp>
        <p:sp>
          <p:nvSpPr>
            <p:cNvPr id="21" name="Google Shape;496;p43">
              <a:extLst>
                <a:ext uri="{FF2B5EF4-FFF2-40B4-BE49-F238E27FC236}">
                  <a16:creationId xmlns:a16="http://schemas.microsoft.com/office/drawing/2014/main" id="{81C56FA3-B6D7-09A6-9354-A90658D67E8D}"/>
                </a:ext>
              </a:extLst>
            </p:cNvPr>
            <p:cNvSpPr/>
            <p:nvPr/>
          </p:nvSpPr>
          <p:spPr>
            <a:xfrm>
              <a:off x="2161625" y="4413663"/>
              <a:ext cx="1180500" cy="270600"/>
            </a:xfrm>
            <a:prstGeom prst="downArrowCallout">
              <a:avLst>
                <a:gd name="adj1" fmla="val 24641"/>
                <a:gd name="adj2" fmla="val 25000"/>
                <a:gd name="adj3" fmla="val 11729"/>
                <a:gd name="adj4" fmla="val 77971"/>
              </a:avLst>
            </a:prstGeom>
            <a:solidFill>
              <a:srgbClr val="E6B8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latin typeface="Arial" panose="020B0604020202020204" pitchFamily="34" charset="0"/>
                  <a:ea typeface="Open Sans"/>
                  <a:cs typeface="Arial" panose="020B0604020202020204" pitchFamily="34" charset="0"/>
                  <a:sym typeface="Open Sans"/>
                </a:rPr>
                <a:t>1.8X AMPure</a:t>
              </a:r>
              <a:endParaRPr sz="1400"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endParaRPr>
            </a:p>
          </p:txBody>
        </p:sp>
        <p:sp>
          <p:nvSpPr>
            <p:cNvPr id="22" name="Google Shape;497;p43">
              <a:extLst>
                <a:ext uri="{FF2B5EF4-FFF2-40B4-BE49-F238E27FC236}">
                  <a16:creationId xmlns:a16="http://schemas.microsoft.com/office/drawing/2014/main" id="{41F59DCD-D672-4648-4988-F50F293F2501}"/>
                </a:ext>
              </a:extLst>
            </p:cNvPr>
            <p:cNvSpPr/>
            <p:nvPr/>
          </p:nvSpPr>
          <p:spPr>
            <a:xfrm>
              <a:off x="2161625" y="4694625"/>
              <a:ext cx="1180500" cy="254100"/>
            </a:xfrm>
            <a:prstGeom prst="rect">
              <a:avLst/>
            </a:prstGeom>
            <a:solidFill>
              <a:srgbClr val="C9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latin typeface="Arial" panose="020B0604020202020204" pitchFamily="34" charset="0"/>
                  <a:ea typeface="Open Sans"/>
                  <a:cs typeface="Arial" panose="020B0604020202020204" pitchFamily="34" charset="0"/>
                  <a:sym typeface="Open Sans"/>
                </a:rPr>
                <a:t>Ligation</a:t>
              </a:r>
              <a:endParaRPr sz="1400"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endParaRPr>
            </a:p>
          </p:txBody>
        </p:sp>
        <p:sp>
          <p:nvSpPr>
            <p:cNvPr id="23" name="Google Shape;498;p43">
              <a:extLst>
                <a:ext uri="{FF2B5EF4-FFF2-40B4-BE49-F238E27FC236}">
                  <a16:creationId xmlns:a16="http://schemas.microsoft.com/office/drawing/2014/main" id="{2118908D-5A04-85CE-F336-8C060DC7AFC4}"/>
                </a:ext>
              </a:extLst>
            </p:cNvPr>
            <p:cNvSpPr/>
            <p:nvPr/>
          </p:nvSpPr>
          <p:spPr>
            <a:xfrm>
              <a:off x="2161625" y="3738075"/>
              <a:ext cx="1180500" cy="270600"/>
            </a:xfrm>
            <a:prstGeom prst="downArrowCallout">
              <a:avLst>
                <a:gd name="adj1" fmla="val 24641"/>
                <a:gd name="adj2" fmla="val 25000"/>
                <a:gd name="adj3" fmla="val 11729"/>
                <a:gd name="adj4" fmla="val 77971"/>
              </a:avLst>
            </a:prstGeom>
            <a:solidFill>
              <a:srgbClr val="FFF2CC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dirty="0">
                  <a:solidFill>
                    <a:schemeClr val="dk2"/>
                  </a:solidFill>
                  <a:latin typeface="Arial" panose="020B0604020202020204" pitchFamily="34" charset="0"/>
                  <a:ea typeface="Open Sans"/>
                  <a:cs typeface="Arial" panose="020B0604020202020204" pitchFamily="34" charset="0"/>
                  <a:sym typeface="Open Sans"/>
                </a:rPr>
                <a:t>4: Apyrase </a:t>
              </a:r>
              <a:r>
                <a:rPr lang="en" sz="1400" dirty="0" err="1">
                  <a:solidFill>
                    <a:schemeClr val="dk2"/>
                  </a:solidFill>
                  <a:latin typeface="Arial" panose="020B0604020202020204" pitchFamily="34" charset="0"/>
                  <a:ea typeface="Open Sans"/>
                  <a:cs typeface="Arial" panose="020B0604020202020204" pitchFamily="34" charset="0"/>
                  <a:sym typeface="Open Sans"/>
                </a:rPr>
                <a:t>tx</a:t>
              </a:r>
              <a:endParaRPr sz="1400" dirty="0">
                <a:solidFill>
                  <a:schemeClr val="dk2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endParaRPr>
            </a:p>
          </p:txBody>
        </p:sp>
      </p:grpSp>
      <p:sp>
        <p:nvSpPr>
          <p:cNvPr id="25" name="Google Shape;500;p43">
            <a:extLst>
              <a:ext uri="{FF2B5EF4-FFF2-40B4-BE49-F238E27FC236}">
                <a16:creationId xmlns:a16="http://schemas.microsoft.com/office/drawing/2014/main" id="{C53083B9-7C84-B168-EF6A-EE523FCD9A49}"/>
              </a:ext>
            </a:extLst>
          </p:cNvPr>
          <p:cNvSpPr txBox="1"/>
          <p:nvPr/>
        </p:nvSpPr>
        <p:spPr>
          <a:xfrm>
            <a:off x="2001505" y="2439810"/>
            <a:ext cx="2070925" cy="320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dirty="0"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MEDUSA v0</a:t>
            </a:r>
            <a:endParaRPr sz="1400" b="1" dirty="0"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3D44DC2-0880-3A88-BCC5-8A5728B3A4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256" b="1317"/>
          <a:stretch>
            <a:fillRect/>
          </a:stretch>
        </p:blipFill>
        <p:spPr>
          <a:xfrm>
            <a:off x="5893611" y="2260430"/>
            <a:ext cx="4451921" cy="36390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99A86D-8579-0F0C-FC5B-A116134C1D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2202" y="3959576"/>
            <a:ext cx="1601638" cy="7207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56119B-D59D-F215-1E7E-FEB35A5B91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8082" y="3811965"/>
            <a:ext cx="1709878" cy="85690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B0326B-930E-49CF-930A-C66AC7907B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35691" y="6122796"/>
            <a:ext cx="473616" cy="365125"/>
          </a:xfrm>
        </p:spPr>
        <p:txBody>
          <a:bodyPr/>
          <a:lstStyle/>
          <a:p>
            <a:fld id="{4FEE0E1C-DBE9-4C8E-8A7C-D0EF345BC8DB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2406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37FC9-C3D6-913C-ED4F-747A91872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15">
            <a:extLst>
              <a:ext uri="{FF2B5EF4-FFF2-40B4-BE49-F238E27FC236}">
                <a16:creationId xmlns:a16="http://schemas.microsoft.com/office/drawing/2014/main" id="{A9170107-1A1B-2D69-87A0-F6BB1BF997C3}"/>
              </a:ext>
            </a:extLst>
          </p:cNvPr>
          <p:cNvSpPr/>
          <p:nvPr/>
        </p:nvSpPr>
        <p:spPr>
          <a:xfrm>
            <a:off x="5752208" y="3707918"/>
            <a:ext cx="5826235" cy="1983720"/>
          </a:xfrm>
          <a:prstGeom prst="roundRect">
            <a:avLst>
              <a:gd name="adj" fmla="val 7692"/>
            </a:avLst>
          </a:prstGeom>
          <a:solidFill>
            <a:srgbClr val="0D2B4E"/>
          </a:solidFill>
          <a:ln w="12700">
            <a:solidFill>
              <a:srgbClr val="0D2B4E"/>
            </a:solidFill>
            <a:prstDash val="solid"/>
          </a:ln>
        </p:spPr>
        <p:txBody>
          <a:bodyPr/>
          <a:lstStyle/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Shape 5">
            <a:extLst>
              <a:ext uri="{FF2B5EF4-FFF2-40B4-BE49-F238E27FC236}">
                <a16:creationId xmlns:a16="http://schemas.microsoft.com/office/drawing/2014/main" id="{C5B03D1F-AB37-716E-482F-3F8EFA08422E}"/>
              </a:ext>
            </a:extLst>
          </p:cNvPr>
          <p:cNvSpPr/>
          <p:nvPr/>
        </p:nvSpPr>
        <p:spPr>
          <a:xfrm>
            <a:off x="5759697" y="3039887"/>
            <a:ext cx="5795342" cy="588285"/>
          </a:xfrm>
          <a:prstGeom prst="roundRect">
            <a:avLst>
              <a:gd name="adj" fmla="val 6154"/>
            </a:avLst>
          </a:prstGeom>
          <a:solidFill>
            <a:srgbClr val="FFC000"/>
          </a:solidFill>
          <a:ln w="25400">
            <a:noFill/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hape 5">
            <a:extLst>
              <a:ext uri="{FF2B5EF4-FFF2-40B4-BE49-F238E27FC236}">
                <a16:creationId xmlns:a16="http://schemas.microsoft.com/office/drawing/2014/main" id="{E2D2E5C3-088D-4ECF-89DE-04F329C10D13}"/>
              </a:ext>
            </a:extLst>
          </p:cNvPr>
          <p:cNvSpPr/>
          <p:nvPr/>
        </p:nvSpPr>
        <p:spPr>
          <a:xfrm>
            <a:off x="5759697" y="1703460"/>
            <a:ext cx="5759371" cy="1256682"/>
          </a:xfrm>
          <a:prstGeom prst="roundRect">
            <a:avLst>
              <a:gd name="adj" fmla="val 6154"/>
            </a:avLst>
          </a:prstGeom>
          <a:solidFill>
            <a:srgbClr val="009193"/>
          </a:solidFill>
          <a:ln w="25400">
            <a:noFill/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17FD860D-D04E-1A08-47A6-F28EC7E7BDE0}"/>
              </a:ext>
            </a:extLst>
          </p:cNvPr>
          <p:cNvSpPr/>
          <p:nvPr/>
        </p:nvSpPr>
        <p:spPr>
          <a:xfrm>
            <a:off x="670560" y="268224"/>
            <a:ext cx="10972800" cy="999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MEDUSA v.0 on FFPE DNA and cfDNA: Hybrid Capture Duplex Sequencing </a:t>
            </a:r>
            <a:endParaRPr lang="en-US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6978730-77AA-F5D0-F5EE-0E0B9180C4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100" y="1975476"/>
            <a:ext cx="4125456" cy="3280875"/>
          </a:xfrm>
          <a:prstGeom prst="rect">
            <a:avLst/>
          </a:prstGeom>
        </p:spPr>
      </p:pic>
      <p:sp>
        <p:nvSpPr>
          <p:cNvPr id="5" name="Text 3">
            <a:extLst>
              <a:ext uri="{FF2B5EF4-FFF2-40B4-BE49-F238E27FC236}">
                <a16:creationId xmlns:a16="http://schemas.microsoft.com/office/drawing/2014/main" id="{1DC90BBA-EDC3-0A6B-2434-1230251836EB}"/>
              </a:ext>
            </a:extLst>
          </p:cNvPr>
          <p:cNvSpPr/>
          <p:nvPr/>
        </p:nvSpPr>
        <p:spPr>
          <a:xfrm>
            <a:off x="5788828" y="1703460"/>
            <a:ext cx="4366160" cy="426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FFPE Tumor DNA (n=3 samples)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6EDCF9EC-E399-6C7C-A679-C470CEF817EE}"/>
              </a:ext>
            </a:extLst>
          </p:cNvPr>
          <p:cNvSpPr/>
          <p:nvPr/>
        </p:nvSpPr>
        <p:spPr>
          <a:xfrm>
            <a:off x="5854858" y="2009133"/>
            <a:ext cx="1715302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2.61×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F71A3B33-3A65-D1D8-6210-ECE1A472037A}"/>
              </a:ext>
            </a:extLst>
          </p:cNvPr>
          <p:cNvSpPr/>
          <p:nvPr/>
        </p:nvSpPr>
        <p:spPr>
          <a:xfrm>
            <a:off x="5867021" y="2499709"/>
            <a:ext cx="1807897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Lower SNV freq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vs Duplex-Repair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7DD62BA7-999C-6024-9EE5-DA1231452318}"/>
              </a:ext>
            </a:extLst>
          </p:cNvPr>
          <p:cNvSpPr/>
          <p:nvPr/>
        </p:nvSpPr>
        <p:spPr>
          <a:xfrm>
            <a:off x="7829312" y="1980946"/>
            <a:ext cx="1715302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7.07×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C7E7CA04-6F84-A39A-FAFC-D3558B1B3728}"/>
              </a:ext>
            </a:extLst>
          </p:cNvPr>
          <p:cNvSpPr/>
          <p:nvPr/>
        </p:nvSpPr>
        <p:spPr>
          <a:xfrm>
            <a:off x="7841674" y="2510360"/>
            <a:ext cx="171530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Lower SNV freq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vs Standard ER/AT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F79A69D8-7FAF-4E22-A305-94FFD5BAA38D}"/>
              </a:ext>
            </a:extLst>
          </p:cNvPr>
          <p:cNvSpPr/>
          <p:nvPr/>
        </p:nvSpPr>
        <p:spPr>
          <a:xfrm>
            <a:off x="9803766" y="1975476"/>
            <a:ext cx="1715302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C&gt;T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277C5E16-0C86-7F4B-BB81-124E1F137759}"/>
              </a:ext>
            </a:extLst>
          </p:cNvPr>
          <p:cNvSpPr/>
          <p:nvPr/>
        </p:nvSpPr>
        <p:spPr>
          <a:xfrm>
            <a:off x="9816128" y="2517749"/>
            <a:ext cx="171530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Largest reduction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in this context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E840EF-9CC0-28FC-66A1-297F2CB88A09}"/>
              </a:ext>
            </a:extLst>
          </p:cNvPr>
          <p:cNvSpPr txBox="1"/>
          <p:nvPr/>
        </p:nvSpPr>
        <p:spPr>
          <a:xfrm>
            <a:off x="5854858" y="3003286"/>
            <a:ext cx="47854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cfDNA from Healthy Donors (n=3 samples)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Limited Additional Benefit Over Duplex-Repair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FCC67DD-2080-2FE6-AD06-053998C4F281}"/>
              </a:ext>
            </a:extLst>
          </p:cNvPr>
          <p:cNvSpPr txBox="1"/>
          <p:nvPr/>
        </p:nvSpPr>
        <p:spPr>
          <a:xfrm>
            <a:off x="5783101" y="3690409"/>
            <a:ext cx="579534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Key Interpretation</a:t>
            </a:r>
          </a:p>
          <a:p>
            <a:pPr marL="457189" indent="-457189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Impact of limiting resynthesis scales with degree of DNA damage in the sample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FFPE DNA — heavily damaged by formalin fixation — benefits most from MEDUSA v0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Fresh cfDNA from healthy donors has relatively low baseline damage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Archival/degraded cfDNA would be expected to show greater MEDUSA benefit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ABD6400-5E9D-EADB-F757-9A053AF994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071" y="1703460"/>
            <a:ext cx="4816257" cy="3894157"/>
          </a:xfrm>
          <a:prstGeom prst="rect">
            <a:avLst/>
          </a:prstGeom>
        </p:spPr>
      </p:pic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B2BD3CA6-679E-7201-86CC-DCB07FD733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4FEE0E1C-DBE9-4C8E-8A7C-D0EF345BC8DB}" type="slidenum">
              <a:rPr lang="en-US" smtClean="0"/>
              <a:pPr algn="l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6137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>
            <a:extLst>
              <a:ext uri="{FF2B5EF4-FFF2-40B4-BE49-F238E27FC236}">
                <a16:creationId xmlns:a16="http://schemas.microsoft.com/office/drawing/2014/main" id="{F0B8009F-38B9-292F-AC2D-8ECF1943E18F}"/>
              </a:ext>
            </a:extLst>
          </p:cNvPr>
          <p:cNvSpPr/>
          <p:nvPr/>
        </p:nvSpPr>
        <p:spPr>
          <a:xfrm>
            <a:off x="7222282" y="2235696"/>
            <a:ext cx="3750392" cy="3185160"/>
          </a:xfrm>
          <a:prstGeom prst="roundRect">
            <a:avLst>
              <a:gd name="adj" fmla="val 6154"/>
            </a:avLst>
          </a:prstGeom>
          <a:solidFill>
            <a:srgbClr val="009193"/>
          </a:solidFill>
          <a:ln w="25400">
            <a:noFill/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70560" y="329184"/>
            <a:ext cx="10972800" cy="999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MEDUSA v.0 on Blood Cell-Derived gDNA: Whole Genome Duplex Sequencing</a:t>
            </a:r>
            <a:endParaRPr lang="en-US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085798" y="2327136"/>
            <a:ext cx="402336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Blood cell–derived gDNA samples (n=19 samples) 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7085798" y="2887968"/>
            <a:ext cx="402336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1.40×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7085798" y="3229344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Lower vs Duplex-Repair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(MEDUSA v.0)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7085798" y="3643872"/>
            <a:ext cx="402336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1.53×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7085798" y="3985248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Lower vs Duplex-Repair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(ddBTP-blocked)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7085798" y="4399776"/>
            <a:ext cx="402336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1.15×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7085798" y="4741152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MEDUSA v.0 vs ddBTP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(slightly higher)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BEE641F-8F1C-DF3D-F55D-0947DBA248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5767"/>
          <a:stretch>
            <a:fillRect/>
          </a:stretch>
        </p:blipFill>
        <p:spPr>
          <a:xfrm>
            <a:off x="872132" y="2235696"/>
            <a:ext cx="5384227" cy="306458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CF084C3-C104-110A-3B90-49EB703B22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7914" t="9853" r="31" b="64697"/>
          <a:stretch>
            <a:fillRect/>
          </a:stretch>
        </p:blipFill>
        <p:spPr>
          <a:xfrm>
            <a:off x="5497606" y="2072640"/>
            <a:ext cx="1196788" cy="7799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E7FB4D-277E-31F3-22E8-FDC98AA4FFA0}"/>
              </a:ext>
            </a:extLst>
          </p:cNvPr>
          <p:cNvSpPr txBox="1"/>
          <p:nvPr/>
        </p:nvSpPr>
        <p:spPr>
          <a:xfrm>
            <a:off x="872132" y="5463340"/>
            <a:ext cx="4339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CODEC reference: Bae et al, Nat Gen, 2023.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04449AF-458B-B62F-90C4-6A500EC3F4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545" y="2137570"/>
            <a:ext cx="6332769" cy="368077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1CB5B88-90BB-5BFB-E8B0-5B2631C8D5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0252" y="1498952"/>
            <a:ext cx="1455546" cy="815411"/>
          </a:xfrm>
          <a:prstGeom prst="rect">
            <a:avLst/>
          </a:prstGeom>
        </p:spPr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1621B09A-AFF6-602E-F5E5-CF8A529F65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4FEE0E1C-DBE9-4C8E-8A7C-D0EF345BC8DB}" type="slidenum">
              <a:rPr lang="en-US" smtClean="0"/>
              <a:pPr algn="l"/>
              <a:t>17</a:t>
            </a:fld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70560" y="329184"/>
            <a:ext cx="10972800" cy="999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Full Genome Coverage: A Critical Advantage of MEDUSA v0</a:t>
            </a:r>
            <a:endParaRPr lang="en-US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6798227" y="1609344"/>
            <a:ext cx="3779520" cy="4196370"/>
          </a:xfrm>
          <a:prstGeom prst="roundRect">
            <a:avLst>
              <a:gd name="adj" fmla="val 3226"/>
            </a:avLst>
          </a:prstGeom>
          <a:solidFill>
            <a:srgbClr val="F0F9F8"/>
          </a:solidFill>
          <a:ln w="12700">
            <a:solidFill>
              <a:srgbClr val="E2EEF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6920147" y="1609344"/>
            <a:ext cx="3535680" cy="426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733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Coverage Ceiling</a:t>
            </a:r>
            <a:endParaRPr lang="en-US" sz="1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6920147" y="2194560"/>
            <a:ext cx="3535680" cy="158496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25400">
            <a:solidFill>
              <a:srgbClr val="0D7C74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6920147" y="2255520"/>
            <a:ext cx="3535680" cy="853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800" b="1" dirty="0">
                <a:solidFill>
                  <a:srgbClr val="0D7C74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~100%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920147" y="3072384"/>
            <a:ext cx="3535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333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MEDUSA / Duplex-Repair</a:t>
            </a:r>
            <a:endParaRPr lang="en-US" sz="13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920147" y="3413760"/>
            <a:ext cx="3535680" cy="30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67" dirty="0">
                <a:solidFill>
                  <a:srgbClr val="64748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Full mappable genome</a:t>
            </a:r>
            <a:endParaRPr lang="en-US" sz="1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6920147" y="4023360"/>
            <a:ext cx="3535680" cy="158496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25400">
            <a:solidFill>
              <a:srgbClr val="F4A62A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6920147" y="4084320"/>
            <a:ext cx="3535680" cy="853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800" b="1" dirty="0">
                <a:solidFill>
                  <a:srgbClr val="F4A62A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~63.5%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6920147" y="4901184"/>
            <a:ext cx="3535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333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ddBTP-blocked ER/AT</a:t>
            </a:r>
            <a:endParaRPr lang="en-US" sz="13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6920147" y="5242560"/>
            <a:ext cx="3535680" cy="30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67" dirty="0">
                <a:solidFill>
                  <a:srgbClr val="64748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Limited by RE choice</a:t>
            </a:r>
            <a:endParaRPr lang="en-US" sz="1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AD7A6D5-6900-24F0-AB1C-E6785713AC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5931" r="-2945"/>
          <a:stretch>
            <a:fillRect/>
          </a:stretch>
        </p:blipFill>
        <p:spPr>
          <a:xfrm>
            <a:off x="1783685" y="2283108"/>
            <a:ext cx="4667534" cy="30645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921F5BD-ECAA-0F2C-5EF9-78D6B2261C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5343" y="2120714"/>
            <a:ext cx="5265876" cy="378746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AB2D81-6A03-AC57-1E11-4504D870FB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4FEE0E1C-DBE9-4C8E-8A7C-D0EF345BC8DB}" type="slidenum">
              <a:rPr lang="en-US" smtClean="0"/>
              <a:pPr algn="l"/>
              <a:t>18</a:t>
            </a:fld>
            <a:endParaRPr lang="en-US" dirty="0"/>
          </a:p>
        </p:txBody>
      </p:sp>
      <p:sp>
        <p:nvSpPr>
          <p:cNvPr id="19" name="Text 13">
            <a:extLst>
              <a:ext uri="{FF2B5EF4-FFF2-40B4-BE49-F238E27FC236}">
                <a16:creationId xmlns:a16="http://schemas.microsoft.com/office/drawing/2014/main" id="{FCC455F5-30EA-A7C8-28E4-172461D0B2F0}"/>
              </a:ext>
            </a:extLst>
          </p:cNvPr>
          <p:cNvSpPr/>
          <p:nvPr/>
        </p:nvSpPr>
        <p:spPr>
          <a:xfrm>
            <a:off x="1688683" y="6059424"/>
            <a:ext cx="75621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64748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Restriction enzyme-based fragmentation kits for full coverage exist but </a:t>
            </a:r>
            <a:r>
              <a:rPr lang="en-US" sz="1200" i="1" dirty="0" err="1">
                <a:solidFill>
                  <a:srgbClr val="64748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ddBTP</a:t>
            </a:r>
            <a:r>
              <a:rPr lang="en-US" sz="1200" i="1" dirty="0">
                <a:solidFill>
                  <a:srgbClr val="64748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-blocked ER/AT only works with blunt-ended DNA from specific RE combinations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09600" y="230680"/>
            <a:ext cx="10972800" cy="999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dirty="0">
                <a:solidFill>
                  <a:srgbClr val="B9393C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The workflow of MEDUSA</a:t>
            </a:r>
            <a:endParaRPr lang="en-US" sz="4000" dirty="0">
              <a:solidFill>
                <a:srgbClr val="B939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26720" y="1216357"/>
            <a:ext cx="11338560" cy="1256409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E2EEF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26720" y="1216356"/>
            <a:ext cx="2560320" cy="1246611"/>
          </a:xfrm>
          <a:prstGeom prst="roundRect">
            <a:avLst>
              <a:gd name="adj" fmla="val 7692"/>
            </a:avLst>
          </a:prstGeom>
          <a:solidFill>
            <a:srgbClr val="0D7C74"/>
          </a:solidFill>
          <a:ln w="12700">
            <a:solidFill>
              <a:srgbClr val="0D7C74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63296" y="1313893"/>
            <a:ext cx="2438400" cy="402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733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Step 1</a:t>
            </a:r>
            <a:endParaRPr lang="en-US" sz="1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463296" y="1850341"/>
            <a:ext cx="2438400" cy="3068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933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45 min</a:t>
            </a:r>
            <a:endParaRPr lang="en-US" sz="29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3169920" y="1289509"/>
            <a:ext cx="8290560" cy="426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67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BER + Restricted Fill-in + Nick Sealing</a:t>
            </a:r>
            <a:endParaRPr lang="en-US" sz="16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3169920" y="1619007"/>
            <a:ext cx="8290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64748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BER enzymes (optional): EndoIV, Fpg, UDG, T4 PDG, EndoVIII excise damaged bases · </a:t>
            </a:r>
            <a:r>
              <a:rPr lang="en-US" sz="1400" dirty="0" err="1">
                <a:solidFill>
                  <a:srgbClr val="64748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ExoVII</a:t>
            </a:r>
            <a:r>
              <a:rPr lang="en-US" sz="1400" dirty="0">
                <a:solidFill>
                  <a:srgbClr val="64748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 shortens 5’ overhangs · T4 DNA polymerase: blunts 3′ overhangs, fills short 5’ overhangs and small gaps (no strand displacement)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26720" y="2698240"/>
            <a:ext cx="11338560" cy="1256409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E2EEF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26720" y="2698239"/>
            <a:ext cx="2560320" cy="1246611"/>
          </a:xfrm>
          <a:prstGeom prst="roundRect">
            <a:avLst>
              <a:gd name="adj" fmla="val 7692"/>
            </a:avLst>
          </a:prstGeom>
          <a:solidFill>
            <a:srgbClr val="F4A62A"/>
          </a:solidFill>
          <a:ln w="12700">
            <a:solidFill>
              <a:srgbClr val="F4A62A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63296" y="2795776"/>
            <a:ext cx="2438400" cy="402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733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Step 2</a:t>
            </a:r>
            <a:endParaRPr lang="en-US" sz="1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63296" y="3332224"/>
            <a:ext cx="2438400" cy="3068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933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30 min</a:t>
            </a:r>
            <a:endParaRPr lang="en-US" sz="29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169920" y="2771392"/>
            <a:ext cx="8290560" cy="426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67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Degrade dNTP Carryover with Apyrase</a:t>
            </a:r>
            <a:endParaRPr lang="en-US" sz="16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169920" y="3104376"/>
            <a:ext cx="8290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64748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Apyrase added directly to Step 1 reaction mix · Heat inactivation at 65°C for 20 min — apyrase deactivated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426720" y="4191997"/>
            <a:ext cx="11338560" cy="1316103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E2EEF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426720" y="4182198"/>
            <a:ext cx="2560320" cy="1292037"/>
          </a:xfrm>
          <a:prstGeom prst="roundRect">
            <a:avLst>
              <a:gd name="adj" fmla="val 7692"/>
            </a:avLst>
          </a:prstGeom>
          <a:solidFill>
            <a:srgbClr val="0D2B4E"/>
          </a:solidFill>
          <a:ln w="12700">
            <a:solidFill>
              <a:srgbClr val="0D2B4E"/>
            </a:solidFill>
            <a:prstDash val="solid"/>
          </a:ln>
        </p:spPr>
        <p:txBody>
          <a:bodyPr/>
          <a:lstStyle/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463296" y="4242035"/>
            <a:ext cx="2438400" cy="402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733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Step 3</a:t>
            </a:r>
            <a:endParaRPr lang="en-US" sz="1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463296" y="4778483"/>
            <a:ext cx="2438400" cy="3068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933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30 min</a:t>
            </a:r>
            <a:endParaRPr lang="en-US" sz="29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3169920" y="4217651"/>
            <a:ext cx="8290560" cy="426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67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Restricted dA-Tailing</a:t>
            </a:r>
            <a:endParaRPr lang="en-US" sz="16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3169920" y="4559835"/>
            <a:ext cx="8290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64748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Klenow fragment (3′→5′ exo-) + Taq DNA polymerase + dATP only · Cannot resynthesize (no dNTPs available, only dATP)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121920" y="5618046"/>
            <a:ext cx="11338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Total hands-on time: ~20 min  |  Total protocol time: ~2 hours  |  No intermediate bead cleanup required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5B1868-4E74-00F7-6843-8BDAB60E78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4FEE0E1C-DBE9-4C8E-8A7C-D0EF345BC8DB}" type="slidenum">
              <a:rPr lang="en-US" smtClean="0"/>
              <a:pPr algn="l"/>
              <a:t>19</a:t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28926D5-78AD-D26A-99E4-27CE70C2E2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2750"/>
            <a:ext cx="10515599" cy="3937866"/>
          </a:xfrm>
        </p:spPr>
        <p:txBody>
          <a:bodyPr/>
          <a:lstStyle/>
          <a:p>
            <a:r>
              <a:rPr lang="en-US" dirty="0"/>
              <a:t>A. Narayan</a:t>
            </a:r>
          </a:p>
          <a:p>
            <a:pPr lvl="1"/>
            <a:r>
              <a:rPr lang="en-US" dirty="0"/>
              <a:t>Stocks/ and or bonds: </a:t>
            </a:r>
            <a:r>
              <a:rPr lang="en-US" dirty="0" err="1"/>
              <a:t>Transmedics</a:t>
            </a:r>
            <a:r>
              <a:rPr lang="en-US" dirty="0"/>
              <a:t> group, TG Therapeutics, Viking Therapeutics, </a:t>
            </a:r>
            <a:r>
              <a:rPr lang="en-US" dirty="0" err="1"/>
              <a:t>Axsome</a:t>
            </a:r>
            <a:r>
              <a:rPr lang="en-US" dirty="0"/>
              <a:t> Therapeutic, </a:t>
            </a:r>
            <a:r>
              <a:rPr lang="en-US" dirty="0" err="1"/>
              <a:t>Uniqure</a:t>
            </a:r>
            <a:r>
              <a:rPr lang="en-US" dirty="0"/>
              <a:t>, CLPT, </a:t>
            </a:r>
            <a:r>
              <a:rPr lang="en-US" dirty="0" err="1"/>
              <a:t>Ardelyx</a:t>
            </a:r>
            <a:r>
              <a:rPr lang="en-US" dirty="0"/>
              <a:t>, Corvus Pharma, Prime Medicine, ARVN, and </a:t>
            </a:r>
            <a:r>
              <a:rPr lang="en-US" dirty="0" err="1"/>
              <a:t>Tempuss</a:t>
            </a:r>
            <a:r>
              <a:rPr lang="en-US" dirty="0"/>
              <a:t>.</a:t>
            </a:r>
          </a:p>
          <a:p>
            <a:r>
              <a:rPr lang="en-US" dirty="0"/>
              <a:t>L. Baudhuin</a:t>
            </a:r>
          </a:p>
          <a:p>
            <a:pPr lvl="1"/>
            <a:r>
              <a:rPr lang="en-US" dirty="0"/>
              <a:t>Nothing to disclose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DC97A59-3D66-D39D-7C9A-DDAD00667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Disclosures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4619D5-1D50-93BC-571D-537CA06E2E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EE0E1C-DBE9-4C8E-8A7C-D0EF345BC8DB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7688B39A-B981-5E32-B7F4-36B7127B9A86}"/>
              </a:ext>
            </a:extLst>
          </p:cNvPr>
          <p:cNvSpPr txBox="1">
            <a:spLocks/>
          </p:cNvSpPr>
          <p:nvPr/>
        </p:nvSpPr>
        <p:spPr>
          <a:xfrm>
            <a:off x="838200" y="4180737"/>
            <a:ext cx="10515599" cy="128016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Font typeface="Arial" panose="020B0604020202020204" pitchFamily="34" charset="0"/>
              <a:buChar char="•"/>
              <a:defRPr sz="24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01F2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Disclosure of AI use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Generative AI (Anthropic, Claude Sonnet 5) was used in portions of the presentation for image creation and to improve presentation text.</a:t>
            </a:r>
          </a:p>
        </p:txBody>
      </p:sp>
    </p:spTree>
    <p:extLst>
      <p:ext uri="{BB962C8B-B14F-4D97-AF65-F5344CB8AC3E}">
        <p14:creationId xmlns:p14="http://schemas.microsoft.com/office/powerpoint/2010/main" val="8269255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70560" y="329184"/>
            <a:ext cx="10972800" cy="999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933" dirty="0">
                <a:solidFill>
                  <a:srgbClr val="B9393C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MEDUSA Step 1: Enzyme Functions in the Integrated Buffer</a:t>
            </a:r>
            <a:endParaRPr lang="en-US" sz="2933" dirty="0">
              <a:solidFill>
                <a:srgbClr val="B939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26720" y="1487424"/>
            <a:ext cx="5547360" cy="877824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1548384"/>
            <a:ext cx="5303520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33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Endonuclease IV</a:t>
            </a:r>
            <a:endParaRPr lang="en-US" sz="15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48640" y="1853184"/>
            <a:ext cx="5303520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Nicks abasic sites; AP endonuclease activity</a:t>
            </a:r>
            <a:endParaRPr lang="en-US" sz="1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389120" y="1548384"/>
            <a:ext cx="1463040" cy="268224"/>
          </a:xfrm>
          <a:prstGeom prst="roundRect">
            <a:avLst>
              <a:gd name="adj" fmla="val 18182"/>
            </a:avLst>
          </a:prstGeom>
          <a:solidFill>
            <a:srgbClr val="F4A62A"/>
          </a:solidFill>
          <a:ln w="12700">
            <a:solidFill>
              <a:srgbClr val="F4A62A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4389120" y="1548384"/>
            <a:ext cx="1463040" cy="268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67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Optional (BER)</a:t>
            </a:r>
            <a:endParaRPr lang="en-US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548640" y="2097024"/>
            <a:ext cx="5303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64748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Target: Depurinated/depyrimidinated sites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217920" y="1487424"/>
            <a:ext cx="5547360" cy="877824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339840" y="1548384"/>
            <a:ext cx="5303520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33" b="1" dirty="0" err="1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Fpg</a:t>
            </a:r>
            <a:endParaRPr lang="en-US" sz="15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339840" y="1853184"/>
            <a:ext cx="5303520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Removes 8-oxoguanine and formamidopyrimidines</a:t>
            </a:r>
            <a:endParaRPr lang="en-US" sz="1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10180320" y="1548384"/>
            <a:ext cx="1463040" cy="268224"/>
          </a:xfrm>
          <a:prstGeom prst="roundRect">
            <a:avLst>
              <a:gd name="adj" fmla="val 18182"/>
            </a:avLst>
          </a:prstGeom>
          <a:solidFill>
            <a:srgbClr val="F4A62A"/>
          </a:solidFill>
          <a:ln w="12700">
            <a:solidFill>
              <a:srgbClr val="F4A62A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0180320" y="1548384"/>
            <a:ext cx="1463040" cy="268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67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Optional (BER)</a:t>
            </a:r>
            <a:endParaRPr lang="en-US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339840" y="2097024"/>
            <a:ext cx="5303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64748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Target: Oxidized purines — key for FFPE/cfDNA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426720" y="2462784"/>
            <a:ext cx="5547360" cy="877824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48640" y="2523744"/>
            <a:ext cx="5303520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33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UDG</a:t>
            </a:r>
            <a:endParaRPr lang="en-US" sz="15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548640" y="2828544"/>
            <a:ext cx="5303520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Removes uracil from DNA</a:t>
            </a:r>
            <a:endParaRPr lang="en-US" sz="1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4389120" y="2523744"/>
            <a:ext cx="1463040" cy="268224"/>
          </a:xfrm>
          <a:prstGeom prst="roundRect">
            <a:avLst>
              <a:gd name="adj" fmla="val 18182"/>
            </a:avLst>
          </a:prstGeom>
          <a:solidFill>
            <a:srgbClr val="F4A62A"/>
          </a:solidFill>
          <a:ln w="12700">
            <a:solidFill>
              <a:srgbClr val="F4A62A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4389120" y="2523744"/>
            <a:ext cx="1463040" cy="268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67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Optional (BER)</a:t>
            </a:r>
            <a:endParaRPr lang="en-US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548640" y="3072384"/>
            <a:ext cx="5303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64748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Target: Deaminated cytosines (major FFPE artifact)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6217920" y="2462784"/>
            <a:ext cx="5547360" cy="877824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339840" y="2523744"/>
            <a:ext cx="5303520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33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T4 PDG / Endo VIII</a:t>
            </a:r>
            <a:endParaRPr lang="en-US" sz="15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6339840" y="2828544"/>
            <a:ext cx="5303520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Removes oxidized pyrimidines, cyclobutane dimers</a:t>
            </a:r>
            <a:endParaRPr lang="en-US" sz="1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10180320" y="2523744"/>
            <a:ext cx="1463040" cy="268224"/>
          </a:xfrm>
          <a:prstGeom prst="roundRect">
            <a:avLst>
              <a:gd name="adj" fmla="val 18182"/>
            </a:avLst>
          </a:prstGeom>
          <a:solidFill>
            <a:srgbClr val="F4A62A"/>
          </a:solidFill>
          <a:ln w="12700">
            <a:solidFill>
              <a:srgbClr val="F4A62A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10180320" y="2523744"/>
            <a:ext cx="1463040" cy="268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67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Optional (BER)</a:t>
            </a:r>
            <a:endParaRPr lang="en-US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6339840" y="3072384"/>
            <a:ext cx="5303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64748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Target: UV-induced pyrimidine damage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426720" y="3438144"/>
            <a:ext cx="5547360" cy="877824"/>
          </a:xfrm>
          <a:prstGeom prst="roundRect">
            <a:avLst>
              <a:gd name="adj" fmla="val 11111"/>
            </a:avLst>
          </a:prstGeom>
          <a:solidFill>
            <a:srgbClr val="EBF9F7"/>
          </a:solidFill>
          <a:ln w="19050">
            <a:solidFill>
              <a:srgbClr val="0D7C74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548640" y="3499104"/>
            <a:ext cx="5303520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33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ExoVII</a:t>
            </a:r>
            <a:endParaRPr lang="en-US" sz="15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548640" y="3803904"/>
            <a:ext cx="5303520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Degrades long 5′ single-strand overhangs</a:t>
            </a:r>
            <a:endParaRPr lang="en-US" sz="1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4389120" y="3499104"/>
            <a:ext cx="1463040" cy="268224"/>
          </a:xfrm>
          <a:prstGeom prst="roundRect">
            <a:avLst>
              <a:gd name="adj" fmla="val 18182"/>
            </a:avLst>
          </a:prstGeom>
          <a:solidFill>
            <a:srgbClr val="0D7C74"/>
          </a:solidFill>
          <a:ln w="12700">
            <a:solidFill>
              <a:srgbClr val="0D7C74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4389120" y="3499104"/>
            <a:ext cx="1463040" cy="268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67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Core step</a:t>
            </a:r>
            <a:endParaRPr lang="en-US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548640" y="4047744"/>
            <a:ext cx="5303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64748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Target: long 5’ overhang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6217920" y="3438144"/>
            <a:ext cx="5547360" cy="877824"/>
          </a:xfrm>
          <a:prstGeom prst="roundRect">
            <a:avLst>
              <a:gd name="adj" fmla="val 11111"/>
            </a:avLst>
          </a:prstGeom>
          <a:solidFill>
            <a:srgbClr val="EBF9F7"/>
          </a:solidFill>
          <a:ln w="19050">
            <a:solidFill>
              <a:srgbClr val="0D7C74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6339840" y="3499104"/>
            <a:ext cx="5303520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33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T4 DNA Polymerase</a:t>
            </a:r>
            <a:endParaRPr lang="en-US" sz="15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6339840" y="3803904"/>
            <a:ext cx="5303520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Blunts 3′ overhangs; fills short 5′ overhangs &amp; 1-nt gaps</a:t>
            </a:r>
            <a:endParaRPr lang="en-US" sz="1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10180320" y="3499104"/>
            <a:ext cx="1463040" cy="268224"/>
          </a:xfrm>
          <a:prstGeom prst="roundRect">
            <a:avLst>
              <a:gd name="adj" fmla="val 18182"/>
            </a:avLst>
          </a:prstGeom>
          <a:solidFill>
            <a:srgbClr val="0D7C74"/>
          </a:solidFill>
          <a:ln w="12700">
            <a:solidFill>
              <a:srgbClr val="0D7C74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 36"/>
          <p:cNvSpPr/>
          <p:nvPr/>
        </p:nvSpPr>
        <p:spPr>
          <a:xfrm>
            <a:off x="10180320" y="3499104"/>
            <a:ext cx="1463040" cy="268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67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Core step</a:t>
            </a:r>
            <a:endParaRPr lang="en-US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 37"/>
          <p:cNvSpPr/>
          <p:nvPr/>
        </p:nvSpPr>
        <p:spPr>
          <a:xfrm>
            <a:off x="6339840" y="4047744"/>
            <a:ext cx="5303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64748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Target: No strand displacement — cannot resynthesize from nicks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426720" y="4413504"/>
            <a:ext cx="5547360" cy="877824"/>
          </a:xfrm>
          <a:prstGeom prst="roundRect">
            <a:avLst>
              <a:gd name="adj" fmla="val 11111"/>
            </a:avLst>
          </a:prstGeom>
          <a:solidFill>
            <a:srgbClr val="EBF9F7"/>
          </a:solidFill>
          <a:ln w="19050">
            <a:solidFill>
              <a:srgbClr val="0D7C74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548640" y="4474464"/>
            <a:ext cx="5303520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33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T4 PNK</a:t>
            </a:r>
            <a:endParaRPr lang="en-US" sz="15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 40"/>
          <p:cNvSpPr/>
          <p:nvPr/>
        </p:nvSpPr>
        <p:spPr>
          <a:xfrm>
            <a:off x="548640" y="4779264"/>
            <a:ext cx="5303520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Phosphorylates/dephosphorylates 5′ and 3′ ends</a:t>
            </a:r>
            <a:endParaRPr lang="en-US" sz="1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Shape 41"/>
          <p:cNvSpPr/>
          <p:nvPr/>
        </p:nvSpPr>
        <p:spPr>
          <a:xfrm>
            <a:off x="4389120" y="4474464"/>
            <a:ext cx="1463040" cy="268224"/>
          </a:xfrm>
          <a:prstGeom prst="roundRect">
            <a:avLst>
              <a:gd name="adj" fmla="val 18182"/>
            </a:avLst>
          </a:prstGeom>
          <a:solidFill>
            <a:srgbClr val="0D7C74"/>
          </a:solidFill>
          <a:ln w="12700">
            <a:solidFill>
              <a:srgbClr val="0D7C74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 42"/>
          <p:cNvSpPr/>
          <p:nvPr/>
        </p:nvSpPr>
        <p:spPr>
          <a:xfrm>
            <a:off x="4389120" y="4474464"/>
            <a:ext cx="1463040" cy="268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67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Core step</a:t>
            </a:r>
            <a:endParaRPr lang="en-US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548640" y="5023104"/>
            <a:ext cx="5303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64748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Target: Prepares termini for ligation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Shape 44"/>
          <p:cNvSpPr/>
          <p:nvPr/>
        </p:nvSpPr>
        <p:spPr>
          <a:xfrm>
            <a:off x="6217920" y="4413504"/>
            <a:ext cx="5547360" cy="877824"/>
          </a:xfrm>
          <a:prstGeom prst="roundRect">
            <a:avLst>
              <a:gd name="adj" fmla="val 11111"/>
            </a:avLst>
          </a:prstGeom>
          <a:solidFill>
            <a:srgbClr val="EBF9F7"/>
          </a:solidFill>
          <a:ln w="19050">
            <a:solidFill>
              <a:srgbClr val="0D7C74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 45"/>
          <p:cNvSpPr/>
          <p:nvPr/>
        </p:nvSpPr>
        <p:spPr>
          <a:xfrm>
            <a:off x="6339840" y="4474464"/>
            <a:ext cx="5303520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33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HiFi Taq Ligase</a:t>
            </a:r>
            <a:endParaRPr lang="en-US" sz="15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 46"/>
          <p:cNvSpPr/>
          <p:nvPr/>
        </p:nvSpPr>
        <p:spPr>
          <a:xfrm>
            <a:off x="6339840" y="4779264"/>
            <a:ext cx="5303520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Seals nicks in the dsDNA backbone</a:t>
            </a:r>
            <a:endParaRPr lang="en-US" sz="1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Shape 47"/>
          <p:cNvSpPr/>
          <p:nvPr/>
        </p:nvSpPr>
        <p:spPr>
          <a:xfrm>
            <a:off x="10180320" y="4474464"/>
            <a:ext cx="1463040" cy="268224"/>
          </a:xfrm>
          <a:prstGeom prst="roundRect">
            <a:avLst>
              <a:gd name="adj" fmla="val 18182"/>
            </a:avLst>
          </a:prstGeom>
          <a:solidFill>
            <a:srgbClr val="0D7C74"/>
          </a:solidFill>
          <a:ln w="12700">
            <a:solidFill>
              <a:srgbClr val="0D7C74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 48"/>
          <p:cNvSpPr/>
          <p:nvPr/>
        </p:nvSpPr>
        <p:spPr>
          <a:xfrm>
            <a:off x="10180320" y="4474464"/>
            <a:ext cx="1463040" cy="268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67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Core step</a:t>
            </a:r>
            <a:endParaRPr lang="en-US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 49"/>
          <p:cNvSpPr/>
          <p:nvPr/>
        </p:nvSpPr>
        <p:spPr>
          <a:xfrm>
            <a:off x="6339840" y="5023104"/>
            <a:ext cx="5303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64748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Target: Nicks remaining after fill-in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B62594-B53F-50BF-49B0-928C5A546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4FEE0E1C-DBE9-4C8E-8A7C-D0EF345BC8DB}" type="slidenum">
              <a:rPr lang="en-US" smtClean="0"/>
              <a:pPr algn="l"/>
              <a:t>20</a:t>
            </a:fld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70560" y="329184"/>
            <a:ext cx="10972800" cy="999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933" dirty="0">
                <a:solidFill>
                  <a:srgbClr val="B9393C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MEDUSA vs MEDUSA v.0: Streamlining Without Compromising Accuracy</a:t>
            </a:r>
            <a:endParaRPr lang="en-US" sz="2933" dirty="0">
              <a:solidFill>
                <a:srgbClr val="B939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26720" y="1487424"/>
            <a:ext cx="3901440" cy="463296"/>
          </a:xfrm>
          <a:prstGeom prst="rect">
            <a:avLst/>
          </a:prstGeom>
          <a:solidFill>
            <a:srgbClr val="0D2B4E"/>
          </a:solidFill>
          <a:ln w="635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87680" y="1487424"/>
            <a:ext cx="37795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67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Feature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389120" y="1487424"/>
            <a:ext cx="3048000" cy="463296"/>
          </a:xfrm>
          <a:prstGeom prst="rect">
            <a:avLst/>
          </a:prstGeom>
          <a:solidFill>
            <a:srgbClr val="64748B"/>
          </a:solidFill>
          <a:ln w="635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4450080" y="1487424"/>
            <a:ext cx="292608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67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MEDUSA v.0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7498080" y="1487424"/>
            <a:ext cx="3048000" cy="463296"/>
          </a:xfrm>
          <a:prstGeom prst="rect">
            <a:avLst/>
          </a:prstGeom>
          <a:solidFill>
            <a:srgbClr val="0D7C74"/>
          </a:solidFill>
          <a:ln w="635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7559040" y="1487424"/>
            <a:ext cx="292608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67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MEDUSA (Final)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10607040" y="1487424"/>
            <a:ext cx="1463040" cy="463296"/>
          </a:xfrm>
          <a:prstGeom prst="rect">
            <a:avLst/>
          </a:prstGeom>
          <a:solidFill>
            <a:srgbClr val="02C39A"/>
          </a:solidFill>
          <a:ln w="635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0668000" y="1487424"/>
            <a:ext cx="13411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67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Change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426720" y="1954365"/>
            <a:ext cx="3901440" cy="536448"/>
          </a:xfrm>
          <a:prstGeom prst="rect">
            <a:avLst/>
          </a:prstGeom>
          <a:solidFill>
            <a:srgbClr val="F0F9F8"/>
          </a:solidFill>
          <a:ln w="635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87680" y="1954365"/>
            <a:ext cx="377952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ER Steps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4389120" y="1954365"/>
            <a:ext cx="3048000" cy="536448"/>
          </a:xfrm>
          <a:prstGeom prst="rect">
            <a:avLst/>
          </a:prstGeom>
          <a:solidFill>
            <a:srgbClr val="F0F9F8"/>
          </a:solidFill>
          <a:ln w="635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4450080" y="1954365"/>
            <a:ext cx="292608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3 separate steps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7498080" y="1954365"/>
            <a:ext cx="3048000" cy="536448"/>
          </a:xfrm>
          <a:prstGeom prst="rect">
            <a:avLst/>
          </a:prstGeom>
          <a:solidFill>
            <a:srgbClr val="F0F9F8"/>
          </a:solidFill>
          <a:ln w="635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7559040" y="1954365"/>
            <a:ext cx="292608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1 integrated step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10607040" y="1954365"/>
            <a:ext cx="1463040" cy="536448"/>
          </a:xfrm>
          <a:prstGeom prst="rect">
            <a:avLst/>
          </a:prstGeom>
          <a:solidFill>
            <a:srgbClr val="F0F9F8"/>
          </a:solidFill>
          <a:ln w="635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10668000" y="1954365"/>
            <a:ext cx="134112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0D7C74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Reduced by 2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426720" y="2527389"/>
            <a:ext cx="3901440" cy="536448"/>
          </a:xfrm>
          <a:prstGeom prst="rect">
            <a:avLst/>
          </a:prstGeom>
          <a:solidFill>
            <a:srgbClr val="FFFFFF"/>
          </a:solidFill>
          <a:ln w="635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487680" y="2527389"/>
            <a:ext cx="377952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Bead Cleanup Between ER &amp; AT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4389120" y="2527389"/>
            <a:ext cx="3048000" cy="536448"/>
          </a:xfrm>
          <a:prstGeom prst="rect">
            <a:avLst/>
          </a:prstGeom>
          <a:solidFill>
            <a:srgbClr val="FFFFFF"/>
          </a:solidFill>
          <a:ln w="635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4450080" y="2527389"/>
            <a:ext cx="292608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3× AMPure XP required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7498080" y="2527389"/>
            <a:ext cx="3048000" cy="536448"/>
          </a:xfrm>
          <a:prstGeom prst="rect">
            <a:avLst/>
          </a:prstGeom>
          <a:solidFill>
            <a:srgbClr val="FFFFFF"/>
          </a:solidFill>
          <a:ln w="635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7559040" y="2527389"/>
            <a:ext cx="292608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None — apyrase replaces it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10607040" y="2527389"/>
            <a:ext cx="1463040" cy="536448"/>
          </a:xfrm>
          <a:prstGeom prst="rect">
            <a:avLst/>
          </a:prstGeom>
          <a:solidFill>
            <a:srgbClr val="FFFFFF"/>
          </a:solidFill>
          <a:ln w="635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10668000" y="2527389"/>
            <a:ext cx="134112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0D7C74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Eliminated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426720" y="3100413"/>
            <a:ext cx="3901440" cy="536448"/>
          </a:xfrm>
          <a:prstGeom prst="rect">
            <a:avLst/>
          </a:prstGeom>
          <a:solidFill>
            <a:srgbClr val="F0F9F8"/>
          </a:solidFill>
          <a:ln w="635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487680" y="3100413"/>
            <a:ext cx="377952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Apyrase Treatment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4389120" y="3100413"/>
            <a:ext cx="3048000" cy="536448"/>
          </a:xfrm>
          <a:prstGeom prst="rect">
            <a:avLst/>
          </a:prstGeom>
          <a:solidFill>
            <a:srgbClr val="F0F9F8"/>
          </a:solidFill>
          <a:ln w="635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 37"/>
          <p:cNvSpPr/>
          <p:nvPr/>
        </p:nvSpPr>
        <p:spPr>
          <a:xfrm>
            <a:off x="4450080" y="3100413"/>
            <a:ext cx="292608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20 min at 30°C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7498080" y="3100413"/>
            <a:ext cx="3048000" cy="536448"/>
          </a:xfrm>
          <a:prstGeom prst="rect">
            <a:avLst/>
          </a:prstGeom>
          <a:solidFill>
            <a:srgbClr val="F0F9F8"/>
          </a:solidFill>
          <a:ln w="635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7559040" y="3100413"/>
            <a:ext cx="292608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10 min at 30°C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Shape 40"/>
          <p:cNvSpPr/>
          <p:nvPr/>
        </p:nvSpPr>
        <p:spPr>
          <a:xfrm>
            <a:off x="10607040" y="3100413"/>
            <a:ext cx="1463040" cy="536448"/>
          </a:xfrm>
          <a:prstGeom prst="rect">
            <a:avLst/>
          </a:prstGeom>
          <a:solidFill>
            <a:srgbClr val="F0F9F8"/>
          </a:solidFill>
          <a:ln w="635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 41"/>
          <p:cNvSpPr/>
          <p:nvPr/>
        </p:nvSpPr>
        <p:spPr>
          <a:xfrm>
            <a:off x="10668000" y="3100413"/>
            <a:ext cx="134112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0D7C74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Halved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Shape 42"/>
          <p:cNvSpPr/>
          <p:nvPr/>
        </p:nvSpPr>
        <p:spPr>
          <a:xfrm>
            <a:off x="426720" y="3673437"/>
            <a:ext cx="3901440" cy="536448"/>
          </a:xfrm>
          <a:prstGeom prst="rect">
            <a:avLst/>
          </a:prstGeom>
          <a:solidFill>
            <a:srgbClr val="FFFFFF"/>
          </a:solidFill>
          <a:ln w="635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487680" y="3673437"/>
            <a:ext cx="377952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dA-Tailing Incubation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Shape 44"/>
          <p:cNvSpPr/>
          <p:nvPr/>
        </p:nvSpPr>
        <p:spPr>
          <a:xfrm>
            <a:off x="4389120" y="3673437"/>
            <a:ext cx="3048000" cy="536448"/>
          </a:xfrm>
          <a:prstGeom prst="rect">
            <a:avLst/>
          </a:prstGeom>
          <a:solidFill>
            <a:srgbClr val="FFFFFF"/>
          </a:solidFill>
          <a:ln w="635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 45"/>
          <p:cNvSpPr/>
          <p:nvPr/>
        </p:nvSpPr>
        <p:spPr>
          <a:xfrm>
            <a:off x="4450080" y="3673437"/>
            <a:ext cx="292608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2×30 min (RT + 65°C)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Shape 46"/>
          <p:cNvSpPr/>
          <p:nvPr/>
        </p:nvSpPr>
        <p:spPr>
          <a:xfrm>
            <a:off x="7498080" y="3673437"/>
            <a:ext cx="3048000" cy="536448"/>
          </a:xfrm>
          <a:prstGeom prst="rect">
            <a:avLst/>
          </a:prstGeom>
          <a:solidFill>
            <a:srgbClr val="FFFFFF"/>
          </a:solidFill>
          <a:ln w="635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 47"/>
          <p:cNvSpPr/>
          <p:nvPr/>
        </p:nvSpPr>
        <p:spPr>
          <a:xfrm>
            <a:off x="7559040" y="3673437"/>
            <a:ext cx="292608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15+15 min (RT + 65°C)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Shape 48"/>
          <p:cNvSpPr/>
          <p:nvPr/>
        </p:nvSpPr>
        <p:spPr>
          <a:xfrm>
            <a:off x="10607040" y="3673437"/>
            <a:ext cx="1463040" cy="536448"/>
          </a:xfrm>
          <a:prstGeom prst="rect">
            <a:avLst/>
          </a:prstGeom>
          <a:solidFill>
            <a:srgbClr val="FFFFFF"/>
          </a:solidFill>
          <a:ln w="635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 49"/>
          <p:cNvSpPr/>
          <p:nvPr/>
        </p:nvSpPr>
        <p:spPr>
          <a:xfrm>
            <a:off x="10668000" y="3673437"/>
            <a:ext cx="134112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0D7C74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Halved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Shape 50"/>
          <p:cNvSpPr/>
          <p:nvPr/>
        </p:nvSpPr>
        <p:spPr>
          <a:xfrm>
            <a:off x="426720" y="4246461"/>
            <a:ext cx="3901440" cy="536448"/>
          </a:xfrm>
          <a:prstGeom prst="rect">
            <a:avLst/>
          </a:prstGeom>
          <a:solidFill>
            <a:srgbClr val="F0F9F8"/>
          </a:solidFill>
          <a:ln w="635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 51"/>
          <p:cNvSpPr/>
          <p:nvPr/>
        </p:nvSpPr>
        <p:spPr>
          <a:xfrm>
            <a:off x="487680" y="4246461"/>
            <a:ext cx="377952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Total Protocol Time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Shape 52"/>
          <p:cNvSpPr/>
          <p:nvPr/>
        </p:nvSpPr>
        <p:spPr>
          <a:xfrm>
            <a:off x="4389120" y="4246461"/>
            <a:ext cx="3048000" cy="536448"/>
          </a:xfrm>
          <a:prstGeom prst="rect">
            <a:avLst/>
          </a:prstGeom>
          <a:solidFill>
            <a:srgbClr val="F0F9F8"/>
          </a:solidFill>
          <a:ln w="635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 53"/>
          <p:cNvSpPr/>
          <p:nvPr/>
        </p:nvSpPr>
        <p:spPr>
          <a:xfrm>
            <a:off x="4450080" y="4246461"/>
            <a:ext cx="292608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&gt;4 hours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Shape 54"/>
          <p:cNvSpPr/>
          <p:nvPr/>
        </p:nvSpPr>
        <p:spPr>
          <a:xfrm>
            <a:off x="7498080" y="4246461"/>
            <a:ext cx="3048000" cy="536448"/>
          </a:xfrm>
          <a:prstGeom prst="rect">
            <a:avLst/>
          </a:prstGeom>
          <a:solidFill>
            <a:srgbClr val="F0F9F8"/>
          </a:solidFill>
          <a:ln w="635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 55"/>
          <p:cNvSpPr/>
          <p:nvPr/>
        </p:nvSpPr>
        <p:spPr>
          <a:xfrm>
            <a:off x="7559040" y="4246461"/>
            <a:ext cx="292608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~2 hours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Shape 56"/>
          <p:cNvSpPr/>
          <p:nvPr/>
        </p:nvSpPr>
        <p:spPr>
          <a:xfrm>
            <a:off x="10607040" y="4246461"/>
            <a:ext cx="1463040" cy="536448"/>
          </a:xfrm>
          <a:prstGeom prst="rect">
            <a:avLst/>
          </a:prstGeom>
          <a:solidFill>
            <a:srgbClr val="F0F9F8"/>
          </a:solidFill>
          <a:ln w="635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 57"/>
          <p:cNvSpPr/>
          <p:nvPr/>
        </p:nvSpPr>
        <p:spPr>
          <a:xfrm>
            <a:off x="10668000" y="4246461"/>
            <a:ext cx="134112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0D7C74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2× faster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Shape 58"/>
          <p:cNvSpPr/>
          <p:nvPr/>
        </p:nvSpPr>
        <p:spPr>
          <a:xfrm>
            <a:off x="426720" y="4819485"/>
            <a:ext cx="3901440" cy="536448"/>
          </a:xfrm>
          <a:prstGeom prst="rect">
            <a:avLst/>
          </a:prstGeom>
          <a:solidFill>
            <a:srgbClr val="FFFFFF"/>
          </a:solidFill>
          <a:ln w="635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 59"/>
          <p:cNvSpPr/>
          <p:nvPr/>
        </p:nvSpPr>
        <p:spPr>
          <a:xfrm>
            <a:off x="487680" y="4819485"/>
            <a:ext cx="377952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DNA Recovery (vs v.0)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Shape 60"/>
          <p:cNvSpPr/>
          <p:nvPr/>
        </p:nvSpPr>
        <p:spPr>
          <a:xfrm>
            <a:off x="4389120" y="4819485"/>
            <a:ext cx="3048000" cy="536448"/>
          </a:xfrm>
          <a:prstGeom prst="rect">
            <a:avLst/>
          </a:prstGeom>
          <a:solidFill>
            <a:srgbClr val="FFFFFF"/>
          </a:solidFill>
          <a:ln w="635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 61"/>
          <p:cNvSpPr/>
          <p:nvPr/>
        </p:nvSpPr>
        <p:spPr>
          <a:xfrm>
            <a:off x="4450080" y="4819485"/>
            <a:ext cx="292608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Reference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Shape 62"/>
          <p:cNvSpPr/>
          <p:nvPr/>
        </p:nvSpPr>
        <p:spPr>
          <a:xfrm>
            <a:off x="7498080" y="4819485"/>
            <a:ext cx="3048000" cy="536448"/>
          </a:xfrm>
          <a:prstGeom prst="rect">
            <a:avLst/>
          </a:prstGeom>
          <a:solidFill>
            <a:srgbClr val="FFFFFF"/>
          </a:solidFill>
          <a:ln w="635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 63"/>
          <p:cNvSpPr/>
          <p:nvPr/>
        </p:nvSpPr>
        <p:spPr>
          <a:xfrm>
            <a:off x="7559040" y="4819485"/>
            <a:ext cx="292608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Higher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Shape 64"/>
          <p:cNvSpPr/>
          <p:nvPr/>
        </p:nvSpPr>
        <p:spPr>
          <a:xfrm>
            <a:off x="10607040" y="4819485"/>
            <a:ext cx="1463040" cy="536448"/>
          </a:xfrm>
          <a:prstGeom prst="rect">
            <a:avLst/>
          </a:prstGeom>
          <a:solidFill>
            <a:srgbClr val="FFFFFF"/>
          </a:solidFill>
          <a:ln w="635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 65"/>
          <p:cNvSpPr/>
          <p:nvPr/>
        </p:nvSpPr>
        <p:spPr>
          <a:xfrm>
            <a:off x="10668000" y="4819485"/>
            <a:ext cx="134112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0D7C74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Improved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Shape 66"/>
          <p:cNvSpPr/>
          <p:nvPr/>
        </p:nvSpPr>
        <p:spPr>
          <a:xfrm>
            <a:off x="426720" y="5392509"/>
            <a:ext cx="3901440" cy="536448"/>
          </a:xfrm>
          <a:prstGeom prst="rect">
            <a:avLst/>
          </a:prstGeom>
          <a:solidFill>
            <a:srgbClr val="F0F9F8"/>
          </a:solidFill>
          <a:ln w="635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 67"/>
          <p:cNvSpPr/>
          <p:nvPr/>
        </p:nvSpPr>
        <p:spPr>
          <a:xfrm>
            <a:off x="487680" y="5392509"/>
            <a:ext cx="377952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Residual SNV Frequency vs v.0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Shape 68"/>
          <p:cNvSpPr/>
          <p:nvPr/>
        </p:nvSpPr>
        <p:spPr>
          <a:xfrm>
            <a:off x="4389120" y="5392509"/>
            <a:ext cx="3048000" cy="536448"/>
          </a:xfrm>
          <a:prstGeom prst="rect">
            <a:avLst/>
          </a:prstGeom>
          <a:solidFill>
            <a:srgbClr val="F0F9F8"/>
          </a:solidFill>
          <a:ln w="635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 69"/>
          <p:cNvSpPr/>
          <p:nvPr/>
        </p:nvSpPr>
        <p:spPr>
          <a:xfrm>
            <a:off x="4450080" y="5392509"/>
            <a:ext cx="292608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Reference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Shape 70"/>
          <p:cNvSpPr/>
          <p:nvPr/>
        </p:nvSpPr>
        <p:spPr>
          <a:xfrm>
            <a:off x="7498080" y="5392509"/>
            <a:ext cx="3048000" cy="536448"/>
          </a:xfrm>
          <a:prstGeom prst="rect">
            <a:avLst/>
          </a:prstGeom>
          <a:solidFill>
            <a:srgbClr val="F0F9F8"/>
          </a:solidFill>
          <a:ln w="635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 71"/>
          <p:cNvSpPr/>
          <p:nvPr/>
        </p:nvSpPr>
        <p:spPr>
          <a:xfrm>
            <a:off x="7559040" y="5392509"/>
            <a:ext cx="292608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Similar (median 1.05×, P=0.18)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Shape 72"/>
          <p:cNvSpPr/>
          <p:nvPr/>
        </p:nvSpPr>
        <p:spPr>
          <a:xfrm>
            <a:off x="10607040" y="5392509"/>
            <a:ext cx="1463040" cy="536448"/>
          </a:xfrm>
          <a:prstGeom prst="rect">
            <a:avLst/>
          </a:prstGeom>
          <a:solidFill>
            <a:srgbClr val="F0F9F8"/>
          </a:solidFill>
          <a:ln w="635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 73"/>
          <p:cNvSpPr/>
          <p:nvPr/>
        </p:nvSpPr>
        <p:spPr>
          <a:xfrm>
            <a:off x="10668000" y="5392509"/>
            <a:ext cx="134112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0D7C74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Maintained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90F36F-42DE-EC2B-80A2-3CD284E0D9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4FEE0E1C-DBE9-4C8E-8A7C-D0EF345BC8DB}" type="slidenum">
              <a:rPr lang="en-US" smtClean="0"/>
              <a:pPr algn="l"/>
              <a:t>21</a:t>
            </a:fld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">
            <a:extLst>
              <a:ext uri="{FF2B5EF4-FFF2-40B4-BE49-F238E27FC236}">
                <a16:creationId xmlns:a16="http://schemas.microsoft.com/office/drawing/2014/main" id="{1B9578EA-D8D2-45E6-26C1-DFFB3690ED63}"/>
              </a:ext>
            </a:extLst>
          </p:cNvPr>
          <p:cNvSpPr/>
          <p:nvPr/>
        </p:nvSpPr>
        <p:spPr>
          <a:xfrm>
            <a:off x="7659584" y="1472835"/>
            <a:ext cx="3922816" cy="3871065"/>
          </a:xfrm>
          <a:prstGeom prst="roundRect">
            <a:avLst>
              <a:gd name="adj" fmla="val 6154"/>
            </a:avLst>
          </a:prstGeom>
          <a:solidFill>
            <a:srgbClr val="009193"/>
          </a:solidFill>
          <a:ln w="25400">
            <a:noFill/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70560" y="329184"/>
            <a:ext cx="10972800" cy="999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Final MEDUSA Performance: Blood Cell–Derived gDNA (n=11)</a:t>
            </a:r>
            <a:endParaRPr lang="en-US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498080" y="1443093"/>
            <a:ext cx="414528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MEDUSA Highlights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7498080" y="1849548"/>
            <a:ext cx="414528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2.84×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7498080" y="2264074"/>
            <a:ext cx="4145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Lower SNV freq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vs Standard ER/AT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7498080" y="2727373"/>
            <a:ext cx="414528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1.23×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7498080" y="3153774"/>
            <a:ext cx="4145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Higher SNV freq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vs ddBTP (near equivalent)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7498080" y="3640822"/>
            <a:ext cx="414528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0.92–1.88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7498080" y="4019722"/>
            <a:ext cx="4145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Range across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11 samples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7498080" y="4447394"/>
            <a:ext cx="414528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P &lt; 0.001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7498080" y="4885675"/>
            <a:ext cx="4145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Statistical significance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(weighted paired t-test)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606427" y="5436612"/>
            <a:ext cx="10568253" cy="578093"/>
          </a:xfrm>
          <a:prstGeom prst="roundRect">
            <a:avLst>
              <a:gd name="adj" fmla="val 11765"/>
            </a:avLst>
          </a:prstGeom>
          <a:solidFill>
            <a:srgbClr val="F0F9F8"/>
          </a:solidFill>
          <a:ln w="1270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606429" y="5395342"/>
            <a:ext cx="1097280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Context-specific: C&gt;A and C&gt;G showed greatest reduction. MEDUSA had higher background in C&gt;G context (median 3.07× vs ddBTP), likely from 8-oxoG introduced by Covaris shearing + trace resynthesis.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4522B79-59B2-09E6-66DC-097A2E07C1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8010"/>
          <a:stretch>
            <a:fillRect/>
          </a:stretch>
        </p:blipFill>
        <p:spPr>
          <a:xfrm>
            <a:off x="806177" y="2170176"/>
            <a:ext cx="6290479" cy="28111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78A2E4-4CB9-B477-5C5F-DB397F035E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216" y="2161039"/>
            <a:ext cx="6567461" cy="296441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651149-1F03-8EC0-C72F-639077C74D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4FEE0E1C-DBE9-4C8E-8A7C-D0EF345BC8DB}" type="slidenum">
              <a:rPr lang="en-US" smtClean="0"/>
              <a:pPr algn="l"/>
              <a:t>22</a:t>
            </a:fld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70560" y="329184"/>
            <a:ext cx="10972800" cy="999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MEDUSA on cfDNA: Hybrid Capture Duplex Sequencing (n=3 HD)</a:t>
            </a:r>
            <a:endParaRPr lang="en-US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461857" y="1695835"/>
            <a:ext cx="5486400" cy="4364736"/>
          </a:xfrm>
          <a:prstGeom prst="roundRect">
            <a:avLst>
              <a:gd name="adj" fmla="val 2532"/>
            </a:avLst>
          </a:prstGeom>
          <a:solidFill>
            <a:srgbClr val="FFFFFF"/>
          </a:solidFill>
          <a:ln w="12700">
            <a:solidFill>
              <a:srgbClr val="E2EEF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644737" y="1746504"/>
            <a:ext cx="512064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733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Performance vs Standard ER/AT</a:t>
            </a:r>
            <a:endParaRPr lang="en-US" sz="1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644737" y="2331720"/>
            <a:ext cx="4998720" cy="1097280"/>
          </a:xfrm>
          <a:prstGeom prst="roundRect">
            <a:avLst>
              <a:gd name="adj" fmla="val 8889"/>
            </a:avLst>
          </a:prstGeom>
          <a:solidFill>
            <a:srgbClr val="0D7C74"/>
          </a:solidFill>
          <a:ln w="12700">
            <a:solidFill>
              <a:srgbClr val="E2EEF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5644737" y="2392680"/>
            <a:ext cx="4998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3733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2.34×</a:t>
            </a:r>
            <a:endParaRPr lang="en-US" sz="3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5644737" y="2916936"/>
            <a:ext cx="4998720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333" dirty="0">
                <a:solidFill>
                  <a:srgbClr val="F0F9F8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Median lower residual SNV frequency</a:t>
            </a:r>
            <a:endParaRPr lang="en-US" sz="13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5644737" y="3160776"/>
            <a:ext cx="4998720" cy="243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00" i="1" dirty="0">
                <a:solidFill>
                  <a:srgbClr val="02C39A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Range: 2.24–6.94×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5644737" y="3611880"/>
            <a:ext cx="4998720" cy="1097280"/>
          </a:xfrm>
          <a:prstGeom prst="roundRect">
            <a:avLst>
              <a:gd name="adj" fmla="val 8889"/>
            </a:avLst>
          </a:prstGeom>
          <a:solidFill>
            <a:srgbClr val="0D2B4E"/>
          </a:solidFill>
          <a:ln w="12700">
            <a:solidFill>
              <a:srgbClr val="E2EEF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5644737" y="3672840"/>
            <a:ext cx="4998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3733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P = 0.003</a:t>
            </a:r>
            <a:endParaRPr lang="en-US" sz="3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5644737" y="4197096"/>
            <a:ext cx="4998720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333" dirty="0">
                <a:solidFill>
                  <a:srgbClr val="F0F9F8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Statistical significance</a:t>
            </a:r>
            <a:endParaRPr lang="en-US" sz="13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5644737" y="4440936"/>
            <a:ext cx="4998720" cy="243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00" i="1" dirty="0">
                <a:solidFill>
                  <a:srgbClr val="02C39A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3 HD cfDNA samples, 3 replicates each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5644737" y="4892040"/>
            <a:ext cx="4998720" cy="1097280"/>
          </a:xfrm>
          <a:prstGeom prst="roundRect">
            <a:avLst>
              <a:gd name="adj" fmla="val 8889"/>
            </a:avLst>
          </a:prstGeom>
          <a:solidFill>
            <a:srgbClr val="F0F9F8"/>
          </a:solidFill>
          <a:ln w="12700">
            <a:solidFill>
              <a:srgbClr val="E2EEF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5644737" y="4953000"/>
            <a:ext cx="4998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3733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1.02×</a:t>
            </a:r>
            <a:endParaRPr lang="en-US" sz="3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5644737" y="5477256"/>
            <a:ext cx="4998720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333" dirty="0">
                <a:solidFill>
                  <a:srgbClr val="64748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Duplex depth recovered vs Standard ER/AT</a:t>
            </a:r>
            <a:endParaRPr lang="en-US" sz="13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644737" y="5721096"/>
            <a:ext cx="4998720" cy="243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00" i="1" dirty="0">
                <a:solidFill>
                  <a:srgbClr val="64748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P=0.258 Wilcoxon — no significant difference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462ED28-BAEE-2573-CF23-0DCD0FE044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3743" y="2209800"/>
            <a:ext cx="3649683" cy="296840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D9B1920-E27F-FF64-1941-9116793CE5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567" y="1794236"/>
            <a:ext cx="4862410" cy="4048780"/>
          </a:xfrm>
          <a:prstGeom prst="rect">
            <a:avLst/>
          </a:prstGeom>
        </p:spPr>
      </p:pic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09BEB86F-1325-4B56-EFE1-EBE806CC7B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4FEE0E1C-DBE9-4C8E-8A7C-D0EF345BC8DB}" type="slidenum">
              <a:rPr lang="en-US" smtClean="0"/>
              <a:pPr algn="l"/>
              <a:t>23</a:t>
            </a:fld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70560" y="329184"/>
            <a:ext cx="10972800" cy="999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MEDUSA: Enabling a Broad Range of Clinical Applications</a:t>
            </a:r>
            <a:endParaRPr lang="en-US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26720" y="1473356"/>
            <a:ext cx="5669280" cy="1438656"/>
          </a:xfrm>
          <a:prstGeom prst="roundRect">
            <a:avLst>
              <a:gd name="adj" fmla="val 7576"/>
            </a:avLst>
          </a:prstGeom>
          <a:solidFill>
            <a:srgbClr val="FFFFFF"/>
          </a:solidFill>
          <a:ln w="12700">
            <a:solidFill>
              <a:srgbClr val="E2EEF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26720" y="1546508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🩸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499616" y="1558700"/>
            <a:ext cx="426720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67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Early Cancer Detection</a:t>
            </a:r>
            <a:endParaRPr lang="en-US" sz="16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499616" y="1961036"/>
            <a:ext cx="42672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Detect ctDNA at ultra-low allele fractions in asymptomatic individuals; cfDNA compatible; BER reduces background noise from damaged cell-free DNA</a:t>
            </a:r>
            <a:endParaRPr lang="en-US" sz="1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913376" y="1546508"/>
            <a:ext cx="1072896" cy="304800"/>
          </a:xfrm>
          <a:prstGeom prst="roundRect">
            <a:avLst>
              <a:gd name="adj" fmla="val 16000"/>
            </a:avLst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4913376" y="1546508"/>
            <a:ext cx="1072896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67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cfDNA ✓</a:t>
            </a:r>
            <a:endParaRPr lang="en-US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339840" y="1473356"/>
            <a:ext cx="5669280" cy="1450848"/>
          </a:xfrm>
          <a:prstGeom prst="roundRect">
            <a:avLst>
              <a:gd name="adj" fmla="val 7576"/>
            </a:avLst>
          </a:prstGeom>
          <a:solidFill>
            <a:srgbClr val="FFFFFF"/>
          </a:solidFill>
          <a:ln w="12700">
            <a:solidFill>
              <a:srgbClr val="E2EEF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339840" y="1546508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💊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412736" y="1558700"/>
            <a:ext cx="426720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67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Minimal Residual Disease</a:t>
            </a:r>
            <a:endParaRPr lang="en-US" sz="16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412736" y="1961036"/>
            <a:ext cx="42672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Monitor treatment response and emerging resistance at single-molecule resolution; deep targeted sequencing with high sensitivity</a:t>
            </a:r>
            <a:endParaRPr lang="en-US" sz="1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10826496" y="1546508"/>
            <a:ext cx="1072896" cy="304800"/>
          </a:xfrm>
          <a:prstGeom prst="roundRect">
            <a:avLst>
              <a:gd name="adj" fmla="val 16000"/>
            </a:avLst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0826496" y="1546508"/>
            <a:ext cx="1072896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67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cfDNA ✓</a:t>
            </a:r>
            <a:endParaRPr lang="en-US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426720" y="3099640"/>
            <a:ext cx="5669280" cy="1416968"/>
          </a:xfrm>
          <a:prstGeom prst="roundRect">
            <a:avLst>
              <a:gd name="adj" fmla="val 7576"/>
            </a:avLst>
          </a:prstGeom>
          <a:solidFill>
            <a:srgbClr val="FFFFFF"/>
          </a:solidFill>
          <a:ln w="12700">
            <a:solidFill>
              <a:srgbClr val="E2EEF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426720" y="3172792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🧬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499616" y="3184984"/>
            <a:ext cx="426720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67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Clonal Hematopoiesis</a:t>
            </a:r>
            <a:endParaRPr lang="en-US" sz="16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1499616" y="3587320"/>
            <a:ext cx="42672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Study CHIP mutations in blood cells; somatic mosaicism in tissue; accurate at very low VAF without age-related damage artifacts</a:t>
            </a:r>
            <a:endParaRPr lang="en-US" sz="1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4913376" y="3172792"/>
            <a:ext cx="1072896" cy="304800"/>
          </a:xfrm>
          <a:prstGeom prst="roundRect">
            <a:avLst>
              <a:gd name="adj" fmla="val 16000"/>
            </a:avLst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913376" y="3172792"/>
            <a:ext cx="1072896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67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gDNA ✓</a:t>
            </a:r>
            <a:endParaRPr lang="en-US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6339840" y="3099640"/>
            <a:ext cx="5669280" cy="1450848"/>
          </a:xfrm>
          <a:prstGeom prst="roundRect">
            <a:avLst>
              <a:gd name="adj" fmla="val 7576"/>
            </a:avLst>
          </a:prstGeom>
          <a:solidFill>
            <a:srgbClr val="FFFFFF"/>
          </a:solidFill>
          <a:ln w="12700">
            <a:solidFill>
              <a:srgbClr val="E2EEF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339840" y="3172792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🤰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7412736" y="3184984"/>
            <a:ext cx="426720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67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Prenatal Testing / NIPT</a:t>
            </a:r>
            <a:endParaRPr lang="en-US" sz="16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7412736" y="3587320"/>
            <a:ext cx="42672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Non-invasive prenatal testing from maternal plasma cfDNA; high accuracy needed for rare fetal variants against large maternal background</a:t>
            </a:r>
            <a:endParaRPr lang="en-US" sz="1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10826496" y="3172792"/>
            <a:ext cx="1072896" cy="304800"/>
          </a:xfrm>
          <a:prstGeom prst="roundRect">
            <a:avLst>
              <a:gd name="adj" fmla="val 16000"/>
            </a:avLst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10826496" y="3172792"/>
            <a:ext cx="1072896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67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cfDNA ✓</a:t>
            </a:r>
            <a:endParaRPr lang="en-US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426720" y="4642805"/>
            <a:ext cx="5669280" cy="1365504"/>
          </a:xfrm>
          <a:prstGeom prst="roundRect">
            <a:avLst>
              <a:gd name="adj" fmla="val 7576"/>
            </a:avLst>
          </a:prstGeom>
          <a:solidFill>
            <a:srgbClr val="FFFFFF"/>
          </a:solidFill>
          <a:ln w="12700">
            <a:solidFill>
              <a:srgbClr val="E2EEF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426720" y="4715957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🔬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1499616" y="4728149"/>
            <a:ext cx="426720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67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FFPE Tumor Profiling</a:t>
            </a:r>
            <a:endParaRPr lang="en-US" sz="16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1499616" y="5130485"/>
            <a:ext cx="42672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Retrospective studies on archival tumor tissue; dramatically reduces C&gt;T deamination artifacts; 7× improvement over standard ER/AT</a:t>
            </a:r>
            <a:endParaRPr lang="en-US" sz="1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4913376" y="4715957"/>
            <a:ext cx="1072896" cy="304800"/>
          </a:xfrm>
          <a:prstGeom prst="roundRect">
            <a:avLst>
              <a:gd name="adj" fmla="val 16000"/>
            </a:avLst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4913376" y="4715957"/>
            <a:ext cx="1072896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67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FFPE ✓</a:t>
            </a:r>
            <a:endParaRPr lang="en-US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6339840" y="4642805"/>
            <a:ext cx="5669280" cy="1365504"/>
          </a:xfrm>
          <a:prstGeom prst="roundRect">
            <a:avLst>
              <a:gd name="adj" fmla="val 7576"/>
            </a:avLst>
          </a:prstGeom>
          <a:solidFill>
            <a:srgbClr val="FFFFFF"/>
          </a:solidFill>
          <a:ln w="12700">
            <a:solidFill>
              <a:srgbClr val="E2EEF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6339840" y="4715957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🌱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7412736" y="4728149"/>
            <a:ext cx="426720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67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Drug Resistance / Mutagenicity</a:t>
            </a:r>
            <a:endParaRPr lang="en-US" sz="16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7412736" y="5130485"/>
            <a:ext cx="42672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Track emergence of resistance mutations; evaluate mutagenicity of drugs or agents in vivo; characterize CRISPR off-target effects</a:t>
            </a:r>
            <a:endParaRPr lang="en-US" sz="1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10826496" y="4715957"/>
            <a:ext cx="1072896" cy="304800"/>
          </a:xfrm>
          <a:prstGeom prst="roundRect">
            <a:avLst>
              <a:gd name="adj" fmla="val 16000"/>
            </a:avLst>
          </a:prstGeom>
          <a:solidFill>
            <a:srgbClr val="02C39A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 37"/>
          <p:cNvSpPr/>
          <p:nvPr/>
        </p:nvSpPr>
        <p:spPr>
          <a:xfrm>
            <a:off x="10826496" y="4715957"/>
            <a:ext cx="1072896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67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All ✓</a:t>
            </a:r>
            <a:endParaRPr lang="en-US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Slide Number Placeholder 3">
            <a:extLst>
              <a:ext uri="{FF2B5EF4-FFF2-40B4-BE49-F238E27FC236}">
                <a16:creationId xmlns:a16="http://schemas.microsoft.com/office/drawing/2014/main" id="{F4D8D374-C1DD-C1C5-C835-44A2BD6478A9}"/>
              </a:ext>
            </a:extLst>
          </p:cNvPr>
          <p:cNvSpPr txBox="1">
            <a:spLocks/>
          </p:cNvSpPr>
          <p:nvPr/>
        </p:nvSpPr>
        <p:spPr>
          <a:xfrm>
            <a:off x="2030777" y="6122796"/>
            <a:ext cx="715676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Generative AI (Anthropic, Claude Sonnet 5) was used for icon image creation, summary text suggestion, and slide design.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AC546A-2E1E-F181-7846-59FBCD44C7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4FEE0E1C-DBE9-4C8E-8A7C-D0EF345BC8DB}" type="slidenum">
              <a:rPr lang="en-US" smtClean="0"/>
              <a:pPr algn="l"/>
              <a:t>24</a:t>
            </a:fld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70560" y="329184"/>
            <a:ext cx="10972800" cy="999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MEDUSA Integration: Compatible Platforms &amp; Methods</a:t>
            </a:r>
            <a:endParaRPr lang="en-US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26720" y="1487424"/>
            <a:ext cx="5547360" cy="999744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9050">
            <a:solidFill>
              <a:srgbClr val="0D7C74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1560576"/>
            <a:ext cx="3718560" cy="426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67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CODEC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328160" y="1584960"/>
            <a:ext cx="1524000" cy="292608"/>
          </a:xfrm>
          <a:prstGeom prst="roundRect">
            <a:avLst>
              <a:gd name="adj" fmla="val 16667"/>
            </a:avLst>
          </a:prstGeom>
          <a:solidFill>
            <a:srgbClr val="0D7C74"/>
          </a:solidFill>
          <a:ln w="12700">
            <a:solidFill>
              <a:srgbClr val="0D7C74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4328160" y="1584960"/>
            <a:ext cx="152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67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Validated ✓</a:t>
            </a:r>
            <a:endParaRPr lang="en-US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548640" y="1987296"/>
            <a:ext cx="5303520" cy="414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64748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Concatenating Original Duplex for Error Correction — WGS duplex sequencing with 100× fewer reads. Used in this study for whole-genome benchmarking.</a:t>
            </a:r>
            <a:endParaRPr lang="en-US" sz="1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217920" y="1487424"/>
            <a:ext cx="5547360" cy="999744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270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339840" y="1560576"/>
            <a:ext cx="3718560" cy="426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67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Methyl-CODEC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10119360" y="1584960"/>
            <a:ext cx="1524000" cy="292608"/>
          </a:xfrm>
          <a:prstGeom prst="roundRect">
            <a:avLst>
              <a:gd name="adj" fmla="val 16667"/>
            </a:avLst>
          </a:prstGeom>
          <a:solidFill>
            <a:srgbClr val="F4A62A"/>
          </a:solidFill>
          <a:ln w="12700">
            <a:solidFill>
              <a:srgbClr val="F4A62A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0119360" y="1584960"/>
            <a:ext cx="152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67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Possible</a:t>
            </a:r>
            <a:endParaRPr lang="en-US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339840" y="2023872"/>
            <a:ext cx="5303520" cy="414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64748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Simultaneous methylation profiling and duplex sequencing. MEDUSA is described as directly integrable for methylome + mutation co-analysis.</a:t>
            </a:r>
            <a:endParaRPr lang="en-US" sz="1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26720" y="2584704"/>
            <a:ext cx="5547360" cy="999744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9050">
            <a:solidFill>
              <a:srgbClr val="0D7C74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548640" y="2657856"/>
            <a:ext cx="3718560" cy="426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67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Hybrid Capture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67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Duplex Sequencing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4328160" y="2682240"/>
            <a:ext cx="1524000" cy="292608"/>
          </a:xfrm>
          <a:prstGeom prst="roundRect">
            <a:avLst>
              <a:gd name="adj" fmla="val 16667"/>
            </a:avLst>
          </a:prstGeom>
          <a:solidFill>
            <a:srgbClr val="0D7C74"/>
          </a:solidFill>
          <a:ln w="12700">
            <a:solidFill>
              <a:srgbClr val="0D7C74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4328160" y="2682240"/>
            <a:ext cx="152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67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Validated ✓</a:t>
            </a:r>
            <a:endParaRPr lang="en-US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548640" y="3121152"/>
            <a:ext cx="5303520" cy="414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64748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Standard targeted panel approach with custom UMI duplex adapters. Validated on breast cancer and healthy donor cfDNA panels.</a:t>
            </a:r>
            <a:endParaRPr lang="en-US" sz="1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217920" y="2584704"/>
            <a:ext cx="5547360" cy="999744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9050">
            <a:solidFill>
              <a:srgbClr val="0D7C74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339840" y="2657856"/>
            <a:ext cx="3718560" cy="426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67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Covaris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67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Acoustic Shearing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10119360" y="2682240"/>
            <a:ext cx="1524000" cy="292608"/>
          </a:xfrm>
          <a:prstGeom prst="roundRect">
            <a:avLst>
              <a:gd name="adj" fmla="val 16667"/>
            </a:avLst>
          </a:prstGeom>
          <a:solidFill>
            <a:srgbClr val="0D7C74"/>
          </a:solidFill>
          <a:ln w="12700">
            <a:solidFill>
              <a:srgbClr val="0D7C74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0119360" y="2682240"/>
            <a:ext cx="152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67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Validated ✓</a:t>
            </a:r>
            <a:endParaRPr lang="en-US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339840" y="3121152"/>
            <a:ext cx="5303520" cy="414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64748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Mechanical shearing of gDNA. Used in this study; introduces 8-oxoG damage that MEDUSA's BER step addresses.</a:t>
            </a:r>
            <a:endParaRPr lang="en-US" sz="1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426720" y="3681984"/>
            <a:ext cx="5547360" cy="999744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270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548640" y="3755136"/>
            <a:ext cx="3718560" cy="426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67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Restriction Enzyme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67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Fragmentation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4328160" y="3779520"/>
            <a:ext cx="1524000" cy="292608"/>
          </a:xfrm>
          <a:prstGeom prst="roundRect">
            <a:avLst>
              <a:gd name="adj" fmla="val 16667"/>
            </a:avLst>
          </a:prstGeom>
          <a:solidFill>
            <a:srgbClr val="F4A62A"/>
          </a:solidFill>
          <a:ln w="12700">
            <a:solidFill>
              <a:srgbClr val="F4A62A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4328160" y="3779520"/>
            <a:ext cx="152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67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Possible</a:t>
            </a:r>
            <a:endParaRPr lang="en-US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548640" y="4218432"/>
            <a:ext cx="5303520" cy="414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64748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Alternative to shearing; avoids Covaris-related oxidative damage. Compatible; some RE kits also work with Duplex-Repair.</a:t>
            </a:r>
            <a:endParaRPr lang="en-US" sz="1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6217920" y="3681984"/>
            <a:ext cx="5547360" cy="999744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9050">
            <a:solidFill>
              <a:srgbClr val="0D7C74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6339840" y="3755136"/>
            <a:ext cx="3718560" cy="426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67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Illumina NGS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67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(NovaSeq 6000 / X)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10119360" y="3779520"/>
            <a:ext cx="1524000" cy="292608"/>
          </a:xfrm>
          <a:prstGeom prst="roundRect">
            <a:avLst>
              <a:gd name="adj" fmla="val 16667"/>
            </a:avLst>
          </a:prstGeom>
          <a:solidFill>
            <a:srgbClr val="0D7C74"/>
          </a:solidFill>
          <a:ln w="12700">
            <a:solidFill>
              <a:srgbClr val="0D7C74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10119360" y="3779520"/>
            <a:ext cx="152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67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Validated ✓</a:t>
            </a:r>
            <a:endParaRPr lang="en-US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6339840" y="4218432"/>
            <a:ext cx="5303520" cy="414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64748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Primary sequencing platform used in this study. MEDUSA libraries are standard indexed libraries compatible with any Illumina instrument.</a:t>
            </a:r>
            <a:endParaRPr lang="en-US" sz="1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426720" y="4779264"/>
            <a:ext cx="5547360" cy="999744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270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548640" y="4852416"/>
            <a:ext cx="3718560" cy="426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67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Third-Generation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67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Sequencing (PacBio/ONT)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4328160" y="4876800"/>
            <a:ext cx="1524000" cy="292608"/>
          </a:xfrm>
          <a:prstGeom prst="roundRect">
            <a:avLst>
              <a:gd name="adj" fmla="val 16667"/>
            </a:avLst>
          </a:prstGeom>
          <a:solidFill>
            <a:srgbClr val="F4A62A"/>
          </a:solidFill>
          <a:ln w="12700">
            <a:solidFill>
              <a:srgbClr val="F4A62A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4328160" y="4876800"/>
            <a:ext cx="152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67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Possible</a:t>
            </a:r>
            <a:endParaRPr lang="en-US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 36"/>
          <p:cNvSpPr/>
          <p:nvPr/>
        </p:nvSpPr>
        <p:spPr>
          <a:xfrm>
            <a:off x="548640" y="5315712"/>
            <a:ext cx="5303520" cy="414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64748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In principle compatible with any technology requiring dsDNA adapter ligation. Not experimentally validated in this study.</a:t>
            </a:r>
            <a:endParaRPr lang="en-US" sz="1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6217920" y="4779264"/>
            <a:ext cx="5547360" cy="999744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2700">
            <a:solidFill>
              <a:srgbClr val="E2EEF0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 38"/>
          <p:cNvSpPr/>
          <p:nvPr/>
        </p:nvSpPr>
        <p:spPr>
          <a:xfrm>
            <a:off x="6339840" y="4852416"/>
            <a:ext cx="3718560" cy="426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67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Enzymatic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67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Fragmentation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Shape 39"/>
          <p:cNvSpPr/>
          <p:nvPr/>
        </p:nvSpPr>
        <p:spPr>
          <a:xfrm>
            <a:off x="10119360" y="4876800"/>
            <a:ext cx="1524000" cy="292608"/>
          </a:xfrm>
          <a:prstGeom prst="roundRect">
            <a:avLst>
              <a:gd name="adj" fmla="val 16667"/>
            </a:avLst>
          </a:prstGeom>
          <a:solidFill>
            <a:srgbClr val="F4A62A"/>
          </a:solidFill>
          <a:ln w="12700">
            <a:solidFill>
              <a:srgbClr val="F4A62A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 40"/>
          <p:cNvSpPr/>
          <p:nvPr/>
        </p:nvSpPr>
        <p:spPr>
          <a:xfrm>
            <a:off x="10119360" y="4876800"/>
            <a:ext cx="152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67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Possible</a:t>
            </a:r>
            <a:endParaRPr lang="en-US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 41"/>
          <p:cNvSpPr/>
          <p:nvPr/>
        </p:nvSpPr>
        <p:spPr>
          <a:xfrm>
            <a:off x="6339840" y="5315712"/>
            <a:ext cx="5303520" cy="414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64748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Alternative to Covaris; reduces oxidative damage at fragmentation step. Compatible with MEDUSA ER/AT.</a:t>
            </a:r>
            <a:endParaRPr lang="en-US" sz="1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1337BD7-2569-FF4B-3DC1-A8184BF3F5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4FEE0E1C-DBE9-4C8E-8A7C-D0EF345BC8DB}" type="slidenum">
              <a:rPr lang="en-US" smtClean="0"/>
              <a:pPr algn="l"/>
              <a:t>25</a:t>
            </a:fld>
            <a:endParaRPr lang="en-US" dirty="0"/>
          </a:p>
        </p:txBody>
      </p:sp>
      <p:sp>
        <p:nvSpPr>
          <p:cNvPr id="46" name="Slide Number Placeholder 3">
            <a:extLst>
              <a:ext uri="{FF2B5EF4-FFF2-40B4-BE49-F238E27FC236}">
                <a16:creationId xmlns:a16="http://schemas.microsoft.com/office/drawing/2014/main" id="{7275AA31-7919-9F79-DAAB-BA9F6B22C177}"/>
              </a:ext>
            </a:extLst>
          </p:cNvPr>
          <p:cNvSpPr txBox="1">
            <a:spLocks/>
          </p:cNvSpPr>
          <p:nvPr/>
        </p:nvSpPr>
        <p:spPr>
          <a:xfrm>
            <a:off x="2030777" y="6122796"/>
            <a:ext cx="715676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Generative AI (Anthropic, Claude Sonnet 5) was used for summary text suggestion, and slide design.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70560" y="329184"/>
            <a:ext cx="10972800" cy="999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Limitations, Caveats &amp; Future Directions</a:t>
            </a:r>
            <a:endParaRPr lang="en-US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26720" y="1487424"/>
            <a:ext cx="5669280" cy="4414612"/>
          </a:xfrm>
          <a:prstGeom prst="roundRect">
            <a:avLst>
              <a:gd name="adj" fmla="val 2532"/>
            </a:avLst>
          </a:prstGeom>
          <a:solidFill>
            <a:srgbClr val="FFFFFF"/>
          </a:solidFill>
          <a:ln w="12700">
            <a:solidFill>
              <a:srgbClr val="E2EEF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278880" y="1487424"/>
            <a:ext cx="5425440" cy="4414612"/>
          </a:xfrm>
          <a:prstGeom prst="roundRect">
            <a:avLst>
              <a:gd name="adj" fmla="val 2532"/>
            </a:avLst>
          </a:prstGeom>
          <a:solidFill>
            <a:srgbClr val="FFFFFF"/>
          </a:solidFill>
          <a:ln w="12700">
            <a:solidFill>
              <a:srgbClr val="E2EEF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609600" y="1609344"/>
            <a:ext cx="554736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733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Current Limitations</a:t>
            </a:r>
            <a:endParaRPr lang="en-US" sz="1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579120" y="1960378"/>
            <a:ext cx="5547360" cy="4023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457189" indent="-457189">
              <a:spcAft>
                <a:spcPts val="800"/>
              </a:spcAft>
              <a:buSzPct val="100000"/>
              <a:buChar char="•"/>
            </a:pPr>
            <a:r>
              <a:rPr lang="en-US" sz="14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Slightly higher C&gt;G background vs ddBTP-blocked ER/AT — attributed to 8-oxoG from Covaris shearing + trace resynthesis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>
              <a:spcAft>
                <a:spcPts val="800"/>
              </a:spcAft>
              <a:buSzPct val="100000"/>
              <a:buChar char="•"/>
            </a:pPr>
            <a:r>
              <a:rPr lang="en-US" sz="14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Requires two tube openings to add reagents (vs one for commercial kits)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>
              <a:spcAft>
                <a:spcPts val="800"/>
              </a:spcAft>
              <a:buSzPct val="100000"/>
              <a:buChar char="•"/>
            </a:pPr>
            <a:r>
              <a:rPr lang="en-US" sz="14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Higher recovery variability for cfDNA than standard ER/AT (Supplemental Fig. S18)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>
              <a:spcAft>
                <a:spcPts val="800"/>
              </a:spcAft>
              <a:buSzPct val="100000"/>
              <a:buChar char="•"/>
            </a:pPr>
            <a:r>
              <a:rPr lang="en-US" sz="14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Gaps not fully repaired after Step 1 cannot be resealed — may become PCR artifacts (though expected only on one parental strand)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>
              <a:spcAft>
                <a:spcPts val="800"/>
              </a:spcAft>
              <a:buSzPct val="100000"/>
              <a:buChar char="•"/>
            </a:pPr>
            <a:r>
              <a:rPr lang="en-US" sz="14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BER enzymes validated in integrated buffer but some minor differences noted (ExoVII leaves slightly longer 5′ overhangs)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>
              <a:spcAft>
                <a:spcPts val="800"/>
              </a:spcAft>
              <a:buSzPct val="100000"/>
              <a:buChar char="•"/>
            </a:pPr>
            <a:r>
              <a:rPr lang="en-US" sz="14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Third-generation sequencing compatibility not yet experimentally confirmed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6522720" y="1609344"/>
            <a:ext cx="49987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733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Future Directions</a:t>
            </a:r>
            <a:endParaRPr lang="en-US" sz="1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6522720" y="1886593"/>
            <a:ext cx="4998720" cy="4023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457189" indent="-457189">
              <a:spcAft>
                <a:spcPts val="800"/>
              </a:spcAft>
              <a:buSzPct val="100000"/>
              <a:buChar char="•"/>
            </a:pPr>
            <a:r>
              <a:rPr lang="en-US" sz="14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One-pot reaction to eliminate all tube-opening steps and reduce pipetting variability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>
              <a:spcAft>
                <a:spcPts val="800"/>
              </a:spcAft>
              <a:buSzPct val="100000"/>
              <a:buChar char="•"/>
            </a:pPr>
            <a:r>
              <a:rPr lang="en-US" sz="14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Premade enzyme and buffer mixtures for more consistent performance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>
              <a:spcAft>
                <a:spcPts val="800"/>
              </a:spcAft>
              <a:buSzPct val="100000"/>
              <a:buChar char="•"/>
            </a:pPr>
            <a:r>
              <a:rPr lang="en-US" sz="14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Enzymatic fragmentation to reduce oxidative damage before ER/AT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>
              <a:spcAft>
                <a:spcPts val="800"/>
              </a:spcAft>
              <a:buSzPct val="100000"/>
              <a:buChar char="•"/>
            </a:pPr>
            <a:r>
              <a:rPr lang="en-US" sz="14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Further streamlining of incubation times and reagent volumes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>
              <a:spcAft>
                <a:spcPts val="800"/>
              </a:spcAft>
              <a:buSzPct val="100000"/>
              <a:buChar char="•"/>
            </a:pPr>
            <a:r>
              <a:rPr lang="en-US" sz="14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Prospective clinical validation in cancer screening and MRD settings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>
              <a:spcAft>
                <a:spcPts val="800"/>
              </a:spcAft>
              <a:buSzPct val="100000"/>
              <a:buChar char="•"/>
            </a:pPr>
            <a:r>
              <a:rPr lang="en-US" sz="14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Integration with third-generation long-read sequencing platforms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>
              <a:spcAft>
                <a:spcPts val="800"/>
              </a:spcAft>
              <a:buSzPct val="100000"/>
              <a:buChar char="•"/>
            </a:pPr>
            <a:r>
              <a:rPr lang="en-US" sz="14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Multi-site validation across clinical laboratories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8CF890-AE1E-1DCA-D5CF-1211F005F3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4FEE0E1C-DBE9-4C8E-8A7C-D0EF345BC8DB}" type="slidenum">
              <a:rPr lang="en-US" smtClean="0"/>
              <a:pPr algn="l"/>
              <a:t>26</a:t>
            </a:fld>
            <a:endParaRPr lang="en-US" dirty="0"/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134C46F2-F709-F311-D5C5-C44AEEFA4EE8}"/>
              </a:ext>
            </a:extLst>
          </p:cNvPr>
          <p:cNvSpPr txBox="1">
            <a:spLocks/>
          </p:cNvSpPr>
          <p:nvPr/>
        </p:nvSpPr>
        <p:spPr>
          <a:xfrm>
            <a:off x="2030777" y="6122796"/>
            <a:ext cx="715676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Generative AI (Anthropic, Claude Sonnet 5) was used for summary text suggestion and slide design.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70560" y="329184"/>
            <a:ext cx="10972800" cy="999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Key Takeaways: What MEDUSA Delivers</a:t>
            </a:r>
            <a:endParaRPr lang="en-US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26720" y="1511488"/>
            <a:ext cx="11338560" cy="690830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12700">
            <a:solidFill>
              <a:srgbClr val="E2EEF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26720" y="1500884"/>
            <a:ext cx="853440" cy="707770"/>
          </a:xfrm>
          <a:prstGeom prst="roundRect">
            <a:avLst>
              <a:gd name="adj" fmla="val 11429"/>
            </a:avLst>
          </a:prstGeom>
          <a:solidFill>
            <a:srgbClr val="0D7C74"/>
          </a:solidFill>
          <a:ln w="12700">
            <a:solidFill>
              <a:srgbClr val="0D7C74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26720" y="1487424"/>
            <a:ext cx="853440" cy="902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867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01</a:t>
            </a:r>
            <a:endParaRPr lang="en-US" sz="18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438656" y="1655658"/>
            <a:ext cx="2438400" cy="341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33" b="1" dirty="0">
                <a:solidFill>
                  <a:srgbClr val="0D7C74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Identified a Hidden Problem:</a:t>
            </a:r>
            <a:endParaRPr lang="en-US" sz="15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3877056" y="1501518"/>
            <a:ext cx="7680960" cy="7071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67" dirty="0" err="1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dBTP</a:t>
            </a:r>
            <a:r>
              <a:rPr lang="en-US" sz="14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 carryover through even 3× </a:t>
            </a:r>
            <a:r>
              <a:rPr lang="en-US" sz="1467" dirty="0" err="1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AMPure</a:t>
            </a:r>
            <a:r>
              <a:rPr lang="en-US" sz="14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 bead cleanups is sufficient to drive significant strand resynthesis during dA-tailing — a previously underappreciated source of duplex errors.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26720" y="2417648"/>
            <a:ext cx="11338560" cy="700326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12700">
            <a:solidFill>
              <a:srgbClr val="E2EEF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26720" y="2417648"/>
            <a:ext cx="853440" cy="709348"/>
          </a:xfrm>
          <a:prstGeom prst="roundRect">
            <a:avLst>
              <a:gd name="adj" fmla="val 11429"/>
            </a:avLst>
          </a:prstGeom>
          <a:solidFill>
            <a:srgbClr val="0D2B4E"/>
          </a:solidFill>
          <a:ln w="12700">
            <a:solidFill>
              <a:srgbClr val="0D2B4E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26720" y="2488898"/>
            <a:ext cx="853440" cy="902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867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02</a:t>
            </a:r>
            <a:endParaRPr lang="en-US" sz="18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359408" y="2598626"/>
            <a:ext cx="2438400" cy="341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33" b="1" dirty="0">
                <a:solidFill>
                  <a:srgbClr val="0D2B4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Elegant, Targeted Solution:</a:t>
            </a:r>
            <a:endParaRPr lang="en-US" sz="15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877056" y="2419860"/>
            <a:ext cx="7680960" cy="7071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Adding apyrase before dA-tailing degrades residual dNTPs and limits resynthesis to ≤2 bp — a simple enzymatic intervention with large impact.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26720" y="3319694"/>
            <a:ext cx="11338560" cy="670007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12700">
            <a:solidFill>
              <a:srgbClr val="E2EEF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26720" y="3329352"/>
            <a:ext cx="853440" cy="690830"/>
          </a:xfrm>
          <a:prstGeom prst="roundRect">
            <a:avLst>
              <a:gd name="adj" fmla="val 11429"/>
            </a:avLst>
          </a:prstGeom>
          <a:solidFill>
            <a:srgbClr val="F4A62A"/>
          </a:solidFill>
          <a:ln w="12700">
            <a:solidFill>
              <a:srgbClr val="F4A62A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26720" y="3167542"/>
            <a:ext cx="853440" cy="902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867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03</a:t>
            </a:r>
            <a:endParaRPr lang="en-US" sz="18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438656" y="3438014"/>
            <a:ext cx="2438400" cy="341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33" b="1" dirty="0">
                <a:solidFill>
                  <a:srgbClr val="F4A62A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Near-ddBTP Accuracy + Full Genome:</a:t>
            </a:r>
            <a:endParaRPr lang="en-US" sz="15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3877056" y="3227702"/>
            <a:ext cx="7680960" cy="7071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MEDUSA achieves median 1.23× higher residual SNV frequency vs ddBTP-blocked ER/AT while covering ~100% of the mappable genome (vs 63.5%).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426720" y="4234342"/>
            <a:ext cx="11338560" cy="707136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12700">
            <a:solidFill>
              <a:srgbClr val="E2EEF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426720" y="4234342"/>
            <a:ext cx="853440" cy="707136"/>
          </a:xfrm>
          <a:prstGeom prst="roundRect">
            <a:avLst>
              <a:gd name="adj" fmla="val 11429"/>
            </a:avLst>
          </a:prstGeom>
          <a:solidFill>
            <a:srgbClr val="9B2335"/>
          </a:solidFill>
          <a:ln w="12700">
            <a:solidFill>
              <a:srgbClr val="9B2335"/>
            </a:solidFill>
            <a:prstDash val="solid"/>
          </a:ln>
        </p:spPr>
        <p:txBody>
          <a:bodyPr/>
          <a:lstStyle/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26720" y="4131350"/>
            <a:ext cx="853440" cy="902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867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04</a:t>
            </a:r>
            <a:endParaRPr lang="en-US" sz="18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438656" y="4264822"/>
            <a:ext cx="2438400" cy="341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33" b="1" dirty="0">
                <a:solidFill>
                  <a:srgbClr val="9B2335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Streamlined &amp; Compatible:</a:t>
            </a:r>
            <a:endParaRPr lang="en-US" sz="15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3877056" y="4216694"/>
            <a:ext cx="7680960" cy="7071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~2 hour protocol, no bead cleanup between ER and AT, compatible with cfDNA / FFPE / gDNA / shearing / restriction digest — broadly applicable.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426720" y="5143286"/>
            <a:ext cx="11338560" cy="707136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12700">
            <a:solidFill>
              <a:srgbClr val="E2EEF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426720" y="5143286"/>
            <a:ext cx="853440" cy="707136"/>
          </a:xfrm>
          <a:prstGeom prst="roundRect">
            <a:avLst>
              <a:gd name="adj" fmla="val 11429"/>
            </a:avLst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  <p:txBody>
          <a:bodyPr/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426720" y="5143286"/>
            <a:ext cx="853440" cy="902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867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05</a:t>
            </a:r>
            <a:endParaRPr lang="en-US" sz="18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1438656" y="5228630"/>
            <a:ext cx="2438400" cy="341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33" b="1" dirty="0">
                <a:solidFill>
                  <a:srgbClr val="6D2E46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High Molecular Recovery:</a:t>
            </a:r>
            <a:endParaRPr lang="en-US" sz="15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3877056" y="5133629"/>
            <a:ext cx="7680960" cy="7071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67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Duplex yield within median 1.02× of standard ER/AT (P=0.258) — suitable for limited specimens like liquid biopsies and fine needle aspirates.</a:t>
            </a:r>
            <a:endParaRPr lang="en-US" sz="14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C39FAF-50BC-E9DA-BC28-B91E167F4E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4FEE0E1C-DBE9-4C8E-8A7C-D0EF345BC8DB}" type="slidenum">
              <a:rPr lang="en-US" smtClean="0"/>
              <a:pPr algn="l"/>
              <a:t>27</a:t>
            </a:fld>
            <a:endParaRPr lang="en-US" dirty="0"/>
          </a:p>
        </p:txBody>
      </p:sp>
      <p:sp>
        <p:nvSpPr>
          <p:cNvPr id="31" name="Slide Number Placeholder 3">
            <a:extLst>
              <a:ext uri="{FF2B5EF4-FFF2-40B4-BE49-F238E27FC236}">
                <a16:creationId xmlns:a16="http://schemas.microsoft.com/office/drawing/2014/main" id="{193FA0C1-AEC5-0024-2741-B1B5F241A3E7}"/>
              </a:ext>
            </a:extLst>
          </p:cNvPr>
          <p:cNvSpPr txBox="1">
            <a:spLocks/>
          </p:cNvSpPr>
          <p:nvPr/>
        </p:nvSpPr>
        <p:spPr>
          <a:xfrm>
            <a:off x="2030777" y="6122796"/>
            <a:ext cx="715676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Generative AI (Anthropic, Claude Sonnet 5) was used for summary text suggestion and slide design.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276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B9B1A-D21E-0EE9-5EEA-B88B475DF3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MEDUSA: Maintaining Entire DNA Duplexes for Utmost Sequencing Accuracy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9A1AA-3D3F-23A2-CBE1-996602BF00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74372" y="3187685"/>
            <a:ext cx="7587457" cy="1063625"/>
          </a:xfrm>
        </p:spPr>
        <p:txBody>
          <a:bodyPr>
            <a:normAutofit fontScale="92500"/>
          </a:bodyPr>
          <a:lstStyle/>
          <a:p>
            <a:r>
              <a:rPr lang="en-US" dirty="0"/>
              <a:t>Kan Xiong, Rachel Li, Ning Li, Ruolin Liu, </a:t>
            </a:r>
            <a:r>
              <a:rPr lang="en-US" dirty="0" err="1"/>
              <a:t>Azeet</a:t>
            </a:r>
            <a:r>
              <a:rPr lang="en-US" dirty="0"/>
              <a:t> Narayan, Justin Rhoades, Catherine Song, R. Coleman Lindsley, Heather A. Parsons, G. Mike Makrigiorgos, and Viktor A. Adalsteinsson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15B189-7ACD-5A6D-6199-4F9D8CD88EB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98697" y="6007379"/>
            <a:ext cx="7563132" cy="4105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© 2026 Association for Diagnostics &amp; Laboratory Medicine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FF5E81-83F1-4779-5BDF-9742FEE84CD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74372" y="4341917"/>
            <a:ext cx="7587457" cy="494547"/>
          </a:xfrm>
        </p:spPr>
        <p:txBody>
          <a:bodyPr/>
          <a:lstStyle/>
          <a:p>
            <a:r>
              <a:rPr lang="en-US" dirty="0"/>
              <a:t>July 2026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561B516-E3B7-BC1A-1964-D92211AA900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74372" y="4856205"/>
            <a:ext cx="7587457" cy="494547"/>
          </a:xfrm>
        </p:spPr>
        <p:txBody>
          <a:bodyPr/>
          <a:lstStyle/>
          <a:p>
            <a:r>
              <a:rPr 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https://doi.org/10.1093/clinchem/hvag046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76245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9CB06E-092C-3C4F-E513-0FE36862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Resolving low-abundance mutations is crucial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D8C27EE-F5D3-A2AB-37A9-70254ACCA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8070" y="1636291"/>
            <a:ext cx="7379204" cy="4330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CC1C03-7E9F-1DB1-0D44-286AC27184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4FEE0E1C-DBE9-4C8E-8A7C-D0EF345BC8DB}" type="slidenum">
              <a:rPr lang="en-US" smtClean="0"/>
              <a:pPr algn="l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443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495CC10-3ADB-2C68-0800-ECEBB2962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8140"/>
            <a:ext cx="10515600" cy="67461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The NGS Accuracy Gap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DEDCEC-945D-F311-76B1-AD70468FB8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EE0E1C-DBE9-4C8E-8A7C-D0EF345BC8D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Google Shape;132;p16">
            <a:extLst>
              <a:ext uri="{FF2B5EF4-FFF2-40B4-BE49-F238E27FC236}">
                <a16:creationId xmlns:a16="http://schemas.microsoft.com/office/drawing/2014/main" id="{96BCA931-5D93-502F-BFCD-2B5F7DD4D118}"/>
              </a:ext>
            </a:extLst>
          </p:cNvPr>
          <p:cNvSpPr txBox="1"/>
          <p:nvPr/>
        </p:nvSpPr>
        <p:spPr>
          <a:xfrm>
            <a:off x="6729222" y="2346638"/>
            <a:ext cx="3333750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b="1" i="0" u="none" strike="noStrike" cap="none" dirty="0">
                <a:latin typeface="Arial" panose="020B0604020202020204" pitchFamily="34" charset="0"/>
                <a:ea typeface="DM Sans"/>
                <a:cs typeface="Arial" panose="020B0604020202020204" pitchFamily="34" charset="0"/>
                <a:sym typeface="DM Sans"/>
              </a:rPr>
              <a:t>0.1%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Google Shape;133;p16">
            <a:extLst>
              <a:ext uri="{FF2B5EF4-FFF2-40B4-BE49-F238E27FC236}">
                <a16:creationId xmlns:a16="http://schemas.microsoft.com/office/drawing/2014/main" id="{31A52FDB-3AA9-5A9A-A67C-A47F3C8787B5}"/>
              </a:ext>
            </a:extLst>
          </p:cNvPr>
          <p:cNvSpPr txBox="1"/>
          <p:nvPr/>
        </p:nvSpPr>
        <p:spPr>
          <a:xfrm>
            <a:off x="6848123" y="3731633"/>
            <a:ext cx="333375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B01F24"/>
                </a:solidFill>
                <a:latin typeface="Arial" panose="020B0604020202020204" pitchFamily="34" charset="0"/>
                <a:ea typeface="DM Sans"/>
                <a:cs typeface="Arial" panose="020B0604020202020204" pitchFamily="34" charset="0"/>
                <a:sym typeface="DM Sans"/>
              </a:rPr>
              <a:t>STANDARD NGS ERROR RATE</a:t>
            </a:r>
            <a:endParaRPr dirty="0">
              <a:solidFill>
                <a:srgbClr val="B01F2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A08183-F8A3-A013-316A-99F7DF61601B}"/>
              </a:ext>
            </a:extLst>
          </p:cNvPr>
          <p:cNvSpPr txBox="1"/>
          <p:nvPr/>
        </p:nvSpPr>
        <p:spPr>
          <a:xfrm>
            <a:off x="716691" y="2408194"/>
            <a:ext cx="5785709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400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Next-generation sequencing (NGS) costs have declined dramatically over 2 decades.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SzPct val="100000"/>
              <a:buFontTx/>
              <a:buChar char="•"/>
            </a:pPr>
            <a:r>
              <a:rPr lang="en-US" sz="2400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However, NGS error rates remain high (~1 in 1,000 bases).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400" dirty="0">
                <a:solidFill>
                  <a:srgbClr val="1A1A2E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At 0.1% background error, detecting low abundance variants is challenging.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135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72A0E1-0508-3FA3-B40E-13246409E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3147" y="287451"/>
            <a:ext cx="10414661" cy="867624"/>
          </a:xfrm>
        </p:spPr>
        <p:txBody>
          <a:bodyPr>
            <a:normAutofit fontScale="90000"/>
          </a:bodyPr>
          <a:lstStyle/>
          <a:p>
            <a:pPr algn="ctr"/>
            <a:r>
              <a:rPr lang="en" dirty="0"/>
              <a:t>Duplex sequencing is the gold standard for accuracy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E04E28-CE72-27E7-2413-6D7E418068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EE0E1C-DBE9-4C8E-8A7C-D0EF345BC8DB}" type="slidenum">
              <a:rPr lang="en-US" smtClean="0"/>
              <a:pPr/>
              <a:t>6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20FFC2F-342C-E585-0CD4-888CA8123DD5}"/>
              </a:ext>
            </a:extLst>
          </p:cNvPr>
          <p:cNvGrpSpPr/>
          <p:nvPr/>
        </p:nvGrpSpPr>
        <p:grpSpPr>
          <a:xfrm>
            <a:off x="2723992" y="1642106"/>
            <a:ext cx="6459007" cy="4663252"/>
            <a:chOff x="5375710" y="1448526"/>
            <a:chExt cx="6459007" cy="4663252"/>
          </a:xfrm>
        </p:grpSpPr>
        <p:pic>
          <p:nvPicPr>
            <p:cNvPr id="6" name="Google Shape;74;p15">
              <a:extLst>
                <a:ext uri="{FF2B5EF4-FFF2-40B4-BE49-F238E27FC236}">
                  <a16:creationId xmlns:a16="http://schemas.microsoft.com/office/drawing/2014/main" id="{8EE75230-F502-C102-B498-43204345426A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874259" y="2241287"/>
              <a:ext cx="3590241" cy="17831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75;p15">
              <a:extLst>
                <a:ext uri="{FF2B5EF4-FFF2-40B4-BE49-F238E27FC236}">
                  <a16:creationId xmlns:a16="http://schemas.microsoft.com/office/drawing/2014/main" id="{1A89A830-2ABA-2F12-347B-525F53B51334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r="73783" b="36972"/>
            <a:stretch/>
          </p:blipFill>
          <p:spPr>
            <a:xfrm>
              <a:off x="9986058" y="2090861"/>
              <a:ext cx="1484167" cy="635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76;p15">
              <a:extLst>
                <a:ext uri="{FF2B5EF4-FFF2-40B4-BE49-F238E27FC236}">
                  <a16:creationId xmlns:a16="http://schemas.microsoft.com/office/drawing/2014/main" id="{CDC4438D-ABA7-2119-B281-9116E3366071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120320" y="3977071"/>
              <a:ext cx="3951329" cy="8831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Google Shape;77;p15">
              <a:extLst>
                <a:ext uri="{FF2B5EF4-FFF2-40B4-BE49-F238E27FC236}">
                  <a16:creationId xmlns:a16="http://schemas.microsoft.com/office/drawing/2014/main" id="{53FF1B51-75D9-D9F2-EDB5-A2AEFEDE9BAF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404729" y="4901366"/>
              <a:ext cx="3861208" cy="7373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Google Shape;78;p15">
              <a:extLst>
                <a:ext uri="{FF2B5EF4-FFF2-40B4-BE49-F238E27FC236}">
                  <a16:creationId xmlns:a16="http://schemas.microsoft.com/office/drawing/2014/main" id="{387D3E31-0D1C-14F3-6AA7-FCD0C3A41638}"/>
                </a:ext>
              </a:extLst>
            </p:cNvPr>
            <p:cNvSpPr/>
            <p:nvPr/>
          </p:nvSpPr>
          <p:spPr>
            <a:xfrm>
              <a:off x="9946670" y="3065374"/>
              <a:ext cx="289200" cy="117200"/>
            </a:xfrm>
            <a:prstGeom prst="rect">
              <a:avLst/>
            </a:prstGeom>
            <a:solidFill>
              <a:srgbClr val="F6B2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Google Shape;79;p15">
              <a:extLst>
                <a:ext uri="{FF2B5EF4-FFF2-40B4-BE49-F238E27FC236}">
                  <a16:creationId xmlns:a16="http://schemas.microsoft.com/office/drawing/2014/main" id="{0ED63BC5-86E4-6342-CDB0-E6DF5E201E1D}"/>
                </a:ext>
              </a:extLst>
            </p:cNvPr>
            <p:cNvSpPr/>
            <p:nvPr/>
          </p:nvSpPr>
          <p:spPr>
            <a:xfrm>
              <a:off x="9946670" y="3253107"/>
              <a:ext cx="289200" cy="117200"/>
            </a:xfrm>
            <a:prstGeom prst="rect">
              <a:avLst/>
            </a:prstGeom>
            <a:solidFill>
              <a:srgbClr val="CC412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Google Shape;80;p15">
              <a:extLst>
                <a:ext uri="{FF2B5EF4-FFF2-40B4-BE49-F238E27FC236}">
                  <a16:creationId xmlns:a16="http://schemas.microsoft.com/office/drawing/2014/main" id="{7541268F-056F-AA0D-7671-C5A64973FC76}"/>
                </a:ext>
              </a:extLst>
            </p:cNvPr>
            <p:cNvSpPr txBox="1"/>
            <p:nvPr/>
          </p:nvSpPr>
          <p:spPr>
            <a:xfrm>
              <a:off x="10411937" y="3022159"/>
              <a:ext cx="1058288" cy="30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470" dirty="0"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UMIs</a:t>
              </a:r>
              <a:endParaRPr sz="147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3" name="Google Shape;81;p15">
              <a:extLst>
                <a:ext uri="{FF2B5EF4-FFF2-40B4-BE49-F238E27FC236}">
                  <a16:creationId xmlns:a16="http://schemas.microsoft.com/office/drawing/2014/main" id="{93F80A27-6901-C78F-B0D5-18580E3C5133}"/>
                </a:ext>
              </a:extLst>
            </p:cNvPr>
            <p:cNvSpPr/>
            <p:nvPr/>
          </p:nvSpPr>
          <p:spPr>
            <a:xfrm>
              <a:off x="10235937" y="3000330"/>
              <a:ext cx="176000" cy="434800"/>
            </a:xfrm>
            <a:prstGeom prst="rightBracket">
              <a:avLst>
                <a:gd name="adj" fmla="val 8333"/>
              </a:avLst>
            </a:prstGeom>
            <a:noFill/>
            <a:ln w="19050" cap="flat" cmpd="sng">
              <a:solidFill>
                <a:srgbClr val="63666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Google Shape;82;p15">
              <a:extLst>
                <a:ext uri="{FF2B5EF4-FFF2-40B4-BE49-F238E27FC236}">
                  <a16:creationId xmlns:a16="http://schemas.microsoft.com/office/drawing/2014/main" id="{74FAA033-9757-0633-2EB5-0D013C707907}"/>
                </a:ext>
              </a:extLst>
            </p:cNvPr>
            <p:cNvSpPr txBox="1"/>
            <p:nvPr/>
          </p:nvSpPr>
          <p:spPr>
            <a:xfrm>
              <a:off x="8366275" y="1924682"/>
              <a:ext cx="776400" cy="51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467">
                  <a:latin typeface="Arial" panose="020B0604020202020204" pitchFamily="34" charset="0"/>
                  <a:ea typeface="Helvetica Neue Light"/>
                  <a:cs typeface="Arial" panose="020B0604020202020204" pitchFamily="34" charset="0"/>
                  <a:sym typeface="Helvetica Neue Light"/>
                </a:rPr>
                <a:t>PCR</a:t>
              </a:r>
              <a:endParaRPr sz="1467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endParaRPr>
            </a:p>
          </p:txBody>
        </p:sp>
        <p:grpSp>
          <p:nvGrpSpPr>
            <p:cNvPr id="15" name="Google Shape;83;p15">
              <a:extLst>
                <a:ext uri="{FF2B5EF4-FFF2-40B4-BE49-F238E27FC236}">
                  <a16:creationId xmlns:a16="http://schemas.microsoft.com/office/drawing/2014/main" id="{8A689AB7-E25D-5F1F-5C15-66557F65D7B1}"/>
                </a:ext>
              </a:extLst>
            </p:cNvPr>
            <p:cNvGrpSpPr/>
            <p:nvPr/>
          </p:nvGrpSpPr>
          <p:grpSpPr>
            <a:xfrm>
              <a:off x="7133856" y="1520887"/>
              <a:ext cx="2392567" cy="492267"/>
              <a:chOff x="706598" y="2408700"/>
              <a:chExt cx="1794425" cy="369200"/>
            </a:xfrm>
          </p:grpSpPr>
          <p:pic>
            <p:nvPicPr>
              <p:cNvPr id="28" name="Google Shape;84;p15">
                <a:extLst>
                  <a:ext uri="{FF2B5EF4-FFF2-40B4-BE49-F238E27FC236}">
                    <a16:creationId xmlns:a16="http://schemas.microsoft.com/office/drawing/2014/main" id="{DF6377DB-D142-8D04-C44F-1F27DEAC3B4B}"/>
                  </a:ext>
                </a:extLst>
              </p:cNvPr>
              <p:cNvPicPr preferRelativeResize="0"/>
              <p:nvPr/>
            </p:nvPicPr>
            <p:blipFill rotWithShape="1">
              <a:blip r:embed="rId5">
                <a:alphaModFix/>
              </a:blip>
              <a:srcRect t="50766" r="39449"/>
              <a:stretch/>
            </p:blipFill>
            <p:spPr>
              <a:xfrm>
                <a:off x="706598" y="2408700"/>
                <a:ext cx="1794425" cy="3261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" name="Google Shape;85;p15">
                <a:extLst>
                  <a:ext uri="{FF2B5EF4-FFF2-40B4-BE49-F238E27FC236}">
                    <a16:creationId xmlns:a16="http://schemas.microsoft.com/office/drawing/2014/main" id="{00F5BC6E-18E3-9DB4-2D4E-5AB4AED24923}"/>
                  </a:ext>
                </a:extLst>
              </p:cNvPr>
              <p:cNvSpPr/>
              <p:nvPr/>
            </p:nvSpPr>
            <p:spPr>
              <a:xfrm>
                <a:off x="984325" y="2581550"/>
                <a:ext cx="305100" cy="1356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0" name="Google Shape;86;p15">
                <a:extLst>
                  <a:ext uri="{FF2B5EF4-FFF2-40B4-BE49-F238E27FC236}">
                    <a16:creationId xmlns:a16="http://schemas.microsoft.com/office/drawing/2014/main" id="{5DC8613C-4422-38B4-2BCE-178C9E50252A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t="75460" r="52636"/>
              <a:stretch/>
            </p:blipFill>
            <p:spPr>
              <a:xfrm rot="10800000">
                <a:off x="935825" y="2640075"/>
                <a:ext cx="1176325" cy="1378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6" name="Google Shape;87;p15">
              <a:extLst>
                <a:ext uri="{FF2B5EF4-FFF2-40B4-BE49-F238E27FC236}">
                  <a16:creationId xmlns:a16="http://schemas.microsoft.com/office/drawing/2014/main" id="{AC3D3EF9-8265-75F7-1355-03861FE2EE2C}"/>
                </a:ext>
              </a:extLst>
            </p:cNvPr>
            <p:cNvSpPr txBox="1"/>
            <p:nvPr/>
          </p:nvSpPr>
          <p:spPr>
            <a:xfrm>
              <a:off x="5375710" y="1448526"/>
              <a:ext cx="1828800" cy="73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467" dirty="0">
                  <a:latin typeface="Arial" panose="020B0604020202020204" pitchFamily="34" charset="0"/>
                  <a:ea typeface="Helvetica Neue Light"/>
                  <a:cs typeface="Arial" panose="020B0604020202020204" pitchFamily="34" charset="0"/>
                  <a:sym typeface="Helvetica Neue Light"/>
                </a:rPr>
                <a:t>original + strand</a:t>
              </a:r>
              <a:endParaRPr sz="1467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endParaRPr>
            </a:p>
            <a:p>
              <a:r>
                <a:rPr lang="en" sz="1467" dirty="0">
                  <a:latin typeface="Arial" panose="020B0604020202020204" pitchFamily="34" charset="0"/>
                  <a:ea typeface="Helvetica Neue Light"/>
                  <a:cs typeface="Arial" panose="020B0604020202020204" pitchFamily="34" charset="0"/>
                  <a:sym typeface="Helvetica Neue Light"/>
                </a:rPr>
                <a:t>original - strand</a:t>
              </a:r>
              <a:endParaRPr sz="1467" dirty="0"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endParaRPr>
            </a:p>
          </p:txBody>
        </p:sp>
        <p:cxnSp>
          <p:nvCxnSpPr>
            <p:cNvPr id="17" name="Google Shape;88;p15">
              <a:extLst>
                <a:ext uri="{FF2B5EF4-FFF2-40B4-BE49-F238E27FC236}">
                  <a16:creationId xmlns:a16="http://schemas.microsoft.com/office/drawing/2014/main" id="{669E9B1C-1E00-01AF-1526-9B95ECE5AA9C}"/>
                </a:ext>
              </a:extLst>
            </p:cNvPr>
            <p:cNvCxnSpPr/>
            <p:nvPr/>
          </p:nvCxnSpPr>
          <p:spPr>
            <a:xfrm>
              <a:off x="8236125" y="1968327"/>
              <a:ext cx="0" cy="330000"/>
            </a:xfrm>
            <a:prstGeom prst="straightConnector1">
              <a:avLst/>
            </a:prstGeom>
            <a:noFill/>
            <a:ln w="25400" cap="flat" cmpd="sng">
              <a:solidFill>
                <a:schemeClr val="dk2"/>
              </a:solidFill>
              <a:prstDash val="solid"/>
              <a:round/>
              <a:headEnd type="none" w="med" len="med"/>
              <a:tailEnd type="arrow" w="med" len="med"/>
            </a:ln>
          </p:spPr>
        </p:cxnSp>
        <p:sp>
          <p:nvSpPr>
            <p:cNvPr id="18" name="Google Shape;89;p15">
              <a:extLst>
                <a:ext uri="{FF2B5EF4-FFF2-40B4-BE49-F238E27FC236}">
                  <a16:creationId xmlns:a16="http://schemas.microsoft.com/office/drawing/2014/main" id="{B0A0023C-0E8A-E569-B16A-1B7160DC820A}"/>
                </a:ext>
              </a:extLst>
            </p:cNvPr>
            <p:cNvSpPr txBox="1"/>
            <p:nvPr/>
          </p:nvSpPr>
          <p:spPr>
            <a:xfrm>
              <a:off x="10158609" y="2140075"/>
              <a:ext cx="1676108" cy="635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467" dirty="0">
                  <a:latin typeface="Arial" panose="020B0604020202020204" pitchFamily="34" charset="0"/>
                  <a:cs typeface="Arial" panose="020B0604020202020204" pitchFamily="34" charset="0"/>
                </a:rPr>
                <a:t>Random errors</a:t>
              </a:r>
              <a:endParaRPr sz="1467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" sz="1467" dirty="0">
                  <a:latin typeface="Arial" panose="020B0604020202020204" pitchFamily="34" charset="0"/>
                  <a:cs typeface="Arial" panose="020B0604020202020204" pitchFamily="34" charset="0"/>
                </a:rPr>
                <a:t>Recurrent errors</a:t>
              </a:r>
              <a:endParaRPr sz="1467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Google Shape;90;p15">
              <a:extLst>
                <a:ext uri="{FF2B5EF4-FFF2-40B4-BE49-F238E27FC236}">
                  <a16:creationId xmlns:a16="http://schemas.microsoft.com/office/drawing/2014/main" id="{4BC8E65F-00B3-90C6-3B96-EA3F26CC6E65}"/>
                </a:ext>
              </a:extLst>
            </p:cNvPr>
            <p:cNvSpPr/>
            <p:nvPr/>
          </p:nvSpPr>
          <p:spPr>
            <a:xfrm>
              <a:off x="7521658" y="2838117"/>
              <a:ext cx="175968" cy="151560"/>
            </a:xfrm>
            <a:prstGeom prst="lightningBolt">
              <a:avLst/>
            </a:prstGeom>
            <a:solidFill>
              <a:srgbClr val="FFFF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1467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Google Shape;91;p15">
              <a:extLst>
                <a:ext uri="{FF2B5EF4-FFF2-40B4-BE49-F238E27FC236}">
                  <a16:creationId xmlns:a16="http://schemas.microsoft.com/office/drawing/2014/main" id="{F3F12A98-F20F-FAE3-2DBD-5538B3F7F889}"/>
                </a:ext>
              </a:extLst>
            </p:cNvPr>
            <p:cNvSpPr/>
            <p:nvPr/>
          </p:nvSpPr>
          <p:spPr>
            <a:xfrm>
              <a:off x="7490625" y="2683766"/>
              <a:ext cx="175968" cy="151560"/>
            </a:xfrm>
            <a:prstGeom prst="lightningBolt">
              <a:avLst/>
            </a:prstGeom>
            <a:solidFill>
              <a:srgbClr val="FFFF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1467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Google Shape;92;p15">
              <a:extLst>
                <a:ext uri="{FF2B5EF4-FFF2-40B4-BE49-F238E27FC236}">
                  <a16:creationId xmlns:a16="http://schemas.microsoft.com/office/drawing/2014/main" id="{D0CA71CD-D461-3357-D870-03BC6FC3F8AF}"/>
                </a:ext>
              </a:extLst>
            </p:cNvPr>
            <p:cNvSpPr/>
            <p:nvPr/>
          </p:nvSpPr>
          <p:spPr>
            <a:xfrm>
              <a:off x="7490625" y="2509833"/>
              <a:ext cx="175968" cy="151560"/>
            </a:xfrm>
            <a:prstGeom prst="lightningBolt">
              <a:avLst/>
            </a:prstGeom>
            <a:solidFill>
              <a:srgbClr val="FFFF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1467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Google Shape;93;p15">
              <a:extLst>
                <a:ext uri="{FF2B5EF4-FFF2-40B4-BE49-F238E27FC236}">
                  <a16:creationId xmlns:a16="http://schemas.microsoft.com/office/drawing/2014/main" id="{D3C9F6C9-896D-7D47-9C04-69DDB6FA0053}"/>
                </a:ext>
              </a:extLst>
            </p:cNvPr>
            <p:cNvSpPr/>
            <p:nvPr/>
          </p:nvSpPr>
          <p:spPr>
            <a:xfrm>
              <a:off x="7490625" y="2349850"/>
              <a:ext cx="175968" cy="151560"/>
            </a:xfrm>
            <a:prstGeom prst="lightningBolt">
              <a:avLst/>
            </a:prstGeom>
            <a:solidFill>
              <a:srgbClr val="FFFF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1467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Google Shape;94;p15">
              <a:extLst>
                <a:ext uri="{FF2B5EF4-FFF2-40B4-BE49-F238E27FC236}">
                  <a16:creationId xmlns:a16="http://schemas.microsoft.com/office/drawing/2014/main" id="{C2103F86-1D1E-8464-7C2B-3C535A23662B}"/>
                </a:ext>
              </a:extLst>
            </p:cNvPr>
            <p:cNvSpPr/>
            <p:nvPr/>
          </p:nvSpPr>
          <p:spPr>
            <a:xfrm>
              <a:off x="7490625" y="4495573"/>
              <a:ext cx="175968" cy="151560"/>
            </a:xfrm>
            <a:prstGeom prst="lightningBolt">
              <a:avLst/>
            </a:prstGeom>
            <a:solidFill>
              <a:srgbClr val="FFFF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1467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Google Shape;95;p15">
              <a:extLst>
                <a:ext uri="{FF2B5EF4-FFF2-40B4-BE49-F238E27FC236}">
                  <a16:creationId xmlns:a16="http://schemas.microsoft.com/office/drawing/2014/main" id="{B43F07FC-2840-B45B-2961-872A04B0FC1C}"/>
                </a:ext>
              </a:extLst>
            </p:cNvPr>
            <p:cNvSpPr/>
            <p:nvPr/>
          </p:nvSpPr>
          <p:spPr>
            <a:xfrm>
              <a:off x="7521658" y="5514395"/>
              <a:ext cx="175968" cy="151560"/>
            </a:xfrm>
            <a:prstGeom prst="lightningBolt">
              <a:avLst/>
            </a:prstGeom>
            <a:solidFill>
              <a:srgbClr val="FFFF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1467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Google Shape;96;p15">
              <a:extLst>
                <a:ext uri="{FF2B5EF4-FFF2-40B4-BE49-F238E27FC236}">
                  <a16:creationId xmlns:a16="http://schemas.microsoft.com/office/drawing/2014/main" id="{1CE6F46F-E2D0-99F1-E91B-B715D867DF2A}"/>
                </a:ext>
              </a:extLst>
            </p:cNvPr>
            <p:cNvSpPr/>
            <p:nvPr/>
          </p:nvSpPr>
          <p:spPr>
            <a:xfrm>
              <a:off x="7490625" y="1573866"/>
              <a:ext cx="175968" cy="151560"/>
            </a:xfrm>
            <a:prstGeom prst="lightningBolt">
              <a:avLst/>
            </a:prstGeom>
            <a:solidFill>
              <a:srgbClr val="FFFF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1467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Google Shape;97;p15">
              <a:extLst>
                <a:ext uri="{FF2B5EF4-FFF2-40B4-BE49-F238E27FC236}">
                  <a16:creationId xmlns:a16="http://schemas.microsoft.com/office/drawing/2014/main" id="{1C4D185E-4198-5382-BEB4-1DCE631A21E3}"/>
                </a:ext>
              </a:extLst>
            </p:cNvPr>
            <p:cNvSpPr/>
            <p:nvPr/>
          </p:nvSpPr>
          <p:spPr>
            <a:xfrm>
              <a:off x="7490625" y="1802933"/>
              <a:ext cx="175968" cy="151560"/>
            </a:xfrm>
            <a:prstGeom prst="lightningBolt">
              <a:avLst/>
            </a:prstGeom>
            <a:solidFill>
              <a:srgbClr val="FFFF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1467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Google Shape;98;p15">
              <a:extLst>
                <a:ext uri="{FF2B5EF4-FFF2-40B4-BE49-F238E27FC236}">
                  <a16:creationId xmlns:a16="http://schemas.microsoft.com/office/drawing/2014/main" id="{1B901C9A-FBC7-F54B-E7A9-36877C161444}"/>
                </a:ext>
              </a:extLst>
            </p:cNvPr>
            <p:cNvSpPr txBox="1"/>
            <p:nvPr/>
          </p:nvSpPr>
          <p:spPr>
            <a:xfrm>
              <a:off x="6126267" y="5619378"/>
              <a:ext cx="5306400" cy="49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600" dirty="0">
                  <a:latin typeface="Arial" panose="020B0604020202020204" pitchFamily="34" charset="0"/>
                  <a:cs typeface="Arial" panose="020B0604020202020204" pitchFamily="34" charset="0"/>
                </a:rPr>
                <a:t>Adapted from Loeb lab (see Schmitt et al, </a:t>
              </a:r>
              <a:r>
                <a:rPr lang="en" sz="1600" i="1" dirty="0">
                  <a:latin typeface="Arial" panose="020B0604020202020204" pitchFamily="34" charset="0"/>
                  <a:cs typeface="Arial" panose="020B0604020202020204" pitchFamily="34" charset="0"/>
                </a:rPr>
                <a:t>PNAS</a:t>
              </a:r>
              <a:r>
                <a:rPr lang="en" sz="1600" dirty="0">
                  <a:latin typeface="Arial" panose="020B0604020202020204" pitchFamily="34" charset="0"/>
                  <a:cs typeface="Arial" panose="020B0604020202020204" pitchFamily="34" charset="0"/>
                </a:rPr>
                <a:t>, 2012)</a:t>
              </a:r>
              <a:endParaRPr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256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216A8-EDBD-BCFC-DA0F-AD6CB9B80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9CA5846-96FD-E9E4-5124-F482C75B0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7451"/>
            <a:ext cx="12094029" cy="867624"/>
          </a:xfrm>
        </p:spPr>
        <p:txBody>
          <a:bodyPr>
            <a:normAutofit fontScale="90000"/>
          </a:bodyPr>
          <a:lstStyle/>
          <a:p>
            <a:pPr algn="ctr"/>
            <a:r>
              <a:rPr lang="en" dirty="0"/>
              <a:t>Duplex sequencing can achieve up to 10,000x higher accuracy than conventional NGS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C4213F-82C3-86D2-6C8B-E3E9DDFEB7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EE0E1C-DBE9-4C8E-8A7C-D0EF345BC8DB}" type="slidenum">
              <a:rPr lang="en-US" smtClean="0"/>
              <a:pPr/>
              <a:t>7</a:t>
            </a:fld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7499DE3-ADBA-ED15-E13A-52AFC8A20E7D}"/>
              </a:ext>
            </a:extLst>
          </p:cNvPr>
          <p:cNvGrpSpPr/>
          <p:nvPr/>
        </p:nvGrpSpPr>
        <p:grpSpPr>
          <a:xfrm>
            <a:off x="3187337" y="1699884"/>
            <a:ext cx="5721532" cy="4788037"/>
            <a:chOff x="6203669" y="1480457"/>
            <a:chExt cx="5721532" cy="4788037"/>
          </a:xfrm>
        </p:grpSpPr>
        <p:grpSp>
          <p:nvGrpSpPr>
            <p:cNvPr id="40" name="Google Shape;67;p15">
              <a:extLst>
                <a:ext uri="{FF2B5EF4-FFF2-40B4-BE49-F238E27FC236}">
                  <a16:creationId xmlns:a16="http://schemas.microsoft.com/office/drawing/2014/main" id="{6498E86A-89CD-2382-1120-40DE0C1AC485}"/>
                </a:ext>
              </a:extLst>
            </p:cNvPr>
            <p:cNvGrpSpPr/>
            <p:nvPr/>
          </p:nvGrpSpPr>
          <p:grpSpPr>
            <a:xfrm>
              <a:off x="7273368" y="1480457"/>
              <a:ext cx="3341414" cy="4788037"/>
              <a:chOff x="4908710" y="1107769"/>
              <a:chExt cx="2555742" cy="3648454"/>
            </a:xfrm>
          </p:grpSpPr>
          <p:pic>
            <p:nvPicPr>
              <p:cNvPr id="42" name="Google Shape;68;p15">
                <a:extLst>
                  <a:ext uri="{FF2B5EF4-FFF2-40B4-BE49-F238E27FC236}">
                    <a16:creationId xmlns:a16="http://schemas.microsoft.com/office/drawing/2014/main" id="{BC166071-6ADF-BF20-B773-69E102C3F08B}"/>
                  </a:ext>
                </a:extLst>
              </p:cNvPr>
              <p:cNvPicPr preferRelativeResize="0"/>
              <p:nvPr/>
            </p:nvPicPr>
            <p:blipFill rotWithShape="1">
              <a:blip r:embed="rId2">
                <a:alphaModFix/>
              </a:blip>
              <a:srcRect r="26183"/>
              <a:stretch/>
            </p:blipFill>
            <p:spPr>
              <a:xfrm>
                <a:off x="4908710" y="1107769"/>
                <a:ext cx="2453661" cy="364845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3" name="Google Shape;69;p15">
                <a:extLst>
                  <a:ext uri="{FF2B5EF4-FFF2-40B4-BE49-F238E27FC236}">
                    <a16:creationId xmlns:a16="http://schemas.microsoft.com/office/drawing/2014/main" id="{2BF5AC16-EC92-D79C-72C1-DD55847882AF}"/>
                  </a:ext>
                </a:extLst>
              </p:cNvPr>
              <p:cNvSpPr/>
              <p:nvPr/>
            </p:nvSpPr>
            <p:spPr>
              <a:xfrm rot="3331368">
                <a:off x="6752991" y="3855175"/>
                <a:ext cx="339176" cy="108374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44" name="Google Shape;70;p15">
                <a:extLst>
                  <a:ext uri="{FF2B5EF4-FFF2-40B4-BE49-F238E27FC236}">
                    <a16:creationId xmlns:a16="http://schemas.microsoft.com/office/drawing/2014/main" id="{A1CE3842-F25B-4527-4AFA-AA85349038C7}"/>
                  </a:ext>
                </a:extLst>
              </p:cNvPr>
              <p:cNvCxnSpPr/>
              <p:nvPr/>
            </p:nvCxnSpPr>
            <p:spPr>
              <a:xfrm flipH="1">
                <a:off x="7362381" y="1131649"/>
                <a:ext cx="9900" cy="257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45" name="Google Shape;71;p15">
                <a:extLst>
                  <a:ext uri="{FF2B5EF4-FFF2-40B4-BE49-F238E27FC236}">
                    <a16:creationId xmlns:a16="http://schemas.microsoft.com/office/drawing/2014/main" id="{1776D0A0-8863-3B26-5B1E-B70441F8724D}"/>
                  </a:ext>
                </a:extLst>
              </p:cNvPr>
              <p:cNvSpPr/>
              <p:nvPr/>
            </p:nvSpPr>
            <p:spPr>
              <a:xfrm rot="3329952">
                <a:off x="6593743" y="3646644"/>
                <a:ext cx="229336" cy="100900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Google Shape;72;p15">
                <a:extLst>
                  <a:ext uri="{FF2B5EF4-FFF2-40B4-BE49-F238E27FC236}">
                    <a16:creationId xmlns:a16="http://schemas.microsoft.com/office/drawing/2014/main" id="{0DDD7EEE-D53F-BD93-BC92-914921D7693E}"/>
                  </a:ext>
                </a:extLst>
              </p:cNvPr>
              <p:cNvSpPr/>
              <p:nvPr/>
            </p:nvSpPr>
            <p:spPr>
              <a:xfrm rot="3331247">
                <a:off x="6026919" y="3820795"/>
                <a:ext cx="271857" cy="112211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Google Shape;73;p15">
                <a:extLst>
                  <a:ext uri="{FF2B5EF4-FFF2-40B4-BE49-F238E27FC236}">
                    <a16:creationId xmlns:a16="http://schemas.microsoft.com/office/drawing/2014/main" id="{4EE7F747-E4A2-0E74-3462-9C1C180519D2}"/>
                  </a:ext>
                </a:extLst>
              </p:cNvPr>
              <p:cNvSpPr txBox="1"/>
              <p:nvPr/>
            </p:nvSpPr>
            <p:spPr>
              <a:xfrm rot="19499770">
                <a:off x="6322744" y="3817806"/>
                <a:ext cx="967389" cy="2856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/>
              <a:p>
                <a:r>
                  <a:rPr lang="en" dirty="0">
                    <a:latin typeface="Arial" panose="020B0604020202020204" pitchFamily="34" charset="0"/>
                    <a:cs typeface="Arial" panose="020B0604020202020204" pitchFamily="34" charset="0"/>
                  </a:rPr>
                  <a:t>Duplex</a:t>
                </a:r>
                <a:endParaRPr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1" name="Google Shape;99;p15">
              <a:extLst>
                <a:ext uri="{FF2B5EF4-FFF2-40B4-BE49-F238E27FC236}">
                  <a16:creationId xmlns:a16="http://schemas.microsoft.com/office/drawing/2014/main" id="{4DE2A104-D0C3-54D2-E604-AA8C5C76056D}"/>
                </a:ext>
              </a:extLst>
            </p:cNvPr>
            <p:cNvSpPr txBox="1"/>
            <p:nvPr/>
          </p:nvSpPr>
          <p:spPr>
            <a:xfrm>
              <a:off x="6203669" y="5825829"/>
              <a:ext cx="5721532" cy="43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400" dirty="0">
                  <a:latin typeface="Arial" panose="020B0604020202020204" pitchFamily="34" charset="0"/>
                  <a:cs typeface="Arial" panose="020B0604020202020204" pitchFamily="34" charset="0"/>
                </a:rPr>
                <a:t>Adapted with permission from Parson et al, </a:t>
              </a:r>
              <a:r>
                <a:rPr lang="en" sz="1400" i="1" dirty="0">
                  <a:latin typeface="Arial" panose="020B0604020202020204" pitchFamily="34" charset="0"/>
                  <a:cs typeface="Arial" panose="020B0604020202020204" pitchFamily="34" charset="0"/>
                </a:rPr>
                <a:t>Clin Cancer Res</a:t>
              </a:r>
              <a:r>
                <a:rPr lang="en" sz="1400" dirty="0">
                  <a:latin typeface="Arial" panose="020B0604020202020204" pitchFamily="34" charset="0"/>
                  <a:cs typeface="Arial" panose="020B0604020202020204" pitchFamily="34" charset="0"/>
                </a:rPr>
                <a:t>, 2020.</a:t>
              </a:r>
              <a:endParaRPr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0D0EB1A-2C21-0616-0DA6-44CA7F25B013}"/>
              </a:ext>
            </a:extLst>
          </p:cNvPr>
          <p:cNvSpPr txBox="1"/>
          <p:nvPr/>
        </p:nvSpPr>
        <p:spPr>
          <a:xfrm>
            <a:off x="7683040" y="3770736"/>
            <a:ext cx="399907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However,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error rates in duplex sequencing vary up to 100x based on sample quality</a:t>
            </a:r>
          </a:p>
        </p:txBody>
      </p:sp>
      <p:sp>
        <p:nvSpPr>
          <p:cNvPr id="32" name="Google Shape;102;p15">
            <a:extLst>
              <a:ext uri="{FF2B5EF4-FFF2-40B4-BE49-F238E27FC236}">
                <a16:creationId xmlns:a16="http://schemas.microsoft.com/office/drawing/2014/main" id="{652166E4-01B8-CD8F-EC4D-F90703C7E2CC}"/>
              </a:ext>
            </a:extLst>
          </p:cNvPr>
          <p:cNvSpPr/>
          <p:nvPr/>
        </p:nvSpPr>
        <p:spPr>
          <a:xfrm>
            <a:off x="6738153" y="3077101"/>
            <a:ext cx="656800" cy="20336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859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E2E57D7-2773-E1DD-E84B-1D1848A20D06}"/>
              </a:ext>
            </a:extLst>
          </p:cNvPr>
          <p:cNvSpPr/>
          <p:nvPr/>
        </p:nvSpPr>
        <p:spPr>
          <a:xfrm>
            <a:off x="858129" y="1336431"/>
            <a:ext cx="1294228" cy="281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Google Shape;92;p16"/>
          <p:cNvSpPr txBox="1">
            <a:spLocks noGrp="1"/>
          </p:cNvSpPr>
          <p:nvPr>
            <p:ph type="title"/>
          </p:nvPr>
        </p:nvSpPr>
        <p:spPr>
          <a:xfrm>
            <a:off x="0" y="-1"/>
            <a:ext cx="12192000" cy="1202499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" sz="4000" dirty="0">
                <a:highlight>
                  <a:schemeClr val="lt1"/>
                </a:highlight>
              </a:rPr>
              <a:t>DNA quality deteriorates due to constant damage during sample collection, storage and preparation</a:t>
            </a:r>
            <a:endParaRPr sz="4000" dirty="0"/>
          </a:p>
        </p:txBody>
      </p:sp>
      <p:pic>
        <p:nvPicPr>
          <p:cNvPr id="93" name="Google Shape;9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01" y="1537114"/>
            <a:ext cx="11785597" cy="460639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EF78031-CBED-8D9B-ADDC-599D87D58EA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" smtClean="0"/>
              <a:pPr algn="r"/>
              <a:t>8</a:t>
            </a:fld>
            <a:endParaRPr lang="en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7DB4E536-A2C6-5634-AB48-50B3865F0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C405C77-BAB0-FF76-A81F-6C267470A043}"/>
              </a:ext>
            </a:extLst>
          </p:cNvPr>
          <p:cNvSpPr/>
          <p:nvPr/>
        </p:nvSpPr>
        <p:spPr>
          <a:xfrm>
            <a:off x="858129" y="1336431"/>
            <a:ext cx="1294228" cy="281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5" name="Google Shape;135;p18">
            <a:extLst>
              <a:ext uri="{FF2B5EF4-FFF2-40B4-BE49-F238E27FC236}">
                <a16:creationId xmlns:a16="http://schemas.microsoft.com/office/drawing/2014/main" id="{F0B2991D-3807-43A0-9E4A-33801CCF168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rcRect b="14908"/>
          <a:stretch>
            <a:fillRect/>
          </a:stretch>
        </p:blipFill>
        <p:spPr>
          <a:xfrm>
            <a:off x="2332620" y="2456348"/>
            <a:ext cx="7265365" cy="3494509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8">
            <a:extLst>
              <a:ext uri="{FF2B5EF4-FFF2-40B4-BE49-F238E27FC236}">
                <a16:creationId xmlns:a16="http://schemas.microsoft.com/office/drawing/2014/main" id="{2749D9A0-7DBA-B4A9-73CD-1B708131706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12108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/>
            <a:r>
              <a:rPr lang="en" sz="4000" dirty="0"/>
              <a:t>Library construction workflow for duplex sequencing</a:t>
            </a:r>
            <a:endParaRPr sz="40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E07B20A-E663-414E-6597-F548C634660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" smtClean="0"/>
              <a:pPr algn="r"/>
              <a:t>9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78510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01F24"/>
      </a:accent1>
      <a:accent2>
        <a:srgbClr val="58595B"/>
      </a:accent2>
      <a:accent3>
        <a:srgbClr val="F38636"/>
      </a:accent3>
      <a:accent4>
        <a:srgbClr val="48A992"/>
      </a:accent4>
      <a:accent5>
        <a:srgbClr val="000000"/>
      </a:accent5>
      <a:accent6>
        <a:srgbClr val="000000"/>
      </a:accent6>
      <a:hlink>
        <a:srgbClr val="000000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01F24"/>
      </a:accent1>
      <a:accent2>
        <a:srgbClr val="58595B"/>
      </a:accent2>
      <a:accent3>
        <a:srgbClr val="F38636"/>
      </a:accent3>
      <a:accent4>
        <a:srgbClr val="48A992"/>
      </a:accent4>
      <a:accent5>
        <a:srgbClr val="000000"/>
      </a:accent5>
      <a:accent6>
        <a:srgbClr val="000000"/>
      </a:accent6>
      <a:hlink>
        <a:srgbClr val="000000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01F24"/>
      </a:accent1>
      <a:accent2>
        <a:srgbClr val="58595B"/>
      </a:accent2>
      <a:accent3>
        <a:srgbClr val="F38636"/>
      </a:accent3>
      <a:accent4>
        <a:srgbClr val="48A992"/>
      </a:accent4>
      <a:accent5>
        <a:srgbClr val="000000"/>
      </a:accent5>
      <a:accent6>
        <a:srgbClr val="000000"/>
      </a:accent6>
      <a:hlink>
        <a:srgbClr val="000000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0253ea7-35f4-4dd6-b378-a686d1967733" xsi:nil="true"/>
    <lcf76f155ced4ddcb4097134ff3c332f xmlns="5209ea11-3884-410a-a436-0e0e9fa818b1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A99CD3DF87B34DA71835D03ADFAC51" ma:contentTypeVersion="15" ma:contentTypeDescription="Create a new document." ma:contentTypeScope="" ma:versionID="23135172d709dbbe3f8762fe30c876f2">
  <xsd:schema xmlns:xsd="http://www.w3.org/2001/XMLSchema" xmlns:xs="http://www.w3.org/2001/XMLSchema" xmlns:p="http://schemas.microsoft.com/office/2006/metadata/properties" xmlns:ns2="5209ea11-3884-410a-a436-0e0e9fa818b1" xmlns:ns3="60253ea7-35f4-4dd6-b378-a686d1967733" targetNamespace="http://schemas.microsoft.com/office/2006/metadata/properties" ma:root="true" ma:fieldsID="aa8768e2e482ef66c173c7fbec16d69b" ns2:_="" ns3:_="">
    <xsd:import namespace="5209ea11-3884-410a-a436-0e0e9fa818b1"/>
    <xsd:import namespace="60253ea7-35f4-4dd6-b378-a686d19677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09ea11-3884-410a-a436-0e0e9fa818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50f3c69-1d6a-4099-826a-1ff1ac42e45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253ea7-35f4-4dd6-b378-a686d196773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8f71eaf-dec7-41b6-bf71-66c8e973adb5}" ma:internalName="TaxCatchAll" ma:showField="CatchAllData" ma:web="60253ea7-35f4-4dd6-b378-a686d19677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A0A7F30-16A3-4B31-B187-F7FB1162AE9C}">
  <ds:schemaRefs>
    <ds:schemaRef ds:uri="http://schemas.microsoft.com/office/2006/metadata/properties"/>
    <ds:schemaRef ds:uri="http://schemas.microsoft.com/office/infopath/2007/PartnerControls"/>
    <ds:schemaRef ds:uri="60253ea7-35f4-4dd6-b378-a686d1967733"/>
    <ds:schemaRef ds:uri="5209ea11-3884-410a-a436-0e0e9fa818b1"/>
  </ds:schemaRefs>
</ds:datastoreItem>
</file>

<file path=customXml/itemProps2.xml><?xml version="1.0" encoding="utf-8"?>
<ds:datastoreItem xmlns:ds="http://schemas.openxmlformats.org/officeDocument/2006/customXml" ds:itemID="{42C7081B-F4AD-4060-9529-3C5A947C52FB}"/>
</file>

<file path=customXml/itemProps3.xml><?xml version="1.0" encoding="utf-8"?>
<ds:datastoreItem xmlns:ds="http://schemas.openxmlformats.org/officeDocument/2006/customXml" ds:itemID="{95B5B861-E283-4FE1-829E-120FAD5023B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15206</TotalTime>
  <Words>2956</Words>
  <Application>Microsoft Office PowerPoint</Application>
  <PresentationFormat>Widescreen</PresentationFormat>
  <Paragraphs>375</Paragraphs>
  <Slides>28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Arial</vt:lpstr>
      <vt:lpstr>AvantGarde CE</vt:lpstr>
      <vt:lpstr>Calibri</vt:lpstr>
      <vt:lpstr>Courier New</vt:lpstr>
      <vt:lpstr>Wingdings</vt:lpstr>
      <vt:lpstr>Office Theme</vt:lpstr>
      <vt:lpstr>1_Office Theme</vt:lpstr>
      <vt:lpstr>2_Office Theme</vt:lpstr>
      <vt:lpstr>MEDUSA: Maintaining Entire DNA Duplexes for Utmost Sequencing Accuracy</vt:lpstr>
      <vt:lpstr>Disclosures</vt:lpstr>
      <vt:lpstr>MEDUSA: Maintaining Entire DNA Duplexes for Utmost Sequencing Accuracy</vt:lpstr>
      <vt:lpstr>Resolving low-abundance mutations is crucial</vt:lpstr>
      <vt:lpstr>The NGS Accuracy Gap </vt:lpstr>
      <vt:lpstr>Duplex sequencing is the gold standard for accuracy</vt:lpstr>
      <vt:lpstr>Duplex sequencing can achieve up to 10,000x higher accuracy than conventional NGS</vt:lpstr>
      <vt:lpstr>DNA quality deteriorates due to constant damage during sample collection, storage and preparation</vt:lpstr>
      <vt:lpstr>Library construction workflow for duplex sequencing</vt:lpstr>
      <vt:lpstr>Duplex sequencing is susceptible to errors introduced during end repair and dA-tailing (ER/AT)</vt:lpstr>
      <vt:lpstr>Capillary electrophoresis shows that conventional ER/AT kits can resynthesize large portions of each duplexes</vt:lpstr>
      <vt:lpstr>The extent of strand resynthesis is associated with duplex error rate </vt:lpstr>
      <vt:lpstr>Limitations of current methods that minimize DNA resynthesis</vt:lpstr>
      <vt:lpstr>Key Discovery: Trace amount of dBTP carryover could drive DNA resynthesis during dA-tailing</vt:lpstr>
      <vt:lpstr>MEDUSA v0 uses Apyrase to degrade dBTP carryover and further suppress DNA resynthesis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Frizzell</dc:creator>
  <cp:lastModifiedBy>Julia Perera</cp:lastModifiedBy>
  <cp:revision>56</cp:revision>
  <dcterms:created xsi:type="dcterms:W3CDTF">2023-02-28T15:50:28Z</dcterms:created>
  <dcterms:modified xsi:type="dcterms:W3CDTF">2026-09-08T15:40:11Z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0x010100AFA99CD3DF87B34DA71835D03ADFAC51</vt:lpwstr>
  </property>
  <property fmtid="{D5CDD505-2E9C-101B-9397-08002B2CF9AE}" pid="3" name="MediaServiceImageTags">
    <vt:lpwstr/>
  </property>
</Properties>
</file>