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983" r:id="rId5"/>
    <p:sldId id="996" r:id="rId6"/>
    <p:sldId id="986" r:id="rId7"/>
    <p:sldId id="987" r:id="rId8"/>
    <p:sldId id="997" r:id="rId9"/>
    <p:sldId id="988" r:id="rId10"/>
    <p:sldId id="984" r:id="rId11"/>
    <p:sldId id="985" r:id="rId12"/>
    <p:sldId id="993" r:id="rId13"/>
    <p:sldId id="994" r:id="rId14"/>
    <p:sldId id="995" r:id="rId15"/>
    <p:sldId id="989" r:id="rId16"/>
    <p:sldId id="998" r:id="rId17"/>
    <p:sldId id="990" r:id="rId18"/>
    <p:sldId id="991" r:id="rId19"/>
    <p:sldId id="992" r:id="rId20"/>
    <p:sldId id="98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DEDE"/>
    <a:srgbClr val="B01F24"/>
    <a:srgbClr val="58595B"/>
    <a:srgbClr val="FFFFFF"/>
    <a:srgbClr val="B9393C"/>
    <a:srgbClr val="F48636"/>
    <a:srgbClr val="F0F0F0"/>
    <a:srgbClr val="48A992"/>
    <a:srgbClr val="CC724A"/>
    <a:srgbClr val="B2B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15" autoAdjust="0"/>
    <p:restoredTop sz="95417" autoAdjust="0"/>
  </p:normalViewPr>
  <p:slideViewPr>
    <p:cSldViewPr snapToGrid="0">
      <p:cViewPr varScale="1">
        <p:scale>
          <a:sx n="76" d="100"/>
          <a:sy n="76" d="100"/>
        </p:scale>
        <p:origin x="120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6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ather Drought" userId="49bf4d7f-a3d2-4d42-9981-7a113dffd777" providerId="ADAL" clId="{5BDDD678-29BF-414C-9684-56059F77734C}"/>
    <pc:docChg chg="modSld">
      <pc:chgData name="Heather Drought" userId="49bf4d7f-a3d2-4d42-9981-7a113dffd777" providerId="ADAL" clId="{5BDDD678-29BF-414C-9684-56059F77734C}" dt="2026-10-20T21:15:36.449" v="23" actId="114"/>
      <pc:docMkLst>
        <pc:docMk/>
      </pc:docMkLst>
      <pc:sldChg chg="modSp mod">
        <pc:chgData name="Heather Drought" userId="49bf4d7f-a3d2-4d42-9981-7a113dffd777" providerId="ADAL" clId="{5BDDD678-29BF-414C-9684-56059F77734C}" dt="2026-10-20T21:14:13.362" v="10" actId="114"/>
        <pc:sldMkLst>
          <pc:docMk/>
          <pc:sldMk cId="957669576" sldId="985"/>
        </pc:sldMkLst>
        <pc:spChg chg="mod">
          <ac:chgData name="Heather Drought" userId="49bf4d7f-a3d2-4d42-9981-7a113dffd777" providerId="ADAL" clId="{5BDDD678-29BF-414C-9684-56059F77734C}" dt="2026-10-20T21:13:56.935" v="9" actId="114"/>
          <ac:spMkLst>
            <pc:docMk/>
            <pc:sldMk cId="957669576" sldId="985"/>
            <ac:spMk id="3" creationId="{FA9CB06E-092C-3C4F-E513-0FE36862838E}"/>
          </ac:spMkLst>
        </pc:spChg>
        <pc:spChg chg="mod">
          <ac:chgData name="Heather Drought" userId="49bf4d7f-a3d2-4d42-9981-7a113dffd777" providerId="ADAL" clId="{5BDDD678-29BF-414C-9684-56059F77734C}" dt="2026-10-20T21:14:13.362" v="10" actId="114"/>
          <ac:spMkLst>
            <pc:docMk/>
            <pc:sldMk cId="957669576" sldId="985"/>
            <ac:spMk id="8" creationId="{5FCC28B3-204C-A1B9-27D9-EFEAFE70E8BD}"/>
          </ac:spMkLst>
        </pc:spChg>
      </pc:sldChg>
      <pc:sldChg chg="modSp mod">
        <pc:chgData name="Heather Drought" userId="49bf4d7f-a3d2-4d42-9981-7a113dffd777" providerId="ADAL" clId="{5BDDD678-29BF-414C-9684-56059F77734C}" dt="2026-10-20T21:12:58.710" v="1" actId="6549"/>
        <pc:sldMkLst>
          <pc:docMk/>
          <pc:sldMk cId="3493443855" sldId="987"/>
        </pc:sldMkLst>
        <pc:spChg chg="mod">
          <ac:chgData name="Heather Drought" userId="49bf4d7f-a3d2-4d42-9981-7a113dffd777" providerId="ADAL" clId="{5BDDD678-29BF-414C-9684-56059F77734C}" dt="2026-10-20T21:12:58.710" v="1" actId="6549"/>
          <ac:spMkLst>
            <pc:docMk/>
            <pc:sldMk cId="3493443855" sldId="987"/>
            <ac:spMk id="2" creationId="{EFEE67C4-0008-7E3A-9CDE-94729F90D4C1}"/>
          </ac:spMkLst>
        </pc:spChg>
      </pc:sldChg>
      <pc:sldChg chg="modSp mod">
        <pc:chgData name="Heather Drought" userId="49bf4d7f-a3d2-4d42-9981-7a113dffd777" providerId="ADAL" clId="{5BDDD678-29BF-414C-9684-56059F77734C}" dt="2026-10-20T21:13:20.054" v="3" actId="114"/>
        <pc:sldMkLst>
          <pc:docMk/>
          <pc:sldMk cId="3493443855" sldId="988"/>
        </pc:sldMkLst>
        <pc:spChg chg="mod">
          <ac:chgData name="Heather Drought" userId="49bf4d7f-a3d2-4d42-9981-7a113dffd777" providerId="ADAL" clId="{5BDDD678-29BF-414C-9684-56059F77734C}" dt="2026-10-20T21:13:20.054" v="3" actId="114"/>
          <ac:spMkLst>
            <pc:docMk/>
            <pc:sldMk cId="3493443855" sldId="988"/>
            <ac:spMk id="2" creationId="{EFEE67C4-0008-7E3A-9CDE-94729F90D4C1}"/>
          </ac:spMkLst>
        </pc:spChg>
      </pc:sldChg>
      <pc:sldChg chg="modSp mod">
        <pc:chgData name="Heather Drought" userId="49bf4d7f-a3d2-4d42-9981-7a113dffd777" providerId="ADAL" clId="{5BDDD678-29BF-414C-9684-56059F77734C}" dt="2026-10-20T21:15:18.875" v="21" actId="114"/>
        <pc:sldMkLst>
          <pc:docMk/>
          <pc:sldMk cId="3493443855" sldId="990"/>
        </pc:sldMkLst>
        <pc:spChg chg="mod">
          <ac:chgData name="Heather Drought" userId="49bf4d7f-a3d2-4d42-9981-7a113dffd777" providerId="ADAL" clId="{5BDDD678-29BF-414C-9684-56059F77734C}" dt="2026-10-20T21:15:18.875" v="21" actId="114"/>
          <ac:spMkLst>
            <pc:docMk/>
            <pc:sldMk cId="3493443855" sldId="990"/>
            <ac:spMk id="2" creationId="{EFEE67C4-0008-7E3A-9CDE-94729F90D4C1}"/>
          </ac:spMkLst>
        </pc:spChg>
      </pc:sldChg>
      <pc:sldChg chg="modSp mod">
        <pc:chgData name="Heather Drought" userId="49bf4d7f-a3d2-4d42-9981-7a113dffd777" providerId="ADAL" clId="{5BDDD678-29BF-414C-9684-56059F77734C}" dt="2026-10-20T21:15:36.449" v="23" actId="114"/>
        <pc:sldMkLst>
          <pc:docMk/>
          <pc:sldMk cId="3493443855" sldId="992"/>
        </pc:sldMkLst>
        <pc:spChg chg="mod">
          <ac:chgData name="Heather Drought" userId="49bf4d7f-a3d2-4d42-9981-7a113dffd777" providerId="ADAL" clId="{5BDDD678-29BF-414C-9684-56059F77734C}" dt="2026-10-20T21:15:36.449" v="23" actId="114"/>
          <ac:spMkLst>
            <pc:docMk/>
            <pc:sldMk cId="3493443855" sldId="992"/>
            <ac:spMk id="2" creationId="{EFEE67C4-0008-7E3A-9CDE-94729F90D4C1}"/>
          </ac:spMkLst>
        </pc:spChg>
      </pc:sldChg>
      <pc:sldChg chg="modSp mod">
        <pc:chgData name="Heather Drought" userId="49bf4d7f-a3d2-4d42-9981-7a113dffd777" providerId="ADAL" clId="{5BDDD678-29BF-414C-9684-56059F77734C}" dt="2026-10-20T21:14:22.056" v="12" actId="114"/>
        <pc:sldMkLst>
          <pc:docMk/>
          <pc:sldMk cId="957669576" sldId="993"/>
        </pc:sldMkLst>
        <pc:spChg chg="mod">
          <ac:chgData name="Heather Drought" userId="49bf4d7f-a3d2-4d42-9981-7a113dffd777" providerId="ADAL" clId="{5BDDD678-29BF-414C-9684-56059F77734C}" dt="2026-10-20T21:14:22.056" v="12" actId="114"/>
          <ac:spMkLst>
            <pc:docMk/>
            <pc:sldMk cId="957669576" sldId="993"/>
            <ac:spMk id="8" creationId="{5FCC28B3-204C-A1B9-27D9-EFEAFE70E8BD}"/>
          </ac:spMkLst>
        </pc:spChg>
      </pc:sldChg>
      <pc:sldChg chg="modSp mod">
        <pc:chgData name="Heather Drought" userId="49bf4d7f-a3d2-4d42-9981-7a113dffd777" providerId="ADAL" clId="{5BDDD678-29BF-414C-9684-56059F77734C}" dt="2026-10-20T21:14:32.532" v="14" actId="114"/>
        <pc:sldMkLst>
          <pc:docMk/>
          <pc:sldMk cId="957669576" sldId="994"/>
        </pc:sldMkLst>
        <pc:spChg chg="mod">
          <ac:chgData name="Heather Drought" userId="49bf4d7f-a3d2-4d42-9981-7a113dffd777" providerId="ADAL" clId="{5BDDD678-29BF-414C-9684-56059F77734C}" dt="2026-10-20T21:14:32.532" v="14" actId="114"/>
          <ac:spMkLst>
            <pc:docMk/>
            <pc:sldMk cId="957669576" sldId="994"/>
            <ac:spMk id="8" creationId="{5FCC28B3-204C-A1B9-27D9-EFEAFE70E8BD}"/>
          </ac:spMkLst>
        </pc:spChg>
      </pc:sldChg>
      <pc:sldChg chg="modSp mod">
        <pc:chgData name="Heather Drought" userId="49bf4d7f-a3d2-4d42-9981-7a113dffd777" providerId="ADAL" clId="{5BDDD678-29BF-414C-9684-56059F77734C}" dt="2026-10-20T21:14:42.006" v="15" actId="114"/>
        <pc:sldMkLst>
          <pc:docMk/>
          <pc:sldMk cId="957669576" sldId="995"/>
        </pc:sldMkLst>
        <pc:spChg chg="mod">
          <ac:chgData name="Heather Drought" userId="49bf4d7f-a3d2-4d42-9981-7a113dffd777" providerId="ADAL" clId="{5BDDD678-29BF-414C-9684-56059F77734C}" dt="2026-10-20T21:14:42.006" v="15" actId="114"/>
          <ac:spMkLst>
            <pc:docMk/>
            <pc:sldMk cId="957669576" sldId="995"/>
            <ac:spMk id="8" creationId="{5FCC28B3-204C-A1B9-27D9-EFEAFE70E8BD}"/>
          </ac:spMkLst>
        </pc:spChg>
      </pc:sldChg>
      <pc:sldChg chg="modSp mod">
        <pc:chgData name="Heather Drought" userId="49bf4d7f-a3d2-4d42-9981-7a113dffd777" providerId="ADAL" clId="{5BDDD678-29BF-414C-9684-56059F77734C}" dt="2026-10-20T21:13:10.217" v="2" actId="114"/>
        <pc:sldMkLst>
          <pc:docMk/>
          <pc:sldMk cId="1112031024" sldId="997"/>
        </pc:sldMkLst>
        <pc:spChg chg="mod">
          <ac:chgData name="Heather Drought" userId="49bf4d7f-a3d2-4d42-9981-7a113dffd777" providerId="ADAL" clId="{5BDDD678-29BF-414C-9684-56059F77734C}" dt="2026-10-20T21:13:10.217" v="2" actId="114"/>
          <ac:spMkLst>
            <pc:docMk/>
            <pc:sldMk cId="1112031024" sldId="997"/>
            <ac:spMk id="2" creationId="{EFEE67C4-0008-7E3A-9CDE-94729F90D4C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5C91BD0-E540-82B3-08FF-156311257B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A4EEA4-2A19-38A1-20DA-7260D5053A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8B6E0-CFFB-46E9-A71E-96020783974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3C7382-4B5E-240A-0172-F5FD34C38C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2ACEFD-3A4D-BA29-7887-AD8043089A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930EF-AEA4-4F7C-B0AF-3E4D219F4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27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0041D-931E-D84C-8E00-5C9561D52601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62931-4D4D-6D4B-8991-B9773CEEB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5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hyperlink" Target="https://www.youtube.com/user/ClinicalChemistry" TargetMode="External"/><Relationship Id="rId7" Type="http://schemas.openxmlformats.org/officeDocument/2006/relationships/hyperlink" Target="https://www.facebook.com/ClinicalChemistry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hyperlink" Target="https://www.linkedin.com/company/myadlm" TargetMode="External"/><Relationship Id="rId10" Type="http://schemas.openxmlformats.org/officeDocument/2006/relationships/image" Target="../media/image11.jpg"/><Relationship Id="rId4" Type="http://schemas.openxmlformats.org/officeDocument/2006/relationships/image" Target="../media/image8.png"/><Relationship Id="rId9" Type="http://schemas.openxmlformats.org/officeDocument/2006/relationships/hyperlink" Target="http://x.com/Clin_Chem_ADLM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Dark)">
    <p:bg>
      <p:bgPr>
        <a:solidFill>
          <a:srgbClr val="B01F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 pattern, icon&#10;&#10;Description automatically generated">
            <a:extLst>
              <a:ext uri="{FF2B5EF4-FFF2-40B4-BE49-F238E27FC236}">
                <a16:creationId xmlns:a16="http://schemas.microsoft.com/office/drawing/2014/main" id="{957F7814-BCA6-B455-DB6F-08698F7C11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3620" y="0"/>
            <a:ext cx="864838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C187241-F126-3C90-8516-8919F3BB87A9}"/>
              </a:ext>
            </a:extLst>
          </p:cNvPr>
          <p:cNvSpPr/>
          <p:nvPr userDrawn="1"/>
        </p:nvSpPr>
        <p:spPr>
          <a:xfrm>
            <a:off x="0" y="6160059"/>
            <a:ext cx="12192000" cy="6979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Shape, rectangle&#10;&#10;Description automatically generated">
            <a:extLst>
              <a:ext uri="{FF2B5EF4-FFF2-40B4-BE49-F238E27FC236}">
                <a16:creationId xmlns:a16="http://schemas.microsoft.com/office/drawing/2014/main" id="{D0D1779F-5DCB-C37C-543E-F16E3F13CD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25227"/>
            <a:ext cx="12192000" cy="16400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428ACA-8FDE-31E4-F8D5-B4B85D43D2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4373" y="1230652"/>
            <a:ext cx="10557400" cy="1687623"/>
          </a:xfrm>
        </p:spPr>
        <p:txBody>
          <a:bodyPr anchor="ctr">
            <a:normAutofit/>
          </a:bodyPr>
          <a:lstStyle>
            <a:lvl1pPr algn="l">
              <a:defRPr sz="6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Article title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E10E9024-5AEA-4602-AA91-620698F292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372" y="3328365"/>
            <a:ext cx="7587457" cy="106362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rgbClr val="DEDEDE"/>
                </a:solidFill>
              </a:defRPr>
            </a:lvl1pPr>
          </a:lstStyle>
          <a:p>
            <a:pPr lvl="0"/>
            <a:r>
              <a:rPr lang="en-US" dirty="0"/>
              <a:t>Author list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E00DFBC-08C1-FBA2-9904-1A4325361F11}"/>
              </a:ext>
            </a:extLst>
          </p:cNvPr>
          <p:cNvSpPr/>
          <p:nvPr userDrawn="1"/>
        </p:nvSpPr>
        <p:spPr>
          <a:xfrm>
            <a:off x="980440" y="3074750"/>
            <a:ext cx="1665013" cy="8259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021A3888-EF0F-33C4-6D11-0515617A60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8697" y="6007379"/>
            <a:ext cx="7563132" cy="57785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Copyright</a:t>
            </a:r>
          </a:p>
        </p:txBody>
      </p:sp>
      <p:sp>
        <p:nvSpPr>
          <p:cNvPr id="4" name="Text Placeholder 28">
            <a:extLst>
              <a:ext uri="{FF2B5EF4-FFF2-40B4-BE49-F238E27FC236}">
                <a16:creationId xmlns:a16="http://schemas.microsoft.com/office/drawing/2014/main" id="{B3ACE791-848D-39A2-C8A1-AC747A91EC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4372" y="4510733"/>
            <a:ext cx="7587457" cy="49454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 b="1">
                <a:solidFill>
                  <a:srgbClr val="DEDEDE"/>
                </a:solidFill>
              </a:defRPr>
            </a:lvl1pPr>
          </a:lstStyle>
          <a:p>
            <a:pPr lvl="0"/>
            <a:r>
              <a:rPr lang="en-US" dirty="0"/>
              <a:t>Issue month and year</a:t>
            </a:r>
          </a:p>
        </p:txBody>
      </p:sp>
      <p:sp>
        <p:nvSpPr>
          <p:cNvPr id="8" name="Text Placeholder 28">
            <a:extLst>
              <a:ext uri="{FF2B5EF4-FFF2-40B4-BE49-F238E27FC236}">
                <a16:creationId xmlns:a16="http://schemas.microsoft.com/office/drawing/2014/main" id="{B132B53B-A392-1D7B-2E69-8B1AC3D5ED4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4372" y="5109423"/>
            <a:ext cx="7587457" cy="49454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rgbClr val="DEDEDE"/>
                </a:solidFill>
              </a:defRPr>
            </a:lvl1pPr>
          </a:lstStyle>
          <a:p>
            <a:pPr lvl="0"/>
            <a:r>
              <a:rPr lang="en-US" dirty="0"/>
              <a:t>Article DOI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8BBD72FC-275A-DB50-16EE-B8425C3F967C}"/>
              </a:ext>
            </a:extLst>
          </p:cNvPr>
          <p:cNvSpPr txBox="1">
            <a:spLocks/>
          </p:cNvSpPr>
          <p:nvPr userDrawn="1"/>
        </p:nvSpPr>
        <p:spPr>
          <a:xfrm>
            <a:off x="874372" y="272771"/>
            <a:ext cx="10412463" cy="106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B01F24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B01F24"/>
              </a:buClr>
              <a:buFont typeface="Courier New" panose="02070309020205020404" pitchFamily="49" charset="0"/>
              <a:buChar char="o"/>
              <a:defRPr sz="20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B01F24"/>
              </a:buClr>
              <a:buFont typeface="Wingdings" panose="05000000000000000000" pitchFamily="2" charset="2"/>
              <a:buChar char="§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B01F24"/>
              </a:buClr>
              <a:buFont typeface="Wingdings" panose="05000000000000000000" pitchFamily="2" charset="2"/>
              <a:buChar char="§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B01F24"/>
              </a:buClr>
              <a:buFont typeface="Wingdings" panose="05000000000000000000" pitchFamily="2" charset="2"/>
              <a:buChar char="§"/>
              <a:defRPr sz="1800" kern="1200">
                <a:solidFill>
                  <a:srgbClr val="5859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200" i="1" dirty="0">
                <a:solidFill>
                  <a:srgbClr val="DEDEDE"/>
                </a:solidFill>
                <a:latin typeface="AvantGarde CE" panose="04000500000000000000" pitchFamily="82" charset="0"/>
              </a:rPr>
              <a:t>Clinical Chemistry </a:t>
            </a:r>
            <a:r>
              <a:rPr lang="en-US" sz="5200" dirty="0">
                <a:solidFill>
                  <a:srgbClr val="DEDEDE"/>
                </a:solidFill>
                <a:latin typeface="AvantGarde CE" panose="04000500000000000000" pitchFamily="82" charset="0"/>
              </a:rPr>
              <a:t>Journal Club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133CAE-2EC7-2597-C5A0-C75209AB11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72183" y="6011574"/>
            <a:ext cx="297180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96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A0FBA87-2F44-9349-164E-503BF1401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599" cy="3937866"/>
          </a:xfrm>
        </p:spPr>
        <p:txBody>
          <a:bodyPr/>
          <a:lstStyle>
            <a:lvl1pPr>
              <a:buClr>
                <a:srgbClr val="B01F24"/>
              </a:buClr>
              <a:defRPr/>
            </a:lvl1pPr>
            <a:lvl2pPr>
              <a:buClr>
                <a:srgbClr val="B01F24"/>
              </a:buClr>
              <a:defRPr/>
            </a:lvl2pPr>
            <a:lvl3pPr>
              <a:buClr>
                <a:srgbClr val="B01F24"/>
              </a:buClr>
              <a:defRPr/>
            </a:lvl3pPr>
            <a:lvl4pPr>
              <a:buClr>
                <a:srgbClr val="B01F24"/>
              </a:buClr>
              <a:defRPr/>
            </a:lvl4pPr>
            <a:lvl5pPr>
              <a:buClr>
                <a:srgbClr val="B01F24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623CD19-6E2F-7266-4872-D54B5A017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7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33BACF4-CDE5-F11C-121A-4F30C2C43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35691" y="6122796"/>
            <a:ext cx="4736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017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Conten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D08B0D03-2974-714F-122B-165CAC7BF6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5337" y="646771"/>
            <a:ext cx="5456664" cy="6211229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CE534B-B1E2-E9D9-1B3B-16D3F99B37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 rot="10800000" flipV="1">
            <a:off x="6816435" y="1839479"/>
            <a:ext cx="4537759" cy="3937864"/>
          </a:xfrm>
          <a:custGeom>
            <a:avLst/>
            <a:gdLst>
              <a:gd name="connsiteX0" fmla="*/ 0 w 4537361"/>
              <a:gd name="connsiteY0" fmla="*/ 0 h 3937864"/>
              <a:gd name="connsiteX1" fmla="*/ 4537361 w 4537361"/>
              <a:gd name="connsiteY1" fmla="*/ 0 h 3937864"/>
              <a:gd name="connsiteX2" fmla="*/ 4537361 w 4537361"/>
              <a:gd name="connsiteY2" fmla="*/ 3937864 h 3937864"/>
              <a:gd name="connsiteX3" fmla="*/ 0 w 4537361"/>
              <a:gd name="connsiteY3" fmla="*/ 3937864 h 3937864"/>
              <a:gd name="connsiteX4" fmla="*/ 0 w 4537361"/>
              <a:gd name="connsiteY4" fmla="*/ 0 h 3937864"/>
              <a:gd name="connsiteX0" fmla="*/ 0 w 4537361"/>
              <a:gd name="connsiteY0" fmla="*/ 0 h 3937864"/>
              <a:gd name="connsiteX1" fmla="*/ 4537361 w 4537361"/>
              <a:gd name="connsiteY1" fmla="*/ 0 h 3937864"/>
              <a:gd name="connsiteX2" fmla="*/ 4537361 w 4537361"/>
              <a:gd name="connsiteY2" fmla="*/ 3937864 h 3937864"/>
              <a:gd name="connsiteX3" fmla="*/ 769303 w 4537361"/>
              <a:gd name="connsiteY3" fmla="*/ 3935020 h 3937864"/>
              <a:gd name="connsiteX4" fmla="*/ 0 w 4537361"/>
              <a:gd name="connsiteY4" fmla="*/ 3937864 h 3937864"/>
              <a:gd name="connsiteX5" fmla="*/ 0 w 4537361"/>
              <a:gd name="connsiteY5" fmla="*/ 0 h 3937864"/>
              <a:gd name="connsiteX0" fmla="*/ 0 w 4537361"/>
              <a:gd name="connsiteY0" fmla="*/ 0 h 3937864"/>
              <a:gd name="connsiteX1" fmla="*/ 4537361 w 4537361"/>
              <a:gd name="connsiteY1" fmla="*/ 0 h 3937864"/>
              <a:gd name="connsiteX2" fmla="*/ 4537361 w 4537361"/>
              <a:gd name="connsiteY2" fmla="*/ 3937864 h 3937864"/>
              <a:gd name="connsiteX3" fmla="*/ 769303 w 4537361"/>
              <a:gd name="connsiteY3" fmla="*/ 3935020 h 3937864"/>
              <a:gd name="connsiteX4" fmla="*/ 0 w 4537361"/>
              <a:gd name="connsiteY4" fmla="*/ 3937864 h 3937864"/>
              <a:gd name="connsiteX5" fmla="*/ 17741 w 4537361"/>
              <a:gd name="connsiteY5" fmla="*/ 3346296 h 3937864"/>
              <a:gd name="connsiteX6" fmla="*/ 0 w 4537361"/>
              <a:gd name="connsiteY6" fmla="*/ 0 h 3937864"/>
              <a:gd name="connsiteX0" fmla="*/ 0 w 4537361"/>
              <a:gd name="connsiteY0" fmla="*/ 0 h 3937864"/>
              <a:gd name="connsiteX1" fmla="*/ 4537361 w 4537361"/>
              <a:gd name="connsiteY1" fmla="*/ 0 h 3937864"/>
              <a:gd name="connsiteX2" fmla="*/ 4537361 w 4537361"/>
              <a:gd name="connsiteY2" fmla="*/ 3937864 h 3937864"/>
              <a:gd name="connsiteX3" fmla="*/ 769303 w 4537361"/>
              <a:gd name="connsiteY3" fmla="*/ 3935020 h 3937864"/>
              <a:gd name="connsiteX4" fmla="*/ 17741 w 4537361"/>
              <a:gd name="connsiteY4" fmla="*/ 3346296 h 3937864"/>
              <a:gd name="connsiteX5" fmla="*/ 0 w 4537361"/>
              <a:gd name="connsiteY5" fmla="*/ 0 h 3937864"/>
              <a:gd name="connsiteX0" fmla="*/ 0 w 4537361"/>
              <a:gd name="connsiteY0" fmla="*/ 0 h 3937864"/>
              <a:gd name="connsiteX1" fmla="*/ 4537361 w 4537361"/>
              <a:gd name="connsiteY1" fmla="*/ 0 h 3937864"/>
              <a:gd name="connsiteX2" fmla="*/ 4537361 w 4537361"/>
              <a:gd name="connsiteY2" fmla="*/ 3937864 h 3937864"/>
              <a:gd name="connsiteX3" fmla="*/ 769303 w 4537361"/>
              <a:gd name="connsiteY3" fmla="*/ 3935020 h 3937864"/>
              <a:gd name="connsiteX4" fmla="*/ 17741 w 4537361"/>
              <a:gd name="connsiteY4" fmla="*/ 3346296 h 3937864"/>
              <a:gd name="connsiteX5" fmla="*/ 0 w 4537361"/>
              <a:gd name="connsiteY5" fmla="*/ 0 h 3937864"/>
              <a:gd name="connsiteX0" fmla="*/ 0 w 4537361"/>
              <a:gd name="connsiteY0" fmla="*/ 0 h 3937864"/>
              <a:gd name="connsiteX1" fmla="*/ 4537361 w 4537361"/>
              <a:gd name="connsiteY1" fmla="*/ 0 h 3937864"/>
              <a:gd name="connsiteX2" fmla="*/ 4537361 w 4537361"/>
              <a:gd name="connsiteY2" fmla="*/ 3937864 h 3937864"/>
              <a:gd name="connsiteX3" fmla="*/ 769303 w 4537361"/>
              <a:gd name="connsiteY3" fmla="*/ 3935020 h 3937864"/>
              <a:gd name="connsiteX4" fmla="*/ 17741 w 4537361"/>
              <a:gd name="connsiteY4" fmla="*/ 3346296 h 3937864"/>
              <a:gd name="connsiteX5" fmla="*/ 0 w 4537361"/>
              <a:gd name="connsiteY5" fmla="*/ 0 h 3937864"/>
              <a:gd name="connsiteX0" fmla="*/ 398 w 4537759"/>
              <a:gd name="connsiteY0" fmla="*/ 0 h 3981228"/>
              <a:gd name="connsiteX1" fmla="*/ 4537759 w 4537759"/>
              <a:gd name="connsiteY1" fmla="*/ 0 h 3981228"/>
              <a:gd name="connsiteX2" fmla="*/ 4537759 w 4537759"/>
              <a:gd name="connsiteY2" fmla="*/ 3937864 h 3981228"/>
              <a:gd name="connsiteX3" fmla="*/ 769701 w 4537759"/>
              <a:gd name="connsiteY3" fmla="*/ 3935020 h 3981228"/>
              <a:gd name="connsiteX4" fmla="*/ 5613 w 4537759"/>
              <a:gd name="connsiteY4" fmla="*/ 3321244 h 3981228"/>
              <a:gd name="connsiteX5" fmla="*/ 398 w 4537759"/>
              <a:gd name="connsiteY5" fmla="*/ 0 h 3981228"/>
              <a:gd name="connsiteX0" fmla="*/ 398 w 4537759"/>
              <a:gd name="connsiteY0" fmla="*/ 0 h 3937864"/>
              <a:gd name="connsiteX1" fmla="*/ 4537759 w 4537759"/>
              <a:gd name="connsiteY1" fmla="*/ 0 h 3937864"/>
              <a:gd name="connsiteX2" fmla="*/ 4537759 w 4537759"/>
              <a:gd name="connsiteY2" fmla="*/ 3937864 h 3937864"/>
              <a:gd name="connsiteX3" fmla="*/ 769701 w 4537759"/>
              <a:gd name="connsiteY3" fmla="*/ 3935020 h 3937864"/>
              <a:gd name="connsiteX4" fmla="*/ 5613 w 4537759"/>
              <a:gd name="connsiteY4" fmla="*/ 3321244 h 3937864"/>
              <a:gd name="connsiteX5" fmla="*/ 398 w 4537759"/>
              <a:gd name="connsiteY5" fmla="*/ 0 h 3937864"/>
              <a:gd name="connsiteX0" fmla="*/ 398 w 4537759"/>
              <a:gd name="connsiteY0" fmla="*/ 0 h 3937864"/>
              <a:gd name="connsiteX1" fmla="*/ 4537759 w 4537759"/>
              <a:gd name="connsiteY1" fmla="*/ 0 h 3937864"/>
              <a:gd name="connsiteX2" fmla="*/ 4537759 w 4537759"/>
              <a:gd name="connsiteY2" fmla="*/ 3937864 h 3937864"/>
              <a:gd name="connsiteX3" fmla="*/ 769701 w 4537759"/>
              <a:gd name="connsiteY3" fmla="*/ 3935020 h 3937864"/>
              <a:gd name="connsiteX4" fmla="*/ 5613 w 4537759"/>
              <a:gd name="connsiteY4" fmla="*/ 3321244 h 3937864"/>
              <a:gd name="connsiteX5" fmla="*/ 398 w 4537759"/>
              <a:gd name="connsiteY5" fmla="*/ 0 h 3937864"/>
              <a:gd name="connsiteX0" fmla="*/ 398 w 4537759"/>
              <a:gd name="connsiteY0" fmla="*/ 0 h 3937864"/>
              <a:gd name="connsiteX1" fmla="*/ 4537759 w 4537759"/>
              <a:gd name="connsiteY1" fmla="*/ 0 h 3937864"/>
              <a:gd name="connsiteX2" fmla="*/ 4537759 w 4537759"/>
              <a:gd name="connsiteY2" fmla="*/ 3937864 h 3937864"/>
              <a:gd name="connsiteX3" fmla="*/ 769701 w 4537759"/>
              <a:gd name="connsiteY3" fmla="*/ 3935020 h 3937864"/>
              <a:gd name="connsiteX4" fmla="*/ 5613 w 4537759"/>
              <a:gd name="connsiteY4" fmla="*/ 3321244 h 3937864"/>
              <a:gd name="connsiteX5" fmla="*/ 398 w 4537759"/>
              <a:gd name="connsiteY5" fmla="*/ 0 h 3937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7759" h="3937864">
                <a:moveTo>
                  <a:pt x="398" y="0"/>
                </a:moveTo>
                <a:lnTo>
                  <a:pt x="4537759" y="0"/>
                </a:lnTo>
                <a:lnTo>
                  <a:pt x="4537759" y="3937864"/>
                </a:lnTo>
                <a:lnTo>
                  <a:pt x="769701" y="3935020"/>
                </a:lnTo>
                <a:cubicBezTo>
                  <a:pt x="227286" y="3932459"/>
                  <a:pt x="18139" y="3755479"/>
                  <a:pt x="5613" y="3321244"/>
                </a:cubicBezTo>
                <a:cubicBezTo>
                  <a:pt x="-6913" y="2887009"/>
                  <a:pt x="6312" y="1115432"/>
                  <a:pt x="398" y="0"/>
                </a:cubicBez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4E2FD67-04B8-E71A-CBE8-8D71B302DCB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1" y="1825625"/>
            <a:ext cx="5675334" cy="3937866"/>
          </a:xfrm>
        </p:spPr>
        <p:txBody>
          <a:bodyPr/>
          <a:lstStyle>
            <a:lvl1pPr>
              <a:buClr>
                <a:srgbClr val="B01F24"/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77FBDAC-2252-7217-2067-76B261B64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7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4CDB82A-64F0-7B41-C00C-7820008CE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35691" y="6122796"/>
            <a:ext cx="4736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43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 with low confidence">
            <a:extLst>
              <a:ext uri="{FF2B5EF4-FFF2-40B4-BE49-F238E27FC236}">
                <a16:creationId xmlns:a16="http://schemas.microsoft.com/office/drawing/2014/main" id="{A8E328E0-DA7B-ABB6-782E-575F14B8D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5337" y="646771"/>
            <a:ext cx="5456664" cy="6211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F87D27-E95E-6A63-56C5-DB81B071F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69DADA4D-1AF3-B735-A1D4-0914E5235E23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838200" y="2600596"/>
            <a:ext cx="7857567" cy="2980596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AA21B16-D482-8D32-0258-714B6E0A6F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828800"/>
            <a:ext cx="10515600" cy="74595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4D41BFD-ECA8-850F-6B23-0A47995E32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35691" y="6122796"/>
            <a:ext cx="4736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850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 with low confidence">
            <a:extLst>
              <a:ext uri="{FF2B5EF4-FFF2-40B4-BE49-F238E27FC236}">
                <a16:creationId xmlns:a16="http://schemas.microsoft.com/office/drawing/2014/main" id="{C76ED23B-F82C-8222-4A9D-C425D332E5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5337" y="646771"/>
            <a:ext cx="5456664" cy="62112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F87D27-E95E-6A63-56C5-DB81B071F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51C6D61-33DF-B0E7-559E-5EBD8D9523B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595519"/>
            <a:ext cx="8325321" cy="298957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34D75AF-E4A5-8452-643F-2DBD1785B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828800"/>
            <a:ext cx="10515600" cy="74595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58D32CC-65A8-44E2-7FEA-442998410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35691" y="6122796"/>
            <a:ext cx="4736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781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&#10;&#10;Description automatically generated with low confidence">
            <a:extLst>
              <a:ext uri="{FF2B5EF4-FFF2-40B4-BE49-F238E27FC236}">
                <a16:creationId xmlns:a16="http://schemas.microsoft.com/office/drawing/2014/main" id="{647DCF3E-313D-B902-74DB-0D3276227E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5337" y="646771"/>
            <a:ext cx="5456664" cy="6211229"/>
          </a:xfrm>
          <a:prstGeom prst="rect">
            <a:avLst/>
          </a:prstGeom>
        </p:spPr>
      </p:pic>
      <p:pic>
        <p:nvPicPr>
          <p:cNvPr id="14" name="Picture 13" descr="A picture containing shape&#10;&#10;Description automatically generated">
            <a:extLst>
              <a:ext uri="{FF2B5EF4-FFF2-40B4-BE49-F238E27FC236}">
                <a16:creationId xmlns:a16="http://schemas.microsoft.com/office/drawing/2014/main" id="{36553679-C4F3-FE6F-CCD4-205C4092BC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5917062"/>
            <a:ext cx="12192000" cy="9432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80D0A02-875D-A37C-149F-27CF9CA500DA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EA5967-9B5A-9C20-47C3-9083A6210BB6}"/>
              </a:ext>
            </a:extLst>
          </p:cNvPr>
          <p:cNvSpPr/>
          <p:nvPr userDrawn="1"/>
        </p:nvSpPr>
        <p:spPr>
          <a:xfrm>
            <a:off x="892352" y="1343025"/>
            <a:ext cx="1241248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F83B21-20F4-280B-21D4-58D1547495AB}"/>
              </a:ext>
            </a:extLst>
          </p:cNvPr>
          <p:cNvSpPr/>
          <p:nvPr userDrawn="1"/>
        </p:nvSpPr>
        <p:spPr>
          <a:xfrm>
            <a:off x="846632" y="6213423"/>
            <a:ext cx="204928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65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shape&#10;&#10;Description automatically generated">
            <a:extLst>
              <a:ext uri="{FF2B5EF4-FFF2-40B4-BE49-F238E27FC236}">
                <a16:creationId xmlns:a16="http://schemas.microsoft.com/office/drawing/2014/main" id="{36553679-C4F3-FE6F-CCD4-205C4092BC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5917062"/>
            <a:ext cx="12192000" cy="94324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80D0A02-875D-A37C-149F-27CF9CA500DA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EA5967-9B5A-9C20-47C3-9083A6210BB6}"/>
              </a:ext>
            </a:extLst>
          </p:cNvPr>
          <p:cNvSpPr/>
          <p:nvPr userDrawn="1"/>
        </p:nvSpPr>
        <p:spPr>
          <a:xfrm>
            <a:off x="892352" y="1343025"/>
            <a:ext cx="1241248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87C0E2FD-7436-76A5-ADB2-D21566C4F233}"/>
              </a:ext>
            </a:extLst>
          </p:cNvPr>
          <p:cNvSpPr txBox="1">
            <a:spLocks noChangeArrowheads="1"/>
          </p:cNvSpPr>
          <p:nvPr userDrawn="1"/>
        </p:nvSpPr>
        <p:spPr bwMode="auto">
          <a:xfrm flipH="1">
            <a:off x="1570219" y="1388341"/>
            <a:ext cx="9051561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3200" kern="1200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t>Thank you for participating in this month’s</a:t>
            </a:r>
          </a:p>
          <a:p>
            <a:pPr algn="ctr" defTabSz="914400" eaLnBrk="1" hangingPunct="1">
              <a:defRPr/>
            </a:pPr>
            <a:r>
              <a:rPr lang="en-US" sz="3200" i="1" kern="1200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t>Clinical Chemistry </a:t>
            </a:r>
            <a:r>
              <a:rPr lang="en-US" sz="3200" kern="1200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t>Journal Club.</a:t>
            </a:r>
          </a:p>
          <a:p>
            <a:pPr algn="ctr" defTabSz="914400" eaLnBrk="1" hangingPunct="1">
              <a:defRPr/>
            </a:pPr>
            <a:endParaRPr lang="en-US" sz="3200" kern="1200" dirty="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  <a:p>
            <a:pPr algn="ctr" defTabSz="914400" eaLnBrk="1" hangingPunct="1">
              <a:defRPr/>
            </a:pPr>
            <a:r>
              <a:rPr lang="en-US" sz="3200" kern="1200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t>Additional journal clubs are available at</a:t>
            </a:r>
          </a:p>
          <a:p>
            <a:pPr algn="ctr" defTabSz="914400" eaLnBrk="1" hangingPunct="1">
              <a:defRPr/>
            </a:pPr>
            <a:r>
              <a:rPr lang="en-US" sz="3200" kern="1200" dirty="0">
                <a:solidFill>
                  <a:srgbClr val="B11F24"/>
                </a:solidFill>
                <a:latin typeface="Arial" charset="0"/>
                <a:ea typeface="+mn-ea"/>
                <a:cs typeface="Arial" charset="0"/>
              </a:rPr>
              <a:t>www.clinchem.org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D48CA89A-938D-5512-C0E1-C1DAB76BFD0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99147" y="4300850"/>
            <a:ext cx="1593706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2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2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2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2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28" charset="-128"/>
              </a:defRPr>
            </a:lvl9pPr>
          </a:lstStyle>
          <a:p>
            <a:pPr defTabSz="914400" eaLnBrk="1" hangingPunct="1">
              <a:defRPr/>
            </a:pP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us</a:t>
            </a:r>
          </a:p>
        </p:txBody>
      </p:sp>
      <p:pic>
        <p:nvPicPr>
          <p:cNvPr id="8" name="Picture 7" descr="http://upload.wikimedia.org/wikipedia/commons/4/41/YouTube_icon_block.png">
            <a:hlinkClick r:id="rId3"/>
            <a:extLst>
              <a:ext uri="{FF2B5EF4-FFF2-40B4-BE49-F238E27FC236}">
                <a16:creationId xmlns:a16="http://schemas.microsoft.com/office/drawing/2014/main" id="{CE2CE5B4-0223-64C3-4CF3-5459D49B0E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742" y="4868949"/>
            <a:ext cx="457200" cy="45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hlinkClick r:id="rId5"/>
            <a:extLst>
              <a:ext uri="{FF2B5EF4-FFF2-40B4-BE49-F238E27FC236}">
                <a16:creationId xmlns:a16="http://schemas.microsoft.com/office/drawing/2014/main" id="{36508821-4B13-ECAA-537B-A7E2A1892B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209" y="4868062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>
            <a:hlinkClick r:id="rId7"/>
            <a:extLst>
              <a:ext uri="{FF2B5EF4-FFF2-40B4-BE49-F238E27FC236}">
                <a16:creationId xmlns:a16="http://schemas.microsoft.com/office/drawing/2014/main" id="{65FC53B0-63E2-4F87-681A-C02D4511320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29490" y="4852947"/>
            <a:ext cx="457200" cy="489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hlinkClick r:id="rId9"/>
            <a:extLst>
              <a:ext uri="{FF2B5EF4-FFF2-40B4-BE49-F238E27FC236}">
                <a16:creationId xmlns:a16="http://schemas.microsoft.com/office/drawing/2014/main" id="{DBCECBCC-DED0-55AB-3421-F854C598371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614738" y="4858250"/>
            <a:ext cx="463717" cy="46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66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3093F38D-F3B6-5380-A5E7-99E168EB47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5914758"/>
            <a:ext cx="12192000" cy="94324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1D7932-2D67-F77E-8CAF-D8A470CB3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7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9769E2-4381-0BA2-9D9E-E55133455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6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B91855C-CE45-8B72-F370-ED95A4BE6CF5}"/>
              </a:ext>
            </a:extLst>
          </p:cNvPr>
          <p:cNvSpPr/>
          <p:nvPr userDrawn="1"/>
        </p:nvSpPr>
        <p:spPr>
          <a:xfrm>
            <a:off x="954024" y="1442555"/>
            <a:ext cx="1148029" cy="56045"/>
          </a:xfrm>
          <a:prstGeom prst="roundRect">
            <a:avLst>
              <a:gd name="adj" fmla="val 50000"/>
            </a:avLst>
          </a:prstGeom>
          <a:solidFill>
            <a:srgbClr val="B01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red letter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047A8C39-0806-0D14-649F-FE64489307E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7893" y="6010756"/>
            <a:ext cx="2098614" cy="536632"/>
          </a:xfrm>
          <a:prstGeom prst="rect">
            <a:avLst/>
          </a:prstGeom>
        </p:spPr>
      </p:pic>
      <p:pic>
        <p:nvPicPr>
          <p:cNvPr id="10" name="Picture 9" descr="ClinChem_2lines_title_B12025.eps">
            <a:extLst>
              <a:ext uri="{FF2B5EF4-FFF2-40B4-BE49-F238E27FC236}">
                <a16:creationId xmlns:a16="http://schemas.microsoft.com/office/drawing/2014/main" id="{9ADDF76C-ED38-ED6D-4E93-E141860EC0ED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8" y="6021139"/>
            <a:ext cx="1265923" cy="52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88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55" r:id="rId2"/>
    <p:sldLayoutId id="2147483657" r:id="rId3"/>
    <p:sldLayoutId id="2147483661" r:id="rId4"/>
    <p:sldLayoutId id="2147483663" r:id="rId5"/>
    <p:sldLayoutId id="2147483686" r:id="rId6"/>
    <p:sldLayoutId id="2147483689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B01F2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B01F24"/>
        </a:buClr>
        <a:buFont typeface="Arial" panose="020B0604020202020204" pitchFamily="34" charset="0"/>
        <a:buChar char="•"/>
        <a:defRPr sz="24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B01F24"/>
        </a:buClr>
        <a:buFont typeface="Courier New" panose="02070309020205020404" pitchFamily="49" charset="0"/>
        <a:buChar char="o"/>
        <a:defRPr sz="20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B01F24"/>
        </a:buClr>
        <a:buFont typeface="Wingdings" panose="05000000000000000000" pitchFamily="2" charset="2"/>
        <a:buChar char="§"/>
        <a:defRPr sz="18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B01F24"/>
        </a:buClr>
        <a:buFont typeface="Wingdings" panose="05000000000000000000" pitchFamily="2" charset="2"/>
        <a:buChar char="§"/>
        <a:defRPr sz="18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B01F24"/>
        </a:buClr>
        <a:buFont typeface="Wingdings" panose="05000000000000000000" pitchFamily="2" charset="2"/>
        <a:buChar char="§"/>
        <a:defRPr sz="1800" kern="1200">
          <a:solidFill>
            <a:srgbClr val="58595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93/clinchem/hvag05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B9B1A-D21E-0EE9-5EEA-B88B475DF3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Age-Dependent </a:t>
            </a:r>
            <a:r>
              <a:rPr lang="en-US" sz="3600" i="1" dirty="0"/>
              <a:t>z</a:t>
            </a:r>
            <a:r>
              <a:rPr lang="en-US" sz="3600" dirty="0"/>
              <a:t> Scores and eGFR-Adjusted Reference Ranges for Neurofilament Light: A Practical Approach for Clinical Laboratories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9A1AA-3D3F-23A2-CBE1-996602BF00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de-DE" dirty="0">
                <a:solidFill>
                  <a:srgbClr val="DEDEDE"/>
                </a:solidFill>
              </a:rPr>
              <a:t>O. </a:t>
            </a:r>
            <a:r>
              <a:rPr lang="de-DE" dirty="0" err="1">
                <a:solidFill>
                  <a:srgbClr val="DEDEDE"/>
                </a:solidFill>
              </a:rPr>
              <a:t>Evliyaoglu</a:t>
            </a:r>
            <a:r>
              <a:rPr lang="de-DE" dirty="0">
                <a:solidFill>
                  <a:srgbClr val="DEDEDE"/>
                </a:solidFill>
              </a:rPr>
              <a:t>, P. Findeisen, H.-W. Rausch, L. Schirmer, </a:t>
            </a:r>
          </a:p>
          <a:p>
            <a:pPr>
              <a:spcBef>
                <a:spcPts val="0"/>
              </a:spcBef>
            </a:pPr>
            <a:r>
              <a:rPr lang="de-DE" dirty="0">
                <a:solidFill>
                  <a:srgbClr val="DEDEDE"/>
                </a:solidFill>
              </a:rPr>
              <a:t>A. Fischer, M. Neumaier, C. Gerhards </a:t>
            </a:r>
            <a:endParaRPr lang="en-US" dirty="0">
              <a:solidFill>
                <a:srgbClr val="DEDEDE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5B189-7ACD-5A6D-6199-4F9D8CD88EB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98697" y="6007379"/>
            <a:ext cx="7563132" cy="410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© 2026 Association for Diagnostics &amp; Laboratory Medicine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FF5E81-83F1-4779-5BDF-9742FEE84CD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>
                <a:solidFill>
                  <a:srgbClr val="DEDEDE"/>
                </a:solidFill>
              </a:rPr>
              <a:t>September 2026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561B516-E3B7-BC1A-1964-D92211AA900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https://doi.org/10.1093/clinchem/hvag053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033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724B16E-3DE7-15AB-6C84-9DCCF2308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rtl="0">
              <a:buFont typeface="Arial" panose="020B0604020202020204" pitchFamily="34" charset="0"/>
              <a:buChar char="•"/>
            </a:pPr>
            <a:r>
              <a:rPr lang="en-US" sz="2400" b="1" dirty="0"/>
              <a:t>Neurofilament light (</a:t>
            </a:r>
            <a:r>
              <a:rPr lang="en-US" sz="2400" b="1" dirty="0" err="1"/>
              <a:t>NfL</a:t>
            </a:r>
            <a:r>
              <a:rPr lang="en-US" sz="2400" b="1" dirty="0"/>
              <a:t>)</a:t>
            </a:r>
            <a:r>
              <a:rPr lang="de-DE" b="1" dirty="0"/>
              <a:t>,</a:t>
            </a:r>
            <a:r>
              <a:rPr lang="de-DE" dirty="0"/>
              <a:t> neuronal </a:t>
            </a:r>
            <a:r>
              <a:rPr lang="de-DE" dirty="0" err="1"/>
              <a:t>protein</a:t>
            </a:r>
            <a:r>
              <a:rPr lang="de-DE" dirty="0"/>
              <a:t> </a:t>
            </a:r>
            <a:r>
              <a:rPr lang="de-DE" dirty="0" err="1"/>
              <a:t>released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blood</a:t>
            </a:r>
            <a:r>
              <a:rPr lang="de-DE" dirty="0"/>
              <a:t> after </a:t>
            </a:r>
            <a:r>
              <a:rPr lang="de-DE" dirty="0" err="1"/>
              <a:t>neuroaxonal</a:t>
            </a:r>
            <a:r>
              <a:rPr lang="de-DE" dirty="0"/>
              <a:t> </a:t>
            </a:r>
            <a:r>
              <a:rPr lang="de-DE" dirty="0" err="1"/>
              <a:t>injury</a:t>
            </a:r>
            <a:endParaRPr lang="de-DE" dirty="0"/>
          </a:p>
          <a:p>
            <a:pPr lvl="1"/>
            <a:r>
              <a:rPr lang="de-DE" dirty="0"/>
              <a:t>Marker in MS, Alzheimer </a:t>
            </a:r>
            <a:r>
              <a:rPr lang="de-DE" dirty="0" err="1"/>
              <a:t>disease</a:t>
            </a:r>
            <a:r>
              <a:rPr lang="de-DE" dirty="0"/>
              <a:t>, ALS; </a:t>
            </a:r>
            <a:r>
              <a:rPr lang="de-DE" dirty="0" err="1"/>
              <a:t>prognosis</a:t>
            </a:r>
            <a:r>
              <a:rPr lang="de-DE" dirty="0"/>
              <a:t> after </a:t>
            </a:r>
            <a:r>
              <a:rPr lang="de-DE" dirty="0" err="1"/>
              <a:t>cardiac</a:t>
            </a:r>
            <a:r>
              <a:rPr lang="de-DE" dirty="0"/>
              <a:t> </a:t>
            </a:r>
            <a:r>
              <a:rPr lang="de-DE" dirty="0" err="1"/>
              <a:t>arrest</a:t>
            </a:r>
            <a:r>
              <a:rPr lang="de-DE" dirty="0"/>
              <a:t>, </a:t>
            </a:r>
            <a:r>
              <a:rPr lang="de-DE" dirty="0" err="1"/>
              <a:t>stroke</a:t>
            </a:r>
            <a:r>
              <a:rPr lang="de-DE" dirty="0"/>
              <a:t>, TBI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de-DE" b="1" dirty="0" err="1"/>
              <a:t>Confounders</a:t>
            </a:r>
            <a:r>
              <a:rPr lang="de-DE" b="1" dirty="0"/>
              <a:t> </a:t>
            </a:r>
            <a:r>
              <a:rPr lang="de-DE" dirty="0" err="1"/>
              <a:t>limit</a:t>
            </a:r>
            <a:r>
              <a:rPr lang="de-DE" dirty="0"/>
              <a:t> </a:t>
            </a:r>
            <a:r>
              <a:rPr lang="de-DE" dirty="0" err="1"/>
              <a:t>clinical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</a:p>
          <a:p>
            <a:pPr lvl="1" rtl="0"/>
            <a:r>
              <a:rPr lang="de-DE" dirty="0"/>
              <a:t>Age: </a:t>
            </a:r>
            <a:r>
              <a:rPr lang="de-DE" dirty="0" err="1"/>
              <a:t>strongest</a:t>
            </a:r>
            <a:r>
              <a:rPr lang="de-DE" dirty="0"/>
              <a:t> </a:t>
            </a:r>
            <a:r>
              <a:rPr lang="de-DE" dirty="0" err="1"/>
              <a:t>contributor</a:t>
            </a:r>
            <a:endParaRPr lang="de-DE" dirty="0"/>
          </a:p>
          <a:p>
            <a:pPr lvl="1" rtl="0"/>
            <a:r>
              <a:rPr lang="de-DE" dirty="0" err="1"/>
              <a:t>eGFR</a:t>
            </a:r>
            <a:r>
              <a:rPr lang="de-DE" dirty="0"/>
              <a:t>: renal </a:t>
            </a:r>
            <a:r>
              <a:rPr lang="de-DE" dirty="0" err="1"/>
              <a:t>clearance</a:t>
            </a:r>
            <a:r>
              <a:rPr lang="de-DE" dirty="0"/>
              <a:t>; </a:t>
            </a:r>
            <a:r>
              <a:rPr lang="de-DE" dirty="0" err="1"/>
              <a:t>dominates</a:t>
            </a:r>
            <a:r>
              <a:rPr lang="de-DE" dirty="0"/>
              <a:t> </a:t>
            </a:r>
            <a:r>
              <a:rPr lang="de-DE" dirty="0" err="1"/>
              <a:t>below</a:t>
            </a:r>
            <a:r>
              <a:rPr lang="de-DE" dirty="0"/>
              <a:t> 30 </a:t>
            </a:r>
            <a:r>
              <a:rPr lang="de-DE" dirty="0" err="1"/>
              <a:t>mL</a:t>
            </a:r>
            <a:r>
              <a:rPr lang="de-DE" dirty="0"/>
              <a:t>/min/1.73 m²</a:t>
            </a:r>
          </a:p>
          <a:p>
            <a:pPr lvl="1" rtl="0"/>
            <a:r>
              <a:rPr lang="de-DE" dirty="0"/>
              <a:t>BMI: </a:t>
            </a:r>
            <a:r>
              <a:rPr lang="de-DE" dirty="0" err="1"/>
              <a:t>inconsistent</a:t>
            </a:r>
            <a:endParaRPr lang="de-DE" dirty="0"/>
          </a:p>
          <a:p>
            <a:pPr rtl="0">
              <a:buFont typeface="Arial" panose="020B0604020202020204" pitchFamily="34" charset="0"/>
              <a:buChar char="•"/>
            </a:pPr>
            <a:r>
              <a:rPr lang="de-DE" b="1" dirty="0"/>
              <a:t>Fixed </a:t>
            </a:r>
            <a:r>
              <a:rPr lang="de-DE" b="1" dirty="0" err="1"/>
              <a:t>cutoffs</a:t>
            </a:r>
            <a:r>
              <a:rPr lang="de-DE" b="1" dirty="0"/>
              <a:t> </a:t>
            </a:r>
            <a:r>
              <a:rPr lang="de-DE" dirty="0" err="1"/>
              <a:t>misclassify</a:t>
            </a:r>
            <a:r>
              <a:rPr lang="de-DE" dirty="0"/>
              <a:t> </a:t>
            </a:r>
            <a:r>
              <a:rPr lang="de-DE" dirty="0" err="1"/>
              <a:t>elderly</a:t>
            </a:r>
            <a:r>
              <a:rPr lang="de-DE" dirty="0"/>
              <a:t> </a:t>
            </a:r>
            <a:r>
              <a:rPr lang="de-DE" dirty="0" err="1"/>
              <a:t>patients</a:t>
            </a:r>
            <a:r>
              <a:rPr lang="de-DE" dirty="0"/>
              <a:t>, so </a:t>
            </a:r>
            <a:r>
              <a:rPr lang="de-DE" dirty="0" err="1"/>
              <a:t>individualized</a:t>
            </a:r>
            <a:r>
              <a:rPr lang="de-DE" dirty="0"/>
              <a:t> </a:t>
            </a:r>
            <a:r>
              <a:rPr lang="de-DE" dirty="0" err="1"/>
              <a:t>ranges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needed</a:t>
            </a:r>
            <a:endParaRPr lang="de-DE" dirty="0"/>
          </a:p>
          <a:p>
            <a:pPr rtl="0">
              <a:buFont typeface="Arial" panose="020B0604020202020204" pitchFamily="34" charset="0"/>
              <a:buChar char="•"/>
            </a:pP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reference</a:t>
            </a:r>
            <a:r>
              <a:rPr lang="de-DE" dirty="0"/>
              <a:t> </a:t>
            </a:r>
            <a:r>
              <a:rPr lang="de-DE" dirty="0" err="1"/>
              <a:t>intervals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Siemens </a:t>
            </a:r>
            <a:r>
              <a:rPr lang="de-DE" dirty="0" err="1"/>
              <a:t>Atellica</a:t>
            </a:r>
            <a:endParaRPr lang="de-DE" dirty="0"/>
          </a:p>
          <a:p>
            <a:pPr rtl="0">
              <a:buFont typeface="Arial" panose="020B0604020202020204" pitchFamily="34" charset="0"/>
              <a:buChar char="•"/>
            </a:pPr>
            <a:r>
              <a:rPr lang="de-DE" b="1" dirty="0"/>
              <a:t>Goal:</a:t>
            </a:r>
            <a:r>
              <a:rPr lang="de-DE" dirty="0"/>
              <a:t> Age-</a:t>
            </a:r>
            <a:r>
              <a:rPr lang="de-DE" dirty="0" err="1"/>
              <a:t>dependent</a:t>
            </a:r>
            <a:r>
              <a:rPr lang="de-DE" dirty="0"/>
              <a:t> z </a:t>
            </a:r>
            <a:r>
              <a:rPr lang="de-DE" dirty="0" err="1"/>
              <a:t>scores</a:t>
            </a:r>
            <a:r>
              <a:rPr lang="de-DE" dirty="0"/>
              <a:t> and </a:t>
            </a:r>
            <a:r>
              <a:rPr lang="de-DE" dirty="0" err="1"/>
              <a:t>eGFR</a:t>
            </a:r>
            <a:r>
              <a:rPr lang="de-DE" dirty="0"/>
              <a:t> </a:t>
            </a:r>
            <a:r>
              <a:rPr lang="de-DE" dirty="0" err="1"/>
              <a:t>impact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plasma</a:t>
            </a:r>
            <a:r>
              <a:rPr lang="de-DE" dirty="0"/>
              <a:t> </a:t>
            </a:r>
            <a:r>
              <a:rPr lang="de-DE" dirty="0" err="1"/>
              <a:t>NfL</a:t>
            </a:r>
            <a:r>
              <a:rPr lang="de-DE" dirty="0"/>
              <a:t> on Siemens </a:t>
            </a:r>
            <a:r>
              <a:rPr lang="de-DE" dirty="0" err="1"/>
              <a:t>Atellica</a:t>
            </a:r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3B27B16-DCA8-77E8-DB15-7415A0EC8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Introduction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6E0113-B7BF-95D1-EDF9-A0392BED4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EE0E1C-DBE9-4C8E-8A7C-D0EF345BC8D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786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EE67C4-0008-7E3A-9CDE-94729F90D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Question 1:</a:t>
            </a:r>
            <a:r>
              <a:rPr lang="en-US" sz="2200" dirty="0"/>
              <a:t> The reference cohort consists of healthy individuals from occupational health screenings, and older participants with an eGFR below 60 mL/min/1.73 m</a:t>
            </a:r>
            <a:r>
              <a:rPr lang="en-US" sz="2200" baseline="30000" dirty="0"/>
              <a:t>2</a:t>
            </a:r>
            <a:r>
              <a:rPr lang="en-US" sz="2200" dirty="0"/>
              <a:t> were deliberately retained as representing normal ageing.</a:t>
            </a:r>
          </a:p>
          <a:p>
            <a:r>
              <a:rPr lang="en-US" sz="2200" dirty="0"/>
              <a:t>Is a physiologically reduced eGFR part of a healthy reference population, or already a state that should be excluded?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Introduction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96512-7E94-9616-23E9-E454F4868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43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EE67C4-0008-7E3A-9CDE-94729F90D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200" b="1" dirty="0"/>
              <a:t>Study population:</a:t>
            </a:r>
            <a:r>
              <a:rPr lang="en-US" sz="2200" dirty="0"/>
              <a:t> </a:t>
            </a:r>
          </a:p>
          <a:p>
            <a:pPr lvl="1"/>
            <a:r>
              <a:rPr lang="en-US" sz="2200" dirty="0"/>
              <a:t>153 healthy subjects (occupational health screening), age 20 to 89 years</a:t>
            </a:r>
          </a:p>
          <a:p>
            <a:pPr lvl="1"/>
            <a:r>
              <a:rPr lang="en-US" sz="2200" dirty="0"/>
              <a:t>133 EDTA plasma (Mannheim); 20 serum (Limbach) for independent validation only</a:t>
            </a:r>
          </a:p>
          <a:p>
            <a:r>
              <a:rPr lang="en-US" sz="2200" b="1" dirty="0"/>
              <a:t>Biomarker measurements:</a:t>
            </a:r>
            <a:r>
              <a:rPr lang="en-US" sz="2200" dirty="0"/>
              <a:t> </a:t>
            </a:r>
          </a:p>
          <a:p>
            <a:pPr lvl="1"/>
            <a:r>
              <a:rPr lang="en-US" sz="2200" dirty="0" err="1"/>
              <a:t>NfL</a:t>
            </a:r>
            <a:r>
              <a:rPr lang="en-US" sz="2200" dirty="0"/>
              <a:t>: Siemens </a:t>
            </a:r>
            <a:r>
              <a:rPr lang="en-US" sz="2200" dirty="0" err="1"/>
              <a:t>Atellica</a:t>
            </a:r>
            <a:r>
              <a:rPr lang="en-US" sz="2200" dirty="0"/>
              <a:t> (plasma), </a:t>
            </a:r>
            <a:r>
              <a:rPr lang="en-US" sz="2200" dirty="0" err="1"/>
              <a:t>Lumipulse</a:t>
            </a:r>
            <a:r>
              <a:rPr lang="en-US" sz="2200" dirty="0"/>
              <a:t> G (serum)</a:t>
            </a:r>
          </a:p>
          <a:p>
            <a:pPr lvl="1"/>
            <a:r>
              <a:rPr lang="en-US" sz="2200" dirty="0"/>
              <a:t>eGFR: CKD-EPI (BIS1 as sensitivity analysis, age 70 and older)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Materials and Methods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96512-7E94-9616-23E9-E454F4868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43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EE67C4-0008-7E3A-9CDE-94729F90D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200" b="1" dirty="0"/>
              <a:t>Statistics:</a:t>
            </a:r>
            <a:r>
              <a:rPr lang="en-US" sz="2200" dirty="0"/>
              <a:t> </a:t>
            </a:r>
          </a:p>
          <a:p>
            <a:pPr lvl="1"/>
            <a:r>
              <a:rPr lang="en-US" sz="2200" i="1" dirty="0"/>
              <a:t>z</a:t>
            </a:r>
            <a:r>
              <a:rPr lang="en-US" sz="2200" dirty="0"/>
              <a:t> scores per 10-year age stratum; multivariate linear regression</a:t>
            </a:r>
          </a:p>
          <a:p>
            <a:r>
              <a:rPr lang="en-US" sz="2200" b="1" dirty="0"/>
              <a:t>Derivation of the index:</a:t>
            </a:r>
            <a:r>
              <a:rPr lang="en-US" sz="2200" dirty="0"/>
              <a:t> </a:t>
            </a:r>
          </a:p>
          <a:p>
            <a:pPr lvl="1"/>
            <a:r>
              <a:rPr lang="en-US" sz="2200" dirty="0"/>
              <a:t>AI tools (ChatGPT, Claude, DeepSeek-V2) proposed 125 candidate formulae for hypothesis generation only; all re-tested by regression</a:t>
            </a:r>
            <a:endParaRPr lang="en-US" sz="2200" b="1" dirty="0"/>
          </a:p>
          <a:p>
            <a:pPr lvl="1"/>
            <a:r>
              <a:rPr lang="en-US" sz="2200" dirty="0"/>
              <a:t>Selected: Age- and eGFR-Adjusted </a:t>
            </a:r>
            <a:r>
              <a:rPr lang="en-US" sz="2200" dirty="0" err="1"/>
              <a:t>NfL</a:t>
            </a:r>
            <a:r>
              <a:rPr lang="en-US" sz="2200" dirty="0"/>
              <a:t> Index (AGI) = </a:t>
            </a:r>
            <a:r>
              <a:rPr lang="en-US" sz="2200" b="1" dirty="0"/>
              <a:t>Age</a:t>
            </a:r>
            <a:r>
              <a:rPr lang="en-US" sz="2200" b="1" baseline="30000" dirty="0"/>
              <a:t>2</a:t>
            </a:r>
            <a:r>
              <a:rPr lang="en-US" sz="2200" b="1" dirty="0"/>
              <a:t> / eGFR</a:t>
            </a:r>
            <a:r>
              <a:rPr lang="en-US" sz="2200" b="1" baseline="30000" dirty="0"/>
              <a:t>0.5</a:t>
            </a:r>
            <a:r>
              <a:rPr lang="en-US" sz="2200" dirty="0"/>
              <a:t> (the Mannheim Index).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Materials and Methods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96512-7E94-9616-23E9-E454F4868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031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EE67C4-0008-7E3A-9CDE-94729F90D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/>
              <a:t>Question 2:</a:t>
            </a:r>
            <a:r>
              <a:rPr lang="en-US" sz="2200" dirty="0"/>
              <a:t> The AGI was picked as the best of 125 AI-generated candidate formulae in a cohort of 133 individuals, and the five best candidates performed almost identically (</a:t>
            </a:r>
            <a:r>
              <a:rPr lang="en-US" sz="2200" i="1" dirty="0"/>
              <a:t>r</a:t>
            </a:r>
            <a:r>
              <a:rPr lang="en-US" sz="2200" dirty="0"/>
              <a:t> = 0.86 to 0.88).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Overfitting Risk: </a:t>
            </a:r>
            <a:r>
              <a:rPr lang="en-US" dirty="0"/>
              <a:t>Does testing 125 AI formulas on a small group of 133 people risk selecting a "lucky" model that will fail on new patients?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/>
              <a:t>Standard vs. AI Models: </a:t>
            </a:r>
            <a:r>
              <a:rPr lang="en-US" dirty="0"/>
              <a:t>Given that age and eGFR are already correlated, should the AI formula have been compared against a traditional statistical model?  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Materials and Methods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96512-7E94-9616-23E9-E454F4868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43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Age-stratified NfL concentrations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CC28B3-204C-A1B9-27D9-EFEAFE70E8BD}"/>
              </a:ext>
            </a:extLst>
          </p:cNvPr>
          <p:cNvSpPr/>
          <p:nvPr/>
        </p:nvSpPr>
        <p:spPr>
          <a:xfrm>
            <a:off x="838200" y="5257800"/>
            <a:ext cx="10515600" cy="7239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Table 1</a:t>
            </a:r>
            <a:r>
              <a:rPr lang="en-US" sz="1200" dirty="0"/>
              <a:t>. Descriptive statistics of the study groups for NfL values, measured in EDTA plasma on the Siemens Atellica platform (n = 133). All concentrations in pg/mL. Percentiles are given for the 95th and 97.5th centile of each 10-year age stratum.</a:t>
            </a:r>
            <a:endParaRPr lang="en-US" i="1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D009902-5C9C-0009-02FC-EF96DA37D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531192"/>
              </p:ext>
            </p:extLst>
          </p:nvPr>
        </p:nvGraphicFramePr>
        <p:xfrm>
          <a:off x="1981200" y="1800000"/>
          <a:ext cx="8435787" cy="28324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0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4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6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9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16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8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5714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</a:rPr>
                        <a:t>Age category, years</a:t>
                      </a:r>
                    </a:p>
                  </a:txBody>
                  <a:tcPr anchor="ctr">
                    <a:solidFill>
                      <a:srgbClr val="B01F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</a:rPr>
                        <a:t>n</a:t>
                      </a:r>
                    </a:p>
                  </a:txBody>
                  <a:tcPr anchor="ctr">
                    <a:solidFill>
                      <a:srgbClr val="B01F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</a:rPr>
                        <a:t>Mean</a:t>
                      </a:r>
                      <a:r>
                        <a:rPr lang="de-DE" sz="1400" b="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de-DE" sz="14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pg</a:t>
                      </a:r>
                      <a:r>
                        <a:rPr lang="de-DE" sz="1400" b="1" dirty="0">
                          <a:solidFill>
                            <a:srgbClr val="FFFFFF"/>
                          </a:solidFill>
                          <a:latin typeface="Arial"/>
                        </a:rPr>
                        <a:t>/</a:t>
                      </a:r>
                      <a:r>
                        <a:rPr lang="de-DE" sz="14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mL</a:t>
                      </a:r>
                      <a:r>
                        <a:rPr lang="de-DE" sz="1400" b="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sz="14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>
                    <a:solidFill>
                      <a:srgbClr val="B01F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</a:rPr>
                        <a:t>Median</a:t>
                      </a:r>
                      <a:r>
                        <a:rPr lang="de-DE" sz="1400" b="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de-DE" sz="14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pg</a:t>
                      </a:r>
                      <a:r>
                        <a:rPr lang="de-DE" sz="1400" b="1" dirty="0">
                          <a:solidFill>
                            <a:srgbClr val="FFFFFF"/>
                          </a:solidFill>
                          <a:latin typeface="Arial"/>
                        </a:rPr>
                        <a:t>/</a:t>
                      </a:r>
                      <a:r>
                        <a:rPr lang="de-DE" sz="14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mL</a:t>
                      </a:r>
                      <a:endParaRPr sz="14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>
                    <a:solidFill>
                      <a:srgbClr val="B01F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</a:rPr>
                        <a:t>SD</a:t>
                      </a:r>
                    </a:p>
                  </a:txBody>
                  <a:tcPr anchor="ctr">
                    <a:solidFill>
                      <a:srgbClr val="B01F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</a:rPr>
                        <a:t>95th pct</a:t>
                      </a:r>
                      <a:r>
                        <a:rPr lang="de-DE" sz="1400" b="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de-DE" sz="14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pg</a:t>
                      </a:r>
                      <a:r>
                        <a:rPr lang="de-DE" sz="1400" b="1" dirty="0">
                          <a:solidFill>
                            <a:srgbClr val="FFFFFF"/>
                          </a:solidFill>
                          <a:latin typeface="Arial"/>
                        </a:rPr>
                        <a:t>/</a:t>
                      </a:r>
                      <a:r>
                        <a:rPr lang="de-DE" sz="14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mL</a:t>
                      </a:r>
                      <a:endParaRPr sz="14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>
                    <a:solidFill>
                      <a:srgbClr val="B01F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</a:rPr>
                        <a:t>97.5th pct</a:t>
                      </a:r>
                      <a:r>
                        <a:rPr lang="de-DE" sz="1400" b="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lang="de-DE" sz="14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pg</a:t>
                      </a:r>
                      <a:r>
                        <a:rPr lang="de-DE" sz="1400" b="1" dirty="0">
                          <a:solidFill>
                            <a:srgbClr val="FFFFFF"/>
                          </a:solidFill>
                          <a:latin typeface="Arial"/>
                        </a:rPr>
                        <a:t>/</a:t>
                      </a:r>
                      <a:r>
                        <a:rPr lang="de-DE" sz="14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mL</a:t>
                      </a:r>
                      <a:r>
                        <a:rPr lang="de-DE" sz="1400" b="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endParaRPr sz="14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>
                    <a:solidFill>
                      <a:srgbClr val="B01F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20–29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7.19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7.3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1.06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8.70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8.75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30–39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8.36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8.5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1.62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10.39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10.99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40–49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9.85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10.3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2.59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13.38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13.78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50–59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10.69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10.6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2.38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14.98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15.27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60–69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14.39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14.1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4.59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22.35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22.77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71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70–100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24.97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24.15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6.28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58595B"/>
                          </a:solidFill>
                          <a:latin typeface="Arial"/>
                        </a:rPr>
                        <a:t>33.80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dirty="0">
                          <a:solidFill>
                            <a:srgbClr val="58595B"/>
                          </a:solidFill>
                          <a:latin typeface="Arial"/>
                        </a:rPr>
                        <a:t>35.65</a:t>
                      </a: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333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Age-dependent </a:t>
            </a:r>
            <a:r>
              <a:rPr lang="en-US" sz="3200" i="1" dirty="0"/>
              <a:t>z</a:t>
            </a:r>
            <a:r>
              <a:rPr lang="en-US" sz="3200" dirty="0"/>
              <a:t> scores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CC28B3-204C-A1B9-27D9-EFEAFE70E8BD}"/>
              </a:ext>
            </a:extLst>
          </p:cNvPr>
          <p:cNvSpPr/>
          <p:nvPr/>
        </p:nvSpPr>
        <p:spPr>
          <a:xfrm>
            <a:off x="838200" y="5257800"/>
            <a:ext cx="10515600" cy="64633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Figure 1</a:t>
            </a:r>
            <a:r>
              <a:rPr lang="en-US" sz="1200" dirty="0"/>
              <a:t>. Age-dependent </a:t>
            </a:r>
            <a:r>
              <a:rPr lang="en-US" sz="1200" i="1" dirty="0"/>
              <a:t>z</a:t>
            </a:r>
            <a:r>
              <a:rPr lang="en-US" sz="1200" dirty="0"/>
              <a:t> scores for plasma NfL concentrations in healthy individuals (n = 133), showing a significant polynomial increase with age that becomes pronounced after age 50 years. Limits are shown for each age stratum at </a:t>
            </a:r>
            <a:r>
              <a:rPr lang="en-US" sz="1200" i="1" dirty="0"/>
              <a:t>z</a:t>
            </a:r>
            <a:r>
              <a:rPr lang="en-US" sz="1200" dirty="0"/>
              <a:t> = 0 (age-adjusted mean), </a:t>
            </a:r>
            <a:r>
              <a:rPr lang="en-US" sz="1200" i="1" dirty="0"/>
              <a:t>z</a:t>
            </a:r>
            <a:r>
              <a:rPr lang="en-US" sz="1200" dirty="0"/>
              <a:t> = 1.0, </a:t>
            </a:r>
            <a:r>
              <a:rPr lang="en-US" sz="1200" i="1" dirty="0"/>
              <a:t>z</a:t>
            </a:r>
            <a:r>
              <a:rPr lang="en-US" sz="1200" dirty="0"/>
              <a:t> = 1.5, and </a:t>
            </a:r>
            <a:r>
              <a:rPr lang="en-US" sz="1200" i="1" dirty="0"/>
              <a:t>z</a:t>
            </a:r>
            <a:r>
              <a:rPr lang="en-US" sz="1200" dirty="0"/>
              <a:t> = 2.0 (upper limit of normal, 97.5th percentile).</a:t>
            </a:r>
            <a:endParaRPr lang="en-US" i="1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9C2B817-C402-0618-85D1-E5D6B9924D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Picture 8" descr="fig-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515003"/>
            <a:ext cx="8229600" cy="341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69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Renal function as a key confounder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CC28B3-204C-A1B9-27D9-EFEAFE70E8BD}"/>
              </a:ext>
            </a:extLst>
          </p:cNvPr>
          <p:cNvSpPr/>
          <p:nvPr/>
        </p:nvSpPr>
        <p:spPr>
          <a:xfrm>
            <a:off x="838200" y="5257800"/>
            <a:ext cx="105156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Figure 2</a:t>
            </a:r>
            <a:r>
              <a:rPr lang="en-US" sz="1200" dirty="0"/>
              <a:t>. Relationship between plasma NfL concentrations and eGFR, a negative exponential correlation (</a:t>
            </a:r>
            <a:r>
              <a:rPr lang="en-US" sz="1200" i="1" dirty="0"/>
              <a:t>r</a:t>
            </a:r>
            <a:r>
              <a:rPr lang="en-US" sz="1200" dirty="0"/>
              <a:t> = -0.78, </a:t>
            </a:r>
            <a:r>
              <a:rPr lang="en-US" sz="1200" i="1" dirty="0"/>
              <a:t>P</a:t>
            </a:r>
            <a:r>
              <a:rPr lang="en-US" sz="1200" dirty="0"/>
              <a:t> &lt; 0.001) that remained consistent across all age groups and significant after adjustment for age. Abbreviations: eGFR, estimated glomerular filtration rate.</a:t>
            </a:r>
            <a:endParaRPr lang="en-US" i="1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9C2B817-C402-0618-85D1-E5D6B9924D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" name="Picture 8" descr="fig-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480" y="1450000"/>
            <a:ext cx="5977040" cy="35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69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AGI linearizes the relationship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CC28B3-204C-A1B9-27D9-EFEAFE70E8BD}"/>
              </a:ext>
            </a:extLst>
          </p:cNvPr>
          <p:cNvSpPr/>
          <p:nvPr/>
        </p:nvSpPr>
        <p:spPr>
          <a:xfrm>
            <a:off x="838200" y="5257800"/>
            <a:ext cx="105156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Figure 3</a:t>
            </a:r>
            <a:r>
              <a:rPr lang="en-US" sz="1200" dirty="0"/>
              <a:t>. Linear correlation between the novel AGI and plasma NfL concentrations (</a:t>
            </a:r>
            <a:r>
              <a:rPr lang="en-US" sz="1200" i="1" dirty="0"/>
              <a:t>r</a:t>
            </a:r>
            <a:r>
              <a:rPr lang="en-US" sz="1200" dirty="0"/>
              <a:t> = 0.87, </a:t>
            </a:r>
            <a:r>
              <a:rPr lang="en-US" sz="1200" i="1" dirty="0"/>
              <a:t>P</a:t>
            </a:r>
            <a:r>
              <a:rPr lang="en-US" sz="1200" dirty="0"/>
              <a:t> &lt; 0.001). The line represents the laboratory-specific regression NfL (pg/mL) = 0.02 x AGI + 5.4. Abbreviations: AGI, Age- and eGFR-Adjusted NfL Index.</a:t>
            </a:r>
            <a:endParaRPr lang="en-US" i="1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9C2B817-C402-0618-85D1-E5D6B9924D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9" name="Picture 8" descr="fig-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576" y="1450000"/>
            <a:ext cx="6366847" cy="35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69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External validation on a second platform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CC28B3-204C-A1B9-27D9-EFEAFE70E8BD}"/>
              </a:ext>
            </a:extLst>
          </p:cNvPr>
          <p:cNvSpPr/>
          <p:nvPr/>
        </p:nvSpPr>
        <p:spPr>
          <a:xfrm>
            <a:off x="838200" y="5257800"/>
            <a:ext cx="105156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Figure 4</a:t>
            </a:r>
            <a:r>
              <a:rPr lang="en-US" sz="1200" dirty="0"/>
              <a:t>. Concordance between the upper reference limits derived from the AGI regression model and the laboratory-specific reference ranges obtained with the Lumipulse G assay in an independent serum cohort (n = 20, </a:t>
            </a:r>
            <a:r>
              <a:rPr lang="en-US" sz="1200" i="1" dirty="0"/>
              <a:t>r</a:t>
            </a:r>
            <a:r>
              <a:rPr lang="en-US" sz="1200" dirty="0"/>
              <a:t> = 0.96).</a:t>
            </a:r>
            <a:endParaRPr lang="en-US" i="1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9C2B817-C402-0618-85D1-E5D6B9924D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8" descr="fig-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868" y="1450000"/>
            <a:ext cx="6054263" cy="35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69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EE67C4-0008-7E3A-9CDE-94729F90D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200" dirty="0"/>
              <a:t>Three steps at the bench: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dirty="0"/>
              <a:t>Measure NfL and creatinine-based eGFR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dirty="0"/>
              <a:t>Calculate AGI = Age</a:t>
            </a:r>
            <a:r>
              <a:rPr lang="en-US" sz="2200" baseline="30000" dirty="0"/>
              <a:t>2</a:t>
            </a:r>
            <a:r>
              <a:rPr lang="en-US" sz="2200" dirty="0"/>
              <a:t> / eGFR</a:t>
            </a:r>
            <a:r>
              <a:rPr lang="en-US" sz="2200" baseline="30000" dirty="0"/>
              <a:t>0.5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dirty="0"/>
              <a:t>Calculate the AGI-predicted personalized upper limit</a:t>
            </a:r>
          </a:p>
          <a:p>
            <a:pPr lvl="1"/>
            <a:r>
              <a:rPr lang="en-US" dirty="0"/>
              <a:t>Formula derived from 20 healthy individuals by linear regression.</a:t>
            </a:r>
          </a:p>
          <a:p>
            <a:pPr lvl="1"/>
            <a:r>
              <a:rPr lang="en-US" dirty="0"/>
              <a:t>Plasma (</a:t>
            </a:r>
            <a:r>
              <a:rPr lang="en-US" dirty="0" err="1"/>
              <a:t>Atellica</a:t>
            </a:r>
            <a:r>
              <a:rPr lang="en-US" dirty="0"/>
              <a:t>): </a:t>
            </a:r>
            <a:r>
              <a:rPr lang="en-US" dirty="0" err="1"/>
              <a:t>NfL</a:t>
            </a:r>
            <a:r>
              <a:rPr lang="en-US" dirty="0"/>
              <a:t> = 0.02 x AGI + 5.4, </a:t>
            </a:r>
          </a:p>
          <a:p>
            <a:pPr lvl="2"/>
            <a:r>
              <a:rPr lang="en-US" dirty="0"/>
              <a:t>SE of the estimate 3.3 pg/mL; upper limit = predicted NfL + 1.96 x SE</a:t>
            </a:r>
          </a:p>
          <a:p>
            <a:pPr lvl="1"/>
            <a:r>
              <a:rPr lang="en-US" dirty="0"/>
              <a:t>Serum (</a:t>
            </a:r>
            <a:r>
              <a:rPr lang="en-US" dirty="0" err="1"/>
              <a:t>Lumipulse</a:t>
            </a:r>
            <a:r>
              <a:rPr lang="en-US" dirty="0"/>
              <a:t>): NfL = 0.018 x AGI + 5.6, </a:t>
            </a:r>
          </a:p>
          <a:p>
            <a:pPr lvl="2"/>
            <a:r>
              <a:rPr lang="en-US" dirty="0"/>
              <a:t>SE of the estimate 2.9 pg/mL ; upper limit = predicted </a:t>
            </a:r>
            <a:r>
              <a:rPr lang="en-US" dirty="0" err="1"/>
              <a:t>NfL</a:t>
            </a:r>
            <a:r>
              <a:rPr lang="en-US" dirty="0"/>
              <a:t> + 1.96 x SE</a:t>
            </a:r>
            <a:endParaRPr lang="en-US" sz="2200" dirty="0"/>
          </a:p>
          <a:p>
            <a:pPr marL="39688" indent="-457200">
              <a:buFont typeface="+mj-lt"/>
              <a:buAutoNum type="arabicPeriod"/>
            </a:pPr>
            <a:r>
              <a:rPr lang="en-US" sz="2200" dirty="0"/>
              <a:t>Compare the measured </a:t>
            </a:r>
            <a:r>
              <a:rPr lang="en-US" sz="2200" dirty="0" err="1"/>
              <a:t>NfL</a:t>
            </a:r>
            <a:r>
              <a:rPr lang="en-US" sz="2200" dirty="0"/>
              <a:t> with the personalized upper limit.</a:t>
            </a:r>
          </a:p>
          <a:p>
            <a:pPr marL="39688" indent="-457200">
              <a:buFont typeface="+mj-lt"/>
              <a:buAutoNum type="arabicPeriod"/>
            </a:pPr>
            <a:endParaRPr lang="en-US" sz="2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Practical implementation of the AGI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96512-7E94-9616-23E9-E454F4868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43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EE67C4-0008-7E3A-9CDE-94729F90D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200" dirty="0"/>
              <a:t>Patient Profile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Age: 65 years, serum </a:t>
            </a:r>
            <a:r>
              <a:rPr lang="en-US" dirty="0" err="1"/>
              <a:t>NfL</a:t>
            </a:r>
            <a:r>
              <a:rPr lang="en-US" dirty="0"/>
              <a:t>: 11 </a:t>
            </a:r>
            <a:r>
              <a:rPr lang="en-US" dirty="0" err="1"/>
              <a:t>pg</a:t>
            </a:r>
            <a:r>
              <a:rPr lang="en-US" dirty="0"/>
              <a:t>/ml, plasma </a:t>
            </a:r>
            <a:r>
              <a:rPr lang="en-US" dirty="0" err="1"/>
              <a:t>NfL</a:t>
            </a:r>
            <a:r>
              <a:rPr lang="en-US" dirty="0"/>
              <a:t>: 9 </a:t>
            </a:r>
            <a:r>
              <a:rPr lang="en-US" dirty="0" err="1"/>
              <a:t>pg</a:t>
            </a:r>
            <a:r>
              <a:rPr lang="en-US" dirty="0"/>
              <a:t>/ml,  eGFR: 65 mL/min/1.73 m</a:t>
            </a:r>
            <a:r>
              <a:rPr lang="en-US" baseline="30000" dirty="0"/>
              <a:t>2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Calculate the Mannheim Index (AGI)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65</a:t>
            </a:r>
            <a:r>
              <a:rPr lang="en-US" sz="2200" baseline="30000" dirty="0"/>
              <a:t>2</a:t>
            </a:r>
            <a:r>
              <a:rPr lang="en-US" sz="2200" dirty="0"/>
              <a:t> / 65</a:t>
            </a:r>
            <a:r>
              <a:rPr lang="en-US" sz="2200" baseline="30000" dirty="0"/>
              <a:t>0.5</a:t>
            </a:r>
            <a:r>
              <a:rPr lang="en-US" sz="2200" dirty="0"/>
              <a:t> =524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AGI-predicted personalized upper limit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Plasma (</a:t>
            </a:r>
            <a:r>
              <a:rPr lang="en-US" dirty="0" err="1"/>
              <a:t>Atellica</a:t>
            </a:r>
            <a:r>
              <a:rPr lang="en-US" dirty="0"/>
              <a:t>): </a:t>
            </a:r>
            <a:r>
              <a:rPr lang="en-US" dirty="0" err="1"/>
              <a:t>NfL</a:t>
            </a:r>
            <a:r>
              <a:rPr lang="en-US" dirty="0"/>
              <a:t> = 0.02 x 524+ 5.4 = 22.4 </a:t>
            </a:r>
            <a:r>
              <a:rPr lang="en-US" dirty="0" err="1"/>
              <a:t>pg</a:t>
            </a:r>
            <a:r>
              <a:rPr lang="en-US" dirty="0"/>
              <a:t>/ml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Serum (</a:t>
            </a:r>
            <a:r>
              <a:rPr lang="en-US" dirty="0" err="1"/>
              <a:t>Lumipulse</a:t>
            </a:r>
            <a:r>
              <a:rPr lang="en-US" dirty="0"/>
              <a:t>): </a:t>
            </a:r>
            <a:r>
              <a:rPr lang="en-US" dirty="0" err="1"/>
              <a:t>NfL</a:t>
            </a:r>
            <a:r>
              <a:rPr lang="en-US" dirty="0"/>
              <a:t> = 0.018 x 524+ 5.6 = 20.7 </a:t>
            </a:r>
            <a:r>
              <a:rPr lang="en-US" dirty="0" err="1"/>
              <a:t>pg</a:t>
            </a:r>
            <a:r>
              <a:rPr lang="en-US" dirty="0"/>
              <a:t>/ml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Comparing the results.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Measured </a:t>
            </a:r>
            <a:r>
              <a:rPr lang="en-US" sz="1800" dirty="0" err="1"/>
              <a:t>NfL</a:t>
            </a:r>
            <a:r>
              <a:rPr lang="en-US" sz="1800" dirty="0"/>
              <a:t> levels are below the AGI-predicted upper limits and within the expected range.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Worked example of the AGI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96512-7E94-9616-23E9-E454F4868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505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EE67C4-0008-7E3A-9CDE-94729F90D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200" b="1" dirty="0"/>
              <a:t>Age: </a:t>
            </a:r>
            <a:r>
              <a:rPr lang="en-US" sz="2200" dirty="0" err="1"/>
              <a:t>NfL</a:t>
            </a:r>
            <a:r>
              <a:rPr lang="en-US" sz="2200" dirty="0"/>
              <a:t> rise about 2.6% per year (</a:t>
            </a:r>
            <a:r>
              <a:rPr lang="en-US" sz="2200" i="1" dirty="0"/>
              <a:t>r</a:t>
            </a:r>
            <a:r>
              <a:rPr lang="en-US" sz="2200" dirty="0"/>
              <a:t> = 0.83), steeper after 50.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b="1" dirty="0"/>
              <a:t>eGFR: </a:t>
            </a:r>
            <a:r>
              <a:rPr lang="en-US" sz="2200" dirty="0" err="1"/>
              <a:t>NfL</a:t>
            </a:r>
            <a:r>
              <a:rPr lang="en-US" sz="2200" dirty="0"/>
              <a:t> rise as eGFR fall (</a:t>
            </a:r>
            <a:r>
              <a:rPr lang="en-US" sz="2200" i="1" dirty="0"/>
              <a:t>r</a:t>
            </a:r>
            <a:r>
              <a:rPr lang="en-US" sz="2200" dirty="0"/>
              <a:t> = -0.78), independent of age.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b="1" dirty="0"/>
              <a:t>AGI </a:t>
            </a:r>
            <a:r>
              <a:rPr lang="en-US" sz="2200" dirty="0"/>
              <a:t>is linear with </a:t>
            </a:r>
            <a:r>
              <a:rPr lang="en-US" sz="2200" dirty="0" err="1"/>
              <a:t>NfL</a:t>
            </a:r>
            <a:r>
              <a:rPr lang="en-US" sz="2200" dirty="0"/>
              <a:t> (</a:t>
            </a:r>
            <a:r>
              <a:rPr lang="en-US" sz="2200" i="1" dirty="0"/>
              <a:t>r</a:t>
            </a:r>
            <a:r>
              <a:rPr lang="en-US" sz="2200" dirty="0"/>
              <a:t> = 0.87); matched age-stratified </a:t>
            </a:r>
            <a:r>
              <a:rPr lang="en-US" sz="2200" i="1" dirty="0"/>
              <a:t>z</a:t>
            </a:r>
            <a:r>
              <a:rPr lang="en-US" sz="2200" dirty="0"/>
              <a:t> scores (</a:t>
            </a:r>
            <a:r>
              <a:rPr lang="en-US" sz="2200" i="1" dirty="0"/>
              <a:t>r</a:t>
            </a:r>
            <a:r>
              <a:rPr lang="en-US" sz="2200" dirty="0"/>
              <a:t> = 0.96).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b="1" dirty="0"/>
              <a:t>Platform Consistency: </a:t>
            </a:r>
            <a:r>
              <a:rPr lang="en-US" sz="2200" dirty="0"/>
              <a:t>Same model hold (</a:t>
            </a:r>
            <a:r>
              <a:rPr lang="en-US" sz="2200" i="1" dirty="0"/>
              <a:t>r</a:t>
            </a:r>
            <a:r>
              <a:rPr lang="en-US" sz="2200" dirty="0"/>
              <a:t> = 0.96); only slope and intercept need recalibration.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b="1" dirty="0"/>
              <a:t>Method Agreement: </a:t>
            </a:r>
            <a:r>
              <a:rPr lang="en-US" sz="2200" dirty="0"/>
              <a:t>Plasma and serum show strong agreement, and switching kidney equations has minimal impact.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200" b="1" dirty="0"/>
              <a:t>Manufacturer cutoff</a:t>
            </a:r>
            <a:r>
              <a:rPr lang="en-US" sz="2200" dirty="0"/>
              <a:t>: 12.6 vs 13.9 </a:t>
            </a:r>
            <a:r>
              <a:rPr lang="en-US" sz="2200" dirty="0" err="1"/>
              <a:t>pg</a:t>
            </a:r>
            <a:r>
              <a:rPr lang="en-US" sz="2200" dirty="0"/>
              <a:t>/mL, no significant difference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Main results and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96512-7E94-9616-23E9-E454F4868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43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EE67C4-0008-7E3A-9CDE-94729F90D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b="1" dirty="0"/>
              <a:t>Stated by the authors:</a:t>
            </a:r>
          </a:p>
          <a:p>
            <a:pPr lvl="1"/>
            <a:r>
              <a:rPr lang="en-US" dirty="0"/>
              <a:t>Small sample (133 plasma, 20 serum).</a:t>
            </a:r>
          </a:p>
          <a:p>
            <a:pPr lvl="1"/>
            <a:r>
              <a:rPr lang="en-US" dirty="0"/>
              <a:t>Single geographic region: limited diversity.</a:t>
            </a:r>
          </a:p>
          <a:p>
            <a:pPr lvl="1"/>
            <a:r>
              <a:rPr lang="en-US" dirty="0"/>
              <a:t>Cross-sectional: no intraindividual change over time</a:t>
            </a:r>
          </a:p>
          <a:p>
            <a:r>
              <a:rPr lang="en-US" sz="2200" b="1" dirty="0"/>
              <a:t>Further considerations for discussion:</a:t>
            </a:r>
          </a:p>
          <a:p>
            <a:pPr lvl="1"/>
            <a:r>
              <a:rPr lang="en-US" dirty="0"/>
              <a:t>Only 2 participants in G3b, none below eGFR 30 mL/min/1.73 m²</a:t>
            </a:r>
          </a:p>
          <a:p>
            <a:pPr lvl="1"/>
            <a:r>
              <a:rPr lang="en-US" dirty="0"/>
              <a:t>Parametric limits, not the non-parametric CLSI EP28-A3c approach</a:t>
            </a:r>
          </a:p>
          <a:p>
            <a:pPr lvl="1"/>
            <a:r>
              <a:rPr lang="en-US" dirty="0"/>
              <a:t>No neurological patients: diagnostic accuracy not assessed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Limitations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96512-7E94-9616-23E9-E454F4868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43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EE67C4-0008-7E3A-9CDE-94729F90D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Question 3:</a:t>
            </a:r>
            <a:r>
              <a:rPr lang="en-US" sz="2000" dirty="0"/>
              <a:t> The AGI yields a personalized upper reference limit, but agreement with simple age-stratified </a:t>
            </a:r>
            <a:r>
              <a:rPr lang="en-US" sz="2000" i="1" dirty="0"/>
              <a:t>z</a:t>
            </a:r>
            <a:r>
              <a:rPr lang="en-US" sz="2000" dirty="0"/>
              <a:t> scores was already excellent (</a:t>
            </a:r>
            <a:r>
              <a:rPr lang="en-US" sz="2000" i="1" dirty="0"/>
              <a:t>r</a:t>
            </a:r>
            <a:r>
              <a:rPr lang="en-US" sz="2000" dirty="0"/>
              <a:t> = 0.96) and no diseased patients were studied.</a:t>
            </a:r>
          </a:p>
          <a:p>
            <a:r>
              <a:rPr lang="en-US" sz="2000" dirty="0"/>
              <a:t>What clinical endpoint would you want to see before replacing a fixed cutoff with an individualized limit in routine reporting?</a:t>
            </a:r>
          </a:p>
          <a:p>
            <a:r>
              <a:rPr lang="en-US" sz="2000" dirty="0"/>
              <a:t>Would you apply the formula in patients with an eGFR below 30 mL/min/1.73 m</a:t>
            </a:r>
            <a:r>
              <a:rPr lang="en-US" sz="2000" baseline="30000" dirty="0"/>
              <a:t>2</a:t>
            </a:r>
            <a:r>
              <a:rPr lang="en-US" sz="2000" dirty="0"/>
              <a:t>, a range this cohort does not cover?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9CB06E-092C-3C4F-E513-0FE36862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Main results and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D96512-7E94-9616-23E9-E454F4868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8781" y="6122796"/>
            <a:ext cx="362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FEE0E1C-DBE9-4C8E-8A7C-D0EF345BC8D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443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276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01F24"/>
      </a:accent1>
      <a:accent2>
        <a:srgbClr val="58595B"/>
      </a:accent2>
      <a:accent3>
        <a:srgbClr val="F38636"/>
      </a:accent3>
      <a:accent4>
        <a:srgbClr val="48A992"/>
      </a:accent4>
      <a:accent5>
        <a:srgbClr val="000000"/>
      </a:accent5>
      <a:accent6>
        <a:srgbClr val="000000"/>
      </a:accent6>
      <a:hlink>
        <a:srgbClr val="00000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A99CD3DF87B34DA71835D03ADFAC51" ma:contentTypeVersion="15" ma:contentTypeDescription="Create a new document." ma:contentTypeScope="" ma:versionID="23135172d709dbbe3f8762fe30c876f2">
  <xsd:schema xmlns:xsd="http://www.w3.org/2001/XMLSchema" xmlns:xs="http://www.w3.org/2001/XMLSchema" xmlns:p="http://schemas.microsoft.com/office/2006/metadata/properties" xmlns:ns2="5209ea11-3884-410a-a436-0e0e9fa818b1" xmlns:ns3="60253ea7-35f4-4dd6-b378-a686d1967733" targetNamespace="http://schemas.microsoft.com/office/2006/metadata/properties" ma:root="true" ma:fieldsID="aa8768e2e482ef66c173c7fbec16d69b" ns2:_="" ns3:_="">
    <xsd:import namespace="5209ea11-3884-410a-a436-0e0e9fa818b1"/>
    <xsd:import namespace="60253ea7-35f4-4dd6-b378-a686d19677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09ea11-3884-410a-a436-0e0e9fa818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50f3c69-1d6a-4099-826a-1ff1ac42e4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53ea7-35f4-4dd6-b378-a686d196773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8f71eaf-dec7-41b6-bf71-66c8e973adb5}" ma:internalName="TaxCatchAll" ma:showField="CatchAllData" ma:web="60253ea7-35f4-4dd6-b378-a686d19677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0253ea7-35f4-4dd6-b378-a686d1967733" xsi:nil="true"/>
    <lcf76f155ced4ddcb4097134ff3c332f xmlns="5209ea11-3884-410a-a436-0e0e9fa818b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8D8841-526C-4E0C-A2A9-372F12F27D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09ea11-3884-410a-a436-0e0e9fa818b1"/>
    <ds:schemaRef ds:uri="60253ea7-35f4-4dd6-b378-a686d19677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0A7F30-16A3-4B31-B187-F7FB1162AE9C}">
  <ds:schemaRefs>
    <ds:schemaRef ds:uri="http://schemas.microsoft.com/office/2006/metadata/properties"/>
    <ds:schemaRef ds:uri="http://schemas.microsoft.com/office/infopath/2007/PartnerControls"/>
    <ds:schemaRef ds:uri="60253ea7-35f4-4dd6-b378-a686d1967733"/>
    <ds:schemaRef ds:uri="5209ea11-3884-410a-a436-0e0e9fa818b1"/>
  </ds:schemaRefs>
</ds:datastoreItem>
</file>

<file path=customXml/itemProps3.xml><?xml version="1.0" encoding="utf-8"?>
<ds:datastoreItem xmlns:ds="http://schemas.openxmlformats.org/officeDocument/2006/customXml" ds:itemID="{95B5B861-E283-4FE1-829E-120FAD5023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1268</Words>
  <Application>Microsoft Office PowerPoint</Application>
  <PresentationFormat>Widescreen</PresentationFormat>
  <Paragraphs>151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AvantGarde CE</vt:lpstr>
      <vt:lpstr>Calibri</vt:lpstr>
      <vt:lpstr>Courier New</vt:lpstr>
      <vt:lpstr>Wingdings</vt:lpstr>
      <vt:lpstr>Office Theme</vt:lpstr>
      <vt:lpstr>Age-Dependent z Scores and eGFR-Adjusted Reference Ranges for Neurofilament Light: A Practical Approach for Clinical Laboratories</vt:lpstr>
      <vt:lpstr>Introduction</vt:lpstr>
      <vt:lpstr>Introduction</vt:lpstr>
      <vt:lpstr>Materials and Methods</vt:lpstr>
      <vt:lpstr>Materials and Methods</vt:lpstr>
      <vt:lpstr>Materials and Methods</vt:lpstr>
      <vt:lpstr>Age-stratified NfL concentrations</vt:lpstr>
      <vt:lpstr>Age-dependent z scores</vt:lpstr>
      <vt:lpstr>Renal function as a key confounder</vt:lpstr>
      <vt:lpstr>The AGI linearizes the relationship</vt:lpstr>
      <vt:lpstr>External validation on a second platform</vt:lpstr>
      <vt:lpstr>Practical implementation of the AGI</vt:lpstr>
      <vt:lpstr>Worked example of the AGI</vt:lpstr>
      <vt:lpstr>Main results and discussion</vt:lpstr>
      <vt:lpstr>Limitations</vt:lpstr>
      <vt:lpstr>Main results and discussion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Frizzell</dc:creator>
  <cp:lastModifiedBy>Heather Drought</cp:lastModifiedBy>
  <cp:revision>20</cp:revision>
  <dcterms:created xsi:type="dcterms:W3CDTF">2023-02-28T15:50:28Z</dcterms:created>
  <dcterms:modified xsi:type="dcterms:W3CDTF">2026-10-20T21:15:42Z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0x010100AFA99CD3DF87B34DA71835D03ADFAC51</vt:lpwstr>
  </property>
  <property fmtid="{D5CDD505-2E9C-101B-9397-08002B2CF9AE}" pid="3" name="MediaServiceImageTags">
    <vt:lpwstr/>
  </property>
</Properties>
</file>