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64" r:id="rId4"/>
    <p:sldId id="270" r:id="rId5"/>
    <p:sldId id="269" r:id="rId6"/>
    <p:sldId id="265" r:id="rId7"/>
    <p:sldId id="266" r:id="rId8"/>
    <p:sldId id="267" r:id="rId9"/>
    <p:sldId id="268" r:id="rId10"/>
    <p:sldId id="276" r:id="rId11"/>
    <p:sldId id="258" r:id="rId12"/>
    <p:sldId id="275" r:id="rId13"/>
    <p:sldId id="272" r:id="rId14"/>
    <p:sldId id="273" r:id="rId15"/>
    <p:sldId id="277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5" autoAdjust="0"/>
    <p:restoredTop sz="94660" autoAdjust="0"/>
  </p:normalViewPr>
  <p:slideViewPr>
    <p:cSldViewPr snapToGrid="0" snapToObjects="1">
      <p:cViewPr varScale="1">
        <p:scale>
          <a:sx n="108" d="100"/>
          <a:sy n="108" d="100"/>
        </p:scale>
        <p:origin x="11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3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800" b="1" dirty="0">
                <a:latin typeface="Arial" pitchFamily="34" charset="0"/>
                <a:cs typeface="Arial" pitchFamily="34" charset="0"/>
              </a:rPr>
              <a:t>Cannabinoid Concentrations Detected in Fatal </a:t>
            </a: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Road Traffic 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Collision Victims Compared with a </a:t>
            </a: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Population of 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Other </a:t>
            </a: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Post Mortem 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Cases</a:t>
            </a:r>
            <a:endParaRPr lang="en-US" sz="8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R. Andrews, K.G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Murphy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L. </a:t>
            </a:r>
            <a:r>
              <a:rPr lang="en-US" sz="8000" dirty="0" err="1">
                <a:latin typeface="Arial" pitchFamily="34" charset="0"/>
                <a:cs typeface="Arial" pitchFamily="34" charset="0"/>
              </a:rPr>
              <a:t>Nahar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and 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Paterson </a:t>
            </a:r>
            <a:endParaRPr lang="en-US" sz="8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October 2015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www.clinchem.org/content/61/10/1256.full</a:t>
            </a: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1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0" y="1971073"/>
            <a:ext cx="349439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248507"/>
            <a:ext cx="7793356" cy="499482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300" dirty="0" smtClean="0"/>
              <a:t>Non-RTC cases (n = 114)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29 were positive for any </a:t>
            </a:r>
            <a:r>
              <a:rPr lang="en-GB" dirty="0" err="1" smtClean="0"/>
              <a:t>cannabinoid</a:t>
            </a:r>
            <a:r>
              <a:rPr lang="en-GB" dirty="0" smtClean="0"/>
              <a:t> (25%)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Median age  - 39 yrs (range 18 – 60)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26% of males tested were positive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28% of females tested were positive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Included found dead - drug/alcohol related deaths (15) followed by hanging (6) and found dead - unknown cause (3) as next most common</a:t>
            </a:r>
          </a:p>
          <a:p>
            <a:pPr lvl="1"/>
            <a:endParaRPr lang="en-GB" sz="2100" dirty="0" smtClean="0"/>
          </a:p>
          <a:p>
            <a:pPr marL="0" indent="0">
              <a:buNone/>
            </a:pPr>
            <a:r>
              <a:rPr lang="en-US" sz="3300" dirty="0" smtClean="0"/>
              <a:t>RTC cases (n = 100)</a:t>
            </a:r>
            <a:endParaRPr lang="en-US" sz="3300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21 were positive for any </a:t>
            </a:r>
            <a:r>
              <a:rPr lang="en-US" dirty="0" err="1" smtClean="0"/>
              <a:t>cannabinoid</a:t>
            </a:r>
            <a:r>
              <a:rPr lang="en-US" dirty="0" smtClean="0"/>
              <a:t> (21%)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Median age – 24 yrs (range 16 – 57)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22% of males tested were positive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17% of females tested were positive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Included motorcyclists (9), pedestrians (4), car drivers(4), car passengers (3) and pedal cyclist (1)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>
          <a:xfrm>
            <a:off x="457199" y="1421979"/>
            <a:ext cx="4737835" cy="424905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1700" dirty="0" smtClean="0"/>
              <a:t> </a:t>
            </a:r>
            <a:r>
              <a:rPr lang="en-US" sz="1800" dirty="0" smtClean="0"/>
              <a:t>The incidence of </a:t>
            </a:r>
            <a:r>
              <a:rPr lang="en-US" sz="1800" dirty="0" err="1" smtClean="0"/>
              <a:t>cannabinoids</a:t>
            </a:r>
            <a:r>
              <a:rPr lang="en-US" sz="1800" dirty="0" smtClean="0"/>
              <a:t> detected  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in non-RTC and RTC cases was similar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(25% </a:t>
            </a:r>
            <a:r>
              <a:rPr lang="en-US" sz="1800" dirty="0" err="1" smtClean="0"/>
              <a:t>vs</a:t>
            </a:r>
            <a:r>
              <a:rPr lang="en-US" sz="1800" dirty="0" smtClean="0"/>
              <a:t> 21%)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en-US" sz="1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1800" dirty="0" smtClean="0"/>
              <a:t> THC was detected more frequently in  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</a:t>
            </a:r>
            <a:r>
              <a:rPr lang="en-US" sz="1800" dirty="0" err="1" smtClean="0"/>
              <a:t>cannabinoid</a:t>
            </a:r>
            <a:r>
              <a:rPr lang="en-US" sz="1800" dirty="0" smtClean="0"/>
              <a:t> positive RTC cases than  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</a:t>
            </a:r>
            <a:r>
              <a:rPr lang="en-US" sz="1800" dirty="0" err="1" smtClean="0"/>
              <a:t>cannabinoid</a:t>
            </a:r>
            <a:r>
              <a:rPr lang="en-US" sz="1800" dirty="0" smtClean="0"/>
              <a:t> positive non-RTC cases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(90% </a:t>
            </a:r>
            <a:r>
              <a:rPr lang="en-US" sz="1800" dirty="0" err="1" smtClean="0"/>
              <a:t>vs</a:t>
            </a:r>
            <a:r>
              <a:rPr lang="en-US" sz="1800" dirty="0" smtClean="0"/>
              <a:t> 59%, </a:t>
            </a:r>
            <a:r>
              <a:rPr lang="en-US" sz="1800" i="1" dirty="0" smtClean="0"/>
              <a:t>P</a:t>
            </a:r>
            <a:r>
              <a:rPr lang="en-US" sz="1800" dirty="0" smtClean="0"/>
              <a:t> = 0.01)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en-US" sz="1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1800" dirty="0" smtClean="0"/>
              <a:t> There was no significant difference in the 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incidence of 11-OH-THC and THC-COOH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800" dirty="0" smtClean="0"/>
              <a:t>   between non-RTC and RTC cases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GB" sz="18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1800" dirty="0" smtClean="0"/>
              <a:t> CBD and CBN were only detected in a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GB" sz="1800" dirty="0" smtClean="0"/>
              <a:t>   small number of cases</a:t>
            </a:r>
            <a:endParaRPr lang="en-US" sz="1800" dirty="0" smtClean="0"/>
          </a:p>
          <a:p>
            <a:pPr algn="just">
              <a:spcBef>
                <a:spcPts val="0"/>
              </a:spcBef>
            </a:pPr>
            <a:endParaRPr lang="en-US" sz="1900" dirty="0" smtClean="0"/>
          </a:p>
          <a:p>
            <a:pPr>
              <a:spcBef>
                <a:spcPts val="0"/>
              </a:spcBef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latin typeface="+mj-lt"/>
              </a:rPr>
              <a:t>Results</a:t>
            </a:r>
            <a:endParaRPr lang="en-US" sz="3000" b="1" dirty="0">
              <a:latin typeface="+mj-lt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4358" y="1250000"/>
            <a:ext cx="3185280" cy="300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7159" y="4440388"/>
            <a:ext cx="3389641" cy="77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297159" y="5328138"/>
            <a:ext cx="3521526" cy="6924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300" b="1" dirty="0" smtClean="0">
                <a:solidFill>
                  <a:srgbClr val="B11F24"/>
                </a:solidFill>
              </a:rPr>
              <a:t>Table 1</a:t>
            </a:r>
            <a:r>
              <a:rPr lang="en-US" sz="1300" dirty="0" smtClean="0">
                <a:solidFill>
                  <a:srgbClr val="B11F24"/>
                </a:solidFill>
              </a:rPr>
              <a:t>. </a:t>
            </a:r>
            <a:r>
              <a:rPr lang="en-GB" sz="1300" dirty="0" err="1" smtClean="0"/>
              <a:t>Cannabinoid</a:t>
            </a:r>
            <a:r>
              <a:rPr lang="en-GB" sz="1300" dirty="0" smtClean="0"/>
              <a:t> concentrations (µg/L) detected in post mortem blood from non-RTC cases and RTC cases</a:t>
            </a:r>
            <a:r>
              <a:rPr lang="en-US" sz="1300" dirty="0" smtClean="0">
                <a:solidFill>
                  <a:srgbClr val="B11F24"/>
                </a:solidFill>
              </a:rPr>
              <a:t> </a:t>
            </a:r>
            <a:endParaRPr lang="en-US" sz="13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>
          <a:xfrm>
            <a:off x="457199" y="1421978"/>
            <a:ext cx="5169878" cy="430181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200" dirty="0" smtClean="0"/>
              <a:t> </a:t>
            </a:r>
            <a:r>
              <a:rPr lang="en-GB" sz="2400" dirty="0" smtClean="0"/>
              <a:t>Concentrations of THC in </a:t>
            </a:r>
            <a:r>
              <a:rPr lang="en-GB" sz="2400" dirty="0" err="1" smtClean="0"/>
              <a:t>cannabinoid</a:t>
            </a:r>
            <a:r>
              <a:rPr lang="en-GB" sz="2400" dirty="0" smtClean="0"/>
              <a:t> positive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  RTC cases </a:t>
            </a:r>
            <a:r>
              <a:rPr lang="en-GB" sz="2400" dirty="0" err="1" smtClean="0"/>
              <a:t>significanlty</a:t>
            </a:r>
            <a:r>
              <a:rPr lang="en-GB" sz="2400" dirty="0" smtClean="0"/>
              <a:t> higher than in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/>
              <a:t>  </a:t>
            </a:r>
            <a:r>
              <a:rPr lang="en-GB" sz="2400" dirty="0" err="1" smtClean="0"/>
              <a:t>cannabinoid</a:t>
            </a:r>
            <a:r>
              <a:rPr lang="en-GB" sz="2400" dirty="0" smtClean="0"/>
              <a:t> positive non-RTC cases (</a:t>
            </a:r>
            <a:r>
              <a:rPr lang="en-GB" sz="2400" i="1" dirty="0" smtClean="0"/>
              <a:t>P</a:t>
            </a:r>
            <a:r>
              <a:rPr lang="en-GB" sz="2400" dirty="0" smtClean="0"/>
              <a:t> = 0.01)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 When only RTC drivers (excluding passengers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  pedestrians) compared to non-RTC cases, no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  longer statistically significant but similar trend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/>
              <a:t>  observed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 No significant difference in the distribution of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  concentrations of 11-OH-THC and THC-COOH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  between the positive RTC cases and the positive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/>
              <a:t>  non-RTC cases (</a:t>
            </a:r>
            <a:r>
              <a:rPr lang="en-GB" sz="2400" i="1" dirty="0" smtClean="0"/>
              <a:t>P</a:t>
            </a:r>
            <a:r>
              <a:rPr lang="en-GB" sz="2400" dirty="0" smtClean="0"/>
              <a:t> = 0.34 and 0.12)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 CBD and CBN were not compared due to a low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/>
              <a:t>  incidence of cases positive for these compounds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GB" sz="24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latin typeface="+mj-lt"/>
              </a:rPr>
              <a:t>Results</a:t>
            </a:r>
            <a:endParaRPr lang="en-US" sz="3000" b="1" dirty="0">
              <a:latin typeface="+mj-lt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6788" y="696003"/>
            <a:ext cx="2170533" cy="479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424854" y="5495191"/>
            <a:ext cx="2986996" cy="93871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B11F24"/>
                </a:solidFill>
              </a:rPr>
              <a:t>Figure 1</a:t>
            </a:r>
            <a:r>
              <a:rPr lang="en-US" sz="1100" dirty="0" smtClean="0">
                <a:solidFill>
                  <a:srgbClr val="B11F24"/>
                </a:solidFill>
              </a:rPr>
              <a:t>. </a:t>
            </a:r>
            <a:r>
              <a:rPr lang="en-US" sz="1100" dirty="0" err="1" smtClean="0"/>
              <a:t>Boxplot</a:t>
            </a:r>
            <a:r>
              <a:rPr lang="en-US" sz="1100" dirty="0" smtClean="0"/>
              <a:t> diagrams displaying the median and </a:t>
            </a:r>
            <a:r>
              <a:rPr lang="en-US" sz="1100" dirty="0" err="1" smtClean="0"/>
              <a:t>interquartile</a:t>
            </a:r>
            <a:r>
              <a:rPr lang="en-US" sz="1100" dirty="0" smtClean="0"/>
              <a:t> range of THC, 11-OH-THC, and THC-COOH concentrations detected in the </a:t>
            </a:r>
            <a:r>
              <a:rPr lang="en-US" sz="1100" dirty="0" err="1" smtClean="0"/>
              <a:t>cannabinoid</a:t>
            </a:r>
            <a:r>
              <a:rPr lang="en-US" sz="1100" dirty="0" smtClean="0"/>
              <a:t>-positive victims of fatal RTCs and non-RTC cases. </a:t>
            </a:r>
            <a:endParaRPr lang="en-US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515938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300" dirty="0" smtClean="0"/>
              <a:t>Categorization of THC concentrations</a:t>
            </a:r>
          </a:p>
          <a:p>
            <a:pPr lvl="1"/>
            <a:r>
              <a:rPr lang="en-US" sz="1700" dirty="0" smtClean="0"/>
              <a:t>Significant difference in distribution across 4 categories for non-RTC and RTC cases</a:t>
            </a:r>
          </a:p>
          <a:p>
            <a:pPr lvl="1"/>
            <a:r>
              <a:rPr lang="en-US" sz="1700" dirty="0" smtClean="0"/>
              <a:t>Non-RTC cases grouped mostly in categories 1 and 2 (&lt; 3.5 µg/L)</a:t>
            </a:r>
          </a:p>
          <a:p>
            <a:pPr lvl="1">
              <a:spcAft>
                <a:spcPts val="1200"/>
              </a:spcAft>
            </a:pPr>
            <a:r>
              <a:rPr lang="en-US" sz="1700" dirty="0" smtClean="0"/>
              <a:t>RTC cases grouped mostly in categories 2 and 4  (0 - 3.5 µg/L and &gt; 3.5 µg/L)</a:t>
            </a:r>
            <a:endParaRPr lang="en-US" sz="2300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sz="2300" dirty="0" smtClean="0"/>
              <a:t>Other drugs and alcohol in the RTC group</a:t>
            </a:r>
            <a:endParaRPr lang="en-US" sz="2300" dirty="0"/>
          </a:p>
          <a:p>
            <a:pPr lvl="1"/>
            <a:r>
              <a:rPr lang="en-US" sz="1700" dirty="0" smtClean="0"/>
              <a:t>Cannabis most common drug detected (21 cases)</a:t>
            </a:r>
          </a:p>
          <a:p>
            <a:pPr lvl="1"/>
            <a:r>
              <a:rPr lang="en-GB" sz="1700" dirty="0" smtClean="0"/>
              <a:t>Next most common were drugs associated with emergency treatment (7 cases) then cocaine (5 cases)</a:t>
            </a:r>
            <a:endParaRPr lang="en-US" sz="1700" dirty="0"/>
          </a:p>
          <a:p>
            <a:pPr lvl="1"/>
            <a:r>
              <a:rPr lang="en-US" sz="1700" dirty="0" smtClean="0"/>
              <a:t>No other drugs detected in conjunction with cannabis</a:t>
            </a:r>
            <a:endParaRPr lang="en-US" sz="1700" dirty="0"/>
          </a:p>
          <a:p>
            <a:pPr lvl="1"/>
            <a:r>
              <a:rPr lang="en-US" sz="1700" dirty="0" smtClean="0"/>
              <a:t>More cases positive for cannabis than  alcohol &gt; 80 mg/</a:t>
            </a:r>
            <a:r>
              <a:rPr lang="en-US" sz="1700" dirty="0" err="1" smtClean="0"/>
              <a:t>dL</a:t>
            </a:r>
            <a:r>
              <a:rPr lang="en-US" sz="1700" dirty="0" smtClean="0"/>
              <a:t> (17 cases)</a:t>
            </a:r>
            <a:endParaRPr lang="en-US" sz="17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Why might the low number of cases with CBD and CBN detected in them be important and how might this impact on any future studies undertaken?</a:t>
            </a:r>
            <a:endParaRPr lang="en-US" sz="2500" dirty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131024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300" dirty="0" smtClean="0"/>
              <a:t>This study informs the debate on cannabis-impaired driving by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1700" dirty="0" smtClean="0"/>
              <a:t>Providing data on THC, 11-OH-THC, THC-COOH, CBD and CBN concentrations in post mortem blood</a:t>
            </a:r>
            <a:endParaRPr lang="en-US" sz="17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1700" dirty="0" smtClean="0"/>
              <a:t>Detecting higher THC concentrations in fatal RTC victims compared to routine post mortem cases even though there was a similar incidence of </a:t>
            </a:r>
            <a:r>
              <a:rPr lang="en-US" sz="1700" dirty="0" err="1" smtClean="0"/>
              <a:t>cannabinoids</a:t>
            </a:r>
            <a:r>
              <a:rPr lang="en-US" sz="1700" dirty="0" smtClean="0"/>
              <a:t> in both groups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700" dirty="0" smtClean="0"/>
              <a:t>Only detecting CBD and CBN in a small number of cases – previously suggested as potential markers for recent ingestion</a:t>
            </a:r>
            <a:endParaRPr lang="en-US" sz="1700" dirty="0" smtClean="0"/>
          </a:p>
          <a:p>
            <a:pPr lvl="1">
              <a:lnSpc>
                <a:spcPct val="110000"/>
              </a:lnSpc>
            </a:pPr>
            <a:r>
              <a:rPr lang="en-GB" sz="1700" dirty="0" smtClean="0"/>
              <a:t>Detecting more RTC cases positive for </a:t>
            </a:r>
            <a:r>
              <a:rPr lang="en-GB" sz="1700" dirty="0" err="1" smtClean="0"/>
              <a:t>cannabinoids</a:t>
            </a:r>
            <a:r>
              <a:rPr lang="en-GB" sz="1700" dirty="0" smtClean="0"/>
              <a:t> than alcohol &gt; 80 mg/</a:t>
            </a:r>
            <a:r>
              <a:rPr lang="en-GB" sz="1700" dirty="0" err="1" smtClean="0"/>
              <a:t>dL</a:t>
            </a:r>
            <a:endParaRPr lang="en-GB" sz="1700" dirty="0" smtClean="0"/>
          </a:p>
          <a:p>
            <a:pPr lvl="1"/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500" dirty="0" smtClean="0"/>
              <a:t>Cannabis use</a:t>
            </a:r>
          </a:p>
          <a:p>
            <a:pPr lvl="1"/>
            <a:r>
              <a:rPr lang="en-GB" sz="1800" dirty="0" smtClean="0"/>
              <a:t>Most prevalent drug used worldwide</a:t>
            </a:r>
            <a:endParaRPr lang="en-US" sz="1800" dirty="0" smtClean="0"/>
          </a:p>
          <a:p>
            <a:pPr lvl="1">
              <a:spcAft>
                <a:spcPts val="600"/>
              </a:spcAft>
            </a:pPr>
            <a:r>
              <a:rPr lang="en-US" sz="1800" dirty="0" smtClean="0"/>
              <a:t>Increase in use since legalization in 4 US states and approval of medical cannabis in 23 US states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500" dirty="0" smtClean="0"/>
              <a:t>Cannabis and driving</a:t>
            </a:r>
            <a:endParaRPr lang="en-US" sz="2500" dirty="0"/>
          </a:p>
          <a:p>
            <a:pPr lvl="1"/>
            <a:r>
              <a:rPr lang="en-US" sz="1800" dirty="0" smtClean="0"/>
              <a:t>Impairs driving skills, reduces reaction times, road-tracking performance, performance in divided attention tasks and hand-eye    co-ordination</a:t>
            </a:r>
          </a:p>
          <a:p>
            <a:pPr lvl="1"/>
            <a:r>
              <a:rPr lang="en-US" sz="1800" dirty="0" smtClean="0"/>
              <a:t>Acute cannabis consumption doubles risk of motor vehicle collision resulting in injury or death</a:t>
            </a:r>
          </a:p>
          <a:p>
            <a:pPr lvl="1"/>
            <a:r>
              <a:rPr lang="en-US" sz="1800" dirty="0" smtClean="0"/>
              <a:t>Most prevalent drug detected in fatal road traffic accidents after alcohol</a:t>
            </a:r>
            <a:endParaRPr lang="en-US" sz="1800" dirty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248508"/>
            <a:ext cx="7793356" cy="486214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000" dirty="0" err="1" smtClean="0"/>
              <a:t>Cannabinoids</a:t>
            </a:r>
            <a:r>
              <a:rPr lang="en-GB" sz="3000" dirty="0" smtClean="0"/>
              <a:t> in post mortem blood</a:t>
            </a:r>
          </a:p>
          <a:p>
            <a:pPr lvl="1">
              <a:lnSpc>
                <a:spcPct val="120000"/>
              </a:lnSpc>
            </a:pPr>
            <a:r>
              <a:rPr lang="en-US" sz="2200" dirty="0" smtClean="0"/>
              <a:t>Lack of data on prevalence of cannabis in fatal road traffic collisions</a:t>
            </a:r>
          </a:p>
          <a:p>
            <a:pPr lvl="1">
              <a:lnSpc>
                <a:spcPct val="120000"/>
              </a:lnSpc>
            </a:pPr>
            <a:r>
              <a:rPr lang="en-GB" sz="2200" dirty="0" smtClean="0"/>
              <a:t>Lack of data on concentrations of </a:t>
            </a:r>
          </a:p>
          <a:p>
            <a:pPr lvl="2">
              <a:lnSpc>
                <a:spcPct val="120000"/>
              </a:lnSpc>
            </a:pPr>
            <a:r>
              <a:rPr lang="en-GB" sz="2200" dirty="0" smtClean="0"/>
              <a:t>Psychoactive component ∆</a:t>
            </a:r>
            <a:r>
              <a:rPr lang="en-GB" sz="2200" baseline="30000" dirty="0" smtClean="0"/>
              <a:t>9</a:t>
            </a:r>
            <a:r>
              <a:rPr lang="en-GB" sz="2200" dirty="0" smtClean="0"/>
              <a:t>-tetrahydrocannabinol (THC)</a:t>
            </a:r>
          </a:p>
          <a:p>
            <a:pPr lvl="2">
              <a:lnSpc>
                <a:spcPct val="120000"/>
              </a:lnSpc>
            </a:pPr>
            <a:r>
              <a:rPr lang="en-GB" sz="2200" dirty="0" smtClean="0"/>
              <a:t>Metabolites 11-hydroxy-THC (11-OH-THC)  and 11-nor-THC-9-carboxylic acid (THC-COOH)</a:t>
            </a:r>
          </a:p>
          <a:p>
            <a:pPr lvl="2">
              <a:lnSpc>
                <a:spcPct val="120000"/>
              </a:lnSpc>
            </a:pPr>
            <a:r>
              <a:rPr lang="en-GB" sz="2200" dirty="0" smtClean="0"/>
              <a:t>Other </a:t>
            </a:r>
            <a:r>
              <a:rPr lang="en-GB" sz="2200" dirty="0" err="1" smtClean="0"/>
              <a:t>cannabinoids</a:t>
            </a:r>
            <a:r>
              <a:rPr lang="en-GB" sz="2200" dirty="0" smtClean="0"/>
              <a:t> - </a:t>
            </a:r>
            <a:r>
              <a:rPr lang="en-GB" sz="2200" dirty="0" err="1" smtClean="0"/>
              <a:t>cannabidiol</a:t>
            </a:r>
            <a:r>
              <a:rPr lang="en-GB" sz="2200" dirty="0" smtClean="0"/>
              <a:t>  (CBD) and </a:t>
            </a:r>
            <a:r>
              <a:rPr lang="en-GB" sz="2200" dirty="0" err="1" smtClean="0"/>
              <a:t>cannabinol</a:t>
            </a:r>
            <a:r>
              <a:rPr lang="en-GB" sz="2200" dirty="0" smtClean="0"/>
              <a:t> (CBN)</a:t>
            </a:r>
            <a:endParaRPr lang="en-US" sz="2200" dirty="0" smtClean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sz="2200" dirty="0" smtClean="0"/>
              <a:t>Lack of good control data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000" dirty="0" smtClean="0"/>
              <a:t>Difficulty with interpretation</a:t>
            </a:r>
            <a:endParaRPr lang="en-US" sz="3000" dirty="0"/>
          </a:p>
          <a:p>
            <a:pPr lvl="1">
              <a:lnSpc>
                <a:spcPct val="120000"/>
              </a:lnSpc>
            </a:pPr>
            <a:r>
              <a:rPr lang="en-US" sz="2200" dirty="0" smtClean="0"/>
              <a:t>Frequent users may have detectable concentrations for several days after consumption</a:t>
            </a:r>
            <a:endParaRPr lang="en-US" sz="2200" dirty="0"/>
          </a:p>
          <a:p>
            <a:pPr lvl="1">
              <a:lnSpc>
                <a:spcPct val="120000"/>
              </a:lnSpc>
            </a:pPr>
            <a:r>
              <a:rPr lang="en-US" sz="2200" dirty="0" smtClean="0"/>
              <a:t>Post mortem redistribution must be considered</a:t>
            </a:r>
            <a:endParaRPr lang="en-US" sz="2200" dirty="0"/>
          </a:p>
          <a:p>
            <a:pPr lvl="2">
              <a:lnSpc>
                <a:spcPct val="120000"/>
              </a:lnSpc>
            </a:pPr>
            <a:r>
              <a:rPr lang="en-GB" sz="2200" dirty="0" smtClean="0"/>
              <a:t>Highly </a:t>
            </a:r>
            <a:r>
              <a:rPr lang="en-GB" sz="2200" dirty="0" err="1" smtClean="0"/>
              <a:t>lipophillic</a:t>
            </a:r>
            <a:r>
              <a:rPr lang="en-GB" sz="2200" dirty="0" smtClean="0"/>
              <a:t> compounds such as THC may be sequestered in body fats and then released into the blood after death</a:t>
            </a:r>
            <a:endParaRPr lang="en-US" sz="2200" dirty="0" smtClean="0"/>
          </a:p>
          <a:p>
            <a:pPr lvl="1">
              <a:buNone/>
            </a:pPr>
            <a:endParaRPr lang="en-US" sz="19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500" dirty="0" smtClean="0"/>
              <a:t>O</a:t>
            </a:r>
            <a:r>
              <a:rPr lang="en-GB" sz="2300" dirty="0" smtClean="0"/>
              <a:t>bjectives</a:t>
            </a:r>
            <a:endParaRPr lang="en-US" sz="2300" dirty="0" smtClean="0"/>
          </a:p>
          <a:p>
            <a:pPr lvl="1"/>
            <a:r>
              <a:rPr lang="en-US" sz="1700" dirty="0" smtClean="0"/>
              <a:t>Compare between fatal </a:t>
            </a:r>
            <a:r>
              <a:rPr lang="en-US" sz="1800" dirty="0" smtClean="0"/>
              <a:t>road traffic collision</a:t>
            </a:r>
            <a:r>
              <a:rPr lang="en-US" sz="1700" dirty="0" smtClean="0"/>
              <a:t> (RTC) victims and other routine non-RTC coroners’ cases (in post mortem blood)</a:t>
            </a:r>
          </a:p>
          <a:p>
            <a:pPr lvl="2"/>
            <a:r>
              <a:rPr lang="en-US" sz="1700" dirty="0" smtClean="0"/>
              <a:t>Prevalence of </a:t>
            </a:r>
            <a:r>
              <a:rPr lang="en-US" sz="1700" dirty="0" err="1" smtClean="0"/>
              <a:t>cannabinoid</a:t>
            </a:r>
            <a:r>
              <a:rPr lang="en-US" sz="1700" dirty="0" smtClean="0"/>
              <a:t> detection</a:t>
            </a:r>
          </a:p>
          <a:p>
            <a:pPr lvl="2"/>
            <a:r>
              <a:rPr lang="en-US" sz="1700" dirty="0" smtClean="0"/>
              <a:t>Concentrations of </a:t>
            </a:r>
            <a:r>
              <a:rPr lang="en-US" sz="1700" dirty="0" err="1" smtClean="0"/>
              <a:t>cannabinoids</a:t>
            </a:r>
            <a:endParaRPr lang="en-US" sz="1700" dirty="0" smtClean="0"/>
          </a:p>
          <a:p>
            <a:pPr lvl="2">
              <a:buNone/>
            </a:pPr>
            <a:r>
              <a:rPr lang="en-US" sz="1700" dirty="0" smtClean="0"/>
              <a:t> </a:t>
            </a:r>
          </a:p>
          <a:p>
            <a:pPr lvl="1"/>
            <a:r>
              <a:rPr lang="en-GB" sz="1700" dirty="0" smtClean="0"/>
              <a:t>Compare within the fatal RTC victims </a:t>
            </a:r>
          </a:p>
          <a:p>
            <a:pPr lvl="2"/>
            <a:r>
              <a:rPr lang="en-GB" sz="1700" dirty="0" smtClean="0"/>
              <a:t>Prevalence of </a:t>
            </a:r>
            <a:r>
              <a:rPr lang="en-GB" sz="1700" dirty="0" err="1" smtClean="0"/>
              <a:t>cannabinoid</a:t>
            </a:r>
            <a:r>
              <a:rPr lang="en-GB" sz="1700" dirty="0" smtClean="0"/>
              <a:t> detection with that of other drugs and alcohol</a:t>
            </a:r>
            <a:endParaRPr lang="en-US" sz="1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127" y="1618908"/>
            <a:ext cx="8031814" cy="3794183"/>
          </a:xfrm>
        </p:spPr>
        <p:txBody>
          <a:bodyPr>
            <a:normAutofit/>
          </a:bodyPr>
          <a:lstStyle/>
          <a:p>
            <a:pPr marL="740664" lvl="1" indent="0">
              <a:spcBef>
                <a:spcPts val="0"/>
              </a:spcBef>
              <a:buNone/>
            </a:pPr>
            <a:r>
              <a:rPr lang="en-GB" dirty="0" smtClean="0"/>
              <a:t>Why is interpretation of </a:t>
            </a:r>
            <a:r>
              <a:rPr lang="en-GB" dirty="0" err="1" smtClean="0"/>
              <a:t>cannabinoid</a:t>
            </a:r>
            <a:r>
              <a:rPr lang="en-GB" dirty="0" smtClean="0"/>
              <a:t> concentrations difficult in post mortem blood and what data could help to aid this?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5"/>
            <a:ext cx="7793356" cy="442801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300" dirty="0" smtClean="0"/>
              <a:t>Study design</a:t>
            </a:r>
            <a:endParaRPr lang="en-GB" sz="2300" dirty="0" smtClean="0">
              <a:solidFill>
                <a:srgbClr val="040404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Analysis for alcohol in blood/urine/vitreous </a:t>
            </a:r>
            <a:r>
              <a:rPr lang="en-GB" sz="1700" dirty="0" err="1" smtClean="0">
                <a:solidFill>
                  <a:srgbClr val="040404"/>
                </a:solidFill>
              </a:rPr>
              <a:t>humor</a:t>
            </a:r>
            <a:endParaRPr lang="en-GB" sz="1700" dirty="0" smtClean="0">
              <a:solidFill>
                <a:srgbClr val="040404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General screen for licit/illicit/unknown drugs in blood</a:t>
            </a:r>
          </a:p>
          <a:p>
            <a:pPr lvl="1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Specific screen for morphine in blood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Screen/quantification for THC, 11-OH-THC, THC-COOH, CBD and CBN in blood</a:t>
            </a:r>
          </a:p>
          <a:p>
            <a:pPr lvl="2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Limit of detection 0.5 µg/L</a:t>
            </a:r>
          </a:p>
          <a:p>
            <a:pPr lvl="2">
              <a:lnSpc>
                <a:spcPct val="120000"/>
              </a:lnSpc>
              <a:spcAft>
                <a:spcPts val="12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Limit of quantification 0.5 µg/L for THC, 11-OH-THC and CBN and    1 µg/L for CBD and THC-COOH</a:t>
            </a:r>
          </a:p>
          <a:p>
            <a:pPr lvl="1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Quantification of drugs as required in blood</a:t>
            </a:r>
          </a:p>
          <a:p>
            <a:pPr lvl="1">
              <a:spcAft>
                <a:spcPts val="600"/>
              </a:spcAft>
            </a:pPr>
            <a:r>
              <a:rPr lang="en-GB" sz="1700" dirty="0" smtClean="0">
                <a:solidFill>
                  <a:srgbClr val="040404"/>
                </a:solidFill>
              </a:rPr>
              <a:t>Specific screen for illicit drugs in urine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54231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700" dirty="0" smtClean="0"/>
              <a:t>Study population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Coroners’ cases submitted for routine toxicology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Jurisdictions in London and South East of England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Between February 2011 and March 2013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100 consecutive fatal RTC cases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114 consecutive non-RTC cases</a:t>
            </a:r>
          </a:p>
          <a:p>
            <a:pPr lvl="1">
              <a:spcAft>
                <a:spcPts val="600"/>
              </a:spcAft>
              <a:buNone/>
            </a:pPr>
            <a:endParaRPr lang="en-GB" sz="2200" dirty="0" smtClean="0">
              <a:solidFill>
                <a:srgbClr val="040404"/>
              </a:solidFill>
            </a:endParaRPr>
          </a:p>
          <a:p>
            <a:pPr>
              <a:spcAft>
                <a:spcPts val="600"/>
              </a:spcAft>
              <a:buNone/>
            </a:pPr>
            <a:r>
              <a:rPr lang="en-GB" sz="3700" dirty="0" smtClean="0">
                <a:solidFill>
                  <a:srgbClr val="040404"/>
                </a:solidFill>
              </a:rPr>
              <a:t>Data analysis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Demographics and classification of cases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Incidence of </a:t>
            </a:r>
            <a:r>
              <a:rPr lang="en-GB" sz="2700" dirty="0" err="1" smtClean="0">
                <a:solidFill>
                  <a:srgbClr val="040404"/>
                </a:solidFill>
              </a:rPr>
              <a:t>cannabinoids</a:t>
            </a:r>
            <a:r>
              <a:rPr lang="en-GB" sz="2700" dirty="0" smtClean="0">
                <a:solidFill>
                  <a:srgbClr val="040404"/>
                </a:solidFill>
              </a:rPr>
              <a:t> assessed – Chi squared test</a:t>
            </a:r>
          </a:p>
          <a:p>
            <a:pPr lvl="1">
              <a:spcAft>
                <a:spcPts val="600"/>
              </a:spcAft>
            </a:pPr>
            <a:r>
              <a:rPr lang="en-GB" sz="2700" dirty="0" smtClean="0">
                <a:solidFill>
                  <a:srgbClr val="040404"/>
                </a:solidFill>
              </a:rPr>
              <a:t>Distribution of the </a:t>
            </a:r>
            <a:r>
              <a:rPr lang="en-GB" sz="2700" dirty="0" err="1" smtClean="0">
                <a:solidFill>
                  <a:srgbClr val="040404"/>
                </a:solidFill>
              </a:rPr>
              <a:t>cannabinoid</a:t>
            </a:r>
            <a:r>
              <a:rPr lang="en-GB" sz="2700" dirty="0" smtClean="0">
                <a:solidFill>
                  <a:srgbClr val="040404"/>
                </a:solidFill>
              </a:rPr>
              <a:t> concentrations assessed – Mann Whitney U test</a:t>
            </a:r>
          </a:p>
          <a:p>
            <a:pPr lvl="1"/>
            <a:r>
              <a:rPr lang="en-GB" sz="2700" dirty="0" smtClean="0">
                <a:solidFill>
                  <a:srgbClr val="040404"/>
                </a:solidFill>
              </a:rPr>
              <a:t>Positive  cases divided into categories of THC concentration ranges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Categorization of THC concentrations for interpretation</a:t>
            </a:r>
          </a:p>
          <a:p>
            <a:pPr lvl="1"/>
            <a:endParaRPr lang="en-US" sz="1700" dirty="0" smtClean="0"/>
          </a:p>
          <a:p>
            <a:pPr lvl="1"/>
            <a:r>
              <a:rPr lang="en-US" sz="1700" dirty="0" smtClean="0"/>
              <a:t>Based on evidence in literature regarding concentrations associated with crash risk and driver culpability and impairment</a:t>
            </a:r>
          </a:p>
          <a:p>
            <a:pPr lvl="1">
              <a:buNone/>
            </a:pPr>
            <a:endParaRPr lang="en-US" sz="1700" dirty="0" smtClean="0"/>
          </a:p>
          <a:p>
            <a:pPr lvl="2"/>
            <a:r>
              <a:rPr lang="en-US" sz="1700" dirty="0" smtClean="0"/>
              <a:t>Category 1 – THC not detected</a:t>
            </a:r>
          </a:p>
          <a:p>
            <a:pPr lvl="2"/>
            <a:r>
              <a:rPr lang="en-GB" sz="1700" dirty="0" smtClean="0"/>
              <a:t>Category 2 – THC &lt; 3.5 </a:t>
            </a:r>
            <a:r>
              <a:rPr lang="en-GB" sz="1700" dirty="0" smtClean="0">
                <a:solidFill>
                  <a:srgbClr val="040404"/>
                </a:solidFill>
              </a:rPr>
              <a:t>µg/L</a:t>
            </a:r>
          </a:p>
          <a:p>
            <a:pPr lvl="2"/>
            <a:r>
              <a:rPr lang="en-GB" sz="1700" dirty="0" smtClean="0">
                <a:solidFill>
                  <a:srgbClr val="040404"/>
                </a:solidFill>
              </a:rPr>
              <a:t>Category 3 – THC 3.5 – 5 µg/L</a:t>
            </a:r>
            <a:endParaRPr lang="en-US" sz="1700" dirty="0" smtClean="0"/>
          </a:p>
          <a:p>
            <a:pPr lvl="2"/>
            <a:r>
              <a:rPr lang="en-US" sz="1700" dirty="0" smtClean="0"/>
              <a:t>Category 4 – THC &gt; </a:t>
            </a:r>
            <a:r>
              <a:rPr lang="en-GB" sz="1700" dirty="0" smtClean="0">
                <a:solidFill>
                  <a:srgbClr val="040404"/>
                </a:solidFill>
              </a:rPr>
              <a:t>5 µg/L</a:t>
            </a:r>
            <a:endParaRPr lang="en-US" sz="1700" dirty="0" smtClean="0">
              <a:solidFill>
                <a:srgbClr val="04040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903" y="1738126"/>
            <a:ext cx="7945190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What limits the range of samples that can be analyzed and the type of analysis that can be conducted in routine coroners work?</a:t>
            </a:r>
            <a:endParaRPr lang="en-US" sz="2100" dirty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1120</Words>
  <Application>Microsoft Office PowerPoint</Application>
  <PresentationFormat>On-screen Show (4:3)</PresentationFormat>
  <Paragraphs>157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Introduction</vt:lpstr>
      <vt:lpstr>Question</vt:lpstr>
      <vt:lpstr>Materials and Methods</vt:lpstr>
      <vt:lpstr>Materials and Methods</vt:lpstr>
      <vt:lpstr>Materials and Methods</vt:lpstr>
      <vt:lpstr>Question</vt:lpstr>
      <vt:lpstr>Results</vt:lpstr>
      <vt:lpstr>PowerPoint Presentation</vt:lpstr>
      <vt:lpstr>PowerPoint Presentation</vt:lpstr>
      <vt:lpstr>Results</vt:lpstr>
      <vt:lpstr>Question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139</cp:revision>
  <dcterms:created xsi:type="dcterms:W3CDTF">2015-09-17T00:57:57Z</dcterms:created>
  <dcterms:modified xsi:type="dcterms:W3CDTF">2015-09-25T20:13:34Z</dcterms:modified>
</cp:coreProperties>
</file>