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0" r:id="rId2"/>
    <p:sldId id="257" r:id="rId3"/>
    <p:sldId id="265" r:id="rId4"/>
    <p:sldId id="264" r:id="rId5"/>
    <p:sldId id="263" r:id="rId6"/>
    <p:sldId id="266" r:id="rId7"/>
    <p:sldId id="267" r:id="rId8"/>
    <p:sldId id="258" r:id="rId9"/>
    <p:sldId id="270" r:id="rId10"/>
    <p:sldId id="269" r:id="rId11"/>
    <p:sldId id="272" r:id="rId12"/>
    <p:sldId id="268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84" autoAdjust="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14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7/21/2015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5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800" b="1" dirty="0">
                <a:latin typeface="Arial" pitchFamily="34" charset="0"/>
                <a:cs typeface="Arial" pitchFamily="34" charset="0"/>
              </a:rPr>
              <a:t>Recalibration of Blood </a:t>
            </a:r>
            <a:r>
              <a:rPr lang="en-US" sz="8800" b="1" dirty="0" err="1">
                <a:latin typeface="Arial" pitchFamily="34" charset="0"/>
                <a:cs typeface="Arial" pitchFamily="34" charset="0"/>
              </a:rPr>
              <a:t>Analytes</a:t>
            </a:r>
            <a:r>
              <a:rPr lang="en-US" sz="8800" b="1" dirty="0">
                <a:latin typeface="Arial" pitchFamily="34" charset="0"/>
                <a:cs typeface="Arial" pitchFamily="34" charset="0"/>
              </a:rPr>
              <a:t> over 25 Years in the Atherosclerosis Risk in Communities Study: Impact of Recalibration on Chronic Kidney Disease Prevalence and </a:t>
            </a:r>
            <a:r>
              <a:rPr lang="en-US" sz="8800" b="1" dirty="0" smtClean="0">
                <a:latin typeface="Arial" pitchFamily="34" charset="0"/>
                <a:cs typeface="Arial" pitchFamily="34" charset="0"/>
              </a:rPr>
              <a:t>Incidence</a:t>
            </a:r>
          </a:p>
          <a:p>
            <a:pPr marL="0" indent="0">
              <a:buFont typeface="Arial" charset="0"/>
              <a:buNone/>
              <a:defRPr/>
            </a:pPr>
            <a:endParaRPr lang="en-US" sz="9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C.M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Parrinello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M.E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Grams,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Couper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endParaRPr lang="en-US" sz="7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C.M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Ballantyne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R.C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Hoogeveen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J.H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Eckfeldt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endParaRPr lang="en-US" sz="7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E.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Selvin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and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J.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Coresh</a:t>
            </a:r>
            <a:endParaRPr lang="en-US" sz="72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96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July 2015</a:t>
            </a:r>
            <a:endParaRPr lang="en-US" sz="6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9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 smtClean="0">
                <a:latin typeface="Arial" pitchFamily="34" charset="0"/>
                <a:cs typeface="Arial" pitchFamily="34" charset="0"/>
              </a:rPr>
              <a:t>www.clinchem.org/content/61/7/938.full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 smtClean="0">
                <a:latin typeface="Arial" pitchFamily="34" charset="0"/>
                <a:cs typeface="Arial" pitchFamily="34" charset="0"/>
              </a:rPr>
              <a:t>© Copyright 2015 by the American Association for Clinical Chemistry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52" y="1971073"/>
            <a:ext cx="3519037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6828312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Figure 2 (Panels A-D). </a:t>
            </a:r>
            <a:r>
              <a:rPr lang="en-US" dirty="0" smtClean="0"/>
              <a:t>Regression of </a:t>
            </a:r>
            <a:r>
              <a:rPr lang="en-US" dirty="0" err="1" smtClean="0"/>
              <a:t>eGFR</a:t>
            </a:r>
            <a:r>
              <a:rPr lang="en-US" dirty="0" smtClean="0"/>
              <a:t> versus age across 5 ARIC visits before and after applying the laboratory recalibration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890" y="780195"/>
            <a:ext cx="6164815" cy="44309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9565" y="2114786"/>
            <a:ext cx="2181886" cy="176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4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66306" y="5573964"/>
            <a:ext cx="5894353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Figure </a:t>
            </a:r>
            <a:r>
              <a:rPr lang="en-US" b="1" dirty="0">
                <a:solidFill>
                  <a:srgbClr val="B11F24"/>
                </a:solidFill>
              </a:rPr>
              <a:t>3</a:t>
            </a:r>
            <a:r>
              <a:rPr lang="en-US" b="1" dirty="0" smtClean="0">
                <a:solidFill>
                  <a:srgbClr val="B11F24"/>
                </a:solidFill>
              </a:rPr>
              <a:t>. </a:t>
            </a:r>
            <a:r>
              <a:rPr lang="en-US" dirty="0" smtClean="0"/>
              <a:t>Comparison of prevalence estimates of CKD before and after recalibration of </a:t>
            </a:r>
            <a:r>
              <a:rPr lang="en-US" dirty="0" err="1" smtClean="0"/>
              <a:t>creatinine</a:t>
            </a:r>
            <a:r>
              <a:rPr lang="en-US" dirty="0" smtClean="0"/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506" y="783322"/>
            <a:ext cx="6855653" cy="441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1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 smtClean="0"/>
              <a:t>What other approaches could be used to assess the impact of applying a recalibration equation to full cohort data?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9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500" dirty="0" smtClean="0"/>
              <a:t>Background</a:t>
            </a:r>
          </a:p>
          <a:p>
            <a:pPr lvl="1"/>
            <a:r>
              <a:rPr lang="en-US" sz="2000" dirty="0" smtClean="0"/>
              <a:t>Equivalence </a:t>
            </a:r>
            <a:r>
              <a:rPr lang="en-US" sz="2000" dirty="0"/>
              <a:t>of laboratory measurements over time is important for studies of </a:t>
            </a:r>
            <a:r>
              <a:rPr lang="en-US" sz="2000" dirty="0" smtClean="0"/>
              <a:t>trends</a:t>
            </a:r>
          </a:p>
          <a:p>
            <a:pPr lvl="1"/>
            <a:r>
              <a:rPr lang="en-US" sz="2000" dirty="0"/>
              <a:t>Small systematic differences may shift the entire distribution of a biomarker at the population </a:t>
            </a:r>
            <a:r>
              <a:rPr lang="en-US" sz="2000" dirty="0" smtClean="0"/>
              <a:t>level</a:t>
            </a:r>
            <a:endParaRPr lang="en-US" sz="2100" dirty="0" smtClean="0"/>
          </a:p>
          <a:p>
            <a:pPr marL="0" indent="0">
              <a:buNone/>
            </a:pPr>
            <a:r>
              <a:rPr lang="en-US" sz="2500" dirty="0" smtClean="0"/>
              <a:t>Objectives</a:t>
            </a:r>
            <a:endParaRPr lang="en-US" sz="2500" dirty="0"/>
          </a:p>
          <a:p>
            <a:pPr lvl="1"/>
            <a:r>
              <a:rPr lang="en-US" sz="2100" dirty="0" smtClean="0"/>
              <a:t>Assess the equivalence of different biomarker measurements across 5 </a:t>
            </a:r>
            <a:r>
              <a:rPr lang="en-US" sz="2000" dirty="0"/>
              <a:t>Atherosclerosis Risk in Communities (ARIC)</a:t>
            </a:r>
            <a:r>
              <a:rPr lang="en-US" sz="2100" dirty="0" smtClean="0"/>
              <a:t> </a:t>
            </a:r>
            <a:r>
              <a:rPr lang="en-US" sz="2100" dirty="0" smtClean="0"/>
              <a:t>visits</a:t>
            </a:r>
            <a:endParaRPr lang="en-US" sz="2100" dirty="0"/>
          </a:p>
          <a:p>
            <a:pPr lvl="1"/>
            <a:r>
              <a:rPr lang="en-US" sz="2100" dirty="0" smtClean="0"/>
              <a:t>Determine recalibration corrections for those </a:t>
            </a:r>
            <a:r>
              <a:rPr lang="en-US" sz="2100" dirty="0" err="1" smtClean="0"/>
              <a:t>analytes</a:t>
            </a:r>
            <a:r>
              <a:rPr lang="en-US" sz="2100" dirty="0" smtClean="0"/>
              <a:t> lacking equivalence</a:t>
            </a:r>
            <a:endParaRPr lang="en-US" sz="2100" dirty="0"/>
          </a:p>
          <a:p>
            <a:pPr lvl="1"/>
            <a:r>
              <a:rPr lang="en-US" sz="2100" dirty="0" smtClean="0"/>
              <a:t>Assess trends in each </a:t>
            </a:r>
            <a:r>
              <a:rPr lang="en-US" sz="2100" dirty="0" err="1" smtClean="0"/>
              <a:t>analyte</a:t>
            </a:r>
            <a:r>
              <a:rPr lang="en-US" sz="2100" dirty="0" smtClean="0"/>
              <a:t> before and after recalibration</a:t>
            </a:r>
            <a:endParaRPr lang="en-US" sz="21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 smtClean="0"/>
              <a:t>What are some potential implications of not conducting assay recalibration in a prospective cohort study with multiple measurements over time?</a:t>
            </a:r>
          </a:p>
          <a:p>
            <a:pPr marL="0" indent="0">
              <a:buNone/>
            </a:pPr>
            <a:endParaRPr lang="en-US" sz="25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6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Materials &amp;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72532" y="1738126"/>
            <a:ext cx="8517467" cy="37941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500" dirty="0" smtClean="0"/>
              <a:t>Study population</a:t>
            </a:r>
          </a:p>
          <a:p>
            <a:pPr lvl="1"/>
            <a:r>
              <a:rPr lang="en-US" sz="2100" dirty="0" smtClean="0"/>
              <a:t>Subsample of 200 ARIC participants who had plasma available at all 5 visits (full cohort N=15,792) for 8 </a:t>
            </a:r>
            <a:r>
              <a:rPr lang="en-US" sz="2100" dirty="0" err="1" smtClean="0"/>
              <a:t>analytes</a:t>
            </a:r>
            <a:r>
              <a:rPr lang="en-US" sz="2100" dirty="0" smtClean="0"/>
              <a:t> that were also </a:t>
            </a:r>
            <a:r>
              <a:rPr lang="en-US" sz="2100" dirty="0" err="1" smtClean="0"/>
              <a:t>reassayed</a:t>
            </a:r>
            <a:r>
              <a:rPr lang="en-US" sz="2100" dirty="0" smtClean="0"/>
              <a:t> (</a:t>
            </a:r>
            <a:r>
              <a:rPr lang="en-US" sz="2100" b="1" dirty="0" smtClean="0"/>
              <a:t>Figure 1</a:t>
            </a:r>
            <a:r>
              <a:rPr lang="en-US" sz="2100" dirty="0" smtClean="0"/>
              <a:t>)</a:t>
            </a:r>
          </a:p>
          <a:p>
            <a:pPr lvl="1"/>
            <a:r>
              <a:rPr lang="en-US" sz="2100" dirty="0" smtClean="0"/>
              <a:t>Stratified random sampling selection based on age, sex, and </a:t>
            </a:r>
            <a:r>
              <a:rPr lang="en-US" sz="2100" dirty="0" smtClean="0"/>
              <a:t>race</a:t>
            </a:r>
            <a:endParaRPr lang="en-US" sz="2100" dirty="0" smtClean="0"/>
          </a:p>
          <a:p>
            <a:pPr marL="0" indent="0">
              <a:buNone/>
            </a:pPr>
            <a:r>
              <a:rPr lang="en-US" sz="2500" dirty="0" smtClean="0"/>
              <a:t>Statistical analysis - Recalibration</a:t>
            </a:r>
          </a:p>
          <a:p>
            <a:pPr lvl="1"/>
            <a:r>
              <a:rPr lang="en-US" sz="2100" dirty="0" smtClean="0"/>
              <a:t>Removed outliers extraneous to the recalibration process</a:t>
            </a:r>
          </a:p>
          <a:p>
            <a:pPr lvl="1"/>
            <a:r>
              <a:rPr lang="en-US" sz="2100" dirty="0" smtClean="0"/>
              <a:t>Deming regression of original </a:t>
            </a:r>
            <a:r>
              <a:rPr lang="en-US" sz="2100" dirty="0" err="1" smtClean="0"/>
              <a:t>vs</a:t>
            </a:r>
            <a:r>
              <a:rPr lang="en-US" sz="2100" dirty="0" smtClean="0"/>
              <a:t> </a:t>
            </a:r>
            <a:r>
              <a:rPr lang="en-US" sz="2100" dirty="0" err="1" smtClean="0"/>
              <a:t>reassayed</a:t>
            </a:r>
            <a:r>
              <a:rPr lang="en-US" sz="2100" dirty="0" smtClean="0"/>
              <a:t> measurement</a:t>
            </a:r>
            <a:endParaRPr lang="en-US" sz="2100" dirty="0"/>
          </a:p>
          <a:p>
            <a:pPr lvl="1"/>
            <a:r>
              <a:rPr lang="en-US" sz="2100" dirty="0" smtClean="0"/>
              <a:t>Recalibration equations derived for </a:t>
            </a:r>
            <a:r>
              <a:rPr lang="en-US" sz="2100" dirty="0" err="1" smtClean="0"/>
              <a:t>analytes</a:t>
            </a:r>
            <a:r>
              <a:rPr lang="en-US" sz="2100" dirty="0" smtClean="0"/>
              <a:t> with differences &gt;10</a:t>
            </a:r>
            <a:r>
              <a:rPr lang="en-US" sz="2100" dirty="0" smtClean="0"/>
              <a:t>%</a:t>
            </a:r>
            <a:endParaRPr lang="en-US" sz="2100" dirty="0" smtClean="0"/>
          </a:p>
          <a:p>
            <a:pPr marL="0" indent="0">
              <a:buNone/>
            </a:pPr>
            <a:r>
              <a:rPr lang="en-US" sz="2500" dirty="0"/>
              <a:t>Statistical analysis </a:t>
            </a:r>
            <a:r>
              <a:rPr lang="en-US" sz="2500" dirty="0" smtClean="0"/>
              <a:t>– Impact of recalibration</a:t>
            </a:r>
          </a:p>
          <a:p>
            <a:pPr lvl="1"/>
            <a:r>
              <a:rPr lang="en-US" sz="2000" dirty="0" smtClean="0"/>
              <a:t>Regressed mean </a:t>
            </a:r>
            <a:r>
              <a:rPr lang="en-US" sz="2000" dirty="0" err="1" smtClean="0"/>
              <a:t>analyte</a:t>
            </a:r>
            <a:r>
              <a:rPr lang="en-US" sz="2000" dirty="0" smtClean="0"/>
              <a:t> value pre- and post-recalibration on age at each visit</a:t>
            </a:r>
          </a:p>
          <a:p>
            <a:pPr lvl="1"/>
            <a:r>
              <a:rPr lang="en-US" sz="2000" dirty="0" smtClean="0"/>
              <a:t>Compared prevalence and incidence of </a:t>
            </a:r>
            <a:r>
              <a:rPr lang="en-US" sz="2000" dirty="0"/>
              <a:t>chronic kidney disease (CKD) (</a:t>
            </a:r>
            <a:r>
              <a:rPr lang="en-US" sz="2000" dirty="0" smtClean="0"/>
              <a:t>using creatinine-based </a:t>
            </a:r>
            <a:r>
              <a:rPr lang="en-US" sz="2000" dirty="0"/>
              <a:t>estimated glomerular filtration rate [</a:t>
            </a:r>
            <a:r>
              <a:rPr lang="en-US" sz="2000" dirty="0" err="1"/>
              <a:t>eGFR</a:t>
            </a:r>
            <a:r>
              <a:rPr lang="en-US" sz="2000" dirty="0"/>
              <a:t>]) </a:t>
            </a:r>
            <a:r>
              <a:rPr lang="en-US" sz="2000" dirty="0" smtClean="0"/>
              <a:t>pre- and post-recalibration (and to previous statistical calibration</a:t>
            </a:r>
            <a:r>
              <a:rPr lang="en-US" sz="2000" dirty="0" smtClean="0"/>
              <a:t>)</a:t>
            </a:r>
          </a:p>
          <a:p>
            <a:pPr lvl="1"/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60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66306" y="5353835"/>
            <a:ext cx="5840565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Figure 1. </a:t>
            </a:r>
            <a:r>
              <a:rPr lang="en-US" dirty="0" smtClean="0"/>
              <a:t>Study design for original measurements in the entire ARIC cohort and </a:t>
            </a:r>
            <a:r>
              <a:rPr lang="en-US" dirty="0" err="1" smtClean="0"/>
              <a:t>reassay</a:t>
            </a:r>
            <a:r>
              <a:rPr lang="en-US" dirty="0" smtClean="0"/>
              <a:t> of </a:t>
            </a:r>
            <a:r>
              <a:rPr lang="en-US" dirty="0" err="1" smtClean="0"/>
              <a:t>analytes</a:t>
            </a:r>
            <a:r>
              <a:rPr lang="en-US" dirty="0" smtClean="0"/>
              <a:t> in the recalibration subsample.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55" y="980840"/>
            <a:ext cx="8338563" cy="392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 smtClean="0"/>
              <a:t>What is the purpose of removing outliers prior to recalibration?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41867" y="1738126"/>
            <a:ext cx="8212666" cy="3794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 smtClean="0"/>
              <a:t>Most </a:t>
            </a:r>
            <a:r>
              <a:rPr lang="en-US" sz="2500" dirty="0" err="1" smtClean="0"/>
              <a:t>analytes</a:t>
            </a:r>
            <a:r>
              <a:rPr lang="en-US" sz="2500" dirty="0"/>
              <a:t> </a:t>
            </a:r>
            <a:r>
              <a:rPr lang="en-US" sz="2500" dirty="0" smtClean="0"/>
              <a:t>were well-calibrated</a:t>
            </a:r>
          </a:p>
          <a:p>
            <a:pPr lvl="1"/>
            <a:r>
              <a:rPr lang="en-US" sz="2100" dirty="0" err="1" smtClean="0"/>
              <a:t>Reassayed</a:t>
            </a:r>
            <a:r>
              <a:rPr lang="en-US" sz="2100" dirty="0" smtClean="0"/>
              <a:t> measurement values were highly correlated with original values</a:t>
            </a:r>
          </a:p>
          <a:p>
            <a:pPr lvl="1"/>
            <a:r>
              <a:rPr lang="en-US" sz="2100" dirty="0" smtClean="0"/>
              <a:t>Bias &lt;10% for all </a:t>
            </a:r>
            <a:r>
              <a:rPr lang="en-US" sz="2100" dirty="0" err="1" smtClean="0"/>
              <a:t>analytes</a:t>
            </a:r>
            <a:r>
              <a:rPr lang="en-US" sz="2100" dirty="0" smtClean="0"/>
              <a:t> except </a:t>
            </a:r>
            <a:r>
              <a:rPr lang="en-US" sz="2100" dirty="0" err="1" smtClean="0"/>
              <a:t>creatinine</a:t>
            </a:r>
            <a:r>
              <a:rPr lang="en-US" sz="2100" dirty="0" smtClean="0"/>
              <a:t> and uric acid (</a:t>
            </a:r>
            <a:r>
              <a:rPr lang="en-US" sz="2100" b="1" dirty="0" smtClean="0"/>
              <a:t>Table 2</a:t>
            </a:r>
            <a:r>
              <a:rPr lang="en-US" sz="2100" dirty="0" smtClean="0"/>
              <a:t>)</a:t>
            </a:r>
          </a:p>
          <a:p>
            <a:pPr marL="0" indent="0">
              <a:buNone/>
            </a:pPr>
            <a:r>
              <a:rPr lang="en-US" sz="2500" dirty="0" smtClean="0"/>
              <a:t>Developed recalibration equations for </a:t>
            </a:r>
            <a:r>
              <a:rPr lang="en-US" sz="2500" dirty="0" err="1" smtClean="0"/>
              <a:t>creatinine</a:t>
            </a:r>
            <a:r>
              <a:rPr lang="en-US" sz="2500" dirty="0" smtClean="0"/>
              <a:t> and uric acid and compared pre- and post-calibration results</a:t>
            </a:r>
            <a:endParaRPr lang="en-US" sz="2500" dirty="0"/>
          </a:p>
          <a:p>
            <a:pPr lvl="1"/>
            <a:r>
              <a:rPr lang="en-US" sz="2100" dirty="0" smtClean="0"/>
              <a:t>Trends in </a:t>
            </a:r>
            <a:r>
              <a:rPr lang="en-US" sz="2100" dirty="0" err="1" smtClean="0"/>
              <a:t>eGFR</a:t>
            </a:r>
            <a:r>
              <a:rPr lang="en-US" sz="2100" dirty="0" smtClean="0"/>
              <a:t> and uric acid were better aligned after applying equations to the entire cohort (</a:t>
            </a:r>
            <a:r>
              <a:rPr lang="en-US" sz="2100" b="1" dirty="0" smtClean="0"/>
              <a:t>Figure 2</a:t>
            </a:r>
            <a:r>
              <a:rPr lang="en-US" sz="2100" dirty="0" smtClean="0"/>
              <a:t>)</a:t>
            </a:r>
            <a:endParaRPr lang="en-US" sz="2100" dirty="0"/>
          </a:p>
          <a:p>
            <a:pPr lvl="1"/>
            <a:r>
              <a:rPr lang="en-US" sz="2100" dirty="0" smtClean="0"/>
              <a:t>Post-recalibration prevalence and incidence estimates of CKD determined by </a:t>
            </a:r>
            <a:r>
              <a:rPr lang="en-US" sz="2100" dirty="0" err="1" smtClean="0"/>
              <a:t>eGFR</a:t>
            </a:r>
            <a:r>
              <a:rPr lang="en-US" sz="2100" dirty="0" smtClean="0"/>
              <a:t> were more accurate (</a:t>
            </a:r>
            <a:r>
              <a:rPr lang="en-US" sz="2100" b="1" dirty="0" smtClean="0"/>
              <a:t>Figure 3</a:t>
            </a:r>
            <a:r>
              <a:rPr lang="en-US" sz="2100" dirty="0" smtClean="0"/>
              <a:t>)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78181" y="5659707"/>
            <a:ext cx="6840188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Table 2 (Partial)</a:t>
            </a:r>
            <a:r>
              <a:rPr lang="en-US" dirty="0" smtClean="0">
                <a:solidFill>
                  <a:srgbClr val="B11F24"/>
                </a:solidFill>
              </a:rPr>
              <a:t>. </a:t>
            </a:r>
            <a:r>
              <a:rPr lang="en-US" dirty="0" smtClean="0"/>
              <a:t>Recalibration recommendations to maximize reproducibility across visits 1-5. 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317"/>
          <a:stretch/>
        </p:blipFill>
        <p:spPr>
          <a:xfrm>
            <a:off x="152400" y="677340"/>
            <a:ext cx="8839200" cy="43053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068478"/>
            <a:ext cx="840740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78181" y="5642774"/>
            <a:ext cx="6840188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Table 3</a:t>
            </a:r>
            <a:r>
              <a:rPr lang="en-US" dirty="0" smtClean="0">
                <a:solidFill>
                  <a:srgbClr val="B11F24"/>
                </a:solidFill>
              </a:rPr>
              <a:t>. </a:t>
            </a:r>
            <a:r>
              <a:rPr lang="en-US" dirty="0" smtClean="0"/>
              <a:t>Comparisons of intercepts and slopes of regression lines of mean </a:t>
            </a:r>
            <a:r>
              <a:rPr lang="en-US" dirty="0" err="1" smtClean="0"/>
              <a:t>analytes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age</a:t>
            </a:r>
            <a:r>
              <a:rPr lang="en-US" baseline="30000" dirty="0" err="1" smtClean="0"/>
              <a:t>a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2909"/>
            <a:ext cx="9144000" cy="271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7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495</Words>
  <Application>Microsoft Office PowerPoint</Application>
  <PresentationFormat>On-screen Show (4:3)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Question</vt:lpstr>
      <vt:lpstr>Materials &amp; Methods</vt:lpstr>
      <vt:lpstr>PowerPoint Presentation</vt:lpstr>
      <vt:lpstr>Question</vt:lpstr>
      <vt:lpstr>Results</vt:lpstr>
      <vt:lpstr>PowerPoint Presentation</vt:lpstr>
      <vt:lpstr>PowerPoint Presentation</vt:lpstr>
      <vt:lpstr>PowerPoint Presentation</vt:lpstr>
      <vt:lpstr>PowerPoint Presentation</vt:lpstr>
      <vt:lpstr>Question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88</cp:revision>
  <dcterms:created xsi:type="dcterms:W3CDTF">2014-07-07T15:02:10Z</dcterms:created>
  <dcterms:modified xsi:type="dcterms:W3CDTF">2015-07-21T20:23:57Z</dcterms:modified>
</cp:coreProperties>
</file>