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0" r:id="rId2"/>
    <p:sldId id="269" r:id="rId3"/>
    <p:sldId id="257" r:id="rId4"/>
    <p:sldId id="270" r:id="rId5"/>
    <p:sldId id="273" r:id="rId6"/>
    <p:sldId id="271" r:id="rId7"/>
    <p:sldId id="272" r:id="rId8"/>
    <p:sldId id="258" r:id="rId9"/>
    <p:sldId id="263" r:id="rId10"/>
    <p:sldId id="274" r:id="rId11"/>
    <p:sldId id="276" r:id="rId12"/>
    <p:sldId id="275" r:id="rId13"/>
    <p:sldId id="278" r:id="rId14"/>
    <p:sldId id="279" r:id="rId15"/>
    <p:sldId id="26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11F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70" autoAdjust="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126" y="2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8/14/2015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en-US" sz="4000" smtClean="0">
                <a:solidFill>
                  <a:schemeClr val="bg1">
                    <a:lumMod val="50000"/>
                  </a:schemeClr>
                </a:solidFill>
              </a:rPr>
              <a:t/>
            </a:r>
            <a:br>
              <a:rPr lang="en-US" sz="4000" smtClean="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923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400" b="0" dirty="0" smtClean="0">
                <a:solidFill>
                  <a:srgbClr val="B11F24"/>
                </a:solidFill>
              </a:rPr>
              <a:t>Journal Club</a:t>
            </a:r>
            <a:endParaRPr lang="en-US" sz="5400" b="0" dirty="0">
              <a:solidFill>
                <a:srgbClr val="B11F24"/>
              </a:solidFill>
            </a:endParaRP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 smtClean="0"/>
              <a:t>Slide headline goes here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Slide text goes here.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lvl="1"/>
            <a:r>
              <a:rPr lang="en-US" dirty="0" smtClean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732559"/>
            <a:ext cx="6375581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 smtClean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Download the free </a:t>
            </a:r>
            <a:r>
              <a:rPr lang="en-US" sz="2400" i="1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app </a:t>
            </a:r>
          </a:p>
          <a:p>
            <a:pPr algn="ctr" defTabSz="914400" eaLnBrk="1" hangingPunct="1">
              <a:defRPr/>
            </a:pPr>
            <a:r>
              <a:rPr lang="en-US" sz="2400" kern="1200" dirty="0" smtClean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on iTunes for additional content!</a:t>
            </a: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 smtClean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nchem.org/content/61/8/1016.ful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nchem.org/content/61/8/1016.full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3719745" y="1971073"/>
            <a:ext cx="5343896" cy="47084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charset="0"/>
              <a:buNone/>
              <a:defRPr/>
            </a:pPr>
            <a:endParaRPr lang="en-US" sz="5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8400" b="1" dirty="0">
                <a:latin typeface="Arial" pitchFamily="34" charset="0"/>
                <a:cs typeface="Arial" pitchFamily="34" charset="0"/>
              </a:rPr>
              <a:t>Influence of Glycosylation on Diagnostic and Prognostic Accuracy of N-Terminal Pro–B-type Natriuretic Peptide in Acute Dyspnea: Data from the </a:t>
            </a:r>
            <a:r>
              <a:rPr lang="en-US" sz="8400" b="1" dirty="0" err="1">
                <a:latin typeface="Arial" pitchFamily="34" charset="0"/>
                <a:cs typeface="Arial" pitchFamily="34" charset="0"/>
              </a:rPr>
              <a:t>Akershus</a:t>
            </a:r>
            <a:r>
              <a:rPr lang="en-US" sz="8400" b="1" dirty="0">
                <a:latin typeface="Arial" pitchFamily="34" charset="0"/>
                <a:cs typeface="Arial" pitchFamily="34" charset="0"/>
              </a:rPr>
              <a:t> Cardiac Examination 2 </a:t>
            </a:r>
            <a:r>
              <a:rPr lang="en-US" sz="8400" b="1" dirty="0" smtClean="0">
                <a:latin typeface="Arial" pitchFamily="34" charset="0"/>
                <a:cs typeface="Arial" pitchFamily="34" charset="0"/>
              </a:rPr>
              <a:t>Study</a:t>
            </a:r>
          </a:p>
          <a:p>
            <a:pPr marL="0" indent="0">
              <a:buFont typeface="Arial" charset="0"/>
              <a:buNone/>
              <a:defRPr/>
            </a:pPr>
            <a:endParaRPr lang="en-US" sz="96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H.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Røsjø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M.B. 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Dahl,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M.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Jørgensen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R.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Røysland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J.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Brynildsen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Cataliotti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G. Christensen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, </a:t>
            </a:r>
            <a:endParaRPr lang="en-US" sz="72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7200" dirty="0" smtClean="0">
                <a:latin typeface="Arial" pitchFamily="34" charset="0"/>
                <a:cs typeface="Arial" pitchFamily="34" charset="0"/>
              </a:rPr>
              <a:t>A.D.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Høiseth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, T.-A. </a:t>
            </a:r>
            <a:r>
              <a:rPr lang="en-US" sz="7200" dirty="0" err="1" smtClean="0">
                <a:latin typeface="Arial" pitchFamily="34" charset="0"/>
                <a:cs typeface="Arial" pitchFamily="34" charset="0"/>
              </a:rPr>
              <a:t>Hagve</a:t>
            </a:r>
            <a:r>
              <a:rPr lang="en-US" sz="7200" dirty="0" smtClean="0">
                <a:latin typeface="Arial" pitchFamily="34" charset="0"/>
                <a:cs typeface="Arial" pitchFamily="34" charset="0"/>
              </a:rPr>
              <a:t>, and T. </a:t>
            </a:r>
            <a:r>
              <a:rPr lang="en-US" sz="7200" dirty="0" err="1">
                <a:latin typeface="Arial" pitchFamily="34" charset="0"/>
                <a:cs typeface="Arial" pitchFamily="34" charset="0"/>
              </a:rPr>
              <a:t>Omland</a:t>
            </a: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68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800" b="1" dirty="0" smtClean="0">
                <a:latin typeface="Arial" pitchFamily="34" charset="0"/>
                <a:cs typeface="Arial" pitchFamily="34" charset="0"/>
              </a:rPr>
              <a:t>August 2015</a:t>
            </a:r>
            <a:endParaRPr lang="en-US" sz="6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endParaRPr lang="en-US" sz="80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400" dirty="0" smtClean="0">
                <a:latin typeface="Arial" pitchFamily="34" charset="0"/>
                <a:cs typeface="Arial" pitchFamily="34" charset="0"/>
              </a:rPr>
              <a:t>www.clinchem.org/content/61/8/1087.full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9600" b="1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5200" dirty="0" smtClean="0">
                <a:latin typeface="Arial" pitchFamily="34" charset="0"/>
                <a:cs typeface="Arial" pitchFamily="34" charset="0"/>
              </a:rPr>
              <a:t>© Copyright 2015 by the American Association for Clinical Chemistry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17" y="1971073"/>
            <a:ext cx="3494398" cy="470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51" y="532764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 smtClean="0"/>
              <a:t>Results - prognosis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379418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NT-</a:t>
            </a:r>
            <a:r>
              <a:rPr lang="en-GB" sz="2200" dirty="0" err="1"/>
              <a:t>proBNP</a:t>
            </a:r>
            <a:r>
              <a:rPr lang="en-GB" sz="2200" dirty="0"/>
              <a:t> concentrations measured in </a:t>
            </a:r>
            <a:r>
              <a:rPr lang="en-GB" sz="2200" dirty="0" smtClean="0"/>
              <a:t>standard </a:t>
            </a:r>
            <a:r>
              <a:rPr lang="en-GB" sz="2200" dirty="0"/>
              <a:t>EDTA tubes and EDTA tubes pre-treated with </a:t>
            </a:r>
            <a:r>
              <a:rPr lang="en-GB" sz="2200" dirty="0" err="1"/>
              <a:t>deglycosylation</a:t>
            </a:r>
            <a:r>
              <a:rPr lang="en-GB" sz="2200" dirty="0"/>
              <a:t> </a:t>
            </a:r>
            <a:r>
              <a:rPr lang="en-GB" sz="2200" dirty="0" smtClean="0"/>
              <a:t>enzymes were both associated with all-cause mortality</a:t>
            </a:r>
          </a:p>
          <a:p>
            <a:pPr>
              <a:spcAft>
                <a:spcPts val="600"/>
              </a:spcAft>
              <a:buNone/>
            </a:pPr>
            <a:endParaRPr lang="en-GB" sz="8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NT-</a:t>
            </a:r>
            <a:r>
              <a:rPr lang="en-GB" sz="2200" dirty="0" err="1"/>
              <a:t>proBNP</a:t>
            </a:r>
            <a:r>
              <a:rPr lang="en-GB" sz="2200" dirty="0"/>
              <a:t> concentrations measured in </a:t>
            </a:r>
            <a:r>
              <a:rPr lang="en-GB" sz="2200" dirty="0" err="1"/>
              <a:t>EDTA</a:t>
            </a:r>
            <a:r>
              <a:rPr lang="en-GB" sz="2200" dirty="0"/>
              <a:t> tubes pre-treated with </a:t>
            </a:r>
            <a:r>
              <a:rPr lang="en-GB" sz="2200" dirty="0" err="1"/>
              <a:t>deglycosylation</a:t>
            </a:r>
            <a:r>
              <a:rPr lang="en-GB" sz="2200" dirty="0"/>
              <a:t> enzymes, but not NT-</a:t>
            </a:r>
            <a:r>
              <a:rPr lang="en-GB" sz="2200" dirty="0" err="1"/>
              <a:t>proBNP</a:t>
            </a:r>
            <a:r>
              <a:rPr lang="en-GB" sz="2200" dirty="0"/>
              <a:t> measurements in standard </a:t>
            </a:r>
            <a:r>
              <a:rPr lang="en-GB" sz="2200" dirty="0" err="1"/>
              <a:t>EDTA</a:t>
            </a:r>
            <a:r>
              <a:rPr lang="en-GB" sz="2200" dirty="0"/>
              <a:t> tubes, provided added value to the basic risk model of our dataset as assessed by the net reclassification index: 0.24 (95% CI 0.003-0.384)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en-GB" sz="2200" dirty="0" smtClean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6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8824" y="683171"/>
            <a:ext cx="82460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</a:rPr>
              <a:t>NT-</a:t>
            </a:r>
            <a:r>
              <a:rPr lang="en-US" sz="2800" b="1" dirty="0" err="1" smtClean="0">
                <a:latin typeface="+mj-lt"/>
              </a:rPr>
              <a:t>proBNP</a:t>
            </a:r>
            <a:r>
              <a:rPr lang="en-US" sz="2800" b="1" dirty="0" smtClean="0">
                <a:latin typeface="+mj-lt"/>
              </a:rPr>
              <a:t> concentrations and prognosis</a:t>
            </a:r>
            <a:endParaRPr lang="en-US" sz="28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192740" y="5436472"/>
            <a:ext cx="6232101" cy="124649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500" b="1" dirty="0" smtClean="0">
                <a:solidFill>
                  <a:srgbClr val="B11F24"/>
                </a:solidFill>
              </a:rPr>
              <a:t>Table 3</a:t>
            </a:r>
            <a:r>
              <a:rPr lang="en-US" sz="1500" dirty="0" smtClean="0">
                <a:solidFill>
                  <a:srgbClr val="B11F24"/>
                </a:solidFill>
              </a:rPr>
              <a:t>. </a:t>
            </a:r>
            <a:r>
              <a:rPr lang="en-GB" sz="1500" dirty="0"/>
              <a:t>Predictors for mortality during follow-up in patients with acute </a:t>
            </a:r>
            <a:r>
              <a:rPr lang="en-GB" sz="1500" dirty="0" err="1"/>
              <a:t>dyspnea</a:t>
            </a:r>
            <a:r>
              <a:rPr lang="en-GB" sz="1500" dirty="0"/>
              <a:t> (n=309) by </a:t>
            </a:r>
            <a:r>
              <a:rPr lang="en-GB" sz="1500" dirty="0" smtClean="0"/>
              <a:t>multivariate </a:t>
            </a:r>
            <a:r>
              <a:rPr lang="en-GB" sz="1500" dirty="0"/>
              <a:t>Cox proportional hazard regression </a:t>
            </a:r>
            <a:r>
              <a:rPr lang="en-GB" sz="1500" dirty="0" smtClean="0"/>
              <a:t>analysis. </a:t>
            </a:r>
            <a:r>
              <a:rPr lang="en-GB" sz="1500" baseline="30000" dirty="0" smtClean="0"/>
              <a:t>c</a:t>
            </a:r>
            <a:r>
              <a:rPr lang="en-US" sz="1500" dirty="0"/>
              <a:t>Variables retained in the final model with </a:t>
            </a:r>
            <a:r>
              <a:rPr lang="en-US" sz="1500" dirty="0" err="1" smtClean="0"/>
              <a:t>ln</a:t>
            </a:r>
            <a:r>
              <a:rPr lang="en-US" sz="1500" dirty="0" smtClean="0"/>
              <a:t>(NT-</a:t>
            </a:r>
            <a:r>
              <a:rPr lang="en-US" sz="1500" dirty="0" err="1" smtClean="0"/>
              <a:t>proBNP</a:t>
            </a:r>
            <a:r>
              <a:rPr lang="en-US" sz="1500" dirty="0" smtClean="0"/>
              <a:t> )(</a:t>
            </a:r>
            <a:r>
              <a:rPr lang="en-US" sz="1500" dirty="0"/>
              <a:t>−2 log likelihood = 1120</a:t>
            </a:r>
            <a:r>
              <a:rPr lang="en-US" sz="1500" dirty="0" smtClean="0"/>
              <a:t>). </a:t>
            </a:r>
            <a:r>
              <a:rPr lang="en-US" sz="1500" baseline="30000" dirty="0" err="1" smtClean="0"/>
              <a:t>d</a:t>
            </a:r>
            <a:r>
              <a:rPr lang="en-US" sz="1500" dirty="0" err="1"/>
              <a:t>Variables</a:t>
            </a:r>
            <a:r>
              <a:rPr lang="en-US" sz="1500" dirty="0"/>
              <a:t> retained in the final model with </a:t>
            </a:r>
            <a:r>
              <a:rPr lang="en-US" sz="1500" dirty="0" err="1" smtClean="0"/>
              <a:t>ln</a:t>
            </a:r>
            <a:r>
              <a:rPr lang="en-US" sz="1500" dirty="0" smtClean="0"/>
              <a:t>(total NT-</a:t>
            </a:r>
            <a:r>
              <a:rPr lang="en-US" sz="1500" dirty="0" err="1" smtClean="0"/>
              <a:t>proBNP</a:t>
            </a:r>
            <a:r>
              <a:rPr lang="en-US" sz="1500" dirty="0" smtClean="0"/>
              <a:t>) </a:t>
            </a:r>
            <a:r>
              <a:rPr lang="en-US" sz="1500" dirty="0"/>
              <a:t>(−2 log likelihood = 1114).</a:t>
            </a:r>
            <a:endParaRPr lang="en-US" sz="15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1387" b="2076"/>
          <a:stretch/>
        </p:blipFill>
        <p:spPr>
          <a:xfrm>
            <a:off x="295834" y="1729611"/>
            <a:ext cx="8589869" cy="3219150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798" y="1332003"/>
            <a:ext cx="8306905" cy="28678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95834" y="5034881"/>
            <a:ext cx="8706879" cy="3154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50" i="1" dirty="0"/>
              <a:t>NT-</a:t>
            </a:r>
            <a:r>
              <a:rPr lang="en-US" sz="1450" i="1" dirty="0" err="1"/>
              <a:t>proBNP</a:t>
            </a:r>
            <a:r>
              <a:rPr lang="en-US" sz="1450" i="1" dirty="0"/>
              <a:t> and total-NT-</a:t>
            </a:r>
            <a:r>
              <a:rPr lang="en-US" sz="1450" i="1" dirty="0" err="1"/>
              <a:t>proBNP</a:t>
            </a:r>
            <a:r>
              <a:rPr lang="en-US" sz="1450" i="1" dirty="0"/>
              <a:t> were transformed by the natural logarithm prior to regression analysis</a:t>
            </a:r>
          </a:p>
        </p:txBody>
      </p:sp>
    </p:spTree>
    <p:extLst>
      <p:ext uri="{BB962C8B-B14F-4D97-AF65-F5344CB8AC3E}">
        <p14:creationId xmlns:p14="http://schemas.microsoft.com/office/powerpoint/2010/main" val="36969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/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551" y="1651548"/>
            <a:ext cx="6683290" cy="35179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334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NT-</a:t>
            </a:r>
            <a:r>
              <a:rPr lang="en-GB" sz="2000" b="1" dirty="0" err="1">
                <a:latin typeface="+mj-lt"/>
              </a:rPr>
              <a:t>proBNP</a:t>
            </a:r>
            <a:r>
              <a:rPr lang="en-GB" sz="2000" b="1" dirty="0">
                <a:latin typeface="+mj-lt"/>
              </a:rPr>
              <a:t> concentrations in </a:t>
            </a:r>
            <a:r>
              <a:rPr lang="en-GB" sz="2000" b="1" dirty="0" err="1">
                <a:latin typeface="+mj-lt"/>
              </a:rPr>
              <a:t>EDTA</a:t>
            </a:r>
            <a:r>
              <a:rPr lang="en-GB" sz="2000" b="1" dirty="0">
                <a:latin typeface="+mj-lt"/>
              </a:rPr>
              <a:t> plasma samples with and without </a:t>
            </a:r>
            <a:r>
              <a:rPr lang="en-GB" sz="2000" b="1" dirty="0" err="1">
                <a:latin typeface="+mj-lt"/>
              </a:rPr>
              <a:t>deglycosylation</a:t>
            </a:r>
            <a:r>
              <a:rPr lang="en-GB" sz="2000" b="1" dirty="0">
                <a:latin typeface="+mj-lt"/>
              </a:rPr>
              <a:t> </a:t>
            </a:r>
            <a:r>
              <a:rPr lang="en-GB" sz="2000" b="1" dirty="0" smtClean="0">
                <a:latin typeface="+mj-lt"/>
              </a:rPr>
              <a:t>enzymes and prognosis</a:t>
            </a:r>
            <a:endParaRPr lang="en-US" sz="2000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6306" y="5417108"/>
            <a:ext cx="6701176" cy="87716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700" b="1" dirty="0" smtClean="0">
                <a:solidFill>
                  <a:srgbClr val="B11F24"/>
                </a:solidFill>
              </a:rPr>
              <a:t>Figure </a:t>
            </a:r>
            <a:r>
              <a:rPr lang="en-US" sz="1700" b="1" dirty="0">
                <a:solidFill>
                  <a:srgbClr val="B11F24"/>
                </a:solidFill>
              </a:rPr>
              <a:t>3</a:t>
            </a:r>
            <a:r>
              <a:rPr lang="en-US" sz="1700" b="1" dirty="0" smtClean="0">
                <a:solidFill>
                  <a:srgbClr val="B11F24"/>
                </a:solidFill>
              </a:rPr>
              <a:t>. </a:t>
            </a:r>
            <a:r>
              <a:rPr lang="en-US" sz="1700" dirty="0"/>
              <a:t>Patients stratified according to quartiles of (A) NT-</a:t>
            </a:r>
            <a:r>
              <a:rPr lang="en-US" sz="1700" dirty="0" err="1"/>
              <a:t>proBNP</a:t>
            </a:r>
            <a:r>
              <a:rPr lang="en-US" sz="1700" dirty="0"/>
              <a:t> and (B) </a:t>
            </a:r>
            <a:r>
              <a:rPr lang="en-GB" sz="1700" baseline="-25000" dirty="0" err="1"/>
              <a:t>Total</a:t>
            </a:r>
            <a:r>
              <a:rPr lang="en-GB" sz="1700" dirty="0" err="1"/>
              <a:t>NT-proBNP</a:t>
            </a:r>
            <a:r>
              <a:rPr lang="en-GB" sz="1700" dirty="0"/>
              <a:t> concentrations measured on </a:t>
            </a:r>
            <a:r>
              <a:rPr lang="en-US" sz="1700" dirty="0"/>
              <a:t>admission for acute dyspnea (</a:t>
            </a:r>
            <a:r>
              <a:rPr lang="en-US" sz="1700" i="1" dirty="0"/>
              <a:t>P</a:t>
            </a:r>
            <a:r>
              <a:rPr lang="en-US" sz="1700" dirty="0"/>
              <a:t>&lt;0.001 for both by the </a:t>
            </a:r>
            <a:r>
              <a:rPr lang="en-US" sz="1700" dirty="0" smtClean="0"/>
              <a:t>log-rank </a:t>
            </a:r>
            <a:r>
              <a:rPr lang="en-US" sz="1700" dirty="0"/>
              <a:t>test).</a:t>
            </a:r>
            <a:endParaRPr lang="en-US" sz="1700" i="1" dirty="0"/>
          </a:p>
        </p:txBody>
      </p:sp>
    </p:spTree>
    <p:extLst>
      <p:ext uri="{BB962C8B-B14F-4D97-AF65-F5344CB8AC3E}">
        <p14:creationId xmlns:p14="http://schemas.microsoft.com/office/powerpoint/2010/main" val="3134343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51" y="532764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 smtClean="0"/>
              <a:t>Results- 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3794183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Will the results be similar in heart failure patients with preserved and reduced ejection fraction</a:t>
            </a:r>
            <a:r>
              <a:rPr lang="en-GB" sz="2200" dirty="0"/>
              <a:t>?</a:t>
            </a:r>
            <a:r>
              <a:rPr lang="en-US" sz="2200" baseline="30000" dirty="0"/>
              <a:t>1</a:t>
            </a:r>
            <a:r>
              <a:rPr lang="en-US" sz="2200" dirty="0"/>
              <a:t> </a:t>
            </a:r>
            <a:endParaRPr lang="en-GB" sz="22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/>
              <a:t>There seems to be </a:t>
            </a:r>
            <a:r>
              <a:rPr lang="en-US" sz="2200" dirty="0"/>
              <a:t>differences in NT-</a:t>
            </a:r>
            <a:r>
              <a:rPr lang="en-US" sz="2200" dirty="0" err="1"/>
              <a:t>proBNP</a:t>
            </a:r>
            <a:r>
              <a:rPr lang="en-US" sz="2200" dirty="0"/>
              <a:t> glycosylation between patients with acute and chronic </a:t>
            </a:r>
            <a:r>
              <a:rPr lang="en-US" sz="2200" dirty="0" smtClean="0"/>
              <a:t>disease; how would this influence the results?</a:t>
            </a:r>
            <a:r>
              <a:rPr lang="en-US" sz="2200" baseline="30000" dirty="0" smtClean="0"/>
              <a:t>1</a:t>
            </a:r>
            <a:endParaRPr lang="en-US" sz="22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smtClean="0"/>
              <a:t>[Ref also the Editorial: the effect by BMI was adjusted for in the multivariate models]</a:t>
            </a:r>
            <a:r>
              <a:rPr lang="en-US" sz="2200" baseline="30000" dirty="0" smtClean="0"/>
              <a:t>1</a:t>
            </a:r>
            <a:r>
              <a:rPr lang="en-US" sz="2200" dirty="0" smtClean="0"/>
              <a:t> </a:t>
            </a:r>
          </a:p>
          <a:p>
            <a:pPr marL="0" indent="0">
              <a:spcAft>
                <a:spcPts val="600"/>
              </a:spcAft>
              <a:buNone/>
            </a:pPr>
            <a:endParaRPr lang="en-US" sz="2200" baseline="30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797207" y="4673675"/>
            <a:ext cx="5984158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0"/>
              </a:spcBef>
              <a:buNone/>
            </a:pPr>
            <a:r>
              <a:rPr lang="en-US" sz="1700" b="1" baseline="30000" dirty="0"/>
              <a:t>1</a:t>
            </a:r>
            <a:r>
              <a:rPr lang="en-US" sz="1700" b="1" dirty="0"/>
              <a:t>See accompanying editorial on this article:</a:t>
            </a:r>
          </a:p>
          <a:p>
            <a:pPr lvl="1">
              <a:spcBef>
                <a:spcPts val="0"/>
              </a:spcBef>
              <a:buNone/>
            </a:pPr>
            <a:r>
              <a:rPr lang="en-US" sz="1600" dirty="0"/>
              <a:t>A.S. Jaffe, F.S. Apple, A. </a:t>
            </a:r>
            <a:r>
              <a:rPr lang="en-US" sz="1600" dirty="0" err="1"/>
              <a:t>Mebazaa</a:t>
            </a:r>
            <a:r>
              <a:rPr lang="en-US" sz="1600" dirty="0"/>
              <a:t>, and N. </a:t>
            </a:r>
            <a:r>
              <a:rPr lang="en-US" sz="1600" dirty="0" err="1"/>
              <a:t>Vodovar</a:t>
            </a:r>
            <a:r>
              <a:rPr lang="en-US" sz="1600" dirty="0"/>
              <a:t>. Unraveling N-Terminal Pro–B-Type Natriuretic Peptide: Another Piece to a Very Complex Puzzle in Heart Failure Patients. Clinical Chemistry 2015; v. 61, p.1016-1018. </a:t>
            </a:r>
            <a:r>
              <a:rPr lang="en-US" sz="1600" dirty="0">
                <a:hlinkClick r:id="rId2"/>
              </a:rPr>
              <a:t>http://www.clinchem.org/content/61/8/1016.full</a:t>
            </a:r>
            <a:r>
              <a:rPr lang="en-US" sz="1600" dirty="0"/>
              <a:t>  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231149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51" y="532764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4375265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NT-</a:t>
            </a:r>
            <a:r>
              <a:rPr lang="en-GB" sz="2200" dirty="0" err="1"/>
              <a:t>proBNP</a:t>
            </a:r>
            <a:r>
              <a:rPr lang="en-GB" sz="2200" dirty="0"/>
              <a:t> concentrations were markedly increased after pre-treatment with </a:t>
            </a:r>
            <a:r>
              <a:rPr lang="en-GB" sz="2200" dirty="0" err="1"/>
              <a:t>deglycosylation</a:t>
            </a:r>
            <a:r>
              <a:rPr lang="en-GB" sz="2200" dirty="0"/>
              <a:t> </a:t>
            </a:r>
            <a:r>
              <a:rPr lang="en-GB" sz="2200" dirty="0" smtClean="0"/>
              <a:t>enzymes</a:t>
            </a:r>
          </a:p>
          <a:p>
            <a:pPr>
              <a:spcAft>
                <a:spcPts val="600"/>
              </a:spcAft>
              <a:buNone/>
            </a:pPr>
            <a:endParaRPr lang="en-GB" sz="8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The </a:t>
            </a:r>
            <a:r>
              <a:rPr lang="en-GB" sz="2200" dirty="0" err="1" smtClean="0"/>
              <a:t>AUC</a:t>
            </a:r>
            <a:r>
              <a:rPr lang="en-GB" sz="2200" dirty="0" smtClean="0"/>
              <a:t> was higher to diagnose heart failure for NT-</a:t>
            </a:r>
            <a:r>
              <a:rPr lang="en-GB" sz="2200" dirty="0" err="1" smtClean="0"/>
              <a:t>proBNP</a:t>
            </a:r>
            <a:r>
              <a:rPr lang="en-GB" sz="2200" dirty="0" smtClean="0"/>
              <a:t> concentrations measured in </a:t>
            </a:r>
            <a:r>
              <a:rPr lang="en-GB" sz="2200" dirty="0" err="1" smtClean="0"/>
              <a:t>EDTA</a:t>
            </a:r>
            <a:r>
              <a:rPr lang="en-GB" sz="2200" dirty="0" smtClean="0"/>
              <a:t> tubes pre-treated </a:t>
            </a:r>
            <a:r>
              <a:rPr lang="en-GB" sz="2200" dirty="0"/>
              <a:t>with </a:t>
            </a:r>
            <a:r>
              <a:rPr lang="en-GB" sz="2200" dirty="0" err="1"/>
              <a:t>deglycosylation</a:t>
            </a:r>
            <a:r>
              <a:rPr lang="en-GB" sz="2200" dirty="0"/>
              <a:t> </a:t>
            </a:r>
            <a:r>
              <a:rPr lang="en-GB" sz="2200" dirty="0" smtClean="0"/>
              <a:t>enzymes vs. NT-</a:t>
            </a:r>
            <a:r>
              <a:rPr lang="en-GB" sz="2200" dirty="0" err="1" smtClean="0"/>
              <a:t>proBNP</a:t>
            </a:r>
            <a:r>
              <a:rPr lang="en-GB" sz="2200" dirty="0" smtClean="0"/>
              <a:t> measurements in standard EDTA tubes</a:t>
            </a:r>
          </a:p>
          <a:p>
            <a:pPr>
              <a:spcAft>
                <a:spcPts val="600"/>
              </a:spcAft>
              <a:buNone/>
            </a:pPr>
            <a:endParaRPr lang="en-GB" sz="8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NT-</a:t>
            </a:r>
            <a:r>
              <a:rPr lang="en-GB" sz="2200" dirty="0" err="1"/>
              <a:t>proBNP</a:t>
            </a:r>
            <a:r>
              <a:rPr lang="en-GB" sz="2200" dirty="0"/>
              <a:t> concentrations measured in </a:t>
            </a:r>
            <a:r>
              <a:rPr lang="en-GB" sz="2200" dirty="0" err="1"/>
              <a:t>EDTA</a:t>
            </a:r>
            <a:r>
              <a:rPr lang="en-GB" sz="2200" dirty="0"/>
              <a:t> tubes pre-treated with </a:t>
            </a:r>
            <a:r>
              <a:rPr lang="en-GB" sz="2200" dirty="0" err="1"/>
              <a:t>deglycosylation</a:t>
            </a:r>
            <a:r>
              <a:rPr lang="en-GB" sz="2200" dirty="0"/>
              <a:t> enzymes, but not NT-</a:t>
            </a:r>
            <a:r>
              <a:rPr lang="en-GB" sz="2200" dirty="0" err="1"/>
              <a:t>proBNP</a:t>
            </a:r>
            <a:r>
              <a:rPr lang="en-GB" sz="2200" dirty="0"/>
              <a:t> measurements in standard </a:t>
            </a:r>
            <a:r>
              <a:rPr lang="en-GB" sz="2200" dirty="0" err="1"/>
              <a:t>EDTA</a:t>
            </a:r>
            <a:r>
              <a:rPr lang="en-GB" sz="2200" dirty="0"/>
              <a:t> tubes, provided added value to the basic risk model of our dataset</a:t>
            </a:r>
            <a:r>
              <a:rPr lang="en-GB" sz="2200" dirty="0" smtClean="0"/>
              <a:t> </a:t>
            </a:r>
          </a:p>
          <a:p>
            <a:pPr marL="0" indent="0">
              <a:spcAft>
                <a:spcPts val="600"/>
              </a:spcAft>
              <a:buNone/>
            </a:pPr>
            <a:endParaRPr lang="en-US" sz="2200" baseline="30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2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0492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453401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N-terminal pro-B-type </a:t>
            </a:r>
            <a:r>
              <a:rPr lang="en-GB" dirty="0"/>
              <a:t>natriuretic peptide (NT-</a:t>
            </a:r>
            <a:r>
              <a:rPr lang="en-GB" dirty="0" err="1"/>
              <a:t>proBNP</a:t>
            </a:r>
            <a:r>
              <a:rPr lang="en-GB" dirty="0"/>
              <a:t>) </a:t>
            </a:r>
            <a:r>
              <a:rPr lang="en-GB" dirty="0" smtClean="0"/>
              <a:t>measurement is currently used in clinical practice </a:t>
            </a:r>
            <a:endParaRPr lang="en-US" dirty="0" smtClean="0"/>
          </a:p>
          <a:p>
            <a:pPr lvl="1"/>
            <a:r>
              <a:rPr lang="en-US" sz="1900" dirty="0" smtClean="0"/>
              <a:t>To diagnose or rule out heart failure </a:t>
            </a:r>
          </a:p>
          <a:p>
            <a:pPr lvl="1"/>
            <a:r>
              <a:rPr lang="en-US" sz="1900" dirty="0" smtClean="0"/>
              <a:t>To provide prognostic information in cardiovascular disease</a:t>
            </a:r>
          </a:p>
          <a:p>
            <a:pPr lvl="1"/>
            <a:r>
              <a:rPr lang="en-US" sz="1900" dirty="0" smtClean="0"/>
              <a:t>To monitor the effect of therapy (on-going studies)</a:t>
            </a:r>
          </a:p>
          <a:p>
            <a:pPr marL="457200" lvl="1" indent="0">
              <a:buNone/>
            </a:pPr>
            <a:endParaRPr lang="en-US" sz="1900" dirty="0" smtClean="0"/>
          </a:p>
          <a:p>
            <a:pPr marL="0" indent="0">
              <a:buNone/>
            </a:pPr>
            <a:r>
              <a:rPr lang="en-GB" dirty="0" smtClean="0"/>
              <a:t>NT-</a:t>
            </a:r>
            <a:r>
              <a:rPr lang="en-GB" dirty="0" err="1" smtClean="0"/>
              <a:t>proBNP</a:t>
            </a:r>
            <a:r>
              <a:rPr lang="en-GB" dirty="0" smtClean="0"/>
              <a:t> is glycosylated </a:t>
            </a:r>
            <a:endParaRPr lang="en-US" dirty="0" smtClean="0"/>
          </a:p>
          <a:p>
            <a:pPr lvl="1">
              <a:lnSpc>
                <a:spcPct val="120000"/>
              </a:lnSpc>
            </a:pPr>
            <a:r>
              <a:rPr lang="en-GB" sz="1900" dirty="0" smtClean="0"/>
              <a:t>The </a:t>
            </a:r>
            <a:r>
              <a:rPr lang="en-GB" sz="1900" dirty="0"/>
              <a:t>sugar moieties attached to </a:t>
            </a:r>
            <a:r>
              <a:rPr lang="en-GB" sz="1900" dirty="0" smtClean="0"/>
              <a:t>NT-</a:t>
            </a:r>
            <a:r>
              <a:rPr lang="en-GB" sz="1900" dirty="0" err="1" smtClean="0"/>
              <a:t>proBNP</a:t>
            </a:r>
            <a:r>
              <a:rPr lang="en-GB" sz="1900" baseline="-25000" dirty="0" smtClean="0"/>
              <a:t> </a:t>
            </a:r>
            <a:r>
              <a:rPr lang="en-GB" sz="1900" dirty="0"/>
              <a:t>cover cleavage sites, which limit the binding of proteases to the molecule and thus the processing of proBNP</a:t>
            </a:r>
            <a:r>
              <a:rPr lang="en-GB" sz="1900" baseline="-25000" dirty="0"/>
              <a:t>1-108</a:t>
            </a:r>
            <a:r>
              <a:rPr lang="en-GB" sz="1900" dirty="0"/>
              <a:t> </a:t>
            </a:r>
            <a:endParaRPr lang="en-US" sz="1900" dirty="0" smtClean="0"/>
          </a:p>
          <a:p>
            <a:pPr lvl="1">
              <a:lnSpc>
                <a:spcPct val="110000"/>
              </a:lnSpc>
            </a:pPr>
            <a:r>
              <a:rPr lang="en-GB" sz="1900" dirty="0" smtClean="0"/>
              <a:t>The sugar </a:t>
            </a:r>
            <a:r>
              <a:rPr lang="en-GB" sz="1900" dirty="0"/>
              <a:t>moieties in the N-terminal fragment of proBNP</a:t>
            </a:r>
            <a:r>
              <a:rPr lang="en-GB" sz="1900" baseline="-25000" dirty="0"/>
              <a:t>1-108 </a:t>
            </a:r>
            <a:r>
              <a:rPr lang="en-GB" sz="1900" dirty="0"/>
              <a:t>influence antibody binding of the commercially available assay for detection of circulating NT-</a:t>
            </a:r>
            <a:r>
              <a:rPr lang="en-GB" sz="1900" dirty="0" err="1"/>
              <a:t>proBNP</a:t>
            </a:r>
            <a:r>
              <a:rPr lang="en-GB" sz="1900" dirty="0"/>
              <a:t> </a:t>
            </a:r>
            <a:r>
              <a:rPr lang="en-GB" sz="1900" dirty="0" smtClean="0"/>
              <a:t>(</a:t>
            </a:r>
            <a:r>
              <a:rPr lang="en-GB" sz="1900" dirty="0" err="1"/>
              <a:t>Elecsys</a:t>
            </a:r>
            <a:r>
              <a:rPr lang="en-GB" sz="1900" dirty="0"/>
              <a:t> </a:t>
            </a:r>
            <a:r>
              <a:rPr lang="en-GB" sz="1900" dirty="0" err="1"/>
              <a:t>proBNP</a:t>
            </a:r>
            <a:r>
              <a:rPr lang="en-GB" sz="1900" dirty="0"/>
              <a:t> II </a:t>
            </a:r>
            <a:r>
              <a:rPr lang="en-GB" sz="1900" dirty="0" smtClean="0"/>
              <a:t>assay, Roche </a:t>
            </a:r>
            <a:r>
              <a:rPr lang="en-GB" sz="1900" dirty="0"/>
              <a:t>Diagnostics, Basel, </a:t>
            </a:r>
            <a:r>
              <a:rPr lang="en-GB" sz="1900" dirty="0" smtClean="0"/>
              <a:t>Switzerland)</a:t>
            </a:r>
            <a:endParaRPr lang="en-US" sz="19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80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351" y="653889"/>
            <a:ext cx="7250202" cy="747396"/>
          </a:xfrm>
        </p:spPr>
        <p:txBody>
          <a:bodyPr/>
          <a:lstStyle/>
          <a:p>
            <a:r>
              <a:rPr lang="en-US" dirty="0" smtClean="0"/>
              <a:t>Introduction</a:t>
            </a:r>
            <a:r>
              <a:rPr lang="en-US" dirty="0"/>
              <a:t> – Key </a:t>
            </a:r>
            <a:r>
              <a:rPr lang="en-US" dirty="0" smtClean="0"/>
              <a:t>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508077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 dirty="0"/>
              <a:t>Could </a:t>
            </a:r>
            <a:r>
              <a:rPr lang="en-GB" sz="2200" dirty="0"/>
              <a:t>NT-</a:t>
            </a:r>
            <a:r>
              <a:rPr lang="en-GB" sz="2200" dirty="0" err="1"/>
              <a:t>proBNP</a:t>
            </a:r>
            <a:r>
              <a:rPr lang="en-GB" sz="2200" dirty="0"/>
              <a:t> glycosylation impact </a:t>
            </a:r>
            <a:r>
              <a:rPr lang="en-GB" sz="2200" dirty="0" smtClean="0"/>
              <a:t>on NT</a:t>
            </a:r>
            <a:r>
              <a:rPr lang="en-GB" sz="2200" dirty="0"/>
              <a:t>-</a:t>
            </a:r>
            <a:r>
              <a:rPr lang="en-GB" sz="2200" dirty="0" err="1"/>
              <a:t>proBNP</a:t>
            </a:r>
            <a:r>
              <a:rPr lang="en-GB" sz="2200" dirty="0"/>
              <a:t> </a:t>
            </a:r>
            <a:r>
              <a:rPr lang="en-GB" sz="2200" dirty="0" smtClean="0"/>
              <a:t>measurements?</a:t>
            </a:r>
          </a:p>
          <a:p>
            <a:pPr marL="0" indent="0">
              <a:buNone/>
            </a:pPr>
            <a:endParaRPr lang="en-US" sz="2200" dirty="0"/>
          </a:p>
          <a:p>
            <a:r>
              <a:rPr lang="en-US" sz="2000" dirty="0"/>
              <a:t>To diagnose acute </a:t>
            </a:r>
            <a:r>
              <a:rPr lang="en-US" sz="2000" dirty="0" smtClean="0"/>
              <a:t>heart failure (HF) in </a:t>
            </a:r>
            <a:r>
              <a:rPr lang="en-US" sz="2000" dirty="0"/>
              <a:t>patients </a:t>
            </a:r>
            <a:r>
              <a:rPr lang="en-US" sz="2000" dirty="0" smtClean="0"/>
              <a:t>presenting with acute </a:t>
            </a:r>
            <a:r>
              <a:rPr lang="en-US" sz="2000" dirty="0"/>
              <a:t>dyspnea?</a:t>
            </a:r>
          </a:p>
          <a:p>
            <a:r>
              <a:rPr lang="en-US" sz="2000" dirty="0"/>
              <a:t>To risk stratify patients </a:t>
            </a:r>
            <a:r>
              <a:rPr lang="en-US" sz="2000" dirty="0" smtClean="0"/>
              <a:t>presenting with dyspnea?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562" y="611914"/>
            <a:ext cx="7250202" cy="747396"/>
          </a:xfrm>
        </p:spPr>
        <p:txBody>
          <a:bodyPr/>
          <a:lstStyle/>
          <a:p>
            <a:r>
              <a:rPr lang="en-US" dirty="0"/>
              <a:t>Materials and </a:t>
            </a:r>
            <a:r>
              <a:rPr lang="en-US" dirty="0" smtClean="0"/>
              <a:t>Methods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 smtClean="0"/>
              <a:t>NT</a:t>
            </a:r>
            <a:r>
              <a:rPr lang="en-GB" sz="2200" dirty="0"/>
              <a:t>-</a:t>
            </a:r>
            <a:r>
              <a:rPr lang="en-GB" sz="2200" dirty="0" err="1"/>
              <a:t>proBNP</a:t>
            </a:r>
            <a:r>
              <a:rPr lang="en-GB" sz="2200" dirty="0"/>
              <a:t> concentrations </a:t>
            </a:r>
            <a:r>
              <a:rPr lang="en-GB" sz="2200" dirty="0" smtClean="0"/>
              <a:t>(</a:t>
            </a:r>
            <a:r>
              <a:rPr lang="en-GB" sz="2200" dirty="0" err="1"/>
              <a:t>Elecsys</a:t>
            </a:r>
            <a:r>
              <a:rPr lang="en-GB" sz="2200" dirty="0"/>
              <a:t> </a:t>
            </a:r>
            <a:r>
              <a:rPr lang="en-GB" sz="2200" dirty="0" err="1"/>
              <a:t>proBNP</a:t>
            </a:r>
            <a:r>
              <a:rPr lang="en-GB" sz="2200" dirty="0"/>
              <a:t> II </a:t>
            </a:r>
            <a:r>
              <a:rPr lang="en-GB" sz="2200" dirty="0" smtClean="0"/>
              <a:t>assay) measured in </a:t>
            </a:r>
            <a:r>
              <a:rPr lang="en-GB" sz="2200" dirty="0"/>
              <a:t>309 patients with acute </a:t>
            </a:r>
            <a:r>
              <a:rPr lang="en-GB" sz="2200" dirty="0" err="1"/>
              <a:t>dyspnea</a:t>
            </a:r>
            <a:r>
              <a:rPr lang="en-GB" sz="2200" dirty="0"/>
              <a:t> </a:t>
            </a:r>
            <a:r>
              <a:rPr lang="en-GB" sz="2200" dirty="0" smtClean="0"/>
              <a:t>(ACE 2 Study)</a:t>
            </a:r>
          </a:p>
          <a:p>
            <a:pPr marL="0" indent="0">
              <a:buNone/>
            </a:pPr>
            <a:endParaRPr lang="en-US" sz="800" dirty="0" smtClean="0"/>
          </a:p>
          <a:p>
            <a:r>
              <a:rPr lang="en-US" sz="1800" dirty="0" smtClean="0"/>
              <a:t>Standard </a:t>
            </a:r>
            <a:r>
              <a:rPr lang="en-US" sz="1800" dirty="0" err="1" smtClean="0"/>
              <a:t>EDTA</a:t>
            </a:r>
            <a:r>
              <a:rPr lang="en-US" sz="1800" dirty="0" smtClean="0"/>
              <a:t> plasma tubes</a:t>
            </a:r>
          </a:p>
          <a:p>
            <a:r>
              <a:rPr lang="en-GB" sz="1800" dirty="0" err="1" smtClean="0"/>
              <a:t>EDTA</a:t>
            </a:r>
            <a:r>
              <a:rPr lang="en-GB" sz="1800" dirty="0" smtClean="0"/>
              <a:t> </a:t>
            </a:r>
            <a:r>
              <a:rPr lang="en-GB" sz="1800" dirty="0"/>
              <a:t>tubes pre-treated </a:t>
            </a:r>
            <a:r>
              <a:rPr lang="en-GB" sz="1800" dirty="0" smtClean="0"/>
              <a:t>for 24 h with </a:t>
            </a:r>
            <a:r>
              <a:rPr lang="en-GB" sz="1800" dirty="0" err="1"/>
              <a:t>deglycosylation</a:t>
            </a:r>
            <a:r>
              <a:rPr lang="en-GB" sz="1800" dirty="0"/>
              <a:t> </a:t>
            </a:r>
            <a:r>
              <a:rPr lang="en-GB" sz="1800" dirty="0" smtClean="0"/>
              <a:t>enzymes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  <p:grpSp>
        <p:nvGrpSpPr>
          <p:cNvPr id="6" name="Group 12"/>
          <p:cNvGrpSpPr>
            <a:grpSpLocks/>
          </p:cNvGrpSpPr>
          <p:nvPr/>
        </p:nvGrpSpPr>
        <p:grpSpPr bwMode="auto">
          <a:xfrm>
            <a:off x="858938" y="3466442"/>
            <a:ext cx="7756144" cy="2869762"/>
            <a:chOff x="-869053" y="962055"/>
            <a:chExt cx="10625899" cy="5817553"/>
          </a:xfrm>
        </p:grpSpPr>
        <p:grpSp>
          <p:nvGrpSpPr>
            <p:cNvPr id="7" name="Group 47"/>
            <p:cNvGrpSpPr>
              <a:grpSpLocks/>
            </p:cNvGrpSpPr>
            <p:nvPr/>
          </p:nvGrpSpPr>
          <p:grpSpPr bwMode="auto">
            <a:xfrm>
              <a:off x="-869053" y="962055"/>
              <a:ext cx="10347471" cy="5817553"/>
              <a:chOff x="-869053" y="962055"/>
              <a:chExt cx="10347471" cy="5817553"/>
            </a:xfrm>
          </p:grpSpPr>
          <p:pic>
            <p:nvPicPr>
              <p:cNvPr id="9" name="Picture 28" descr="BloodTubes.jpg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2924944"/>
                <a:ext cx="514526" cy="3096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" name="Picture 30" descr="BloodTubes.jpg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68144" y="2924944"/>
                <a:ext cx="514526" cy="30963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" name="TextBox 31"/>
              <p:cNvSpPr txBox="1">
                <a:spLocks noChangeArrowheads="1"/>
              </p:cNvSpPr>
              <p:nvPr/>
            </p:nvSpPr>
            <p:spPr bwMode="auto">
              <a:xfrm>
                <a:off x="1584262" y="962055"/>
                <a:ext cx="6092802" cy="7487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800" b="1" dirty="0" err="1" smtClean="0">
                    <a:solidFill>
                      <a:srgbClr val="FF0000"/>
                    </a:solidFill>
                    <a:latin typeface="Arial" pitchFamily="34" charset="0"/>
                  </a:rPr>
                  <a:t>Each</a:t>
                </a:r>
                <a:r>
                  <a:rPr lang="nb-NO" altLang="nb-NO" sz="1800" b="1" dirty="0" smtClean="0">
                    <a:solidFill>
                      <a:srgbClr val="FF0000"/>
                    </a:solidFill>
                    <a:latin typeface="Arial" pitchFamily="34" charset="0"/>
                  </a:rPr>
                  <a:t> </a:t>
                </a:r>
                <a:r>
                  <a:rPr lang="nb-NO" altLang="nb-NO" sz="1800" b="1" dirty="0" err="1">
                    <a:solidFill>
                      <a:srgbClr val="FF0000"/>
                    </a:solidFill>
                    <a:latin typeface="Arial" pitchFamily="34" charset="0"/>
                  </a:rPr>
                  <a:t>patient</a:t>
                </a:r>
                <a:r>
                  <a:rPr lang="nb-NO" altLang="nb-NO" sz="1800" b="1" dirty="0">
                    <a:solidFill>
                      <a:srgbClr val="FF0000"/>
                    </a:solidFill>
                    <a:latin typeface="Arial" pitchFamily="34" charset="0"/>
                  </a:rPr>
                  <a:t>, </a:t>
                </a:r>
                <a:r>
                  <a:rPr lang="nb-NO" altLang="nb-NO" sz="1800" b="1" dirty="0" err="1">
                    <a:solidFill>
                      <a:srgbClr val="FF0000"/>
                    </a:solidFill>
                    <a:latin typeface="Arial" pitchFamily="34" charset="0"/>
                  </a:rPr>
                  <a:t>two</a:t>
                </a:r>
                <a:r>
                  <a:rPr lang="nb-NO" altLang="nb-NO" sz="1800" b="1" dirty="0">
                    <a:solidFill>
                      <a:srgbClr val="FF0000"/>
                    </a:solidFill>
                    <a:latin typeface="Arial" pitchFamily="34" charset="0"/>
                  </a:rPr>
                  <a:t> tubes </a:t>
                </a:r>
                <a:r>
                  <a:rPr lang="nb-NO" altLang="nb-NO" sz="1800" b="1" dirty="0" err="1">
                    <a:solidFill>
                      <a:srgbClr val="FF0000"/>
                    </a:solidFill>
                    <a:latin typeface="Arial" pitchFamily="34" charset="0"/>
                  </a:rPr>
                  <a:t>of</a:t>
                </a:r>
                <a:r>
                  <a:rPr lang="nb-NO" altLang="nb-NO" sz="1800" b="1" dirty="0">
                    <a:solidFill>
                      <a:srgbClr val="FF0000"/>
                    </a:solidFill>
                    <a:latin typeface="Arial" pitchFamily="34" charset="0"/>
                  </a:rPr>
                  <a:t> </a:t>
                </a:r>
                <a:r>
                  <a:rPr lang="nb-NO" altLang="nb-NO" sz="1800" b="1" dirty="0" err="1">
                    <a:solidFill>
                      <a:srgbClr val="FF0000"/>
                    </a:solidFill>
                    <a:latin typeface="Arial" pitchFamily="34" charset="0"/>
                  </a:rPr>
                  <a:t>blood</a:t>
                </a:r>
                <a:endParaRPr lang="nb-NO" altLang="nb-NO" sz="1800" b="1" dirty="0">
                  <a:solidFill>
                    <a:srgbClr val="FF0000"/>
                  </a:solidFill>
                  <a:latin typeface="Arial" pitchFamily="34" charset="0"/>
                </a:endParaRPr>
              </a:p>
            </p:txBody>
          </p:sp>
          <p:cxnSp>
            <p:nvCxnSpPr>
              <p:cNvPr id="12" name="Straight Arrow Connector 11"/>
              <p:cNvCxnSpPr/>
              <p:nvPr/>
            </p:nvCxnSpPr>
            <p:spPr bwMode="auto">
              <a:xfrm rot="10800000" flipV="1">
                <a:off x="2668948" y="1773154"/>
                <a:ext cx="1759036" cy="115257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TextBox 34"/>
              <p:cNvSpPr txBox="1">
                <a:spLocks noChangeArrowheads="1"/>
              </p:cNvSpPr>
              <p:nvPr/>
            </p:nvSpPr>
            <p:spPr bwMode="auto">
              <a:xfrm>
                <a:off x="-869053" y="3281550"/>
                <a:ext cx="3219066" cy="14974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400" b="1" dirty="0" err="1" smtClean="0">
                    <a:latin typeface="Arial" pitchFamily="34" charset="0"/>
                  </a:rPr>
                  <a:t>EDTA</a:t>
                </a:r>
                <a:r>
                  <a:rPr lang="nb-NO" altLang="nb-NO" sz="1400" b="1" dirty="0" smtClean="0">
                    <a:latin typeface="Arial" pitchFamily="34" charset="0"/>
                  </a:rPr>
                  <a:t> tubes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spiked</a:t>
                </a:r>
                <a:r>
                  <a:rPr lang="nb-NO" altLang="nb-NO" sz="1400" b="1" dirty="0" smtClean="0">
                    <a:latin typeface="Arial" pitchFamily="34" charset="0"/>
                  </a:rPr>
                  <a:t> </a:t>
                </a:r>
              </a:p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400" b="1" dirty="0" err="1" smtClean="0">
                    <a:latin typeface="Arial" pitchFamily="34" charset="0"/>
                  </a:rPr>
                  <a:t>with</a:t>
                </a:r>
                <a:r>
                  <a:rPr lang="nb-NO" altLang="nb-NO" sz="1400" b="1" dirty="0" smtClean="0">
                    <a:latin typeface="Arial" pitchFamily="34" charset="0"/>
                  </a:rPr>
                  <a:t>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deglycosylation</a:t>
                </a:r>
                <a:endParaRPr lang="nb-NO" altLang="nb-NO" sz="1400" b="1" dirty="0">
                  <a:latin typeface="Arial" pitchFamily="34" charset="0"/>
                </a:endParaRPr>
              </a:p>
              <a:p>
                <a:pPr algn="r"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400" b="1" dirty="0" err="1">
                    <a:latin typeface="Arial" pitchFamily="34" charset="0"/>
                  </a:rPr>
                  <a:t>e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nzymes</a:t>
                </a:r>
                <a:r>
                  <a:rPr lang="nb-NO" altLang="nb-NO" sz="1400" b="1" dirty="0" smtClean="0">
                    <a:latin typeface="Arial" pitchFamily="34" charset="0"/>
                  </a:rPr>
                  <a:t> for 24 h</a:t>
                </a:r>
                <a:endParaRPr lang="nb-NO" altLang="nb-NO" sz="1400" b="1" dirty="0">
                  <a:latin typeface="Arial" pitchFamily="34" charset="0"/>
                </a:endParaRPr>
              </a:p>
            </p:txBody>
          </p:sp>
          <p:cxnSp>
            <p:nvCxnSpPr>
              <p:cNvPr id="14" name="Straight Arrow Connector 13"/>
              <p:cNvCxnSpPr/>
              <p:nvPr/>
            </p:nvCxnSpPr>
            <p:spPr bwMode="auto">
              <a:xfrm>
                <a:off x="4427985" y="1773154"/>
                <a:ext cx="1697120" cy="115257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38"/>
              <p:cNvSpPr txBox="1">
                <a:spLocks noChangeArrowheads="1"/>
              </p:cNvSpPr>
              <p:nvPr/>
            </p:nvSpPr>
            <p:spPr bwMode="auto">
              <a:xfrm>
                <a:off x="6454081" y="3079709"/>
                <a:ext cx="3024337" cy="193415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400" b="1" dirty="0" smtClean="0">
                    <a:latin typeface="Arial" pitchFamily="34" charset="0"/>
                  </a:rPr>
                  <a:t>Standard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EDTA</a:t>
                </a:r>
                <a:r>
                  <a:rPr lang="nb-NO" altLang="nb-NO" sz="1400" b="1" dirty="0" smtClean="0">
                    <a:latin typeface="Arial" pitchFamily="34" charset="0"/>
                  </a:rPr>
                  <a:t> tubes 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400" b="1" dirty="0" smtClean="0">
                    <a:latin typeface="Arial" pitchFamily="34" charset="0"/>
                  </a:rPr>
                  <a:t>(+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control</a:t>
                </a:r>
                <a:r>
                  <a:rPr lang="nb-NO" altLang="nb-NO" sz="1400" b="1" dirty="0" smtClean="0">
                    <a:latin typeface="Arial" pitchFamily="34" charset="0"/>
                  </a:rPr>
                  <a:t> tubes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spiked</a:t>
                </a:r>
                <a:r>
                  <a:rPr lang="nb-NO" altLang="nb-NO" sz="1400" b="1" dirty="0" smtClean="0">
                    <a:latin typeface="Arial" pitchFamily="34" charset="0"/>
                  </a:rPr>
                  <a:t>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with</a:t>
                </a:r>
                <a:r>
                  <a:rPr lang="nb-NO" altLang="nb-NO" sz="1400" b="1" dirty="0" smtClean="0">
                    <a:latin typeface="Arial" pitchFamily="34" charset="0"/>
                  </a:rPr>
                  <a:t>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phosphate</a:t>
                </a:r>
                <a:r>
                  <a:rPr lang="nb-NO" altLang="nb-NO" sz="1400" b="1" dirty="0" smtClean="0">
                    <a:latin typeface="Arial" pitchFamily="34" charset="0"/>
                  </a:rPr>
                  <a:t> buffer </a:t>
                </a:r>
                <a:r>
                  <a:rPr lang="nb-NO" altLang="nb-NO" sz="1400" b="1" dirty="0" err="1" smtClean="0">
                    <a:latin typeface="Arial" pitchFamily="34" charset="0"/>
                  </a:rPr>
                  <a:t>alone</a:t>
                </a:r>
                <a:r>
                  <a:rPr lang="nb-NO" altLang="nb-NO" sz="1400" b="1" dirty="0" smtClean="0">
                    <a:latin typeface="Arial" pitchFamily="34" charset="0"/>
                  </a:rPr>
                  <a:t> for 24 h)</a:t>
                </a:r>
                <a:endParaRPr lang="nb-NO" altLang="nb-NO" sz="1400" b="1" dirty="0">
                  <a:latin typeface="Arial" pitchFamily="34" charset="0"/>
                </a:endParaRPr>
              </a:p>
            </p:txBody>
          </p:sp>
          <p:sp>
            <p:nvSpPr>
              <p:cNvPr id="16" name="Rectangle 41"/>
              <p:cNvSpPr>
                <a:spLocks noChangeArrowheads="1"/>
              </p:cNvSpPr>
              <p:nvPr/>
            </p:nvSpPr>
            <p:spPr bwMode="auto">
              <a:xfrm>
                <a:off x="1584262" y="6093295"/>
                <a:ext cx="2480808" cy="686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3200">
                    <a:solidFill>
                      <a:schemeClr val="tx1"/>
                    </a:solidFill>
                    <a:latin typeface="Calibri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800">
                    <a:solidFill>
                      <a:schemeClr val="tx1"/>
                    </a:solidFill>
                    <a:latin typeface="Calibri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itchFamily="34" charset="0"/>
                  <a:buChar char="•"/>
                  <a:defRPr sz="2400">
                    <a:solidFill>
                      <a:schemeClr val="tx1"/>
                    </a:solidFill>
                    <a:latin typeface="Calibri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itchFamily="34" charset="0"/>
                  <a:buChar char="–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»"/>
                  <a:defRPr sz="2000">
                    <a:solidFill>
                      <a:schemeClr val="tx1"/>
                    </a:solidFill>
                    <a:latin typeface="Calibri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nb-NO" sz="1600" b="1" dirty="0" smtClean="0">
                    <a:solidFill>
                      <a:srgbClr val="FF0000"/>
                    </a:solidFill>
                    <a:latin typeface="Arial" pitchFamily="34" charset="0"/>
                  </a:rPr>
                  <a:t>Total NT</a:t>
                </a:r>
                <a:r>
                  <a:rPr lang="en-US" altLang="nb-NO" sz="1600" b="1" dirty="0">
                    <a:solidFill>
                      <a:srgbClr val="FF0000"/>
                    </a:solidFill>
                    <a:latin typeface="Arial" pitchFamily="34" charset="0"/>
                  </a:rPr>
                  <a:t>-</a:t>
                </a:r>
                <a:r>
                  <a:rPr lang="en-US" altLang="nb-NO" sz="1600" b="1" dirty="0" err="1">
                    <a:solidFill>
                      <a:srgbClr val="FF0000"/>
                    </a:solidFill>
                    <a:latin typeface="Arial" pitchFamily="34" charset="0"/>
                  </a:rPr>
                  <a:t>proBNP</a:t>
                </a:r>
                <a:endParaRPr lang="nb-NO" altLang="nb-NO" sz="1600" dirty="0">
                  <a:solidFill>
                    <a:srgbClr val="FF0000"/>
                  </a:solidFill>
                  <a:latin typeface="Arial" pitchFamily="34" charset="0"/>
                </a:endParaRPr>
              </a:p>
            </p:txBody>
          </p:sp>
        </p:grpSp>
        <p:sp>
          <p:nvSpPr>
            <p:cNvPr id="8" name="Rectangle 48"/>
            <p:cNvSpPr>
              <a:spLocks noChangeArrowheads="1"/>
            </p:cNvSpPr>
            <p:nvPr/>
          </p:nvSpPr>
          <p:spPr bwMode="auto">
            <a:xfrm>
              <a:off x="5364088" y="6093295"/>
              <a:ext cx="4392758" cy="686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600" b="1" dirty="0" smtClean="0">
                  <a:solidFill>
                    <a:srgbClr val="FF0000"/>
                  </a:solidFill>
                  <a:latin typeface="Arial" pitchFamily="34" charset="0"/>
                </a:rPr>
                <a:t>Non-glycosylated NT-</a:t>
              </a:r>
              <a:r>
                <a:rPr lang="en-US" altLang="nb-NO" sz="1600" b="1" dirty="0" err="1" smtClean="0">
                  <a:solidFill>
                    <a:srgbClr val="FF0000"/>
                  </a:solidFill>
                  <a:latin typeface="Arial" pitchFamily="34" charset="0"/>
                </a:rPr>
                <a:t>proBNP</a:t>
              </a:r>
              <a:endParaRPr lang="nb-NO" altLang="nb-NO" sz="1600" dirty="0">
                <a:solidFill>
                  <a:srgbClr val="FF0000"/>
                </a:solidFill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393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5316" y="653889"/>
            <a:ext cx="7250202" cy="747396"/>
          </a:xfrm>
        </p:spPr>
        <p:txBody>
          <a:bodyPr/>
          <a:lstStyle/>
          <a:p>
            <a:r>
              <a:rPr lang="en-US" dirty="0"/>
              <a:t>Materials and </a:t>
            </a:r>
            <a:r>
              <a:rPr lang="en-US" dirty="0" smtClean="0"/>
              <a:t>Methods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200" dirty="0" smtClean="0"/>
              <a:t>The diagnosis for the index hospitalization was adjudicated by two independent physicians: </a:t>
            </a:r>
          </a:p>
          <a:p>
            <a:r>
              <a:rPr lang="en-US" sz="1800" dirty="0" smtClean="0"/>
              <a:t>Heart failure OR</a:t>
            </a:r>
          </a:p>
          <a:p>
            <a:r>
              <a:rPr lang="en-GB" sz="1800" dirty="0"/>
              <a:t>n</a:t>
            </a:r>
            <a:r>
              <a:rPr lang="en-GB" sz="1800" dirty="0" smtClean="0"/>
              <a:t>on-heart failure</a:t>
            </a:r>
          </a:p>
          <a:p>
            <a:pPr marL="0" indent="0">
              <a:buNone/>
            </a:pPr>
            <a:endParaRPr lang="en-GB" sz="1900" dirty="0" smtClean="0"/>
          </a:p>
          <a:p>
            <a:pPr marL="0" indent="0">
              <a:buNone/>
            </a:pPr>
            <a:r>
              <a:rPr lang="en-GB" sz="2200" dirty="0" smtClean="0"/>
              <a:t>Collected information </a:t>
            </a:r>
            <a:r>
              <a:rPr lang="en-GB" sz="2200" dirty="0"/>
              <a:t>on all-cause mortality during </a:t>
            </a:r>
            <a:r>
              <a:rPr lang="en-GB" sz="2200" dirty="0" smtClean="0"/>
              <a:t>follow-up (median 816 days)</a:t>
            </a:r>
            <a:endParaRPr lang="en-GB" sz="2200" dirty="0"/>
          </a:p>
          <a:p>
            <a:pPr marL="0" indent="0">
              <a:buNone/>
            </a:pPr>
            <a:endParaRPr lang="en-GB" sz="2800" dirty="0" smtClean="0"/>
          </a:p>
          <a:p>
            <a:pPr marL="0" indent="0">
              <a:buNone/>
            </a:pPr>
            <a:endParaRPr lang="en-GB" sz="2800" dirty="0"/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0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218" y="738952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Materials and </a:t>
            </a:r>
            <a:r>
              <a:rPr lang="en-US" dirty="0" smtClean="0"/>
              <a:t>Methods - Key Question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08453" y="1983991"/>
            <a:ext cx="7793356" cy="379418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Is 24 h incubation with </a:t>
            </a:r>
            <a:r>
              <a:rPr lang="en-GB" dirty="0" err="1" smtClean="0"/>
              <a:t>deglycosylation</a:t>
            </a:r>
            <a:r>
              <a:rPr lang="en-GB" dirty="0" smtClean="0"/>
              <a:t> enzymes sufficient to remove the sugar moieties from NT-</a:t>
            </a:r>
            <a:r>
              <a:rPr lang="en-GB" dirty="0" err="1" smtClean="0"/>
              <a:t>proBNP</a:t>
            </a:r>
            <a:r>
              <a:rPr lang="en-GB" dirty="0" smtClean="0"/>
              <a:t>?</a:t>
            </a:r>
            <a:r>
              <a:rPr lang="en-US" baseline="30000" dirty="0" smtClean="0"/>
              <a:t>1</a:t>
            </a:r>
          </a:p>
          <a:p>
            <a:pPr marL="0" indent="0">
              <a:buNone/>
            </a:pPr>
            <a:endParaRPr lang="en-US" sz="2200" baseline="30000" dirty="0"/>
          </a:p>
          <a:p>
            <a:pPr marL="0" indent="0">
              <a:buNone/>
            </a:pPr>
            <a:endParaRPr lang="en-GB" sz="2200" dirty="0" smtClean="0"/>
          </a:p>
          <a:p>
            <a:pPr marL="0" indent="0">
              <a:buNone/>
            </a:pPr>
            <a:endParaRPr lang="en-GB" sz="1900" dirty="0" smtClean="0"/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689630" y="4825564"/>
            <a:ext cx="6037946" cy="15850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spcBef>
                <a:spcPts val="0"/>
              </a:spcBef>
              <a:buNone/>
            </a:pPr>
            <a:r>
              <a:rPr lang="en-US" sz="1700" b="1" baseline="30000" dirty="0"/>
              <a:t>1</a:t>
            </a:r>
            <a:r>
              <a:rPr lang="en-US" sz="1700" b="1" dirty="0"/>
              <a:t>See accompanying editorial on this article:</a:t>
            </a:r>
          </a:p>
          <a:p>
            <a:pPr lvl="1">
              <a:spcBef>
                <a:spcPts val="0"/>
              </a:spcBef>
              <a:buNone/>
            </a:pPr>
            <a:r>
              <a:rPr lang="en-US" sz="1600" dirty="0" smtClean="0"/>
              <a:t>A.S</a:t>
            </a:r>
            <a:r>
              <a:rPr lang="en-US" sz="1600" dirty="0"/>
              <a:t>. Jaffe, </a:t>
            </a:r>
            <a:r>
              <a:rPr lang="en-US" sz="1600" dirty="0" smtClean="0"/>
              <a:t>F.S</a:t>
            </a:r>
            <a:r>
              <a:rPr lang="en-US" sz="1600" dirty="0"/>
              <a:t>. Apple, </a:t>
            </a:r>
            <a:r>
              <a:rPr lang="en-US" sz="1600" dirty="0" smtClean="0"/>
              <a:t>A. </a:t>
            </a:r>
            <a:r>
              <a:rPr lang="en-US" sz="1600" dirty="0" err="1"/>
              <a:t>Mebazaa</a:t>
            </a:r>
            <a:r>
              <a:rPr lang="en-US" sz="1600" dirty="0"/>
              <a:t>, and </a:t>
            </a:r>
            <a:r>
              <a:rPr lang="en-US" sz="1600" dirty="0" smtClean="0"/>
              <a:t>N. </a:t>
            </a:r>
            <a:r>
              <a:rPr lang="en-US" sz="1600" dirty="0" err="1" smtClean="0"/>
              <a:t>Vodovar</a:t>
            </a:r>
            <a:r>
              <a:rPr lang="en-US" sz="1600" dirty="0" smtClean="0"/>
              <a:t>. Unraveling </a:t>
            </a:r>
            <a:r>
              <a:rPr lang="en-US" sz="1600" dirty="0"/>
              <a:t>N-Terminal Pro–B-Type Natriuretic Peptide: Another Piece to a Very Complex Puzzle in Heart Failure </a:t>
            </a:r>
            <a:r>
              <a:rPr lang="en-US" sz="1600" dirty="0" smtClean="0"/>
              <a:t>Patients. Clinical </a:t>
            </a:r>
            <a:r>
              <a:rPr lang="en-US" sz="1600" dirty="0"/>
              <a:t>Chemistry 2015; v. 61, p.1016-1018. </a:t>
            </a:r>
            <a:r>
              <a:rPr lang="en-US" sz="1600" dirty="0">
                <a:hlinkClick r:id="rId2"/>
              </a:rPr>
              <a:t>http://</a:t>
            </a:r>
            <a:r>
              <a:rPr lang="en-US" sz="1600" dirty="0" smtClean="0">
                <a:hlinkClick r:id="rId2"/>
              </a:rPr>
              <a:t>www.clinchem.org/content/61/8/1016.full</a:t>
            </a:r>
            <a:r>
              <a:rPr lang="en-US" sz="1600" dirty="0" smtClean="0"/>
              <a:t>  </a:t>
            </a:r>
            <a:endParaRPr lang="nb-NO" sz="1600" dirty="0"/>
          </a:p>
        </p:txBody>
      </p:sp>
    </p:spTree>
    <p:extLst>
      <p:ext uri="{BB962C8B-B14F-4D97-AF65-F5344CB8AC3E}">
        <p14:creationId xmlns:p14="http://schemas.microsoft.com/office/powerpoint/2010/main" val="421490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1151" y="532764"/>
            <a:ext cx="7250202" cy="747396"/>
          </a:xfrm>
        </p:spPr>
        <p:txBody>
          <a:bodyPr/>
          <a:lstStyle/>
          <a:p>
            <a:r>
              <a:rPr lang="en-US" dirty="0" smtClean="0"/>
              <a:t>Results- diagnosis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401285"/>
            <a:ext cx="7793356" cy="4198882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 smtClean="0"/>
              <a:t>NT-</a:t>
            </a:r>
            <a:r>
              <a:rPr lang="en-GB" sz="2200" dirty="0" err="1" smtClean="0"/>
              <a:t>proBNP</a:t>
            </a:r>
            <a:r>
              <a:rPr lang="en-GB" sz="2200" dirty="0" smtClean="0"/>
              <a:t> </a:t>
            </a:r>
            <a:r>
              <a:rPr lang="en-GB" sz="2200" dirty="0"/>
              <a:t>concentrations were markedly increased after pre-treatment with </a:t>
            </a:r>
            <a:r>
              <a:rPr lang="en-GB" sz="2200" dirty="0" err="1"/>
              <a:t>deglycosylation</a:t>
            </a:r>
            <a:r>
              <a:rPr lang="en-GB" sz="2200" dirty="0"/>
              <a:t> </a:t>
            </a:r>
            <a:r>
              <a:rPr lang="en-GB" sz="2200" dirty="0" smtClean="0"/>
              <a:t>enzymes, but correlated with NT-</a:t>
            </a:r>
            <a:r>
              <a:rPr lang="en-GB" sz="2200" dirty="0" err="1" smtClean="0"/>
              <a:t>proBNP</a:t>
            </a:r>
            <a:r>
              <a:rPr lang="en-GB" sz="2200" dirty="0" smtClean="0"/>
              <a:t> concentrations measured in standard EDTA tubes</a:t>
            </a:r>
          </a:p>
          <a:p>
            <a:pPr>
              <a:spcAft>
                <a:spcPts val="600"/>
              </a:spcAft>
              <a:buNone/>
            </a:pPr>
            <a:endParaRPr lang="en-GB" sz="800" dirty="0" smtClean="0"/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sz="2200" dirty="0"/>
              <a:t>The </a:t>
            </a:r>
            <a:r>
              <a:rPr lang="en-GB" sz="2200" dirty="0" err="1"/>
              <a:t>AUC</a:t>
            </a:r>
            <a:r>
              <a:rPr lang="en-GB" sz="2200" dirty="0"/>
              <a:t> to separate </a:t>
            </a:r>
            <a:r>
              <a:rPr lang="en-GB" sz="2200" dirty="0" err="1"/>
              <a:t>HF</a:t>
            </a:r>
            <a:r>
              <a:rPr lang="en-GB" sz="2200" dirty="0"/>
              <a:t> patients vs. patients with non-</a:t>
            </a:r>
            <a:r>
              <a:rPr lang="en-GB" sz="2200" dirty="0" err="1"/>
              <a:t>HF</a:t>
            </a:r>
            <a:r>
              <a:rPr lang="en-GB" sz="2200" dirty="0"/>
              <a:t> related </a:t>
            </a:r>
            <a:r>
              <a:rPr lang="en-GB" sz="2200" dirty="0" err="1"/>
              <a:t>dyspnea</a:t>
            </a:r>
            <a:r>
              <a:rPr lang="en-GB" sz="2200" dirty="0"/>
              <a:t> was 0.871 (95% CI 0.829-0.907) for </a:t>
            </a:r>
            <a:r>
              <a:rPr lang="en-GB" sz="2200" dirty="0" err="1"/>
              <a:t>deglycosylated</a:t>
            </a:r>
            <a:r>
              <a:rPr lang="en-GB" sz="2200" dirty="0"/>
              <a:t> NT-</a:t>
            </a:r>
            <a:r>
              <a:rPr lang="en-GB" sz="2200" dirty="0" err="1"/>
              <a:t>proBNP</a:t>
            </a:r>
            <a:r>
              <a:rPr lang="en-GB" sz="2200" dirty="0"/>
              <a:t> vs. </a:t>
            </a:r>
            <a:r>
              <a:rPr lang="en-GB" sz="2200" dirty="0" err="1"/>
              <a:t>AUC</a:t>
            </a:r>
            <a:r>
              <a:rPr lang="en-GB" sz="2200" dirty="0"/>
              <a:t>=0.852 (0.807-0.890) for NT-</a:t>
            </a:r>
            <a:r>
              <a:rPr lang="en-GB" sz="2200" dirty="0" err="1"/>
              <a:t>proBNP</a:t>
            </a:r>
            <a:r>
              <a:rPr lang="en-GB" sz="2200" dirty="0"/>
              <a:t> measurements in standard </a:t>
            </a:r>
            <a:r>
              <a:rPr lang="en-GB" sz="2200" dirty="0" err="1"/>
              <a:t>EDTA</a:t>
            </a:r>
            <a:r>
              <a:rPr lang="en-GB" sz="2200" dirty="0"/>
              <a:t> </a:t>
            </a:r>
            <a:r>
              <a:rPr lang="en-GB" sz="2200" dirty="0" smtClean="0"/>
              <a:t>plasma</a:t>
            </a:r>
            <a:endParaRPr lang="en-GB" sz="2200" dirty="0"/>
          </a:p>
          <a:p>
            <a:pPr marL="0" indent="0">
              <a:spcAft>
                <a:spcPts val="600"/>
              </a:spcAft>
              <a:buNone/>
            </a:pPr>
            <a:endParaRPr lang="en-GB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531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4" y="696003"/>
            <a:ext cx="502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+mj-lt"/>
              </a:rPr>
              <a:t>Patients characteristics</a:t>
            </a:r>
            <a:endParaRPr lang="en-US" sz="3200" b="1" dirty="0">
              <a:latin typeface="+mj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39546" y="5597004"/>
            <a:ext cx="6052807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B11F24"/>
                </a:solidFill>
              </a:rPr>
              <a:t>Table 1</a:t>
            </a:r>
            <a:r>
              <a:rPr lang="en-US" dirty="0" smtClean="0">
                <a:solidFill>
                  <a:srgbClr val="B11F24"/>
                </a:solidFill>
              </a:rPr>
              <a:t>. </a:t>
            </a:r>
            <a:r>
              <a:rPr lang="en-US" dirty="0"/>
              <a:t>Descriptive statistics on admission for patients hospitalized with </a:t>
            </a:r>
            <a:r>
              <a:rPr lang="en-US" dirty="0" smtClean="0"/>
              <a:t>dyspnea (selected key variables)</a:t>
            </a:r>
            <a:r>
              <a:rPr lang="en-US" dirty="0" smtClean="0">
                <a:solidFill>
                  <a:srgbClr val="B11F24"/>
                </a:solidFill>
              </a:rPr>
              <a:t> </a:t>
            </a:r>
            <a:endParaRPr lang="en-US" i="1" dirty="0"/>
          </a:p>
        </p:txBody>
      </p:sp>
      <p:grpSp>
        <p:nvGrpSpPr>
          <p:cNvPr id="11" name="Group 10"/>
          <p:cNvGrpSpPr/>
          <p:nvPr/>
        </p:nvGrpSpPr>
        <p:grpSpPr>
          <a:xfrm>
            <a:off x="376516" y="1694329"/>
            <a:ext cx="8183501" cy="3366628"/>
            <a:chOff x="165833" y="1560801"/>
            <a:chExt cx="8771977" cy="361950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157" y="1560801"/>
              <a:ext cx="8770653" cy="168519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370"/>
            <a:stretch/>
          </p:blipFill>
          <p:spPr>
            <a:xfrm>
              <a:off x="165833" y="3299012"/>
              <a:ext cx="8770653" cy="779330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95"/>
            <a:stretch/>
          </p:blipFill>
          <p:spPr>
            <a:xfrm>
              <a:off x="165833" y="4105835"/>
              <a:ext cx="8770653" cy="1074474"/>
            </a:xfrm>
            <a:prstGeom prst="rect">
              <a:avLst/>
            </a:prstGeom>
            <a:ln>
              <a:solidFill>
                <a:schemeClr val="bg1"/>
              </a:solidFill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696003"/>
            <a:ext cx="83340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latin typeface="+mj-lt"/>
              </a:rPr>
              <a:t>NT-</a:t>
            </a:r>
            <a:r>
              <a:rPr lang="en-GB" sz="2000" b="1" dirty="0" err="1">
                <a:latin typeface="+mj-lt"/>
              </a:rPr>
              <a:t>proBNP</a:t>
            </a:r>
            <a:r>
              <a:rPr lang="en-GB" sz="2000" b="1" dirty="0">
                <a:latin typeface="+mj-lt"/>
              </a:rPr>
              <a:t> concentrations in </a:t>
            </a:r>
            <a:r>
              <a:rPr lang="en-GB" sz="2000" b="1" dirty="0" err="1">
                <a:latin typeface="+mj-lt"/>
              </a:rPr>
              <a:t>EDTA</a:t>
            </a:r>
            <a:r>
              <a:rPr lang="en-GB" sz="2000" b="1" dirty="0">
                <a:latin typeface="+mj-lt"/>
              </a:rPr>
              <a:t> plasma samples with and without </a:t>
            </a:r>
            <a:r>
              <a:rPr lang="en-GB" sz="2000" b="1" dirty="0" err="1">
                <a:latin typeface="+mj-lt"/>
              </a:rPr>
              <a:t>deglycosylation</a:t>
            </a:r>
            <a:r>
              <a:rPr lang="en-GB" sz="2000" b="1" dirty="0">
                <a:latin typeface="+mj-lt"/>
              </a:rPr>
              <a:t> </a:t>
            </a:r>
            <a:r>
              <a:rPr lang="en-GB" sz="2000" b="1" dirty="0" smtClean="0">
                <a:latin typeface="+mj-lt"/>
              </a:rPr>
              <a:t>enzymes </a:t>
            </a:r>
            <a:endParaRPr lang="en-US" sz="2000" b="1" dirty="0">
              <a:latin typeface="+mj-lt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066306" y="4858340"/>
            <a:ext cx="6345544" cy="149271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B11F24"/>
                </a:solidFill>
              </a:rPr>
              <a:t>Figure 2. </a:t>
            </a:r>
            <a:r>
              <a:rPr lang="en-GB" sz="1300" dirty="0"/>
              <a:t>(A) NT-</a:t>
            </a:r>
            <a:r>
              <a:rPr lang="en-GB" sz="1300" dirty="0" err="1"/>
              <a:t>proBNP</a:t>
            </a:r>
            <a:r>
              <a:rPr lang="en-GB" sz="1300" dirty="0"/>
              <a:t> concentrations in </a:t>
            </a:r>
            <a:r>
              <a:rPr lang="en-GB" sz="1300" dirty="0" err="1"/>
              <a:t>EDTA</a:t>
            </a:r>
            <a:r>
              <a:rPr lang="en-GB" sz="1300" dirty="0"/>
              <a:t> plasma samples with and without </a:t>
            </a:r>
            <a:r>
              <a:rPr lang="en-GB" sz="1300" dirty="0" err="1"/>
              <a:t>deglycosylation</a:t>
            </a:r>
            <a:r>
              <a:rPr lang="en-GB" sz="1300" dirty="0"/>
              <a:t> enzymes. </a:t>
            </a:r>
            <a:r>
              <a:rPr lang="en-US" sz="1300" dirty="0"/>
              <a:t>The horizontal line within the box represents the median concentration, the boundaries of the box quartiles 1-3, and the whiskers range (maximum value restricted to 1.5 x interquartile range from the median). </a:t>
            </a:r>
            <a:r>
              <a:rPr lang="en-GB" sz="1300" dirty="0"/>
              <a:t>(B) Scatter plot of NT-</a:t>
            </a:r>
            <a:r>
              <a:rPr lang="en-GB" sz="1300" dirty="0" err="1"/>
              <a:t>proBNP</a:t>
            </a:r>
            <a:r>
              <a:rPr lang="en-GB" sz="1300" dirty="0"/>
              <a:t> concentrations in </a:t>
            </a:r>
            <a:r>
              <a:rPr lang="en-GB" sz="1300" dirty="0" err="1"/>
              <a:t>EDTA</a:t>
            </a:r>
            <a:r>
              <a:rPr lang="en-GB" sz="1300" dirty="0"/>
              <a:t> plasma samples with and without </a:t>
            </a:r>
            <a:r>
              <a:rPr lang="en-GB" sz="1300" dirty="0" err="1"/>
              <a:t>deglycosylation</a:t>
            </a:r>
            <a:r>
              <a:rPr lang="en-GB" sz="1300" dirty="0"/>
              <a:t> enzymes. (C) Scatter plot of NT-</a:t>
            </a:r>
            <a:r>
              <a:rPr lang="en-GB" sz="1300" dirty="0" err="1"/>
              <a:t>proBNP</a:t>
            </a:r>
            <a:r>
              <a:rPr lang="en-GB" sz="1300" dirty="0"/>
              <a:t> concentrations in normal </a:t>
            </a:r>
            <a:r>
              <a:rPr lang="en-GB" sz="1300" dirty="0" err="1"/>
              <a:t>EDTA</a:t>
            </a:r>
            <a:r>
              <a:rPr lang="en-GB" sz="1300" dirty="0"/>
              <a:t> plasma samples and </a:t>
            </a:r>
            <a:r>
              <a:rPr lang="en-GB" sz="1300" dirty="0" err="1"/>
              <a:t>EDTA</a:t>
            </a:r>
            <a:r>
              <a:rPr lang="en-GB" sz="1300" dirty="0"/>
              <a:t> plasma samples spiked with phosphate buffer.</a:t>
            </a:r>
            <a:r>
              <a:rPr lang="en-US" sz="1300" dirty="0" smtClean="0">
                <a:solidFill>
                  <a:srgbClr val="B11F24"/>
                </a:solidFill>
              </a:rPr>
              <a:t> </a:t>
            </a:r>
            <a:endParaRPr lang="en-US" sz="13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17" b="35902"/>
          <a:stretch/>
        </p:blipFill>
        <p:spPr>
          <a:xfrm>
            <a:off x="153194" y="1876780"/>
            <a:ext cx="2803734" cy="22261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74" b="50076"/>
          <a:stretch/>
        </p:blipFill>
        <p:spPr>
          <a:xfrm>
            <a:off x="2956928" y="1876780"/>
            <a:ext cx="2960843" cy="245618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02" t="50483"/>
          <a:stretch/>
        </p:blipFill>
        <p:spPr>
          <a:xfrm>
            <a:off x="6034654" y="1819814"/>
            <a:ext cx="2976282" cy="2444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1147</TotalTime>
  <Words>971</Words>
  <Application>Microsoft Office PowerPoint</Application>
  <PresentationFormat>On-screen Show (4:3)</PresentationFormat>
  <Paragraphs>99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MS PGothic</vt:lpstr>
      <vt:lpstr>MS PGothic</vt:lpstr>
      <vt:lpstr>Arial</vt:lpstr>
      <vt:lpstr>Calibri</vt:lpstr>
      <vt:lpstr>Courier New</vt:lpstr>
      <vt:lpstr>Times New Roman</vt:lpstr>
      <vt:lpstr>Office Theme</vt:lpstr>
      <vt:lpstr>PowerPoint Presentation</vt:lpstr>
      <vt:lpstr>Introduction</vt:lpstr>
      <vt:lpstr>Introduction – Key Question</vt:lpstr>
      <vt:lpstr>Materials and Methods </vt:lpstr>
      <vt:lpstr>Materials and Methods </vt:lpstr>
      <vt:lpstr>Materials and Methods - Key Question</vt:lpstr>
      <vt:lpstr>Results- diagnosis</vt:lpstr>
      <vt:lpstr>PowerPoint Presentation</vt:lpstr>
      <vt:lpstr>PowerPoint Presentation</vt:lpstr>
      <vt:lpstr>Results - prognosis</vt:lpstr>
      <vt:lpstr>PowerPoint Presentation</vt:lpstr>
      <vt:lpstr>PowerPoint Presentation</vt:lpstr>
      <vt:lpstr>Results- Key questions</vt:lpstr>
      <vt:lpstr>Conclusions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Laboratory Statistics and Quality Control</dc:title>
  <dc:creator>Christine Page</dc:creator>
  <cp:lastModifiedBy>Alina Foo</cp:lastModifiedBy>
  <cp:revision>143</cp:revision>
  <dcterms:created xsi:type="dcterms:W3CDTF">2015-08-12T13:21:38Z</dcterms:created>
  <dcterms:modified xsi:type="dcterms:W3CDTF">2015-08-14T19:19:59Z</dcterms:modified>
</cp:coreProperties>
</file>