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64" r:id="rId4"/>
    <p:sldId id="273" r:id="rId5"/>
    <p:sldId id="265" r:id="rId6"/>
    <p:sldId id="274" r:id="rId7"/>
    <p:sldId id="266" r:id="rId8"/>
    <p:sldId id="267" r:id="rId9"/>
    <p:sldId id="268" r:id="rId10"/>
    <p:sldId id="275" r:id="rId11"/>
    <p:sldId id="269" r:id="rId12"/>
    <p:sldId id="258" r:id="rId13"/>
    <p:sldId id="270" r:id="rId14"/>
    <p:sldId id="263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85" autoAdjust="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2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AACCJournals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20000"/>
              </a:lnSpc>
              <a:buFont typeface="Arial" charset="0"/>
              <a:buNone/>
              <a:defRPr/>
            </a:pPr>
            <a:r>
              <a:rPr lang="en-US" sz="8800" b="1" dirty="0" smtClean="0">
                <a:latin typeface="Arial" pitchFamily="34" charset="0"/>
                <a:cs typeface="Arial" pitchFamily="34" charset="0"/>
              </a:rPr>
              <a:t>Mass </a:t>
            </a:r>
            <a:r>
              <a:rPr lang="en-US" sz="8800" b="1" dirty="0">
                <a:latin typeface="Arial" pitchFamily="34" charset="0"/>
                <a:cs typeface="Arial" pitchFamily="34" charset="0"/>
              </a:rPr>
              <a:t>Spectrometry–Based </a:t>
            </a:r>
            <a:r>
              <a:rPr lang="en-US" sz="8800" b="1" i="1" dirty="0">
                <a:latin typeface="Arial" pitchFamily="34" charset="0"/>
                <a:cs typeface="Arial" pitchFamily="34" charset="0"/>
              </a:rPr>
              <a:t>Escherichia coli </a:t>
            </a:r>
            <a:r>
              <a:rPr lang="en-US" sz="8800" b="1" dirty="0">
                <a:latin typeface="Arial" pitchFamily="34" charset="0"/>
                <a:cs typeface="Arial" pitchFamily="34" charset="0"/>
              </a:rPr>
              <a:t>H Antigen/Flagella Typing: Validation and Comparison with Traditional </a:t>
            </a:r>
            <a:r>
              <a:rPr lang="en-US" sz="8800" b="1" dirty="0" smtClean="0">
                <a:latin typeface="Arial" pitchFamily="34" charset="0"/>
                <a:cs typeface="Arial" pitchFamily="34" charset="0"/>
              </a:rPr>
              <a:t>Serotyping</a:t>
            </a:r>
          </a:p>
          <a:p>
            <a:pPr marL="0" indent="0">
              <a:buFont typeface="Arial" charset="0"/>
              <a:buNone/>
              <a:defRPr/>
            </a:pPr>
            <a:endParaRPr lang="en-US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K.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Cheng,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Y.-M.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She,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H.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Chui,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L.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Domish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Sloan,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D.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Hernandez,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McCorrister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Ma,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Xu,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       A.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Reimer,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J.D.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Knox, and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G.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Wang</a:t>
            </a:r>
            <a:endParaRPr lang="en-US" sz="6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7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 smtClean="0">
                <a:latin typeface="Arial" pitchFamily="34" charset="0"/>
                <a:cs typeface="Arial" pitchFamily="34" charset="0"/>
              </a:rPr>
              <a:t>June 2016</a:t>
            </a:r>
            <a:endParaRPr lang="en-US" sz="6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5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smtClean="0">
                <a:latin typeface="Arial" pitchFamily="34" charset="0"/>
                <a:cs typeface="Arial" pitchFamily="34" charset="0"/>
              </a:rPr>
              <a:t>www.clinchem.org/content/62/6/839.full</a:t>
            </a:r>
            <a:endParaRPr lang="en-US" sz="6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6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2016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7" y="1971073"/>
            <a:ext cx="3485493" cy="470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12599" y="2566696"/>
            <a:ext cx="76452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>
                <a:cs typeface="Arial"/>
              </a:rPr>
              <a:t>What’s the major challenge in </a:t>
            </a:r>
            <a:r>
              <a:rPr lang="en-US" sz="2800" smtClean="0">
                <a:cs typeface="Arial"/>
              </a:rPr>
              <a:t>LC-MS/MS </a:t>
            </a:r>
            <a:r>
              <a:rPr lang="en-US" sz="2800">
                <a:cs typeface="Arial"/>
              </a:rPr>
              <a:t>runs </a:t>
            </a:r>
            <a:r>
              <a:rPr lang="en-US" sz="2800" smtClean="0">
                <a:cs typeface="Arial"/>
              </a:rPr>
              <a:t>in </a:t>
            </a:r>
            <a:r>
              <a:rPr lang="en-US" sz="2800">
                <a:cs typeface="Arial"/>
              </a:rPr>
              <a:t>comparison with </a:t>
            </a:r>
            <a:r>
              <a:rPr lang="en-US" sz="2800" smtClean="0">
                <a:cs typeface="Arial"/>
              </a:rPr>
              <a:t>MALDI-TOF </a:t>
            </a:r>
            <a:r>
              <a:rPr lang="en-US" sz="2800">
                <a:cs typeface="Arial"/>
              </a:rPr>
              <a:t>tests?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5880" y="91332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8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1471" y="711419"/>
            <a:ext cx="4939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>
                <a:latin typeface="Arial"/>
                <a:ea typeface="+mj-ea"/>
                <a:cs typeface="Arial"/>
              </a:rPr>
              <a:t>Methods: MS-H typing rules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380" y="1394597"/>
            <a:ext cx="8395855" cy="4848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CA" sz="1900" smtClean="0"/>
              <a:t>emPAI </a:t>
            </a:r>
            <a:r>
              <a:rPr lang="en-CA" sz="1900" dirty="0"/>
              <a:t>data was </a:t>
            </a:r>
            <a:r>
              <a:rPr lang="en-CA" sz="1900"/>
              <a:t>used</a:t>
            </a:r>
            <a:r>
              <a:rPr lang="en-CA" sz="1900" smtClean="0"/>
              <a:t>:</a:t>
            </a:r>
            <a:endParaRPr lang="en-CA" sz="1900" dirty="0" smtClean="0"/>
          </a:p>
          <a:p>
            <a:pPr lvl="1"/>
            <a:r>
              <a:rPr lang="en-CA" sz="1700" dirty="0"/>
              <a:t>A sample run was followed by a jigsaw column wash to clean the </a:t>
            </a:r>
            <a:r>
              <a:rPr lang="en-CA" sz="1700" dirty="0" err="1"/>
              <a:t>nano</a:t>
            </a:r>
            <a:r>
              <a:rPr lang="en-CA" sz="1700" dirty="0"/>
              <a:t>-LC column and then a normal gradient blank wash to equilibrate the column for the </a:t>
            </a:r>
            <a:r>
              <a:rPr lang="en-CA" sz="1700"/>
              <a:t>next sample</a:t>
            </a:r>
            <a:endParaRPr lang="en-CA" sz="1700" dirty="0"/>
          </a:p>
          <a:p>
            <a:pPr lvl="1"/>
            <a:r>
              <a:rPr lang="en-CA" sz="1700" dirty="0"/>
              <a:t>A minimum </a:t>
            </a:r>
            <a:r>
              <a:rPr lang="en-CA" sz="1700" dirty="0" err="1"/>
              <a:t>emPAI</a:t>
            </a:r>
            <a:r>
              <a:rPr lang="en-CA" sz="1700" dirty="0"/>
              <a:t> value of 1 was necessary for the sample to be designated an H </a:t>
            </a:r>
            <a:r>
              <a:rPr lang="en-CA" sz="1700"/>
              <a:t>type </a:t>
            </a:r>
            <a:endParaRPr lang="en-CA" sz="1700" dirty="0"/>
          </a:p>
          <a:p>
            <a:pPr lvl="1"/>
            <a:r>
              <a:rPr lang="en-CA" sz="1700" dirty="0"/>
              <a:t>The top Mascot search hit should have an </a:t>
            </a:r>
            <a:r>
              <a:rPr lang="en-CA" sz="1700" dirty="0" err="1"/>
              <a:t>emPAI</a:t>
            </a:r>
            <a:r>
              <a:rPr lang="en-CA" sz="1700" dirty="0"/>
              <a:t> value at least twice that of the previous adjacent blank run when the </a:t>
            </a:r>
            <a:r>
              <a:rPr lang="en-CA" sz="1700" dirty="0" err="1"/>
              <a:t>emPAI</a:t>
            </a:r>
            <a:r>
              <a:rPr lang="en-CA" sz="1700" dirty="0"/>
              <a:t> value of the previous blank run &gt;1 due to </a:t>
            </a:r>
            <a:r>
              <a:rPr lang="en-CA" sz="1700"/>
              <a:t>carryover </a:t>
            </a:r>
            <a:endParaRPr lang="en-CA" sz="1700" dirty="0"/>
          </a:p>
          <a:p>
            <a:pPr lvl="1"/>
            <a:r>
              <a:rPr lang="en-CA" sz="1700" dirty="0"/>
              <a:t>Repeated jigsaw cleanups and LC-MS/MS analyses of samples were performed after blank runs showing </a:t>
            </a:r>
            <a:r>
              <a:rPr lang="en-CA" sz="1700" dirty="0" err="1"/>
              <a:t>emPAI</a:t>
            </a:r>
            <a:r>
              <a:rPr lang="en-CA" sz="1700" dirty="0"/>
              <a:t> values &gt;</a:t>
            </a:r>
            <a:r>
              <a:rPr lang="en-CA" sz="1700"/>
              <a:t>1 </a:t>
            </a:r>
            <a:endParaRPr lang="en-CA" sz="1700" dirty="0"/>
          </a:p>
          <a:p>
            <a:pPr lvl="1"/>
            <a:r>
              <a:rPr lang="en-CA" sz="1700" dirty="0"/>
              <a:t>If the adjacent previous blank run had no significant flagella identified (less than two specific peptides)  and the </a:t>
            </a:r>
            <a:r>
              <a:rPr lang="en-CA" sz="1700" dirty="0" err="1"/>
              <a:t>emPAI</a:t>
            </a:r>
            <a:r>
              <a:rPr lang="en-CA" sz="1700" dirty="0"/>
              <a:t> value of the subsequent sample run was 0.10-0.99 due to low flagella production from  “sluggish” isolates, repeat testing should be performed with a higher sample amount to obtain an </a:t>
            </a:r>
            <a:r>
              <a:rPr lang="en-CA" sz="1700" dirty="0" err="1"/>
              <a:t>emPAI</a:t>
            </a:r>
            <a:r>
              <a:rPr lang="en-CA" sz="1700" dirty="0"/>
              <a:t> value ≥1.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96117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340000"/>
              </p:ext>
            </p:extLst>
          </p:nvPr>
        </p:nvGraphicFramePr>
        <p:xfrm>
          <a:off x="832104" y="1969401"/>
          <a:ext cx="7264071" cy="3071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80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47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71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9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CA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Serotyping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LC-MS/MS-based MS-H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 dirty="0">
                          <a:effectLst/>
                        </a:rPr>
                        <a:t>Number of isolates</a:t>
                      </a:r>
                      <a:endParaRPr lang="en-CA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302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302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Motility induction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Routine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No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Accurately </a:t>
                      </a:r>
                      <a:r>
                        <a:rPr lang="en-CA" sz="1800" kern="1200" smtClean="0">
                          <a:effectLst/>
                        </a:rPr>
                        <a:t>identified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 dirty="0" smtClean="0">
                          <a:effectLst/>
                        </a:rPr>
                        <a:t>253</a:t>
                      </a:r>
                      <a:endParaRPr lang="en-CA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 dirty="0" smtClean="0">
                          <a:effectLst/>
                        </a:rPr>
                        <a:t>289 </a:t>
                      </a:r>
                      <a:endParaRPr lang="en-CA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8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Inaccurately identified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 dirty="0" smtClean="0">
                          <a:effectLst/>
                        </a:rPr>
                        <a:t>49</a:t>
                      </a:r>
                      <a:endParaRPr lang="en-CA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 dirty="0" smtClean="0">
                          <a:effectLst/>
                        </a:rPr>
                        <a:t>13</a:t>
                      </a:r>
                      <a:endParaRPr lang="en-CA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2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 smtClean="0">
                          <a:effectLst/>
                        </a:rPr>
                        <a:t>Accuracy, </a:t>
                      </a:r>
                      <a:r>
                        <a:rPr lang="en-CA" sz="1800" kern="1200">
                          <a:effectLst/>
                        </a:rPr>
                        <a:t>(%)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>
                          <a:effectLst/>
                        </a:rPr>
                        <a:t>253/302 (83.8%)</a:t>
                      </a:r>
                      <a:endParaRPr lang="en-CA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kern="1200" dirty="0" smtClean="0">
                          <a:effectLst/>
                        </a:rPr>
                        <a:t>289/302 </a:t>
                      </a:r>
                      <a:r>
                        <a:rPr lang="en-CA" sz="1800" kern="1200" dirty="0">
                          <a:effectLst/>
                        </a:rPr>
                        <a:t>(95.7%)</a:t>
                      </a:r>
                      <a:endParaRPr lang="en-CA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5393" y="906502"/>
            <a:ext cx="16642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smtClean="0">
                <a:ea typeface="Times New Roman" pitchFamily="18" charset="0"/>
                <a:cs typeface="Times New Roman" pitchFamily="18" charset="0"/>
              </a:rPr>
              <a:t>Results</a:t>
            </a:r>
            <a:endParaRPr lang="en-CA" sz="3200" dirty="0"/>
          </a:p>
        </p:txBody>
      </p:sp>
      <p:sp>
        <p:nvSpPr>
          <p:cNvPr id="8" name="Rectangle 7"/>
          <p:cNvSpPr/>
          <p:nvPr/>
        </p:nvSpPr>
        <p:spPr>
          <a:xfrm>
            <a:off x="832104" y="5267782"/>
            <a:ext cx="7264071" cy="35394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b="1">
                <a:solidFill>
                  <a:srgbClr val="B11F24"/>
                </a:solidFill>
              </a:rPr>
              <a:t>Table </a:t>
            </a:r>
            <a:r>
              <a:rPr lang="en-US" sz="1700" b="1" smtClean="0">
                <a:solidFill>
                  <a:srgbClr val="B11F24"/>
                </a:solidFill>
              </a:rPr>
              <a:t>5. </a:t>
            </a:r>
            <a:r>
              <a:rPr lang="en-US" sz="1700" b="1" smtClean="0"/>
              <a:t>Comparison </a:t>
            </a:r>
            <a:r>
              <a:rPr lang="en-US" sz="1700" b="1"/>
              <a:t>of serotyping and MS-H on 302 clinical </a:t>
            </a:r>
            <a:r>
              <a:rPr lang="en-US" sz="1700" b="1" smtClean="0"/>
              <a:t>isolates.</a:t>
            </a:r>
            <a:endParaRPr lang="en-US" sz="17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596683"/>
              </p:ext>
            </p:extLst>
          </p:nvPr>
        </p:nvGraphicFramePr>
        <p:xfrm>
          <a:off x="128016" y="1116581"/>
          <a:ext cx="8901684" cy="4837849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9432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452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753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377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899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effectLst/>
                        </a:rPr>
                        <a:t>Parameter</a:t>
                      </a:r>
                      <a:endParaRPr lang="en-CA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effectLst/>
                        </a:rPr>
                        <a:t>H Antigen Serotyping</a:t>
                      </a:r>
                      <a:endParaRPr lang="en-CA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effectLst/>
                        </a:rPr>
                        <a:t>MS-H Typing</a:t>
                      </a:r>
                      <a:endParaRPr lang="en-CA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effectLst/>
                        </a:rPr>
                        <a:t>WGS-based H Typing</a:t>
                      </a:r>
                      <a:endParaRPr lang="en-CA" sz="13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4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smtClean="0">
                          <a:effectLst/>
                        </a:rPr>
                        <a:t>Diagnostic sensitivity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83.8%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95.7%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82.0</a:t>
                      </a:r>
                      <a:r>
                        <a:rPr lang="en-US" sz="1100" dirty="0" smtClean="0">
                          <a:effectLst/>
                        </a:rPr>
                        <a:t>%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4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Diagnostic </a:t>
                      </a:r>
                      <a:r>
                        <a:rPr lang="en-US" sz="1100" dirty="0" smtClean="0">
                          <a:effectLst/>
                        </a:rPr>
                        <a:t>specificity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100.0%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100.0%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N/A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Analytical </a:t>
                      </a:r>
                      <a:r>
                        <a:rPr lang="en-US" sz="1100" dirty="0" smtClean="0">
                          <a:effectLst/>
                        </a:rPr>
                        <a:t>sensitivity</a:t>
                      </a:r>
                      <a:endParaRPr lang="en-CA" sz="1100" dirty="0">
                        <a:effectLst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Loop culture (high milligram range, ~100 mg)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Sub-single colony (microgram range, ~16.97 µg)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Multiple colonies (low milligram range, ~1 mg)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4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Analytical specificity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Antibody specific 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Amino acid sequence specific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Nucleic acid sequence specific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1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Phenotypic identification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83.8% identifiable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95.7% identifiable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Not applicable with this platform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5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Read-out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Subjective agglutination titer observation; from “-” to </a:t>
                      </a:r>
                      <a:r>
                        <a:rPr lang="en-US" sz="1100" smtClean="0">
                          <a:effectLst/>
                        </a:rPr>
                        <a:t>“++++”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emPAI values (0 to 126.6) or sequence coverage (%, 0.0 to 91.0%); one step 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100.0% coverage and zero divergence; one step 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4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Motility induction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Routinely required, 2 to 14 days 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Not required; 0 days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Not required; 0 days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4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Rapidity to get result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7 days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4 hr for a single sample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7 days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Rough strains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Impossible; 0.0% identification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Possible; 100.0% identification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Not phenotypic: not applicable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9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Repeatability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100.0%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smtClean="0">
                          <a:effectLst/>
                        </a:rPr>
                        <a:t>100.0</a:t>
                      </a:r>
                      <a:r>
                        <a:rPr lang="en-US" sz="1100">
                          <a:effectLst/>
                        </a:rPr>
                        <a:t>%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smtClean="0">
                          <a:effectLst/>
                        </a:rPr>
                        <a:t>Not </a:t>
                      </a:r>
                      <a:r>
                        <a:rPr lang="en-US" sz="1100">
                          <a:effectLst/>
                        </a:rPr>
                        <a:t>repeated in this study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8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Reproducibility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smtClean="0">
                          <a:effectLst/>
                        </a:rPr>
                        <a:t>Not </a:t>
                      </a:r>
                      <a:r>
                        <a:rPr lang="en-US" sz="1100">
                          <a:effectLst/>
                        </a:rPr>
                        <a:t>performed in this study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95.7</a:t>
                      </a:r>
                      <a:r>
                        <a:rPr lang="en-US" sz="1100" smtClean="0">
                          <a:effectLst/>
                        </a:rPr>
                        <a:t>%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Not formally tested in this study due to high cost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95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Throughput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Manually, 20 isolates per day with multiple reactions per isolate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Mainly automatic, 42 isolates per week with single detection per isolate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Mainly automatic, 24 isolates per week with single detection per isolate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45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Sample Preparation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Multiple steps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smtClean="0">
                          <a:effectLst/>
                        </a:rPr>
                        <a:t>Single </a:t>
                      </a:r>
                      <a:r>
                        <a:rPr lang="en-US" sz="1100">
                          <a:effectLst/>
                        </a:rPr>
                        <a:t>step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Multiple steps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6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Consumables and labor used 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$12 per strain; multiple days of labor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$9 per strain; half hour of labor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$50 per strain; half day of labor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92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System suitability</a:t>
                      </a:r>
                      <a:endParaRPr lang="en-CA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Reference labs with antisera or antibody production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Institutions or service labs with MS capability 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Institutions or service labs with WGS capability</a:t>
                      </a:r>
                      <a:endParaRPr lang="en-CA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562583"/>
            <a:ext cx="1572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000" b="1" smtClean="0"/>
              <a:t>Results</a:t>
            </a:r>
            <a:endParaRPr lang="en-CA" sz="3000" dirty="0"/>
          </a:p>
        </p:txBody>
      </p:sp>
      <p:sp>
        <p:nvSpPr>
          <p:cNvPr id="5" name="Rectangle 4"/>
          <p:cNvSpPr/>
          <p:nvPr/>
        </p:nvSpPr>
        <p:spPr>
          <a:xfrm>
            <a:off x="2825407" y="6030734"/>
            <a:ext cx="3763651" cy="35394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b="1">
                <a:solidFill>
                  <a:srgbClr val="B11F24"/>
                </a:solidFill>
              </a:rPr>
              <a:t>Table </a:t>
            </a:r>
            <a:r>
              <a:rPr lang="en-US" sz="1700" b="1" smtClean="0">
                <a:solidFill>
                  <a:srgbClr val="B11F24"/>
                </a:solidFill>
              </a:rPr>
              <a:t>6. </a:t>
            </a:r>
            <a:r>
              <a:rPr lang="en-US" sz="1700" b="1" smtClean="0"/>
              <a:t>Performance Comparison.</a:t>
            </a:r>
            <a:endParaRPr lang="en-US" sz="1700" b="1"/>
          </a:p>
        </p:txBody>
      </p:sp>
    </p:spTree>
    <p:extLst>
      <p:ext uri="{BB962C8B-B14F-4D97-AF65-F5344CB8AC3E}">
        <p14:creationId xmlns:p14="http://schemas.microsoft.com/office/powerpoint/2010/main" val="365524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39272" y="1281593"/>
            <a:ext cx="8122838" cy="469380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MS-H typing is faster and more accurate than traditional H </a:t>
            </a:r>
            <a:r>
              <a:rPr lang="en-US"/>
              <a:t>antigen </a:t>
            </a:r>
            <a:r>
              <a:rPr lang="en-US" smtClean="0"/>
              <a:t>serotyping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MS-H typing should be very useful during </a:t>
            </a:r>
            <a:r>
              <a:rPr lang="en-US" i="1" dirty="0"/>
              <a:t>E. </a:t>
            </a:r>
            <a:r>
              <a:rPr lang="en-US" i="1"/>
              <a:t>coli </a:t>
            </a:r>
            <a:r>
              <a:rPr lang="en-US" smtClean="0"/>
              <a:t>outbreaks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MS-H typing can be extended to other bacteria</a:t>
            </a:r>
          </a:p>
          <a:p>
            <a:endParaRPr lang="en-US" dirty="0"/>
          </a:p>
          <a:p>
            <a:pPr marL="0" indent="0">
              <a:buNone/>
            </a:pPr>
            <a:r>
              <a:rPr lang="en-CA" sz="1800" dirty="0"/>
              <a:t> </a:t>
            </a:r>
            <a:r>
              <a:rPr lang="en-CA" sz="1800" dirty="0" smtClean="0"/>
              <a:t>“…</a:t>
            </a:r>
            <a:r>
              <a:rPr lang="en-CA" sz="1800" i="1" dirty="0" smtClean="0"/>
              <a:t>it </a:t>
            </a:r>
            <a:r>
              <a:rPr lang="en-CA" sz="1800" i="1" dirty="0"/>
              <a:t>is apparent that clinical microbiology </a:t>
            </a:r>
            <a:r>
              <a:rPr lang="en-CA" sz="1800" i="1" dirty="0" smtClean="0"/>
              <a:t>laboratories </a:t>
            </a:r>
            <a:r>
              <a:rPr lang="en-CA" sz="1800" i="1" dirty="0"/>
              <a:t>may soon experience a second wave of MS </a:t>
            </a:r>
            <a:r>
              <a:rPr lang="en-CA" sz="1800" i="1" dirty="0" smtClean="0"/>
              <a:t>technology </a:t>
            </a:r>
            <a:r>
              <a:rPr lang="en-CA" sz="1800" i="1" dirty="0"/>
              <a:t>(LC-MS/MS), after the revolutionary first wave of </a:t>
            </a:r>
            <a:r>
              <a:rPr lang="en-CA" sz="1800" i="1" dirty="0" smtClean="0"/>
              <a:t>MALDI-TOF-MS</a:t>
            </a:r>
            <a:r>
              <a:rPr lang="en-CA" sz="1800" i="1" smtClean="0"/>
              <a:t>”  </a:t>
            </a:r>
            <a:r>
              <a:rPr lang="en-CA" sz="1800" smtClean="0"/>
              <a:t>(quoted </a:t>
            </a:r>
            <a:r>
              <a:rPr lang="en-CA" sz="1800" dirty="0" smtClean="0"/>
              <a:t>from C</a:t>
            </a:r>
            <a:r>
              <a:rPr lang="en-CA" sz="1800" dirty="0"/>
              <a:t>. Lowe and M. L. DeMarco. Editorial: Ready, Set, Type! Proteomics vs Agglutination for </a:t>
            </a:r>
            <a:r>
              <a:rPr lang="en-CA" sz="1800" i="1" dirty="0"/>
              <a:t>Escherichia coli </a:t>
            </a:r>
            <a:r>
              <a:rPr lang="en-CA" sz="1800" dirty="0"/>
              <a:t>H Antigen Conﬁrmation. Clinical </a:t>
            </a:r>
            <a:r>
              <a:rPr lang="en-CA" sz="1800"/>
              <a:t>Chemistry </a:t>
            </a:r>
            <a:r>
              <a:rPr lang="en-CA" sz="1800" smtClean="0"/>
              <a:t>2016; 62: 793)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3716" y="816335"/>
            <a:ext cx="27770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+mj-lt"/>
              </a:rPr>
              <a:t>Conclusions</a:t>
            </a:r>
            <a:endParaRPr lang="en-US" sz="3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25" y="1009009"/>
            <a:ext cx="2720451" cy="517963"/>
          </a:xfrm>
        </p:spPr>
        <p:txBody>
          <a:bodyPr>
            <a:no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45673"/>
            <a:ext cx="7362004" cy="412519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CA" sz="3200" i="1" dirty="0"/>
              <a:t>Escherichia coli </a:t>
            </a:r>
            <a:r>
              <a:rPr lang="en-CA" sz="3200" dirty="0"/>
              <a:t>(</a:t>
            </a:r>
            <a:r>
              <a:rPr lang="en-US" sz="3200" i="1" dirty="0"/>
              <a:t>E. coli</a:t>
            </a:r>
            <a:r>
              <a:rPr lang="en-US" sz="3200" dirty="0"/>
              <a:t>)</a:t>
            </a:r>
          </a:p>
          <a:p>
            <a:pPr marL="0" indent="0">
              <a:buNone/>
            </a:pPr>
            <a:endParaRPr lang="en-US" sz="1000" i="1" dirty="0" smtClean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Common bacteria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900" dirty="0" smtClean="0"/>
              <a:t>Most </a:t>
            </a:r>
            <a:r>
              <a:rPr lang="en-US" sz="2900" dirty="0"/>
              <a:t>are non-pathogenic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900" dirty="0" smtClean="0"/>
              <a:t>Pathogenic </a:t>
            </a:r>
            <a:r>
              <a:rPr lang="en-US" sz="2900" dirty="0"/>
              <a:t>strains can be deadly to humans</a:t>
            </a:r>
          </a:p>
          <a:p>
            <a:pPr lvl="1"/>
            <a:endParaRPr lang="en-US" sz="2200" dirty="0" smtClean="0"/>
          </a:p>
          <a:p>
            <a:pPr marL="0" indent="0">
              <a:buNone/>
            </a:pPr>
            <a:r>
              <a:rPr lang="en-US" sz="3200" dirty="0"/>
              <a:t>How are pathogenic </a:t>
            </a:r>
            <a:r>
              <a:rPr lang="en-US" sz="3200" i="1" dirty="0"/>
              <a:t>E. coli </a:t>
            </a:r>
            <a:r>
              <a:rPr lang="en-US" sz="3200" dirty="0"/>
              <a:t>typically detected?</a:t>
            </a:r>
          </a:p>
          <a:p>
            <a:pPr marL="0" indent="0">
              <a:buNone/>
            </a:pPr>
            <a:endParaRPr lang="en-US" sz="1000" i="1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900" i="1" dirty="0"/>
              <a:t>E. coli </a:t>
            </a:r>
            <a:r>
              <a:rPr lang="en-US" sz="2900" dirty="0"/>
              <a:t>is isolated from food/liquid or biological matrices (e.g. stool)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900" dirty="0" smtClean="0"/>
              <a:t>Cultures </a:t>
            </a:r>
            <a:r>
              <a:rPr lang="en-US" sz="2900" dirty="0"/>
              <a:t>are identified (i.e. “typed”) by characterizing biomarkers such as O antigens (lipopolysaccharides) and H antigens (flagella)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900" dirty="0" err="1" smtClean="0"/>
              <a:t>Pathogenicity</a:t>
            </a:r>
            <a:r>
              <a:rPr lang="en-US" sz="2900" dirty="0" smtClean="0"/>
              <a:t> </a:t>
            </a:r>
            <a:r>
              <a:rPr lang="en-US" sz="2900" dirty="0"/>
              <a:t>can be determined by detecting </a:t>
            </a:r>
            <a:r>
              <a:rPr lang="en-US" sz="2900" i="1" dirty="0"/>
              <a:t>E. coli </a:t>
            </a:r>
            <a:r>
              <a:rPr lang="en-US" sz="2900" dirty="0"/>
              <a:t>toxins</a:t>
            </a:r>
            <a:r>
              <a:rPr lang="en-US" sz="2900" i="1" dirty="0"/>
              <a:t> </a:t>
            </a:r>
            <a:r>
              <a:rPr lang="en-US" sz="2900" dirty="0"/>
              <a:t>through PCR or ELISA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Serotyping is the current gold standard for categorizing </a:t>
            </a:r>
            <a:r>
              <a:rPr lang="en-US" sz="2900" i="1" dirty="0"/>
              <a:t>E. coli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9886" y="828196"/>
            <a:ext cx="855484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500" b="1" dirty="0" smtClean="0"/>
              <a:t>Workflow of traditional </a:t>
            </a:r>
            <a:r>
              <a:rPr lang="en-CA" sz="2500" b="1" i="1" dirty="0" smtClean="0"/>
              <a:t>E. coli </a:t>
            </a:r>
            <a:r>
              <a:rPr lang="en-CA" sz="2500" b="1" dirty="0" smtClean="0"/>
              <a:t>identification </a:t>
            </a:r>
            <a:r>
              <a:rPr lang="en-CA" sz="2500" b="1" smtClean="0"/>
              <a:t>and typing</a:t>
            </a:r>
            <a:endParaRPr lang="en-CA" sz="25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0" t="4777" r="13673" b="15293"/>
          <a:stretch/>
        </p:blipFill>
        <p:spPr bwMode="auto">
          <a:xfrm>
            <a:off x="1969842" y="1537920"/>
            <a:ext cx="5721876" cy="33782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94200" y="5372613"/>
            <a:ext cx="5597518" cy="10156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500" b="1" smtClean="0">
                <a:solidFill>
                  <a:srgbClr val="B11F24"/>
                </a:solidFill>
                <a:latin typeface="Arial Narrow" panose="020B0606020202030204" pitchFamily="34" charset="0"/>
              </a:rPr>
              <a:t>Figure 1 (</a:t>
            </a:r>
            <a:r>
              <a:rPr lang="en-US" sz="1500" b="1">
                <a:solidFill>
                  <a:srgbClr val="B11F24"/>
                </a:solidFill>
                <a:latin typeface="Arial Narrow" panose="020B0606020202030204" pitchFamily="34" charset="0"/>
              </a:rPr>
              <a:t>Editorial</a:t>
            </a:r>
            <a:r>
              <a:rPr lang="en-US" sz="1500" b="1" smtClean="0">
                <a:solidFill>
                  <a:srgbClr val="B11F24"/>
                </a:solidFill>
                <a:latin typeface="Arial Narrow" panose="020B0606020202030204" pitchFamily="34" charset="0"/>
              </a:rPr>
              <a:t>). </a:t>
            </a:r>
            <a:r>
              <a:rPr lang="en-US" sz="1500" b="1">
                <a:latin typeface="Arial Narrow" panose="020B0606020202030204" pitchFamily="34" charset="0"/>
              </a:rPr>
              <a:t>Investigation of an </a:t>
            </a:r>
            <a:r>
              <a:rPr lang="en-US" sz="1500" b="1" i="1">
                <a:latin typeface="Arial Narrow" panose="020B0606020202030204" pitchFamily="34" charset="0"/>
              </a:rPr>
              <a:t>E. coli </a:t>
            </a:r>
            <a:r>
              <a:rPr lang="en-US" sz="1500" b="1">
                <a:latin typeface="Arial Narrow" panose="020B0606020202030204" pitchFamily="34" charset="0"/>
              </a:rPr>
              <a:t>outbreak (adapted from http://</a:t>
            </a:r>
            <a:r>
              <a:rPr lang="en-US" sz="1500" b="1" smtClean="0">
                <a:latin typeface="Arial Narrow" panose="020B0606020202030204" pitchFamily="34" charset="0"/>
              </a:rPr>
              <a:t>www.cdc.gov/ecoli/reporting-timeline.html)</a:t>
            </a:r>
            <a:r>
              <a:rPr lang="en-US" sz="1500" smtClean="0">
                <a:latin typeface="Arial Narrow" panose="020B0606020202030204" pitchFamily="34" charset="0"/>
              </a:rPr>
              <a:t>. </a:t>
            </a:r>
          </a:p>
          <a:p>
            <a:r>
              <a:rPr lang="en-CA" sz="1500" smtClean="0">
                <a:latin typeface="Arial Narrow" panose="020B0606020202030204" pitchFamily="34" charset="0"/>
              </a:rPr>
              <a:t>Lowe </a:t>
            </a:r>
            <a:r>
              <a:rPr lang="en-CA" sz="1500">
                <a:latin typeface="Arial Narrow" panose="020B0606020202030204" pitchFamily="34" charset="0"/>
              </a:rPr>
              <a:t>C and DeMarco ML. Ready, Set, Type! Proteomics vs Agglutination </a:t>
            </a:r>
            <a:r>
              <a:rPr lang="en-CA" sz="1500" smtClean="0">
                <a:latin typeface="Arial Narrow" panose="020B0606020202030204" pitchFamily="34" charset="0"/>
              </a:rPr>
              <a:t>for </a:t>
            </a:r>
            <a:r>
              <a:rPr lang="en-CA" sz="1500" i="1" smtClean="0">
                <a:latin typeface="Arial Narrow" panose="020B0606020202030204" pitchFamily="34" charset="0"/>
              </a:rPr>
              <a:t>Escherichia </a:t>
            </a:r>
            <a:r>
              <a:rPr lang="en-CA" sz="1500" i="1">
                <a:latin typeface="Arial Narrow" panose="020B0606020202030204" pitchFamily="34" charset="0"/>
              </a:rPr>
              <a:t>coli </a:t>
            </a:r>
            <a:r>
              <a:rPr lang="en-CA" sz="1500">
                <a:latin typeface="Arial Narrow" panose="020B0606020202030204" pitchFamily="34" charset="0"/>
              </a:rPr>
              <a:t>H Antigen </a:t>
            </a:r>
            <a:r>
              <a:rPr lang="en-CA" sz="1500" smtClean="0">
                <a:latin typeface="Arial Narrow" panose="020B0606020202030204" pitchFamily="34" charset="0"/>
              </a:rPr>
              <a:t>Confirmation. Clinical Chemistry 2016; 62: 793.</a:t>
            </a:r>
            <a:endParaRPr lang="en-US" sz="1500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11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61581" y="2566696"/>
            <a:ext cx="7404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CA" sz="3000" dirty="0" smtClean="0">
                <a:latin typeface="Arial"/>
                <a:cs typeface="Arial"/>
              </a:rPr>
              <a:t>What </a:t>
            </a:r>
            <a:r>
              <a:rPr lang="en-CA" sz="3000" dirty="0">
                <a:latin typeface="Arial"/>
                <a:cs typeface="Arial"/>
              </a:rPr>
              <a:t>are the common </a:t>
            </a:r>
            <a:r>
              <a:rPr lang="en-CA" sz="3000" dirty="0" smtClean="0">
                <a:latin typeface="Arial"/>
                <a:cs typeface="Arial"/>
              </a:rPr>
              <a:t>problems in </a:t>
            </a:r>
            <a:r>
              <a:rPr lang="en-CA" sz="3000" dirty="0">
                <a:latin typeface="Arial"/>
                <a:cs typeface="Arial"/>
              </a:rPr>
              <a:t>serotyping of </a:t>
            </a:r>
            <a:r>
              <a:rPr lang="en-CA" sz="3000" i="1" dirty="0">
                <a:latin typeface="Arial"/>
                <a:cs typeface="Arial"/>
              </a:rPr>
              <a:t>E. coli</a:t>
            </a:r>
            <a:r>
              <a:rPr lang="en-CA" sz="3000" dirty="0">
                <a:latin typeface="Arial"/>
                <a:cs typeface="Arial"/>
              </a:rPr>
              <a:t>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5880" y="91332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8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4351" y="648000"/>
            <a:ext cx="74558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000" b="1" dirty="0">
                <a:latin typeface="Arial"/>
                <a:ea typeface="+mj-ea"/>
                <a:cs typeface="Arial"/>
              </a:rPr>
              <a:t>Common</a:t>
            </a:r>
            <a:r>
              <a:rPr lang="en-CA" sz="2400" dirty="0" smtClean="0"/>
              <a:t> </a:t>
            </a:r>
            <a:r>
              <a:rPr lang="en-CA" sz="3000" b="1" dirty="0">
                <a:latin typeface="Arial"/>
                <a:ea typeface="+mj-ea"/>
                <a:cs typeface="Arial"/>
              </a:rPr>
              <a:t>problems of </a:t>
            </a:r>
            <a:r>
              <a:rPr lang="en-CA" sz="3000" b="1" i="1" dirty="0">
                <a:latin typeface="Arial"/>
                <a:ea typeface="+mj-ea"/>
                <a:cs typeface="Arial"/>
              </a:rPr>
              <a:t>E. coli </a:t>
            </a:r>
            <a:r>
              <a:rPr lang="en-CA" sz="3000" b="1" dirty="0">
                <a:latin typeface="Arial"/>
                <a:ea typeface="+mj-ea"/>
                <a:cs typeface="Arial"/>
              </a:rPr>
              <a:t>serotyping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6072" y="1234440"/>
            <a:ext cx="8353273" cy="5053361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CA" sz="7700" dirty="0"/>
              <a:t>Too many serotypes</a:t>
            </a:r>
          </a:p>
          <a:p>
            <a:pPr lvl="1">
              <a:lnSpc>
                <a:spcPct val="120000"/>
              </a:lnSpc>
            </a:pPr>
            <a:r>
              <a:rPr lang="en-US" sz="5800" dirty="0" smtClean="0"/>
              <a:t>182 </a:t>
            </a:r>
            <a:r>
              <a:rPr lang="en-US" sz="5800" dirty="0"/>
              <a:t>O types (O1 to O188; </a:t>
            </a:r>
            <a:r>
              <a:rPr lang="pt-BR" sz="5800" dirty="0"/>
              <a:t>O31, O47, O67, O72, O94, and O122 have been </a:t>
            </a:r>
            <a:r>
              <a:rPr lang="en-CA" sz="5800" dirty="0"/>
              <a:t>withdrawn)</a:t>
            </a:r>
            <a:endParaRPr lang="en-US" sz="5800" dirty="0"/>
          </a:p>
          <a:p>
            <a:pPr lvl="1">
              <a:lnSpc>
                <a:spcPct val="120000"/>
              </a:lnSpc>
            </a:pPr>
            <a:r>
              <a:rPr lang="en-US" sz="5800" dirty="0"/>
              <a:t>53 H types (H1 to H56; </a:t>
            </a:r>
            <a:r>
              <a:rPr lang="en-CA" sz="5800" dirty="0"/>
              <a:t>H13, H22, and H50 have been withdrawn)</a:t>
            </a:r>
            <a:endParaRPr lang="en-US" sz="5800" dirty="0"/>
          </a:p>
          <a:p>
            <a:pPr lvl="1">
              <a:lnSpc>
                <a:spcPct val="120000"/>
              </a:lnSpc>
            </a:pPr>
            <a:r>
              <a:rPr lang="en-US" sz="5800" dirty="0"/>
              <a:t>Some serotypes are very similar (e.g. H11 and H21)</a:t>
            </a:r>
            <a:endParaRPr lang="en-US" sz="5800" dirty="0" smtClean="0"/>
          </a:p>
          <a:p>
            <a:pPr lvl="1">
              <a:lnSpc>
                <a:spcPct val="120000"/>
              </a:lnSpc>
            </a:pPr>
            <a:r>
              <a:rPr lang="en-US" sz="5800" dirty="0" smtClean="0"/>
              <a:t>It is challenging </a:t>
            </a:r>
            <a:r>
              <a:rPr lang="en-US" sz="5800" dirty="0"/>
              <a:t>to produce specific antisera against so many serotypes</a:t>
            </a:r>
          </a:p>
          <a:p>
            <a:pPr lvl="1"/>
            <a:endParaRPr lang="en-US" sz="2900" dirty="0" smtClean="0"/>
          </a:p>
          <a:p>
            <a:pPr marL="0" indent="0">
              <a:buFont typeface="Arial"/>
              <a:buNone/>
            </a:pPr>
            <a:r>
              <a:rPr lang="en-US" sz="7700" dirty="0"/>
              <a:t>Too laborious and </a:t>
            </a:r>
            <a:r>
              <a:rPr lang="en-US" sz="7700" dirty="0" smtClean="0"/>
              <a:t>time-consuming</a:t>
            </a:r>
            <a:endParaRPr lang="en-US" sz="2700" i="1" dirty="0" smtClean="0"/>
          </a:p>
          <a:p>
            <a:pPr lvl="1">
              <a:lnSpc>
                <a:spcPct val="120000"/>
              </a:lnSpc>
            </a:pPr>
            <a:r>
              <a:rPr lang="en-US" sz="5800" dirty="0"/>
              <a:t>Serotyping procedures are mainly performed by hands</a:t>
            </a:r>
          </a:p>
          <a:p>
            <a:pPr lvl="1">
              <a:lnSpc>
                <a:spcPct val="120000"/>
              </a:lnSpc>
            </a:pPr>
            <a:r>
              <a:rPr lang="en-US" sz="5800" dirty="0" smtClean="0"/>
              <a:t>Many </a:t>
            </a:r>
            <a:r>
              <a:rPr lang="en-US" sz="5800" dirty="0"/>
              <a:t>agglutination cycles must be performed to gradually narrow down the serotype: from multivalent antisera pools to monovalent antisera</a:t>
            </a:r>
          </a:p>
          <a:p>
            <a:pPr lvl="1">
              <a:lnSpc>
                <a:spcPct val="120000"/>
              </a:lnSpc>
            </a:pPr>
            <a:r>
              <a:rPr lang="en-US" sz="5800" dirty="0" smtClean="0"/>
              <a:t>Motility </a:t>
            </a:r>
            <a:r>
              <a:rPr lang="en-US" sz="5800" dirty="0"/>
              <a:t>induction must be performed to induce flagella growth and optimize H antigen/antisera reactions</a:t>
            </a:r>
          </a:p>
        </p:txBody>
      </p:sp>
    </p:spTree>
    <p:extLst>
      <p:ext uri="{BB962C8B-B14F-4D97-AF65-F5344CB8AC3E}">
        <p14:creationId xmlns:p14="http://schemas.microsoft.com/office/powerpoint/2010/main" val="222215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0129" y="2566696"/>
            <a:ext cx="70267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000" dirty="0" smtClean="0">
                <a:cs typeface="Arial"/>
              </a:rPr>
              <a:t>Which </a:t>
            </a:r>
            <a:r>
              <a:rPr lang="en-US" sz="3000" dirty="0">
                <a:cs typeface="Arial"/>
              </a:rPr>
              <a:t>problem should be </a:t>
            </a:r>
            <a:r>
              <a:rPr lang="en-US" sz="3000" dirty="0" smtClean="0">
                <a:cs typeface="Arial"/>
              </a:rPr>
              <a:t>targeted </a:t>
            </a:r>
            <a:r>
              <a:rPr lang="en-US" sz="3000" dirty="0">
                <a:cs typeface="Arial"/>
              </a:rPr>
              <a:t>first in </a:t>
            </a:r>
            <a:r>
              <a:rPr lang="en-US" sz="3000" i="1" dirty="0">
                <a:cs typeface="Arial"/>
              </a:rPr>
              <a:t>E. coli </a:t>
            </a:r>
            <a:r>
              <a:rPr lang="en-US" sz="3000" dirty="0">
                <a:cs typeface="Arial"/>
              </a:rPr>
              <a:t>typing?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5880" y="913329"/>
            <a:ext cx="7250202" cy="747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mtClean="0"/>
              <a:t>Question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0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4955" y="704088"/>
            <a:ext cx="785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>
                <a:latin typeface="Arial"/>
                <a:ea typeface="+mj-ea"/>
                <a:cs typeface="Arial"/>
              </a:rPr>
              <a:t>Why focus on H antigen for MS in the paper?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2025" y="1330560"/>
            <a:ext cx="8157882" cy="5724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CA" sz="2000" dirty="0"/>
              <a:t>H </a:t>
            </a:r>
            <a:r>
              <a:rPr lang="en-CA" sz="2000" dirty="0" smtClean="0"/>
              <a:t>typing: most </a:t>
            </a:r>
            <a:r>
              <a:rPr lang="en-CA" sz="2000" dirty="0"/>
              <a:t>time-consuming and difficult part of </a:t>
            </a:r>
            <a:r>
              <a:rPr lang="en-CA" sz="2000" i="1" dirty="0"/>
              <a:t>E. coli </a:t>
            </a:r>
            <a:r>
              <a:rPr lang="en-CA" sz="2000" dirty="0"/>
              <a:t>serotyping</a:t>
            </a:r>
          </a:p>
          <a:p>
            <a:pPr lvl="1"/>
            <a:r>
              <a:rPr lang="en-CA" sz="1800" dirty="0" smtClean="0"/>
              <a:t>Motility </a:t>
            </a:r>
            <a:r>
              <a:rPr lang="en-CA" sz="1800" dirty="0"/>
              <a:t>induction can be time-consuming as some isolates are </a:t>
            </a:r>
            <a:r>
              <a:rPr lang="en-CA" sz="1800" dirty="0" smtClean="0"/>
              <a:t>non-motile</a:t>
            </a:r>
            <a:endParaRPr lang="en-US" sz="1800" dirty="0"/>
          </a:p>
          <a:p>
            <a:pPr lvl="1"/>
            <a:r>
              <a:rPr lang="en-CA" sz="1800" dirty="0"/>
              <a:t>H typing is more difficult to achieve than O typing due to the nature of the antigens, and because “H type undetermined” isolates often </a:t>
            </a:r>
            <a:r>
              <a:rPr lang="en-CA" sz="1800" dirty="0" smtClean="0"/>
              <a:t>appear</a:t>
            </a:r>
            <a:endParaRPr lang="en-CA" sz="1800" dirty="0"/>
          </a:p>
          <a:p>
            <a:pPr lvl="1"/>
            <a:r>
              <a:rPr lang="en-CA" sz="1800" dirty="0"/>
              <a:t>Rough strains cannot be H typed even though flagella exist due to auto-agglutination</a:t>
            </a:r>
          </a:p>
          <a:p>
            <a:pPr lvl="1"/>
            <a:endParaRPr lang="en-US" sz="1000" dirty="0" smtClean="0"/>
          </a:p>
          <a:p>
            <a:pPr marL="0" indent="0">
              <a:buNone/>
            </a:pPr>
            <a:r>
              <a:rPr lang="en-US" sz="2000" dirty="0"/>
              <a:t>The unique structure of flagella and composition make it an ideal candidate for isolation and characterization</a:t>
            </a:r>
          </a:p>
          <a:p>
            <a:pPr lvl="1"/>
            <a:r>
              <a:rPr lang="en-US" sz="1800" dirty="0"/>
              <a:t>Flagella are thin and long protein polymers</a:t>
            </a:r>
          </a:p>
          <a:p>
            <a:pPr lvl="1"/>
            <a:r>
              <a:rPr lang="en-US" sz="1800" dirty="0"/>
              <a:t>Flagella can be easily sheared from cell bodies by repeated </a:t>
            </a:r>
            <a:r>
              <a:rPr lang="en-US" sz="1800" dirty="0" err="1"/>
              <a:t>vortexing</a:t>
            </a:r>
            <a:endParaRPr lang="en-US" sz="1800" dirty="0"/>
          </a:p>
          <a:p>
            <a:pPr lvl="1"/>
            <a:r>
              <a:rPr lang="en-US" sz="1800" dirty="0"/>
              <a:t>Flagella can be easily collected from the supernatant through centrifugation</a:t>
            </a:r>
          </a:p>
          <a:p>
            <a:pPr lvl="1"/>
            <a:r>
              <a:rPr lang="en-US" sz="1800" dirty="0"/>
              <a:t>Flagella can be easily depolymerized and </a:t>
            </a:r>
            <a:r>
              <a:rPr lang="en-US" sz="1800" dirty="0" err="1"/>
              <a:t>trypsinized</a:t>
            </a:r>
            <a:r>
              <a:rPr lang="en-US" sz="1800" dirty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64939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2993" y="578504"/>
            <a:ext cx="5413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Methods: </a:t>
            </a:r>
            <a:r>
              <a:rPr lang="en-US" sz="2400" b="1" dirty="0" smtClean="0"/>
              <a:t>MS-H typing workflow</a:t>
            </a:r>
            <a:endParaRPr lang="en-CA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96" y="1101724"/>
            <a:ext cx="7207624" cy="46083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25437" y="5874003"/>
            <a:ext cx="6216083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>
                <a:latin typeface="Arial Narrow" panose="020B0606020202030204" pitchFamily="34" charset="0"/>
              </a:rPr>
              <a:t>Figrue </a:t>
            </a:r>
            <a:r>
              <a:rPr lang="en-US" sz="1400" smtClean="0">
                <a:latin typeface="Arial Narrow" panose="020B0606020202030204" pitchFamily="34" charset="0"/>
              </a:rPr>
              <a:t>reproduced </a:t>
            </a:r>
            <a:r>
              <a:rPr lang="en-US" sz="1400">
                <a:latin typeface="Arial Narrow" panose="020B0606020202030204" pitchFamily="34" charset="0"/>
              </a:rPr>
              <a:t>with </a:t>
            </a:r>
            <a:r>
              <a:rPr lang="en-US" sz="1400" smtClean="0">
                <a:latin typeface="Arial Narrow" panose="020B0606020202030204" pitchFamily="34" charset="0"/>
              </a:rPr>
              <a:t>permission</a:t>
            </a:r>
            <a:r>
              <a:rPr lang="en-US" sz="1400">
                <a:latin typeface="Arial Narrow" panose="020B0606020202030204" pitchFamily="34" charset="0"/>
              </a:rPr>
              <a:t> </a:t>
            </a:r>
            <a:r>
              <a:rPr lang="en-US" sz="1400" smtClean="0">
                <a:latin typeface="Arial Narrow" panose="020B0606020202030204" pitchFamily="34" charset="0"/>
              </a:rPr>
              <a:t>from: Cheng </a:t>
            </a:r>
            <a:r>
              <a:rPr lang="en-US" sz="1400">
                <a:latin typeface="Arial Narrow" panose="020B0606020202030204" pitchFamily="34" charset="0"/>
              </a:rPr>
              <a:t>K et al. Recent development of mass spectrometry and proteomics applications in identification and typing of bacteria. </a:t>
            </a:r>
            <a:r>
              <a:rPr lang="en-US" sz="1400" smtClean="0">
                <a:latin typeface="Arial Narrow" panose="020B0606020202030204" pitchFamily="34" charset="0"/>
              </a:rPr>
              <a:t>Proteomics </a:t>
            </a:r>
            <a:r>
              <a:rPr lang="en-US" sz="1400">
                <a:latin typeface="Arial Narrow" panose="020B0606020202030204" pitchFamily="34" charset="0"/>
              </a:rPr>
              <a:t>Clin. Appl. 2016, 10, </a:t>
            </a:r>
            <a:r>
              <a:rPr lang="en-US" sz="1400" smtClean="0">
                <a:latin typeface="Arial Narrow" panose="020B0606020202030204" pitchFamily="34" charset="0"/>
              </a:rPr>
              <a:t>346–357, Copyright </a:t>
            </a:r>
            <a:r>
              <a:rPr lang="en-US" sz="1400">
                <a:latin typeface="Arial Narrow" panose="020B0606020202030204" pitchFamily="34" charset="0"/>
              </a:rPr>
              <a:t>Wiley-VCH Verlag GmbH &amp; Co. KGaA. </a:t>
            </a:r>
          </a:p>
        </p:txBody>
      </p:sp>
    </p:spTree>
    <p:extLst>
      <p:ext uri="{BB962C8B-B14F-4D97-AF65-F5344CB8AC3E}">
        <p14:creationId xmlns:p14="http://schemas.microsoft.com/office/powerpoint/2010/main" val="224296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18267" y="736251"/>
            <a:ext cx="85433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b="1" dirty="0">
                <a:latin typeface="Arial"/>
                <a:ea typeface="+mj-ea"/>
                <a:cs typeface="Arial"/>
              </a:rPr>
              <a:t>Method: Validation of MS-H typing and comparison </a:t>
            </a:r>
            <a:r>
              <a:rPr lang="en-CA" sz="2600" b="1" dirty="0" smtClean="0">
                <a:latin typeface="Arial"/>
                <a:ea typeface="+mj-ea"/>
                <a:cs typeface="Arial"/>
              </a:rPr>
              <a:t>with </a:t>
            </a:r>
            <a:r>
              <a:rPr lang="en-CA" sz="2600" b="1" dirty="0">
                <a:latin typeface="Arial"/>
                <a:ea typeface="+mj-ea"/>
                <a:cs typeface="Arial"/>
              </a:rPr>
              <a:t>other platforms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29540" y="1773126"/>
            <a:ext cx="8390343" cy="43874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 dirty="0"/>
              <a:t>The matrix effect, analytical sensitivity and specificity, repeatability, carryover, and correlation between biomass and H typing data output [sequence coverage (%) and Exponentially Modified Protein Abundance Index (</a:t>
            </a:r>
            <a:r>
              <a:rPr lang="en-CA" sz="2000" dirty="0" err="1"/>
              <a:t>emPAI</a:t>
            </a:r>
            <a:r>
              <a:rPr lang="en-CA" sz="2000" dirty="0"/>
              <a:t>)] of reference strains were </a:t>
            </a:r>
            <a:r>
              <a:rPr lang="en-CA" sz="2000" dirty="0" smtClean="0"/>
              <a:t>examined</a:t>
            </a:r>
            <a:endParaRPr lang="en-CA" sz="2000" dirty="0"/>
          </a:p>
          <a:p>
            <a:r>
              <a:rPr lang="en-CA" sz="2000" dirty="0"/>
              <a:t>Followed CLSI guideline </a:t>
            </a:r>
            <a:r>
              <a:rPr lang="en-CA" sz="2000" dirty="0" smtClean="0"/>
              <a:t>C62-A</a:t>
            </a:r>
            <a:endParaRPr lang="en-US" sz="2000" dirty="0"/>
          </a:p>
          <a:p>
            <a:r>
              <a:rPr lang="en-US" sz="2000" dirty="0" err="1" smtClean="0"/>
              <a:t>Serotyping</a:t>
            </a:r>
            <a:r>
              <a:rPr lang="en-US" sz="2000" dirty="0" smtClean="0"/>
              <a:t> </a:t>
            </a:r>
            <a:r>
              <a:rPr lang="en-US" sz="2000" dirty="0"/>
              <a:t>used as a reference </a:t>
            </a:r>
            <a:r>
              <a:rPr lang="en-US" sz="2000" dirty="0" smtClean="0"/>
              <a:t>method</a:t>
            </a:r>
            <a:endParaRPr lang="en-US" sz="2000" dirty="0"/>
          </a:p>
          <a:p>
            <a:r>
              <a:rPr lang="en-US" sz="2000" dirty="0"/>
              <a:t>Whole genome sequencing (WGS</a:t>
            </a:r>
            <a:r>
              <a:rPr lang="en-US" sz="2000" dirty="0" smtClean="0"/>
              <a:t>) </a:t>
            </a:r>
            <a:r>
              <a:rPr lang="en-US" sz="2000" dirty="0"/>
              <a:t>used to resolve discordant results between serotyping and MS-H </a:t>
            </a:r>
            <a:r>
              <a:rPr lang="en-US" sz="2000" dirty="0" smtClean="0"/>
              <a:t>typing</a:t>
            </a:r>
            <a:endParaRPr lang="en-US" sz="2000" dirty="0"/>
          </a:p>
          <a:p>
            <a:r>
              <a:rPr lang="en-US" sz="2000" dirty="0"/>
              <a:t>MALDI-TOF peptide mass </a:t>
            </a:r>
            <a:r>
              <a:rPr lang="en-US" sz="2000" dirty="0" smtClean="0"/>
              <a:t>fingerprinting </a:t>
            </a:r>
            <a:r>
              <a:rPr lang="en-US" sz="2000" dirty="0"/>
              <a:t>compared with LC-MS/MS on 85 </a:t>
            </a:r>
            <a:r>
              <a:rPr lang="en-US" sz="2000" dirty="0" smtClean="0"/>
              <a:t>isolates</a:t>
            </a:r>
            <a:endParaRPr lang="en-US" sz="2000" dirty="0"/>
          </a:p>
          <a:p>
            <a:r>
              <a:rPr lang="en-US" sz="2000" dirty="0"/>
              <a:t>The same result from two of the three platforms (serotyping, MS-H and WGS) was considered accurate</a:t>
            </a:r>
          </a:p>
        </p:txBody>
      </p:sp>
    </p:spTree>
    <p:extLst>
      <p:ext uri="{BB962C8B-B14F-4D97-AF65-F5344CB8AC3E}">
        <p14:creationId xmlns:p14="http://schemas.microsoft.com/office/powerpoint/2010/main" val="208735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1300</Words>
  <Application>Microsoft Office PowerPoint</Application>
  <PresentationFormat>On-screen Show (4:3)</PresentationFormat>
  <Paragraphs>180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ＭＳ Ｐゴシック</vt:lpstr>
      <vt:lpstr>Arial</vt:lpstr>
      <vt:lpstr>Arial Narrow</vt:lpstr>
      <vt:lpstr>Calibri</vt:lpstr>
      <vt:lpstr>Courier New</vt:lpstr>
      <vt:lpstr>Times New Roman</vt:lpstr>
      <vt:lpstr>Office Theme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Patty Brady</cp:lastModifiedBy>
  <cp:revision>144</cp:revision>
  <dcterms:created xsi:type="dcterms:W3CDTF">2016-05-19T13:20:30Z</dcterms:created>
  <dcterms:modified xsi:type="dcterms:W3CDTF">2016-07-05T17:45:33Z</dcterms:modified>
</cp:coreProperties>
</file>