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88" r:id="rId4"/>
    <p:sldId id="289" r:id="rId5"/>
    <p:sldId id="264" r:id="rId6"/>
    <p:sldId id="278" r:id="rId7"/>
    <p:sldId id="279" r:id="rId8"/>
    <p:sldId id="280" r:id="rId9"/>
    <p:sldId id="282" r:id="rId10"/>
    <p:sldId id="291" r:id="rId11"/>
    <p:sldId id="283" r:id="rId12"/>
    <p:sldId id="285" r:id="rId13"/>
    <p:sldId id="286" r:id="rId14"/>
    <p:sldId id="261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8" autoAdjust="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3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2D5363-96A7-714A-8C6A-991B88C0816B}" type="slidenum">
              <a:rPr lang="en-US" altLang="zh-CN"/>
              <a:pPr eaLnBrk="1" hangingPunct="1"/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8BE326-07CA-DE49-9523-255E59307CC7}" type="slidenum">
              <a:rPr lang="en-US" altLang="zh-CN"/>
              <a:pPr eaLnBrk="1" hangingPunct="1"/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8000" b="1" dirty="0"/>
              <a:t>Two-Stage Isothermal Enzymatic Amplification for Concurrent Multiplex Molecular Detection</a:t>
            </a:r>
          </a:p>
          <a:p>
            <a:pPr marL="0" indent="0">
              <a:buNone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J. Song, C. Liu, M. G.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Mauk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S. C. Rankin,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J. B.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Lok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R. M. Greenberg, H. H.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Bau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March 2017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www.clinchem.org/content/63/3/714.full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" y="1971072"/>
            <a:ext cx="3551877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425" y="838200"/>
            <a:ext cx="4495800" cy="5794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B11F24"/>
                </a:solidFill>
              </a:rPr>
              <a:t>Question 2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552450" y="2691466"/>
            <a:ext cx="85915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Ø"/>
            </a:pPr>
            <a:r>
              <a:rPr lang="en-US" altLang="zh-CN" sz="2800" b="1" dirty="0">
                <a:solidFill>
                  <a:srgbClr val="0D0D0D"/>
                </a:solidFill>
              </a:rPr>
              <a:t>What is the advantage of colorimetric </a:t>
            </a:r>
          </a:p>
          <a:p>
            <a:pPr marL="0" indent="0" eaLnBrk="1" hangingPunct="1"/>
            <a:r>
              <a:rPr lang="en-US" altLang="zh-CN" sz="2800" b="1" dirty="0">
                <a:solidFill>
                  <a:srgbClr val="0D0D0D"/>
                </a:solidFill>
              </a:rPr>
              <a:t>     dye over fluorescent dye for the detection </a:t>
            </a:r>
          </a:p>
          <a:p>
            <a:pPr marL="0" indent="0" eaLnBrk="1" hangingPunct="1"/>
            <a:r>
              <a:rPr lang="en-US" altLang="zh-CN" sz="2800" b="1" dirty="0">
                <a:solidFill>
                  <a:srgbClr val="0D0D0D"/>
                </a:solidFill>
              </a:rPr>
              <a:t>     of amplification products?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230" y="6217936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8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6646" y="1969477"/>
          <a:ext cx="8581292" cy="3532269"/>
        </p:xfrm>
        <a:graphic>
          <a:graphicData uri="http://schemas.openxmlformats.org/drawingml/2006/table">
            <a:tbl>
              <a:tblPr/>
              <a:tblGrid>
                <a:gridCol w="1195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9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73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58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23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Method</a:t>
                      </a:r>
                      <a:endParaRPr lang="en-US" sz="1600" b="1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Multiplex</a:t>
                      </a:r>
                      <a:endParaRPr lang="en-US" sz="1600" b="1" dirty="0">
                        <a:latin typeface="Cambria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Capability</a:t>
                      </a:r>
                      <a:endParaRPr lang="en-US" sz="1600" b="1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Sensitivity</a:t>
                      </a:r>
                      <a:endParaRPr lang="en-US" sz="1600" b="1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Specificity</a:t>
                      </a:r>
                      <a:endParaRPr lang="en-US" sz="1600" b="1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Tolerance to inhibitors</a:t>
                      </a:r>
                      <a:endParaRPr lang="en-US" sz="1600" b="1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Platform</a:t>
                      </a:r>
                      <a:endParaRPr lang="en-US" sz="1600" b="1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Amplification Time </a:t>
                      </a:r>
                      <a:endParaRPr lang="en-US" sz="1600" b="1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RAMP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16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Isothermal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≤40 min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1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RPA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4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Isothermal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≤30 min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LAMP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4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Isothermal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≤40 min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mxPCR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15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Thermal cycler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~5 h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3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nmPCR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18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Thermal cycler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1~2 h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3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isoPCR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24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++++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+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Thermal cycler</a:t>
                      </a:r>
                      <a:endParaRPr lang="en-US" sz="18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SimSun"/>
                          <a:cs typeface="Times New Roman"/>
                        </a:rPr>
                        <a:t>~1 h</a:t>
                      </a:r>
                      <a:endParaRPr lang="en-US" sz="200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73000">
                          <a:srgbClr val="8488C4">
                            <a:alpha val="21000"/>
                          </a:srgbClr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46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rgbClr val="96AB94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83534" y="720056"/>
            <a:ext cx="87322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/>
            <a:r>
              <a:rPr lang="en-US" altLang="zh-CN" sz="3000" b="1" dirty="0">
                <a:solidFill>
                  <a:srgbClr val="B11F24"/>
                </a:solidFill>
              </a:rPr>
              <a:t>Comparison of RAMP with other molecular detection methods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785" y="869042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2231185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both the </a:t>
            </a:r>
            <a:r>
              <a:rPr lang="en-US" dirty="0" err="1"/>
              <a:t>benchtop</a:t>
            </a:r>
            <a:r>
              <a:rPr lang="en-US" dirty="0"/>
              <a:t> and </a:t>
            </a:r>
            <a:r>
              <a:rPr lang="en-US" dirty="0" err="1"/>
              <a:t>microfluidic</a:t>
            </a:r>
            <a:r>
              <a:rPr lang="en-US" dirty="0"/>
              <a:t> format, RAMP demonstrated a high level of multiplexing capability (≥16); high sensitivity (</a:t>
            </a:r>
            <a:r>
              <a:rPr lang="en-US" i="1" dirty="0"/>
              <a:t>i.e.</a:t>
            </a:r>
            <a:r>
              <a:rPr lang="en-US" dirty="0"/>
              <a:t>, 1 </a:t>
            </a:r>
            <a:r>
              <a:rPr lang="en-US" dirty="0" err="1"/>
              <a:t>PFU</a:t>
            </a:r>
            <a:r>
              <a:rPr lang="en-US" dirty="0"/>
              <a:t> of </a:t>
            </a:r>
            <a:r>
              <a:rPr lang="en-US" dirty="0" err="1"/>
              <a:t>ZIKV</a:t>
            </a:r>
            <a:r>
              <a:rPr lang="en-US" dirty="0"/>
              <a:t>) and specificity (no false positives or negatives); speed (&lt;40 min); ease of use; and ability to cope with minimally-processed samples.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421" y="931795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681761"/>
            <a:ext cx="7793356" cy="3794183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800"/>
              </a:spcBef>
            </a:pPr>
            <a:r>
              <a:rPr lang="en-US" sz="1800" dirty="0"/>
              <a:t> RAMP is a hybrid, two-stage, rapid, and highly sensitive and specific assay with extensive multiplexing capabilities, combining the advantages of </a:t>
            </a:r>
            <a:r>
              <a:rPr lang="en-US" sz="1800" dirty="0" err="1"/>
              <a:t>RPA</a:t>
            </a:r>
            <a:r>
              <a:rPr lang="en-US" sz="1800" dirty="0"/>
              <a:t> and LAMP, while circumventing their respective shortcomings. </a:t>
            </a:r>
          </a:p>
          <a:p>
            <a:pPr marL="0" indent="0">
              <a:lnSpc>
                <a:spcPct val="130000"/>
              </a:lnSpc>
              <a:spcBef>
                <a:spcPts val="800"/>
              </a:spcBef>
            </a:pPr>
            <a:r>
              <a:rPr lang="en-US" sz="1800" dirty="0"/>
              <a:t> RAMP can be used in the lab, but one of its distinct advantages is amenability to simple implementation in a </a:t>
            </a:r>
            <a:r>
              <a:rPr lang="en-US" sz="1800" dirty="0" err="1"/>
              <a:t>microfluidic</a:t>
            </a:r>
            <a:r>
              <a:rPr lang="en-US" sz="1800" dirty="0"/>
              <a:t> format for use at the point of care, providing health care personnel with an inexpensive, highly sensitive tool to detect multiple pathogens in a single sample, on-site.</a:t>
            </a:r>
          </a:p>
          <a:p>
            <a:pPr marL="0" indent="0">
              <a:lnSpc>
                <a:spcPct val="130000"/>
              </a:lnSpc>
              <a:spcBef>
                <a:spcPts val="800"/>
              </a:spcBef>
            </a:pPr>
            <a:r>
              <a:rPr lang="en-US" sz="1800" dirty="0"/>
              <a:t> Future work will focus on developing self-contained </a:t>
            </a:r>
            <a:r>
              <a:rPr lang="en-US" sz="1800" dirty="0" err="1"/>
              <a:t>microfluidic</a:t>
            </a:r>
            <a:r>
              <a:rPr lang="en-US" sz="1800" dirty="0"/>
              <a:t> cassettes with sample-processing and dry-stored reagents, and various diagnostic panels of medical significance such as vector-borne and neglected tropical diseases. </a:t>
            </a:r>
            <a:endParaRPr lang="en-GB" sz="1800" dirty="0"/>
          </a:p>
          <a:p>
            <a:pPr marL="0" indent="0">
              <a:lnSpc>
                <a:spcPct val="130000"/>
              </a:lnSpc>
              <a:spcBef>
                <a:spcPts val="800"/>
              </a:spcBef>
            </a:pPr>
            <a:endParaRPr lang="en-GB" sz="1800" dirty="0"/>
          </a:p>
          <a:p>
            <a:pPr marL="0" indent="0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3" y="594128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9030" y="1076766"/>
            <a:ext cx="8636048" cy="4691641"/>
          </a:xfrm>
        </p:spPr>
        <p:txBody>
          <a:bodyPr>
            <a:noAutofit/>
          </a:bodyPr>
          <a:lstStyle/>
          <a:p>
            <a:pPr marL="460375" lvl="1">
              <a:lnSpc>
                <a:spcPct val="120000"/>
              </a:lnSpc>
              <a:spcBef>
                <a:spcPts val="1000"/>
              </a:spcBef>
            </a:pPr>
            <a:r>
              <a:rPr lang="en-US" sz="1800" dirty="0"/>
              <a:t>The wide array of pathogens responsible for infectious diseases makes it difficult to identify causative agents with single-</a:t>
            </a:r>
            <a:r>
              <a:rPr lang="en-US" sz="1800" dirty="0" err="1"/>
              <a:t>plex</a:t>
            </a:r>
            <a:r>
              <a:rPr lang="en-US" sz="1800" dirty="0"/>
              <a:t> tests. Different infections can cause similar overt symptoms, but require specific disease management strategies</a:t>
            </a:r>
          </a:p>
          <a:p>
            <a:pPr marL="460375" lvl="1">
              <a:lnSpc>
                <a:spcPct val="120000"/>
              </a:lnSpc>
              <a:spcBef>
                <a:spcPts val="1000"/>
              </a:spcBef>
            </a:pPr>
            <a:r>
              <a:rPr lang="en-US" sz="1800" dirty="0"/>
              <a:t>Pathogens are often co-endemic, making it imperative to distinguish single infections from co-infections, which can alter host responses, disease prognosis, transmission dynamics, and treatment strategies and outcomes.</a:t>
            </a:r>
          </a:p>
          <a:p>
            <a:pPr marL="460375" lvl="1">
              <a:lnSpc>
                <a:spcPct val="120000"/>
              </a:lnSpc>
              <a:spcBef>
                <a:spcPts val="1000"/>
              </a:spcBef>
            </a:pPr>
            <a:r>
              <a:rPr lang="en-US" sz="1800" dirty="0" err="1"/>
              <a:t>Syndromic</a:t>
            </a:r>
            <a:r>
              <a:rPr lang="en-US" sz="1800" dirty="0"/>
              <a:t> panel tests with simultaneous detection of multiple biomarkers for infectious diseases can assist health care providers to determine effective treatments and the potential need for additional ancillary diagnostic testing.</a:t>
            </a:r>
          </a:p>
          <a:p>
            <a:pPr marL="460375" lvl="1">
              <a:lnSpc>
                <a:spcPct val="120000"/>
              </a:lnSpc>
              <a:spcBef>
                <a:spcPts val="1000"/>
              </a:spcBef>
            </a:pPr>
            <a:r>
              <a:rPr lang="en-US" sz="1800" dirty="0"/>
              <a:t>Although multiplex </a:t>
            </a:r>
            <a:r>
              <a:rPr lang="en-US" sz="1800" dirty="0" err="1"/>
              <a:t>PCR</a:t>
            </a:r>
            <a:r>
              <a:rPr lang="en-US" sz="1800" dirty="0"/>
              <a:t> detects multiple targets concurrently, it is restricted to centralized laboratories, which delays test results or makes multiplexing unavailable, depriving healthcare providers of critical, real-time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37" y="688302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35837" y="1435698"/>
            <a:ext cx="7976014" cy="3082037"/>
          </a:xfrm>
        </p:spPr>
        <p:txBody>
          <a:bodyPr>
            <a:noAutofit/>
          </a:bodyPr>
          <a:lstStyle/>
          <a:p>
            <a:pPr marL="460375" lvl="1" indent="0">
              <a:lnSpc>
                <a:spcPct val="130000"/>
              </a:lnSpc>
              <a:spcBef>
                <a:spcPts val="1600"/>
              </a:spcBef>
              <a:buNone/>
            </a:pPr>
            <a:r>
              <a:rPr lang="en-US" sz="1800" dirty="0"/>
              <a:t>To address the need for point-of-care, highly multiplexed tests, we propose a two stage, nested-like, rapid (&lt;40 min) isothermal amplification assay, dubbed RAMP. </a:t>
            </a:r>
            <a:r>
              <a:rPr lang="en-US" sz="1800" dirty="0" err="1"/>
              <a:t>RAMP’s</a:t>
            </a:r>
            <a:r>
              <a:rPr lang="en-US" sz="1800" dirty="0"/>
              <a:t> first-stage uses outer Loop-Mediated Isothermal Amplification (LAMP) primers to amplify </a:t>
            </a:r>
            <a:r>
              <a:rPr lang="en-US" sz="1800" i="1" dirty="0"/>
              <a:t>all</a:t>
            </a:r>
            <a:r>
              <a:rPr lang="en-US" sz="1800" dirty="0"/>
              <a:t> targets with </a:t>
            </a:r>
            <a:r>
              <a:rPr lang="en-US" sz="1800" dirty="0" err="1"/>
              <a:t>Recombinase</a:t>
            </a:r>
            <a:r>
              <a:rPr lang="en-US" sz="1800" dirty="0"/>
              <a:t> Polymerase Amplification (</a:t>
            </a:r>
            <a:r>
              <a:rPr lang="en-US" sz="1800" dirty="0" err="1"/>
              <a:t>RPA</a:t>
            </a:r>
            <a:r>
              <a:rPr lang="en-US" sz="1800" dirty="0"/>
              <a:t>). First-stage </a:t>
            </a:r>
            <a:r>
              <a:rPr lang="en-US" sz="1800" dirty="0" err="1"/>
              <a:t>amplicons</a:t>
            </a:r>
            <a:r>
              <a:rPr lang="en-US" sz="1800" dirty="0"/>
              <a:t> are </a:t>
            </a:r>
            <a:r>
              <a:rPr lang="en-US" sz="1800" dirty="0" err="1"/>
              <a:t>aliquoted</a:t>
            </a:r>
            <a:r>
              <a:rPr lang="en-US" sz="1800" dirty="0"/>
              <a:t> to second-stage reactors, each specialized for a specific target, to undergo LAMP. The assay is implemented in a </a:t>
            </a:r>
            <a:r>
              <a:rPr lang="en-US" sz="1800" dirty="0" err="1"/>
              <a:t>microfluidic</a:t>
            </a:r>
            <a:r>
              <a:rPr lang="en-US" sz="1800" dirty="0"/>
              <a:t> chip. LAMP </a:t>
            </a:r>
            <a:r>
              <a:rPr lang="en-US" sz="1800" dirty="0" err="1"/>
              <a:t>amplicons</a:t>
            </a:r>
            <a:r>
              <a:rPr lang="en-US" sz="1800" dirty="0"/>
              <a:t> can be detected </a:t>
            </a:r>
            <a:r>
              <a:rPr lang="en-US" sz="1800" i="1" dirty="0"/>
              <a:t>in-situ</a:t>
            </a:r>
            <a:r>
              <a:rPr lang="en-US" sz="1800" dirty="0"/>
              <a:t> with colorimetric dye by eye or with a fluorescent dye and a </a:t>
            </a:r>
            <a:r>
              <a:rPr lang="en-US" sz="1800" dirty="0" err="1"/>
              <a:t>smartphone</a:t>
            </a:r>
            <a:r>
              <a:rPr lang="en-US" sz="1800" dirty="0"/>
              <a:t> camera.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62" y="863601"/>
            <a:ext cx="4495800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000" b="1" dirty="0">
                <a:solidFill>
                  <a:srgbClr val="B11F24"/>
                </a:solidFill>
              </a:rPr>
              <a:t>Question 1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991721" y="2341843"/>
            <a:ext cx="859155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Ø"/>
            </a:pPr>
            <a:r>
              <a:rPr lang="en-US" altLang="zh-CN" sz="2600" b="1" dirty="0">
                <a:solidFill>
                  <a:srgbClr val="0D0D0D"/>
                </a:solidFill>
              </a:rPr>
              <a:t>What are the advantages of two-stage </a:t>
            </a:r>
          </a:p>
          <a:p>
            <a:pPr marL="0" indent="0" eaLnBrk="1" hangingPunct="1"/>
            <a:r>
              <a:rPr lang="en-US" altLang="zh-CN" sz="2600" b="1" dirty="0">
                <a:solidFill>
                  <a:srgbClr val="0D0D0D"/>
                </a:solidFill>
              </a:rPr>
              <a:t>     enzymatic amplification methods over </a:t>
            </a:r>
          </a:p>
          <a:p>
            <a:pPr marL="0" indent="0" eaLnBrk="1" hangingPunct="1"/>
            <a:r>
              <a:rPr lang="en-US" altLang="zh-CN" sz="2600" b="1" dirty="0">
                <a:solidFill>
                  <a:srgbClr val="0D0D0D"/>
                </a:solidFill>
              </a:rPr>
              <a:t>     single stage amplification methods?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50396" y="6277972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56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382" y="731613"/>
            <a:ext cx="7250202" cy="747396"/>
          </a:xfrm>
        </p:spPr>
        <p:txBody>
          <a:bodyPr/>
          <a:lstStyle/>
          <a:p>
            <a:r>
              <a:rPr lang="en-US" dirty="0" err="1">
                <a:solidFill>
                  <a:srgbClr val="B11F24"/>
                </a:solidFill>
              </a:rPr>
              <a:t>Benchtop</a:t>
            </a:r>
            <a:r>
              <a:rPr lang="en-US" dirty="0">
                <a:solidFill>
                  <a:srgbClr val="B11F24"/>
                </a:solidFill>
              </a:rPr>
              <a:t> Implementation of RAMP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Figure 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12"/>
          <a:stretch>
            <a:fillRect/>
          </a:stretch>
        </p:blipFill>
        <p:spPr>
          <a:xfrm>
            <a:off x="2908629" y="1175156"/>
            <a:ext cx="5850854" cy="3657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382" y="1765840"/>
            <a:ext cx="2521002" cy="3139321"/>
          </a:xfrm>
          <a:prstGeom prst="rect">
            <a:avLst/>
          </a:prstGeom>
          <a:noFill/>
        </p:spPr>
        <p:txBody>
          <a:bodyPr wrap="square" rIns="91440" numCol="1" rtlCol="0">
            <a:spAutoFit/>
          </a:bodyPr>
          <a:lstStyle/>
          <a:p>
            <a:r>
              <a:rPr lang="en-US" b="1" dirty="0"/>
              <a:t>First stage</a:t>
            </a:r>
            <a:r>
              <a:rPr lang="en-US" dirty="0"/>
              <a:t>: Nucleic acids extracted from the sample are added to a reaction mix that contains outer LAMP primers of all targets and controls to amplify any targets present</a:t>
            </a:r>
            <a:r>
              <a:rPr lang="en-US" i="1" dirty="0"/>
              <a:t> </a:t>
            </a:r>
            <a:r>
              <a:rPr lang="en-US" dirty="0"/>
              <a:t>in</a:t>
            </a:r>
            <a:r>
              <a:rPr lang="en-US" i="1" dirty="0"/>
              <a:t> </a:t>
            </a:r>
            <a:r>
              <a:rPr lang="en-US" dirty="0"/>
              <a:t>the sample and positive controls with </a:t>
            </a:r>
            <a:r>
              <a:rPr lang="en-US" dirty="0" err="1"/>
              <a:t>RPA</a:t>
            </a:r>
            <a:r>
              <a:rPr lang="en-US" dirty="0"/>
              <a:t> for 10-20 min.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380" y="5002694"/>
            <a:ext cx="8571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Second stage</a:t>
            </a:r>
            <a:r>
              <a:rPr lang="en-US" dirty="0"/>
              <a:t>: First-stage </a:t>
            </a:r>
            <a:r>
              <a:rPr lang="en-US" dirty="0" err="1"/>
              <a:t>amplicons</a:t>
            </a:r>
            <a:r>
              <a:rPr lang="en-US" dirty="0"/>
              <a:t> are </a:t>
            </a:r>
            <a:r>
              <a:rPr lang="en-US" dirty="0" err="1"/>
              <a:t>aliquoted</a:t>
            </a:r>
            <a:r>
              <a:rPr lang="en-US" dirty="0"/>
              <a:t> to second - stage reactors, each containing primers for one specific target. Each of the second stage reactors undergoes LAMP amplification for typically less than 20 min.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75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 descr="Figure 2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957" y="875613"/>
            <a:ext cx="4785088" cy="53531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30" y="998032"/>
            <a:ext cx="398612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/>
          </a:p>
          <a:p>
            <a:r>
              <a:rPr lang="en-US" sz="1400" b="1" dirty="0"/>
              <a:t>RAMP assay designed to detect:</a:t>
            </a:r>
            <a:r>
              <a:rPr lang="en-US" sz="1400" dirty="0"/>
              <a:t> (1) </a:t>
            </a:r>
            <a:r>
              <a:rPr lang="en-US" sz="1400" i="1" dirty="0"/>
              <a:t>Schistosoma </a:t>
            </a:r>
            <a:r>
              <a:rPr lang="en-US" sz="1400" i="1" dirty="0" err="1"/>
              <a:t>mansoni</a:t>
            </a:r>
            <a:r>
              <a:rPr lang="en-US" sz="1400" dirty="0"/>
              <a:t>, (2) HIV-1 clade B, (3) </a:t>
            </a:r>
            <a:r>
              <a:rPr lang="en-US" sz="1400" i="1" dirty="0"/>
              <a:t>S. </a:t>
            </a:r>
            <a:r>
              <a:rPr lang="en-US" sz="1400" i="1" dirty="0" err="1"/>
              <a:t>haematobium</a:t>
            </a:r>
            <a:r>
              <a:rPr lang="en-US" sz="1400" i="1" dirty="0"/>
              <a:t>, (4) Plasmodium </a:t>
            </a:r>
            <a:r>
              <a:rPr lang="en-US" sz="1400" i="1" dirty="0" err="1"/>
              <a:t>falciparum</a:t>
            </a:r>
            <a:r>
              <a:rPr lang="en-US" sz="1400" dirty="0"/>
              <a:t>, (5) </a:t>
            </a:r>
            <a:r>
              <a:rPr lang="en-US" sz="1400" i="1" dirty="0"/>
              <a:t>S. </a:t>
            </a:r>
            <a:r>
              <a:rPr lang="en-US" sz="1400" i="1" dirty="0" err="1"/>
              <a:t>japonicum</a:t>
            </a:r>
            <a:r>
              <a:rPr lang="en-US" sz="1400" i="1" dirty="0"/>
              <a:t>,</a:t>
            </a:r>
            <a:r>
              <a:rPr lang="en-US" sz="1400" dirty="0"/>
              <a:t> (6)</a:t>
            </a:r>
            <a:r>
              <a:rPr lang="en-US" sz="1400" i="1" dirty="0"/>
              <a:t> </a:t>
            </a:r>
            <a:r>
              <a:rPr lang="en-US" sz="1400" i="1" dirty="0" err="1"/>
              <a:t>Brugia</a:t>
            </a:r>
            <a:r>
              <a:rPr lang="en-US" sz="1400" i="1" dirty="0"/>
              <a:t> </a:t>
            </a:r>
            <a:r>
              <a:rPr lang="en-US" sz="1400" i="1" dirty="0" err="1"/>
              <a:t>malayi</a:t>
            </a:r>
            <a:r>
              <a:rPr lang="en-US" sz="1400" i="1" dirty="0"/>
              <a:t>, </a:t>
            </a:r>
            <a:r>
              <a:rPr lang="en-US" sz="1400" dirty="0"/>
              <a:t>(7)</a:t>
            </a:r>
            <a:r>
              <a:rPr lang="en-US" sz="1400" i="1" dirty="0"/>
              <a:t> </a:t>
            </a:r>
            <a:r>
              <a:rPr lang="en-US" sz="1400" i="1" dirty="0" err="1"/>
              <a:t>Strongyloides</a:t>
            </a:r>
            <a:r>
              <a:rPr lang="en-US" sz="1400" i="1" dirty="0"/>
              <a:t> </a:t>
            </a:r>
            <a:r>
              <a:rPr lang="en-US" sz="1400" i="1" dirty="0" err="1"/>
              <a:t>stercoralis</a:t>
            </a:r>
            <a:r>
              <a:rPr lang="en-US" sz="1400" i="1" dirty="0"/>
              <a:t>, </a:t>
            </a:r>
            <a:r>
              <a:rPr lang="en-US" sz="1400" dirty="0"/>
              <a:t>(8)</a:t>
            </a:r>
            <a:r>
              <a:rPr lang="en-US" sz="1400" i="1" dirty="0"/>
              <a:t> </a:t>
            </a:r>
            <a:r>
              <a:rPr lang="en-US" sz="1400" dirty="0"/>
              <a:t>Drug-resistant</a:t>
            </a:r>
            <a:r>
              <a:rPr lang="en-US" sz="1400" i="1" dirty="0"/>
              <a:t> Salmonella, </a:t>
            </a:r>
            <a:r>
              <a:rPr lang="en-US" sz="1400" dirty="0"/>
              <a:t>(9)</a:t>
            </a:r>
            <a:r>
              <a:rPr lang="en-US" sz="1400" i="1" dirty="0"/>
              <a:t> </a:t>
            </a:r>
            <a:r>
              <a:rPr lang="en-US" sz="1400" dirty="0"/>
              <a:t>ZIKV-America strain (</a:t>
            </a:r>
            <a:r>
              <a:rPr lang="en-US" sz="1400" dirty="0" err="1"/>
              <a:t>mex</a:t>
            </a:r>
            <a:r>
              <a:rPr lang="en-US" sz="1400" dirty="0"/>
              <a:t> 2-81, Mexico), (10)</a:t>
            </a:r>
            <a:r>
              <a:rPr lang="en-US" sz="1400" i="1" dirty="0"/>
              <a:t> </a:t>
            </a:r>
            <a:r>
              <a:rPr lang="en-US" sz="1400" dirty="0"/>
              <a:t>ZIKV-Africa strain  (</a:t>
            </a:r>
            <a:r>
              <a:rPr lang="en-US" sz="1400" i="1" dirty="0"/>
              <a:t>MR 766, Uganda</a:t>
            </a:r>
            <a:r>
              <a:rPr lang="en-US" sz="1400" dirty="0"/>
              <a:t>), (11) HPV-58, (12) HPV-52, (13) HPV-35, (14) HPV-45, (15) HPV-18, and (16) HPV-16. </a:t>
            </a:r>
          </a:p>
          <a:p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b="1" dirty="0"/>
              <a:t>Amplification curves when the sample contains</a:t>
            </a:r>
            <a:r>
              <a:rPr lang="en-US" sz="1400" dirty="0"/>
              <a:t> (</a:t>
            </a:r>
            <a:r>
              <a:rPr lang="en-US" sz="1400" b="1" dirty="0"/>
              <a:t>a</a:t>
            </a:r>
            <a:r>
              <a:rPr lang="en-US" sz="1400" dirty="0"/>
              <a:t>) HPV-16 (100 copies) and </a:t>
            </a:r>
            <a:r>
              <a:rPr lang="en-US" sz="1400" dirty="0" err="1"/>
              <a:t>ZIKV</a:t>
            </a:r>
            <a:r>
              <a:rPr lang="en-US" sz="1400" dirty="0"/>
              <a:t> (American strain, 50 </a:t>
            </a:r>
            <a:r>
              <a:rPr lang="en-US" sz="1400" dirty="0" err="1"/>
              <a:t>PFU</a:t>
            </a:r>
            <a:r>
              <a:rPr lang="en-US" sz="1400" dirty="0"/>
              <a:t>); (</a:t>
            </a:r>
            <a:r>
              <a:rPr lang="en-US" sz="1400" b="1" dirty="0"/>
              <a:t>b</a:t>
            </a:r>
            <a:r>
              <a:rPr lang="en-US" sz="1400" dirty="0"/>
              <a:t>) HPV-18 (100 copies) and </a:t>
            </a:r>
            <a:r>
              <a:rPr lang="en-US" sz="1400" dirty="0" err="1"/>
              <a:t>ZIKV</a:t>
            </a:r>
            <a:r>
              <a:rPr lang="en-US" sz="1400" dirty="0"/>
              <a:t> (African strain, 50 </a:t>
            </a:r>
            <a:r>
              <a:rPr lang="en-US" sz="1400" dirty="0" err="1"/>
              <a:t>PFU</a:t>
            </a:r>
            <a:r>
              <a:rPr lang="en-US" sz="1400" dirty="0"/>
              <a:t>); (</a:t>
            </a:r>
            <a:r>
              <a:rPr lang="en-US" sz="1400" b="1" dirty="0"/>
              <a:t>c</a:t>
            </a:r>
            <a:r>
              <a:rPr lang="en-US" sz="1400" dirty="0"/>
              <a:t>) HIV-1 </a:t>
            </a:r>
            <a:r>
              <a:rPr lang="en-US" sz="1400" dirty="0" err="1"/>
              <a:t>clade</a:t>
            </a:r>
            <a:r>
              <a:rPr lang="en-US" sz="1400" dirty="0"/>
              <a:t> B (100 copies),</a:t>
            </a:r>
            <a:r>
              <a:rPr lang="en-US" sz="1400" i="1" dirty="0"/>
              <a:t> P. </a:t>
            </a:r>
            <a:r>
              <a:rPr lang="en-US" sz="1400" i="1" dirty="0" err="1"/>
              <a:t>falciparum</a:t>
            </a:r>
            <a:r>
              <a:rPr lang="en-US" sz="1400" dirty="0"/>
              <a:t> (300 </a:t>
            </a:r>
            <a:r>
              <a:rPr lang="en-US" sz="1400" dirty="0" err="1"/>
              <a:t>fg</a:t>
            </a:r>
            <a:r>
              <a:rPr lang="en-US" sz="1400" dirty="0"/>
              <a:t>), </a:t>
            </a:r>
            <a:r>
              <a:rPr lang="en-US" sz="1400" i="1" dirty="0"/>
              <a:t>S. </a:t>
            </a:r>
            <a:r>
              <a:rPr lang="en-US" sz="1400" i="1" dirty="0" err="1"/>
              <a:t>japonicum</a:t>
            </a:r>
            <a:r>
              <a:rPr lang="en-US" sz="1400" dirty="0"/>
              <a:t> (1 pg)</a:t>
            </a:r>
            <a:r>
              <a:rPr lang="en-US" sz="1400" i="1" dirty="0"/>
              <a:t>, B. </a:t>
            </a:r>
            <a:r>
              <a:rPr lang="en-US" sz="1400" i="1" dirty="0" err="1"/>
              <a:t>malayi</a:t>
            </a:r>
            <a:r>
              <a:rPr lang="en-US" sz="1400" i="1" dirty="0"/>
              <a:t> </a:t>
            </a:r>
            <a:r>
              <a:rPr lang="en-US" sz="1400" dirty="0"/>
              <a:t>(13 pg)</a:t>
            </a:r>
            <a:r>
              <a:rPr lang="en-US" sz="1400" i="1" dirty="0"/>
              <a:t>, S. </a:t>
            </a:r>
            <a:r>
              <a:rPr lang="en-US" sz="1400" i="1" dirty="0" err="1"/>
              <a:t>stercoralis</a:t>
            </a:r>
            <a:r>
              <a:rPr lang="en-US" sz="1400" dirty="0"/>
              <a:t> (1 pg)</a:t>
            </a:r>
            <a:r>
              <a:rPr lang="en-US" sz="1400" i="1" dirty="0"/>
              <a:t>,</a:t>
            </a:r>
            <a:r>
              <a:rPr lang="en-US" sz="1400" dirty="0"/>
              <a:t> and drug-resistant</a:t>
            </a:r>
            <a:r>
              <a:rPr lang="en-US" sz="1400" i="1" dirty="0"/>
              <a:t> Salmonella </a:t>
            </a:r>
            <a:r>
              <a:rPr lang="en-US" sz="1400" dirty="0"/>
              <a:t>(100 copies); and (</a:t>
            </a:r>
            <a:r>
              <a:rPr lang="en-US" sz="1400" b="1" dirty="0"/>
              <a:t>d</a:t>
            </a:r>
            <a:r>
              <a:rPr lang="en-US" sz="1400" dirty="0"/>
              <a:t>) no targets are present (negative control) (</a:t>
            </a:r>
            <a:r>
              <a:rPr lang="en-US" sz="1400" b="1" dirty="0"/>
              <a:t>e</a:t>
            </a:r>
            <a:r>
              <a:rPr lang="en-US" sz="1400" dirty="0"/>
              <a:t>) Samples with various numbers of </a:t>
            </a:r>
            <a:r>
              <a:rPr lang="en-US" sz="1400" dirty="0" err="1"/>
              <a:t>ZIKV</a:t>
            </a:r>
            <a:r>
              <a:rPr lang="en-US" sz="1400" dirty="0"/>
              <a:t>: 1, 5, 50, and 500 </a:t>
            </a:r>
            <a:r>
              <a:rPr lang="en-US" sz="1400" dirty="0" err="1"/>
              <a:t>PFU</a:t>
            </a:r>
            <a:r>
              <a:rPr lang="en-US" sz="1400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5615" y="501915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Example: 16-plex RAMP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e 4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603" y="1212964"/>
            <a:ext cx="6019271" cy="49624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9" y="6265442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3999" y="757813"/>
            <a:ext cx="8853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B11F24"/>
                </a:solidFill>
              </a:rPr>
              <a:t>RAMP’s</a:t>
            </a:r>
            <a:r>
              <a:rPr lang="en-US" sz="2400" b="1" dirty="0">
                <a:solidFill>
                  <a:srgbClr val="B11F24"/>
                </a:solidFill>
              </a:rPr>
              <a:t> Performance with Minimally-Prepared Samples</a:t>
            </a:r>
            <a:r>
              <a:rPr lang="en-US" sz="2400" dirty="0">
                <a:solidFill>
                  <a:srgbClr val="B11F24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360" y="1435289"/>
            <a:ext cx="2705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16-plex RAMP with a urine sample laden with  </a:t>
            </a:r>
            <a:r>
              <a:rPr lang="en-US" sz="1600" dirty="0" err="1"/>
              <a:t>ZIKV</a:t>
            </a:r>
            <a:r>
              <a:rPr lang="en-US" sz="1600" dirty="0"/>
              <a:t>. (</a:t>
            </a:r>
            <a:r>
              <a:rPr lang="en-US" sz="1600" b="1" dirty="0"/>
              <a:t>a</a:t>
            </a:r>
            <a:r>
              <a:rPr lang="en-US" sz="1600" dirty="0"/>
              <a:t>) </a:t>
            </a:r>
            <a:r>
              <a:rPr lang="en-US" sz="1600" dirty="0" err="1"/>
              <a:t>ZIKV</a:t>
            </a:r>
            <a:r>
              <a:rPr lang="en-US" sz="1600" dirty="0"/>
              <a:t> urine sample processing. (</a:t>
            </a:r>
            <a:r>
              <a:rPr lang="en-US" sz="1600" b="1" dirty="0"/>
              <a:t>b</a:t>
            </a:r>
            <a:r>
              <a:rPr lang="en-US" sz="1600" dirty="0"/>
              <a:t>) Amplification curves of urine samples with 0, 1, 5, 50, and 500 </a:t>
            </a:r>
            <a:r>
              <a:rPr lang="en-US" sz="1600" dirty="0" err="1"/>
              <a:t>PFU</a:t>
            </a:r>
            <a:r>
              <a:rPr lang="en-US" sz="1600" dirty="0"/>
              <a:t> of </a:t>
            </a:r>
            <a:r>
              <a:rPr lang="en-US" sz="1600" dirty="0" err="1"/>
              <a:t>ZIKV</a:t>
            </a:r>
            <a:r>
              <a:rPr lang="en-US" sz="1600" dirty="0"/>
              <a:t>. Note robustness, tolerance to inhibitors and high sensitivity (detection of 5 </a:t>
            </a:r>
            <a:r>
              <a:rPr lang="en-US" sz="1600" dirty="0" err="1"/>
              <a:t>PFU</a:t>
            </a:r>
            <a:r>
              <a:rPr lang="en-US" sz="1600" dirty="0"/>
              <a:t> with high repeatability). (</a:t>
            </a:r>
            <a:r>
              <a:rPr lang="en-US" sz="1600" b="1" dirty="0"/>
              <a:t>c</a:t>
            </a:r>
            <a:r>
              <a:rPr lang="en-US" sz="1600" dirty="0"/>
              <a:t>) T</a:t>
            </a:r>
            <a:r>
              <a:rPr lang="en-US" sz="1600" baseline="-25000" dirty="0"/>
              <a:t>1/2</a:t>
            </a:r>
            <a:r>
              <a:rPr lang="en-US" sz="1600" dirty="0"/>
              <a:t> values and </a:t>
            </a:r>
            <a:r>
              <a:rPr lang="en-US" sz="1600" dirty="0" err="1"/>
              <a:t>s.d</a:t>
            </a:r>
            <a:r>
              <a:rPr lang="en-US" sz="1600" dirty="0"/>
              <a:t>. of RAMP for detecting purified </a:t>
            </a:r>
            <a:r>
              <a:rPr lang="en-US" sz="1600" dirty="0" err="1"/>
              <a:t>ZIKV</a:t>
            </a:r>
            <a:r>
              <a:rPr lang="en-US" sz="1600" dirty="0"/>
              <a:t> RNA and heated urine samples laden with </a:t>
            </a:r>
            <a:r>
              <a:rPr lang="en-US" sz="1600" dirty="0" err="1"/>
              <a:t>ZIKV</a:t>
            </a:r>
            <a:r>
              <a:rPr lang="en-US" sz="1600" dirty="0"/>
              <a:t> as functions of the number of viable viruses (</a:t>
            </a:r>
            <a:r>
              <a:rPr lang="en-US" sz="1600" dirty="0" err="1"/>
              <a:t>PFU</a:t>
            </a:r>
            <a:r>
              <a:rPr lang="en-US" sz="1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893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 descr="Figure 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3" t="70764" r="27519"/>
          <a:stretch>
            <a:fillRect/>
          </a:stretch>
        </p:blipFill>
        <p:spPr>
          <a:xfrm>
            <a:off x="4407877" y="1185304"/>
            <a:ext cx="4587632" cy="28581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200" y="683445"/>
            <a:ext cx="6346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B11F24"/>
                </a:solidFill>
              </a:rPr>
              <a:t>RAMP – </a:t>
            </a:r>
            <a:r>
              <a:rPr lang="en-US" sz="2800" b="1" dirty="0" err="1">
                <a:solidFill>
                  <a:srgbClr val="B11F24"/>
                </a:solidFill>
              </a:rPr>
              <a:t>Microfluidic</a:t>
            </a:r>
            <a:r>
              <a:rPr lang="en-US" sz="2800" b="1" dirty="0">
                <a:solidFill>
                  <a:srgbClr val="B11F24"/>
                </a:solidFill>
              </a:rPr>
              <a:t> Implementation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199" y="1349751"/>
            <a:ext cx="42046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plastic chip features a central chamber for </a:t>
            </a:r>
            <a:r>
              <a:rPr lang="en-US" sz="1600" dirty="0" err="1"/>
              <a:t>RPA</a:t>
            </a:r>
            <a:r>
              <a:rPr lang="en-US" sz="1600" dirty="0"/>
              <a:t> amplification of </a:t>
            </a:r>
            <a:r>
              <a:rPr lang="en-US" sz="1600" i="1" dirty="0"/>
              <a:t>all </a:t>
            </a:r>
            <a:r>
              <a:rPr lang="en-US" sz="1600" dirty="0"/>
              <a:t>targets and multiple branching LAMP chambers for specific amplification of individual targets.</a:t>
            </a:r>
          </a:p>
          <a:p>
            <a:r>
              <a:rPr lang="en-US" sz="1600" dirty="0"/>
              <a:t>A sample mixed with binding/</a:t>
            </a:r>
            <a:r>
              <a:rPr lang="en-US" sz="1600" dirty="0" err="1"/>
              <a:t>lysis</a:t>
            </a:r>
            <a:r>
              <a:rPr lang="en-US" sz="1600" dirty="0"/>
              <a:t> agent is introduced into the central </a:t>
            </a:r>
            <a:r>
              <a:rPr lang="en-US" sz="1600" dirty="0" err="1"/>
              <a:t>RPA</a:t>
            </a:r>
            <a:r>
              <a:rPr lang="en-US" sz="1600" dirty="0"/>
              <a:t> reactor, nucleic acids (NAs) are captured on a NA-isolation membrane.  Following washes, the reactor is filled with water and heated to ~40</a:t>
            </a:r>
            <a:r>
              <a:rPr lang="en-US" sz="1600" baseline="30000" dirty="0"/>
              <a:t>o</a:t>
            </a:r>
            <a:r>
              <a:rPr lang="en-US" sz="1600" dirty="0"/>
              <a:t>C for the </a:t>
            </a:r>
            <a:r>
              <a:rPr lang="en-US" sz="1600" dirty="0" err="1"/>
              <a:t>RPA</a:t>
            </a:r>
            <a:r>
              <a:rPr lang="en-US" sz="1600" dirty="0"/>
              <a:t>  step.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199" y="4123845"/>
            <a:ext cx="87923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</a:t>
            </a:r>
            <a:r>
              <a:rPr lang="en-US" sz="1600" dirty="0" err="1"/>
              <a:t>RPA</a:t>
            </a:r>
            <a:r>
              <a:rPr lang="en-US" sz="1600" dirty="0"/>
              <a:t> </a:t>
            </a:r>
            <a:r>
              <a:rPr lang="en-US" sz="1600" dirty="0" err="1"/>
              <a:t>amplicons</a:t>
            </a:r>
            <a:r>
              <a:rPr lang="en-US" sz="1600" dirty="0"/>
              <a:t> diffuse to the branching, LAMP reactors, each pre-storing LAMP reagents for a specific target.  When the chip is heated to ~65</a:t>
            </a:r>
            <a:r>
              <a:rPr lang="en-US" sz="1600" baseline="30000" dirty="0"/>
              <a:t>o</a:t>
            </a:r>
            <a:r>
              <a:rPr lang="en-US" sz="1600" dirty="0"/>
              <a:t>C, the LAMP amplification proceeds.  The central chamber and branching chambers can be optionally separated with paraffin plugs that melt just-in-time.  </a:t>
            </a:r>
          </a:p>
          <a:p>
            <a:r>
              <a:rPr lang="en-US" sz="1600" dirty="0" err="1"/>
              <a:t>Amplicons</a:t>
            </a:r>
            <a:r>
              <a:rPr lang="en-US" sz="1600" dirty="0"/>
              <a:t> can be detected with fluorescent or colorimetric dye. The entire process takes place in a closed system, avoiding the need for manually transferring first-stage amplicons and risking cross contamination.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44157" y="6271725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121" y="574023"/>
            <a:ext cx="88454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B11F24"/>
                </a:solidFill>
                <a:latin typeface="+mj-lt"/>
              </a:rPr>
              <a:t>An example of </a:t>
            </a:r>
            <a:r>
              <a:rPr lang="en-US" sz="3000" b="1" dirty="0" err="1">
                <a:solidFill>
                  <a:srgbClr val="B11F24"/>
                </a:solidFill>
                <a:latin typeface="+mj-lt"/>
              </a:rPr>
              <a:t>microfluidic</a:t>
            </a:r>
            <a:r>
              <a:rPr lang="en-US" sz="3000" b="1" dirty="0">
                <a:solidFill>
                  <a:srgbClr val="B11F24"/>
                </a:solidFill>
                <a:latin typeface="+mj-lt"/>
              </a:rPr>
              <a:t> implementation</a:t>
            </a:r>
          </a:p>
        </p:txBody>
      </p:sp>
      <p:pic>
        <p:nvPicPr>
          <p:cNvPr id="2" name="Picture 1" descr="Figure 3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26" y="1094165"/>
            <a:ext cx="5660136" cy="4526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9643" y="1240909"/>
            <a:ext cx="359777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Four-</a:t>
            </a:r>
            <a:r>
              <a:rPr lang="en-US" sz="1600" b="1" dirty="0" err="1"/>
              <a:t>plex</a:t>
            </a:r>
            <a:r>
              <a:rPr lang="en-US" sz="1600" b="1" dirty="0"/>
              <a:t> chip</a:t>
            </a:r>
            <a:r>
              <a:rPr lang="en-US" sz="1600" dirty="0"/>
              <a:t>: (</a:t>
            </a:r>
            <a:r>
              <a:rPr lang="en-US" sz="1600" b="1" dirty="0"/>
              <a:t>a</a:t>
            </a:r>
            <a:r>
              <a:rPr lang="en-US" sz="1600" dirty="0"/>
              <a:t>) Schematic of the </a:t>
            </a:r>
            <a:r>
              <a:rPr lang="en-US" sz="1600" dirty="0" err="1"/>
              <a:t>microfluidic</a:t>
            </a:r>
            <a:r>
              <a:rPr lang="en-US" sz="1600" dirty="0"/>
              <a:t> chip. (</a:t>
            </a:r>
            <a:r>
              <a:rPr lang="en-US" sz="1600" b="1" dirty="0"/>
              <a:t>b</a:t>
            </a:r>
            <a:r>
              <a:rPr lang="en-US" sz="1600" dirty="0"/>
              <a:t>) Fluorescence image of RAMP products.  The sample contains: HIV RNA (1000 copies), drug-resistant </a:t>
            </a:r>
            <a:r>
              <a:rPr lang="en-US" sz="1600" i="1" dirty="0"/>
              <a:t>Salmonella</a:t>
            </a:r>
            <a:r>
              <a:rPr lang="en-US" sz="1600" dirty="0"/>
              <a:t> </a:t>
            </a:r>
            <a:r>
              <a:rPr lang="en-US" sz="1600" dirty="0" err="1"/>
              <a:t>gDNA</a:t>
            </a:r>
            <a:r>
              <a:rPr lang="en-US" sz="1600" dirty="0"/>
              <a:t> (~100 copies), and </a:t>
            </a:r>
            <a:r>
              <a:rPr lang="en-US" sz="1600" i="1" dirty="0"/>
              <a:t>S. </a:t>
            </a:r>
            <a:r>
              <a:rPr lang="en-US" sz="1600" i="1" dirty="0" err="1"/>
              <a:t>mansoni</a:t>
            </a:r>
            <a:r>
              <a:rPr lang="en-US" sz="1600" dirty="0"/>
              <a:t> </a:t>
            </a:r>
            <a:r>
              <a:rPr lang="en-US" sz="1600" dirty="0" err="1"/>
              <a:t>gDNA</a:t>
            </a:r>
            <a:r>
              <a:rPr lang="en-US" sz="1600" dirty="0"/>
              <a:t> (0 </a:t>
            </a:r>
            <a:r>
              <a:rPr lang="en-US" sz="1600" dirty="0" err="1"/>
              <a:t>fg</a:t>
            </a:r>
            <a:r>
              <a:rPr lang="en-US" sz="1600" dirty="0"/>
              <a:t>). The fluorescence image was taken at 50 min. (</a:t>
            </a:r>
            <a:r>
              <a:rPr lang="en-US" sz="1600" b="1" dirty="0"/>
              <a:t>c</a:t>
            </a:r>
            <a:r>
              <a:rPr lang="en-US" sz="1600" dirty="0"/>
              <a:t>) Colorimetric detection of </a:t>
            </a:r>
            <a:r>
              <a:rPr lang="en-US" sz="1600" dirty="0" err="1"/>
              <a:t>amplicons</a:t>
            </a:r>
            <a:r>
              <a:rPr lang="en-US" sz="1600" dirty="0"/>
              <a:t> from 100 copies HIV RNA in tube with </a:t>
            </a:r>
            <a:r>
              <a:rPr lang="en-US" sz="1600" dirty="0" err="1"/>
              <a:t>Leuco</a:t>
            </a:r>
            <a:r>
              <a:rPr lang="en-US" sz="1600" dirty="0"/>
              <a:t> crystal violet (</a:t>
            </a:r>
            <a:r>
              <a:rPr lang="en-US" sz="1600" dirty="0" err="1"/>
              <a:t>LCV</a:t>
            </a:r>
            <a:r>
              <a:rPr lang="en-US" sz="1600" dirty="0"/>
              <a:t>) dye that changes from colorless to violet in the presence of </a:t>
            </a:r>
            <a:r>
              <a:rPr lang="en-US" sz="1600" dirty="0" err="1"/>
              <a:t>dsDNA</a:t>
            </a:r>
            <a:r>
              <a:rPr lang="en-US" sz="1600" dirty="0"/>
              <a:t>. (</a:t>
            </a:r>
            <a:r>
              <a:rPr lang="en-US" sz="1600" b="1" dirty="0"/>
              <a:t>d</a:t>
            </a:r>
            <a:r>
              <a:rPr lang="en-US" sz="1600" dirty="0"/>
              <a:t>) Colorimetric multiplex detection of HIV, </a:t>
            </a:r>
            <a:r>
              <a:rPr lang="en-US" sz="1600" i="1" dirty="0"/>
              <a:t>S. </a:t>
            </a:r>
            <a:r>
              <a:rPr lang="en-US" sz="1600" i="1" dirty="0" err="1"/>
              <a:t>mansoni</a:t>
            </a:r>
            <a:r>
              <a:rPr lang="en-US" sz="1600" dirty="0"/>
              <a:t>, </a:t>
            </a:r>
            <a:r>
              <a:rPr lang="en-US" sz="1600" i="1" dirty="0"/>
              <a:t>P. </a:t>
            </a:r>
            <a:r>
              <a:rPr lang="en-US" sz="1600" i="1" dirty="0" err="1"/>
              <a:t>falciparum</a:t>
            </a:r>
            <a:r>
              <a:rPr lang="en-US" sz="1600" dirty="0"/>
              <a:t>, </a:t>
            </a:r>
            <a:r>
              <a:rPr lang="en-US" sz="1600" i="1" dirty="0"/>
              <a:t>S. </a:t>
            </a:r>
            <a:r>
              <a:rPr lang="en-US" sz="1600" i="1" dirty="0" err="1"/>
              <a:t>haematobium</a:t>
            </a:r>
            <a:r>
              <a:rPr lang="en-US" sz="1600" dirty="0"/>
              <a:t> on chip, using </a:t>
            </a:r>
            <a:r>
              <a:rPr lang="en-US" sz="1600" dirty="0" err="1"/>
              <a:t>LCV</a:t>
            </a:r>
            <a:r>
              <a:rPr lang="en-US" sz="1600" dirty="0"/>
              <a:t> dye. The samples contained: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643" y="5410929"/>
            <a:ext cx="90111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LcParenBoth"/>
            </a:pPr>
            <a:r>
              <a:rPr lang="en-US" sz="1600" dirty="0"/>
              <a:t>no targets, (ii) </a:t>
            </a:r>
            <a:r>
              <a:rPr lang="en-US" sz="1600" i="1" dirty="0"/>
              <a:t>P. </a:t>
            </a:r>
            <a:r>
              <a:rPr lang="en-US" sz="1600" i="1" dirty="0" err="1"/>
              <a:t>falciparum</a:t>
            </a:r>
            <a:r>
              <a:rPr lang="en-US" sz="1600" i="1" dirty="0"/>
              <a:t> </a:t>
            </a:r>
            <a:r>
              <a:rPr lang="en-US" sz="1600" dirty="0"/>
              <a:t>DNA </a:t>
            </a:r>
          </a:p>
          <a:p>
            <a:pPr marL="400050" indent="-400050"/>
            <a:r>
              <a:rPr lang="en-US" sz="1600" dirty="0"/>
              <a:t>(300 </a:t>
            </a:r>
            <a:r>
              <a:rPr lang="en-US" sz="1600" dirty="0" err="1"/>
              <a:t>fg</a:t>
            </a:r>
            <a:r>
              <a:rPr lang="en-US" sz="1600" dirty="0"/>
              <a:t>), (iii) </a:t>
            </a:r>
            <a:r>
              <a:rPr lang="en-US" sz="1600" i="1" dirty="0"/>
              <a:t>P. </a:t>
            </a:r>
            <a:r>
              <a:rPr lang="en-US" sz="1600" i="1" dirty="0" err="1"/>
              <a:t>falciparum</a:t>
            </a:r>
            <a:r>
              <a:rPr lang="en-US" sz="1600" i="1" dirty="0"/>
              <a:t> </a:t>
            </a:r>
            <a:r>
              <a:rPr lang="en-US" sz="1600" dirty="0"/>
              <a:t>DNA</a:t>
            </a:r>
            <a:r>
              <a:rPr lang="en-US" sz="1600" i="1" dirty="0"/>
              <a:t> </a:t>
            </a:r>
            <a:r>
              <a:rPr lang="en-US" sz="1600" dirty="0"/>
              <a:t>(300 </a:t>
            </a:r>
            <a:r>
              <a:rPr lang="en-US" sz="1600" dirty="0" err="1"/>
              <a:t>fg</a:t>
            </a:r>
            <a:r>
              <a:rPr lang="en-US" sz="1600" dirty="0"/>
              <a:t>) and HIV RNA (1000 copies).</a:t>
            </a:r>
          </a:p>
          <a:p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39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12840</TotalTime>
  <Words>1330</Words>
  <Application>Microsoft Office PowerPoint</Application>
  <PresentationFormat>On-screen Show (4:3)</PresentationFormat>
  <Paragraphs>118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MS PGothic</vt:lpstr>
      <vt:lpstr>MS PGothic</vt:lpstr>
      <vt:lpstr>SimSun</vt:lpstr>
      <vt:lpstr>SimSun</vt:lpstr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Introduction</vt:lpstr>
      <vt:lpstr>Method</vt:lpstr>
      <vt:lpstr>PowerPoint Presentation</vt:lpstr>
      <vt:lpstr>Benchtop Implementation of RAMP</vt:lpstr>
      <vt:lpstr>Example: 16-plex RAMP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882</cp:revision>
  <dcterms:created xsi:type="dcterms:W3CDTF">2014-07-07T15:02:10Z</dcterms:created>
  <dcterms:modified xsi:type="dcterms:W3CDTF">2017-03-21T18:26:46Z</dcterms:modified>
</cp:coreProperties>
</file>