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0" r:id="rId2"/>
    <p:sldId id="257" r:id="rId3"/>
    <p:sldId id="266" r:id="rId4"/>
    <p:sldId id="264" r:id="rId5"/>
    <p:sldId id="267" r:id="rId6"/>
    <p:sldId id="265" r:id="rId7"/>
    <p:sldId id="258" r:id="rId8"/>
    <p:sldId id="276" r:id="rId9"/>
    <p:sldId id="270" r:id="rId10"/>
    <p:sldId id="263" r:id="rId11"/>
    <p:sldId id="275" r:id="rId12"/>
    <p:sldId id="272" r:id="rId13"/>
    <p:sldId id="274" r:id="rId14"/>
    <p:sldId id="271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089" autoAdjust="0"/>
  </p:normalViewPr>
  <p:slideViewPr>
    <p:cSldViewPr snapToGrid="0" snapToObjects="1">
      <p:cViewPr varScale="1">
        <p:scale>
          <a:sx n="95" d="100"/>
          <a:sy n="95" d="100"/>
        </p:scale>
        <p:origin x="44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262890" cy="461798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endParaRPr lang="en-US" sz="40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72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9600" b="1" dirty="0"/>
              <a:t>Estimated Glomerular Filtration Rate and Albuminuria Are Associated with Biomarkers of Cardiac Injury in a Population-Based Cohort Study: </a:t>
            </a:r>
          </a:p>
          <a:p>
            <a:pPr marL="0" indent="0">
              <a:buNone/>
            </a:pPr>
            <a:r>
              <a:rPr lang="en-US" sz="9600" b="1" dirty="0"/>
              <a:t>The Maastricht Study</a:t>
            </a:r>
          </a:p>
          <a:p>
            <a:pPr marL="0" indent="0">
              <a:buNone/>
            </a:pPr>
            <a:endParaRPr lang="en-US" sz="72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7200" dirty="0"/>
              <a:t>R.J.H. Martens, et al. </a:t>
            </a: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800" dirty="0">
                <a:latin typeface="Arial" pitchFamily="34" charset="0"/>
                <a:cs typeface="Arial" pitchFamily="34" charset="0"/>
              </a:rPr>
              <a:t>April 2017</a:t>
            </a:r>
            <a:endParaRPr lang="en-US" sz="6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7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400" dirty="0">
                <a:latin typeface="Arial" pitchFamily="34" charset="0"/>
                <a:cs typeface="Arial" pitchFamily="34" charset="0"/>
              </a:rPr>
              <a:t>www.clinchem.org/content/63/4/887.full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96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200" dirty="0">
                <a:latin typeface="Arial" pitchFamily="34" charset="0"/>
                <a:cs typeface="Arial" pitchFamily="34" charset="0"/>
              </a:rPr>
              <a:t>© Copyright 2017 by the American Association for Clinical Chemistry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92" y="1971074"/>
            <a:ext cx="3483665" cy="461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64024" y="1135490"/>
            <a:ext cx="6828312" cy="61555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1. </a:t>
            </a:r>
            <a:r>
              <a:rPr lang="en-US" sz="1600" dirty="0"/>
              <a:t>Associations of </a:t>
            </a:r>
            <a:r>
              <a:rPr lang="en-US" sz="1600" dirty="0" err="1"/>
              <a:t>eGFR</a:t>
            </a:r>
            <a:r>
              <a:rPr lang="en-US" sz="1600" dirty="0"/>
              <a:t> with </a:t>
            </a:r>
            <a:r>
              <a:rPr lang="en-US" sz="1600" dirty="0" err="1"/>
              <a:t>hs-cTnT</a:t>
            </a:r>
            <a:r>
              <a:rPr lang="en-US" sz="1600" dirty="0"/>
              <a:t>, </a:t>
            </a:r>
            <a:r>
              <a:rPr lang="en-US" sz="1600" dirty="0" err="1"/>
              <a:t>hs-cTnI</a:t>
            </a:r>
            <a:r>
              <a:rPr lang="en-US" sz="1600" dirty="0"/>
              <a:t> and NT-</a:t>
            </a:r>
            <a:r>
              <a:rPr lang="en-US" sz="1600" dirty="0" err="1"/>
              <a:t>proBNP</a:t>
            </a:r>
            <a:r>
              <a:rPr lang="en-US" sz="1600" dirty="0"/>
              <a:t> for </a:t>
            </a:r>
            <a:r>
              <a:rPr lang="en-US" sz="1600" dirty="0" err="1"/>
              <a:t>eGFR</a:t>
            </a:r>
            <a:r>
              <a:rPr lang="en-US" sz="1600" dirty="0"/>
              <a:t> expressed as a continuous and as a categorical variable</a:t>
            </a:r>
            <a:endParaRPr lang="en-US" sz="1600" i="1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46" y="2697155"/>
            <a:ext cx="8797032" cy="260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94356" y="789408"/>
            <a:ext cx="6840188" cy="73866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Table 3</a:t>
            </a:r>
            <a:r>
              <a:rPr lang="en-US" dirty="0">
                <a:solidFill>
                  <a:srgbClr val="B11F24"/>
                </a:solidFill>
              </a:rPr>
              <a:t>. </a:t>
            </a:r>
            <a:r>
              <a:rPr lang="en-US" sz="1600" dirty="0">
                <a:solidFill>
                  <a:srgbClr val="B11F24"/>
                </a:solidFill>
              </a:rPr>
              <a:t>Associations of albuminuria with biomarkers of cardiac injury.</a:t>
            </a:r>
          </a:p>
          <a:p>
            <a:r>
              <a:rPr lang="en-US" sz="1200" dirty="0"/>
              <a:t>betas represent the ratio of geometric mean concentrations of cardiac biomarkers in the respective albuminuria category relative to participants with a UAE &lt;15 mg/24 h.</a:t>
            </a:r>
            <a:endParaRPr lang="en-US" sz="1200" i="1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517" y="1613399"/>
            <a:ext cx="8005582" cy="425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644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33879" y="1120251"/>
            <a:ext cx="6828312" cy="86177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2. </a:t>
            </a:r>
            <a:r>
              <a:rPr lang="en-US" sz="1600" dirty="0"/>
              <a:t>Associations of albuminuria with </a:t>
            </a:r>
            <a:r>
              <a:rPr lang="en-US" sz="1600" dirty="0" err="1"/>
              <a:t>hs-cTnT</a:t>
            </a:r>
            <a:r>
              <a:rPr lang="en-US" sz="1600" dirty="0"/>
              <a:t>, </a:t>
            </a:r>
            <a:r>
              <a:rPr lang="en-US" sz="1600" dirty="0" err="1"/>
              <a:t>hs-cTnI</a:t>
            </a:r>
            <a:r>
              <a:rPr lang="en-US" sz="1600" dirty="0"/>
              <a:t> and NT-</a:t>
            </a:r>
            <a:r>
              <a:rPr lang="en-US" sz="1600" dirty="0" err="1"/>
              <a:t>proBNP</a:t>
            </a:r>
            <a:r>
              <a:rPr lang="en-US" sz="1600" dirty="0"/>
              <a:t> for albuminuria expressed as a continuous and as a categorical variable</a:t>
            </a:r>
            <a:endParaRPr lang="en-US" sz="1600" i="1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43" y="2711592"/>
            <a:ext cx="8845714" cy="264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754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885" y="895627"/>
            <a:ext cx="7250202" cy="747396"/>
          </a:xfrm>
        </p:spPr>
        <p:txBody>
          <a:bodyPr/>
          <a:lstStyle/>
          <a:p>
            <a:r>
              <a:rPr lang="en-US" dirty="0">
                <a:solidFill>
                  <a:srgbClr val="B11F24"/>
                </a:solidFill>
              </a:rP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2631714"/>
            <a:ext cx="7793356" cy="37941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300" b="1" dirty="0"/>
              <a:t>What can we learn from the changes in the regression coefficients / ratios when sequentially adding  (groups of) potential confounders to our regression models?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912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823" y="769503"/>
            <a:ext cx="7250202" cy="747396"/>
          </a:xfrm>
        </p:spPr>
        <p:txBody>
          <a:bodyPr/>
          <a:lstStyle/>
          <a:p>
            <a:r>
              <a:rPr lang="en-US" dirty="0">
                <a:solidFill>
                  <a:srgbClr val="B11F24"/>
                </a:solidFill>
              </a:rPr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300" b="1" dirty="0" err="1"/>
              <a:t>eGFR</a:t>
            </a:r>
            <a:r>
              <a:rPr lang="en-US" sz="2300" b="1" dirty="0"/>
              <a:t> and albuminuria were mutually independently associated with </a:t>
            </a:r>
            <a:r>
              <a:rPr lang="en-US" sz="2300" b="1" dirty="0" err="1"/>
              <a:t>hs-cTnT</a:t>
            </a:r>
            <a:r>
              <a:rPr lang="en-US" sz="2300" b="1" dirty="0"/>
              <a:t>, </a:t>
            </a:r>
            <a:r>
              <a:rPr lang="en-US" sz="2300" b="1" dirty="0" err="1"/>
              <a:t>hs-cTnI</a:t>
            </a:r>
            <a:r>
              <a:rPr lang="en-US" sz="2300" b="1" dirty="0"/>
              <a:t> and NT-</a:t>
            </a:r>
            <a:r>
              <a:rPr lang="en-US" sz="2300" b="1" dirty="0" err="1"/>
              <a:t>proBNP</a:t>
            </a:r>
            <a:endParaRPr lang="en-US" sz="2300" b="1" dirty="0"/>
          </a:p>
          <a:p>
            <a:pPr marL="0" indent="0" algn="just">
              <a:buNone/>
            </a:pPr>
            <a:endParaRPr lang="en-US" sz="2300" b="1" dirty="0"/>
          </a:p>
          <a:p>
            <a:pPr marL="0" indent="0" algn="just">
              <a:buNone/>
            </a:pPr>
            <a:r>
              <a:rPr lang="en-US" sz="2300" b="1" dirty="0"/>
              <a:t>These associations were already present at levels of </a:t>
            </a:r>
            <a:r>
              <a:rPr lang="en-US" sz="2300" b="1" dirty="0" err="1"/>
              <a:t>eGFR</a:t>
            </a:r>
            <a:r>
              <a:rPr lang="en-US" sz="2300" b="1" dirty="0"/>
              <a:t> and albuminuria that do not fulfill the criteria for chronic kidney disease</a:t>
            </a:r>
          </a:p>
          <a:p>
            <a:pPr marL="0" indent="0" algn="just">
              <a:buNone/>
            </a:pPr>
            <a:endParaRPr lang="en-US" sz="2300" b="1" dirty="0"/>
          </a:p>
          <a:p>
            <a:pPr marL="0" indent="0" algn="just">
              <a:buNone/>
            </a:pPr>
            <a:r>
              <a:rPr lang="en-US" sz="2300" b="1" dirty="0" err="1"/>
              <a:t>eGFR</a:t>
            </a:r>
            <a:r>
              <a:rPr lang="en-US" sz="2300" b="1" dirty="0"/>
              <a:t> was more strongly associated with </a:t>
            </a:r>
            <a:r>
              <a:rPr lang="en-US" sz="2300" b="1" dirty="0" err="1"/>
              <a:t>hs-cTnT</a:t>
            </a:r>
            <a:r>
              <a:rPr lang="en-US" sz="2300" b="1" dirty="0"/>
              <a:t> than with </a:t>
            </a:r>
            <a:r>
              <a:rPr lang="en-US" sz="2300" b="1" dirty="0" err="1"/>
              <a:t>hs-cTnI</a:t>
            </a:r>
            <a:r>
              <a:rPr lang="en-US" sz="2300" b="1" dirty="0"/>
              <a:t> but for albuminuria the associations with </a:t>
            </a:r>
            <a:r>
              <a:rPr lang="en-US" sz="2300" b="1" dirty="0" err="1"/>
              <a:t>hs-cTnT</a:t>
            </a:r>
            <a:r>
              <a:rPr lang="en-US" sz="2300" b="1" dirty="0"/>
              <a:t> and </a:t>
            </a:r>
            <a:r>
              <a:rPr lang="en-US" sz="2300" b="1" dirty="0" err="1"/>
              <a:t>hs-cTnI</a:t>
            </a:r>
            <a:r>
              <a:rPr lang="en-US" sz="2300" b="1" dirty="0"/>
              <a:t> were similar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277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845" y="711090"/>
            <a:ext cx="7250202" cy="747396"/>
          </a:xfrm>
        </p:spPr>
        <p:txBody>
          <a:bodyPr/>
          <a:lstStyle/>
          <a:p>
            <a:r>
              <a:rPr lang="en-US" dirty="0">
                <a:solidFill>
                  <a:srgbClr val="B11F24"/>
                </a:solidFill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8494" y="1251398"/>
            <a:ext cx="7793356" cy="53763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u="sng" dirty="0"/>
              <a:t>Background</a:t>
            </a:r>
          </a:p>
          <a:p>
            <a:pPr marL="0" indent="0">
              <a:buNone/>
            </a:pPr>
            <a:endParaRPr lang="en-US" sz="1000" u="sng" dirty="0"/>
          </a:p>
          <a:p>
            <a:pPr lvl="1"/>
            <a:r>
              <a:rPr lang="en-US" sz="1600" b="1" dirty="0"/>
              <a:t>Chronic kidney disease is associated with cardiovascular disease and mortality, but whether this association is continuous (from end-stage renal disease up to mild kidney dysfunction) is unclear. In addition, the underlying mechanisms are largely unclear.</a:t>
            </a:r>
          </a:p>
          <a:p>
            <a:pPr lvl="1"/>
            <a:endParaRPr lang="en-US" sz="1600" b="1" dirty="0"/>
          </a:p>
          <a:p>
            <a:pPr lvl="1"/>
            <a:r>
              <a:rPr lang="en-US" sz="1600" b="1" dirty="0"/>
              <a:t>Associations of </a:t>
            </a:r>
            <a:r>
              <a:rPr lang="en-US" sz="1600" b="1" dirty="0" err="1"/>
              <a:t>eGFR</a:t>
            </a:r>
            <a:r>
              <a:rPr lang="en-US" sz="1600" b="1" dirty="0"/>
              <a:t> and albuminuria and, biomarkers of cardiac disease (troponins and natriuretic peptides) may help to understand the above issues.</a:t>
            </a:r>
          </a:p>
          <a:p>
            <a:pPr marL="0" indent="0">
              <a:buNone/>
            </a:pPr>
            <a:r>
              <a:rPr lang="en-US" sz="2500" u="sng" dirty="0"/>
              <a:t>Aim</a:t>
            </a:r>
          </a:p>
          <a:p>
            <a:pPr marL="457200" lvl="1" indent="0">
              <a:buNone/>
            </a:pPr>
            <a:endParaRPr lang="en-US" sz="1000" b="1" dirty="0"/>
          </a:p>
          <a:p>
            <a:pPr lvl="1"/>
            <a:r>
              <a:rPr lang="en-US" sz="1600" b="1" dirty="0"/>
              <a:t>To examine the associations of </a:t>
            </a:r>
            <a:r>
              <a:rPr lang="en-US" sz="1600" b="1" dirty="0" err="1"/>
              <a:t>eGFR</a:t>
            </a:r>
            <a:r>
              <a:rPr lang="en-US" sz="1600" b="1" dirty="0"/>
              <a:t> and albuminuria with: high sensitivity cardiac troponins (</a:t>
            </a:r>
            <a:r>
              <a:rPr lang="en-US" sz="1600" b="1" dirty="0" err="1"/>
              <a:t>hs-cTN</a:t>
            </a:r>
            <a:r>
              <a:rPr lang="en-US" sz="1600" b="1" dirty="0"/>
              <a:t>) T and I and, N-terminal pro-brain natriuretic peptide (NT-</a:t>
            </a:r>
            <a:r>
              <a:rPr lang="en-US" sz="1600" b="1" dirty="0" err="1"/>
              <a:t>proBNP</a:t>
            </a:r>
            <a:r>
              <a:rPr lang="en-US" sz="1600" b="1" dirty="0"/>
              <a:t>) in The Maastricht Study (Maastricht, the Netherlands)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" y="790524"/>
            <a:ext cx="7250202" cy="747396"/>
          </a:xfrm>
        </p:spPr>
        <p:txBody>
          <a:bodyPr/>
          <a:lstStyle/>
          <a:p>
            <a:r>
              <a:rPr lang="en-US" dirty="0">
                <a:solidFill>
                  <a:srgbClr val="B11F24"/>
                </a:solidFill>
              </a:rP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0193" y="2656343"/>
            <a:ext cx="8602133" cy="1140541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 b="1" dirty="0"/>
              <a:t>Why is it important to distinguish between </a:t>
            </a:r>
            <a:r>
              <a:rPr lang="en-US" sz="2000" b="1" dirty="0" err="1"/>
              <a:t>eGFR</a:t>
            </a:r>
            <a:r>
              <a:rPr lang="en-US" sz="2000" b="1" dirty="0"/>
              <a:t> and albuminuria?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813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968" y="863011"/>
            <a:ext cx="7250202" cy="747396"/>
          </a:xfrm>
        </p:spPr>
        <p:txBody>
          <a:bodyPr/>
          <a:lstStyle/>
          <a:p>
            <a:r>
              <a:rPr lang="en-US" dirty="0">
                <a:solidFill>
                  <a:srgbClr val="B11F24"/>
                </a:solidFill>
              </a:rPr>
              <a:t>Materials &amp;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83879" y="1610407"/>
            <a:ext cx="7793356" cy="4826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u="sng" dirty="0"/>
              <a:t>Study Population</a:t>
            </a:r>
          </a:p>
          <a:p>
            <a:pPr marL="0" indent="0">
              <a:buNone/>
            </a:pPr>
            <a:endParaRPr lang="en-US" sz="1000" u="sng" dirty="0"/>
          </a:p>
          <a:p>
            <a:pPr lvl="1"/>
            <a:r>
              <a:rPr lang="en-US" sz="1800" b="1" dirty="0"/>
              <a:t>3103 participants (between 40 – 75 years of age)</a:t>
            </a:r>
          </a:p>
          <a:p>
            <a:pPr lvl="1"/>
            <a:endParaRPr lang="en-US" sz="1800" b="1" dirty="0"/>
          </a:p>
          <a:p>
            <a:pPr lvl="1"/>
            <a:r>
              <a:rPr lang="en-US" sz="1800" b="1" dirty="0"/>
              <a:t>The Maastricht Study: an observational, prospective, population-based cohort study with oversampling of type 2 diabetes participants </a:t>
            </a:r>
            <a:br>
              <a:rPr lang="en-US" sz="1800" b="1" dirty="0"/>
            </a:br>
            <a:endParaRPr lang="en-US" sz="1600" b="1" dirty="0"/>
          </a:p>
          <a:p>
            <a:pPr lvl="1"/>
            <a:r>
              <a:rPr lang="en-US" sz="1800" b="1" dirty="0"/>
              <a:t>GFR estimated with the CKD-EPI equation based on serum creatinine and serum </a:t>
            </a:r>
            <a:r>
              <a:rPr lang="en-US" sz="1800" b="1" dirty="0" err="1"/>
              <a:t>cystatin</a:t>
            </a:r>
            <a:r>
              <a:rPr lang="en-US" sz="1800" b="1" dirty="0"/>
              <a:t> C</a:t>
            </a:r>
          </a:p>
          <a:p>
            <a:pPr lvl="1"/>
            <a:endParaRPr lang="en-US" sz="1800" b="1" dirty="0"/>
          </a:p>
          <a:p>
            <a:pPr lvl="1"/>
            <a:r>
              <a:rPr lang="en-US" sz="1800" b="1" dirty="0"/>
              <a:t>24h urinary albumin excretion based on the average of 2 collections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99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396" y="780328"/>
            <a:ext cx="7250202" cy="747396"/>
          </a:xfrm>
        </p:spPr>
        <p:txBody>
          <a:bodyPr/>
          <a:lstStyle/>
          <a:p>
            <a:r>
              <a:rPr lang="en-US" dirty="0">
                <a:solidFill>
                  <a:srgbClr val="B11F24"/>
                </a:solidFill>
              </a:rPr>
              <a:t>Materials &amp;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36892" y="1528706"/>
            <a:ext cx="8635999" cy="50860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u="sng" dirty="0"/>
              <a:t>Biomarkers of Cardiac Injury</a:t>
            </a:r>
          </a:p>
          <a:p>
            <a:pPr lvl="1"/>
            <a:r>
              <a:rPr lang="en-US" sz="1800" b="1" dirty="0"/>
              <a:t>measured from serum samples stored at -80°C for 1-4 years</a:t>
            </a:r>
          </a:p>
          <a:p>
            <a:pPr lvl="1"/>
            <a:r>
              <a:rPr lang="en-US" sz="1800" b="1" dirty="0" err="1"/>
              <a:t>hs-cTnT</a:t>
            </a:r>
            <a:r>
              <a:rPr lang="en-US" sz="1800" b="1" dirty="0"/>
              <a:t>: Roche </a:t>
            </a:r>
            <a:r>
              <a:rPr lang="en-US" sz="1800" b="1" dirty="0" err="1"/>
              <a:t>Cobas</a:t>
            </a:r>
            <a:r>
              <a:rPr lang="en-US" sz="1800" b="1" dirty="0"/>
              <a:t> 6000 analyzer / </a:t>
            </a:r>
            <a:r>
              <a:rPr lang="en-US" sz="1800" b="1" dirty="0" err="1"/>
              <a:t>Elecsys</a:t>
            </a:r>
            <a:r>
              <a:rPr lang="en-US" sz="1800" b="1" dirty="0"/>
              <a:t> Troponin T </a:t>
            </a:r>
            <a:r>
              <a:rPr lang="en-US" sz="1800" b="1" dirty="0" err="1"/>
              <a:t>hs</a:t>
            </a:r>
            <a:r>
              <a:rPr lang="en-US" sz="1800" b="1" dirty="0"/>
              <a:t> assay </a:t>
            </a:r>
          </a:p>
          <a:p>
            <a:pPr lvl="1"/>
            <a:r>
              <a:rPr lang="en-US" sz="1800" b="1" dirty="0" err="1"/>
              <a:t>hs-cTnI</a:t>
            </a:r>
            <a:r>
              <a:rPr lang="en-US" sz="1800" b="1" dirty="0"/>
              <a:t>: Abbott Architect i2000 SR Analyzer / Architect STAT </a:t>
            </a:r>
            <a:r>
              <a:rPr lang="en-US" sz="1800" b="1" dirty="0" err="1"/>
              <a:t>hs</a:t>
            </a:r>
            <a:r>
              <a:rPr lang="en-US" sz="1800" b="1" dirty="0"/>
              <a:t> Troponin I assay</a:t>
            </a:r>
          </a:p>
          <a:p>
            <a:pPr lvl="1"/>
            <a:r>
              <a:rPr lang="en-US" sz="1800" b="1" dirty="0"/>
              <a:t>NT-</a:t>
            </a:r>
            <a:r>
              <a:rPr lang="en-US" sz="1800" b="1" dirty="0" err="1"/>
              <a:t>proBNP</a:t>
            </a:r>
            <a:r>
              <a:rPr lang="en-US" sz="1800" b="1" dirty="0"/>
              <a:t> Roche </a:t>
            </a:r>
            <a:r>
              <a:rPr lang="en-US" sz="1800" b="1" dirty="0" err="1"/>
              <a:t>Cobas</a:t>
            </a:r>
            <a:r>
              <a:rPr lang="en-US" sz="1800" b="1" dirty="0"/>
              <a:t> 6000 analyzer / </a:t>
            </a:r>
            <a:r>
              <a:rPr lang="en-US" sz="1800" b="1" dirty="0" err="1"/>
              <a:t>Elecsys</a:t>
            </a:r>
            <a:r>
              <a:rPr lang="en-US" sz="1800" b="1" dirty="0"/>
              <a:t> </a:t>
            </a:r>
            <a:r>
              <a:rPr lang="en-US" sz="1800" b="1" dirty="0" err="1"/>
              <a:t>proBNP</a:t>
            </a:r>
            <a:r>
              <a:rPr lang="en-US" sz="1800" b="1" dirty="0"/>
              <a:t> II assay </a:t>
            </a:r>
          </a:p>
          <a:p>
            <a:pPr lvl="1"/>
            <a:endParaRPr lang="en-US" sz="1800" b="1" dirty="0"/>
          </a:p>
          <a:p>
            <a:pPr marL="0" indent="0">
              <a:buNone/>
            </a:pPr>
            <a:r>
              <a:rPr lang="en-US" sz="2500" u="sng" dirty="0"/>
              <a:t>Primary Statistical Analyses</a:t>
            </a:r>
          </a:p>
          <a:p>
            <a:pPr lvl="1"/>
            <a:r>
              <a:rPr lang="en-US" sz="1800" b="1" dirty="0"/>
              <a:t>multivariable linear regression analyses</a:t>
            </a:r>
          </a:p>
          <a:p>
            <a:pPr lvl="1"/>
            <a:r>
              <a:rPr lang="en-US" sz="1800" b="1" dirty="0"/>
              <a:t>associations of </a:t>
            </a:r>
            <a:r>
              <a:rPr lang="en-US" sz="1800" b="1" dirty="0" err="1"/>
              <a:t>eGFR</a:t>
            </a:r>
            <a:r>
              <a:rPr lang="en-US" sz="1800" b="1" dirty="0"/>
              <a:t> and albuminuria with </a:t>
            </a:r>
            <a:r>
              <a:rPr lang="en-US" sz="1800" b="1" dirty="0" err="1"/>
              <a:t>hs-cTnT</a:t>
            </a:r>
            <a:r>
              <a:rPr lang="en-US" sz="1800" b="1" dirty="0"/>
              <a:t> and </a:t>
            </a:r>
            <a:r>
              <a:rPr lang="en-US" sz="1800" b="1" dirty="0" err="1"/>
              <a:t>hs-cTnI</a:t>
            </a:r>
            <a:r>
              <a:rPr lang="en-US" sz="1800" b="1" dirty="0"/>
              <a:t> compared with a test for comparing correlations measured on the same individuals</a:t>
            </a:r>
          </a:p>
          <a:p>
            <a:pPr lvl="1"/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008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" y="874607"/>
            <a:ext cx="7250202" cy="747396"/>
          </a:xfrm>
        </p:spPr>
        <p:txBody>
          <a:bodyPr/>
          <a:lstStyle/>
          <a:p>
            <a:r>
              <a:rPr lang="en-US" dirty="0">
                <a:solidFill>
                  <a:srgbClr val="B11F24"/>
                </a:solidFill>
              </a:rPr>
              <a:t>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20739" y="2053436"/>
            <a:ext cx="8415867" cy="37941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2300" dirty="0"/>
          </a:p>
          <a:p>
            <a:pPr marL="0" indent="0" algn="just">
              <a:buNone/>
            </a:pPr>
            <a:r>
              <a:rPr lang="en-US" sz="2300" b="1" dirty="0"/>
              <a:t>Why is it important to consider the assay </a:t>
            </a:r>
          </a:p>
          <a:p>
            <a:pPr marL="0" indent="0" algn="just">
              <a:buNone/>
            </a:pPr>
            <a:r>
              <a:rPr lang="en-US" sz="2300" b="1" dirty="0"/>
              <a:t>characteristics and distributions of </a:t>
            </a:r>
            <a:r>
              <a:rPr lang="en-US" sz="2300" b="1" dirty="0" err="1"/>
              <a:t>hs-cTnT</a:t>
            </a:r>
            <a:r>
              <a:rPr lang="en-US" sz="2300" b="1" dirty="0"/>
              <a:t> </a:t>
            </a:r>
          </a:p>
          <a:p>
            <a:pPr marL="0" indent="0" algn="just">
              <a:buNone/>
            </a:pPr>
            <a:r>
              <a:rPr lang="en-US" sz="2300" b="1" dirty="0"/>
              <a:t>and </a:t>
            </a:r>
            <a:r>
              <a:rPr lang="en-US" sz="2300" b="1" dirty="0" err="1"/>
              <a:t>hs-cTnI</a:t>
            </a:r>
            <a:r>
              <a:rPr lang="en-US" sz="2300" b="1" dirty="0"/>
              <a:t> when comparing their associations </a:t>
            </a:r>
          </a:p>
          <a:p>
            <a:pPr marL="0" indent="0" algn="just">
              <a:buNone/>
            </a:pPr>
            <a:r>
              <a:rPr lang="en-US" sz="2300" b="1" dirty="0"/>
              <a:t>with </a:t>
            </a:r>
            <a:r>
              <a:rPr lang="en-US" sz="2300" b="1" dirty="0" err="1"/>
              <a:t>eGFR</a:t>
            </a:r>
            <a:r>
              <a:rPr lang="en-US" sz="2300" b="1" dirty="0"/>
              <a:t> and albuminuria?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517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00942" y="514034"/>
            <a:ext cx="5214636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Table 1</a:t>
            </a:r>
            <a:r>
              <a:rPr lang="en-US" dirty="0">
                <a:solidFill>
                  <a:srgbClr val="B11F24"/>
                </a:solidFill>
              </a:rPr>
              <a:t>. </a:t>
            </a:r>
            <a:r>
              <a:rPr lang="en-US" sz="1600" dirty="0"/>
              <a:t>Clinical characteristics of the study population </a:t>
            </a:r>
            <a:endParaRPr lang="en-US" i="1" dirty="0"/>
          </a:p>
        </p:txBody>
      </p:sp>
      <p:grpSp>
        <p:nvGrpSpPr>
          <p:cNvPr id="9" name="Groep 8"/>
          <p:cNvGrpSpPr>
            <a:grpSpLocks noChangeAspect="1"/>
          </p:cNvGrpSpPr>
          <p:nvPr/>
        </p:nvGrpSpPr>
        <p:grpSpPr>
          <a:xfrm>
            <a:off x="1994095" y="883366"/>
            <a:ext cx="5749064" cy="5084763"/>
            <a:chOff x="1992914" y="811824"/>
            <a:chExt cx="5158173" cy="4562150"/>
          </a:xfrm>
        </p:grpSpPr>
        <p:pic>
          <p:nvPicPr>
            <p:cNvPr id="5" name="Afbeelding 4"/>
            <p:cNvPicPr>
              <a:picLocks noChangeAspect="1"/>
            </p:cNvPicPr>
            <p:nvPr/>
          </p:nvPicPr>
          <p:blipFill rotWithShape="1">
            <a:blip r:embed="rId2"/>
            <a:srcRect b="52844"/>
            <a:stretch/>
          </p:blipFill>
          <p:spPr>
            <a:xfrm>
              <a:off x="1992914" y="811824"/>
              <a:ext cx="5158173" cy="2487403"/>
            </a:xfrm>
            <a:prstGeom prst="rect">
              <a:avLst/>
            </a:prstGeom>
          </p:spPr>
        </p:pic>
        <p:pic>
          <p:nvPicPr>
            <p:cNvPr id="8" name="Afbeelding 7"/>
            <p:cNvPicPr>
              <a:picLocks noChangeAspect="1"/>
            </p:cNvPicPr>
            <p:nvPr/>
          </p:nvPicPr>
          <p:blipFill rotWithShape="1">
            <a:blip r:embed="rId2"/>
            <a:srcRect t="60667"/>
            <a:stretch/>
          </p:blipFill>
          <p:spPr>
            <a:xfrm>
              <a:off x="1992914" y="3299227"/>
              <a:ext cx="5158173" cy="207474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117" y="1143476"/>
            <a:ext cx="7512733" cy="48777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3967" y="574727"/>
            <a:ext cx="6708864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Table 1 continued</a:t>
            </a:r>
            <a:r>
              <a:rPr lang="en-US" dirty="0">
                <a:solidFill>
                  <a:srgbClr val="B11F24"/>
                </a:solidFill>
              </a:rPr>
              <a:t> </a:t>
            </a:r>
            <a:r>
              <a:rPr lang="en-US" sz="1400" dirty="0"/>
              <a:t>Data are presented as n (%), </a:t>
            </a:r>
            <a:r>
              <a:rPr lang="en-US" sz="1400" dirty="0" err="1"/>
              <a:t>mean±SD</a:t>
            </a:r>
            <a:r>
              <a:rPr lang="en-US" sz="1400" dirty="0"/>
              <a:t>, or median (interquartile range).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4236564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14194" y="738592"/>
            <a:ext cx="6840188" cy="73866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Table 2</a:t>
            </a:r>
            <a:r>
              <a:rPr lang="en-US" dirty="0">
                <a:solidFill>
                  <a:srgbClr val="B11F24"/>
                </a:solidFill>
              </a:rPr>
              <a:t>. </a:t>
            </a:r>
            <a:r>
              <a:rPr lang="en-US" sz="1200" dirty="0"/>
              <a:t>Associations of </a:t>
            </a:r>
            <a:r>
              <a:rPr lang="en-US" sz="1200" dirty="0" err="1"/>
              <a:t>eGFR</a:t>
            </a:r>
            <a:r>
              <a:rPr lang="en-US" sz="1200" dirty="0"/>
              <a:t> with biomarkers of cardiac injury </a:t>
            </a:r>
          </a:p>
          <a:p>
            <a:r>
              <a:rPr lang="en-US" sz="1200" dirty="0"/>
              <a:t>betas represent the ratio of geometric mean concentrations of cardiac biomarkers in the respective </a:t>
            </a:r>
            <a:r>
              <a:rPr lang="en-US" sz="1200" dirty="0" err="1"/>
              <a:t>eGFRcrcys</a:t>
            </a:r>
            <a:r>
              <a:rPr lang="en-US" sz="1200" dirty="0"/>
              <a:t> category relative to participants with an </a:t>
            </a:r>
            <a:r>
              <a:rPr lang="en-US" sz="1200" dirty="0" err="1"/>
              <a:t>eGFRcrcys</a:t>
            </a:r>
            <a:r>
              <a:rPr lang="en-US" sz="1200" dirty="0"/>
              <a:t> ≥90mL  min−1  (1.73m2)−1.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026" y="1511257"/>
            <a:ext cx="8341209" cy="447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040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557</Words>
  <Application>Microsoft Office PowerPoint</Application>
  <PresentationFormat>On-screen Show (4:3)</PresentationFormat>
  <Paragraphs>77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MS PGothic</vt:lpstr>
      <vt:lpstr>MS PGothic</vt:lpstr>
      <vt:lpstr>Arial</vt:lpstr>
      <vt:lpstr>Calibri</vt:lpstr>
      <vt:lpstr>Courier New</vt:lpstr>
      <vt:lpstr>Times New Roman</vt:lpstr>
      <vt:lpstr>Office Theme</vt:lpstr>
      <vt:lpstr>PowerPoint Presentation</vt:lpstr>
      <vt:lpstr>Introduction</vt:lpstr>
      <vt:lpstr>Question</vt:lpstr>
      <vt:lpstr>Materials &amp; Methods</vt:lpstr>
      <vt:lpstr>Materials &amp; Methods</vt:lpstr>
      <vt:lpstr>Question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</vt:lpstr>
      <vt:lpstr>Conclusions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147</cp:revision>
  <dcterms:created xsi:type="dcterms:W3CDTF">2014-07-07T15:02:10Z</dcterms:created>
  <dcterms:modified xsi:type="dcterms:W3CDTF">2017-04-25T16:42:54Z</dcterms:modified>
</cp:coreProperties>
</file>