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0" r:id="rId2"/>
    <p:sldId id="257" r:id="rId3"/>
    <p:sldId id="264" r:id="rId4"/>
    <p:sldId id="265" r:id="rId5"/>
    <p:sldId id="266" r:id="rId6"/>
    <p:sldId id="267" r:id="rId7"/>
    <p:sldId id="268" r:id="rId8"/>
    <p:sldId id="269" r:id="rId9"/>
    <p:sldId id="258" r:id="rId10"/>
    <p:sldId id="263" r:id="rId11"/>
    <p:sldId id="270" r:id="rId12"/>
    <p:sldId id="271" r:id="rId13"/>
    <p:sldId id="261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15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3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6200" b="1" dirty="0"/>
              <a:t>Direct Estimation of HDL-Mediated Cholesterol Efflux Capacity From Serum </a:t>
            </a:r>
          </a:p>
          <a:p>
            <a:pPr marL="0" indent="0">
              <a:buNone/>
            </a:pPr>
            <a:endParaRPr lang="en-US" sz="7200" dirty="0"/>
          </a:p>
          <a:p>
            <a:pPr marL="0" indent="0">
              <a:buNone/>
            </a:pPr>
            <a:r>
              <a:rPr lang="fi-FI" sz="5500" dirty="0"/>
              <a:t>S. Kuusisto, M.V. Holmes, P. Ohukainen, A.J. Kangas, M. Karsikas, M. Tiainen, M. Perola, V. Salomaa, J. Kettunen, M. Ala-Korpela</a:t>
            </a:r>
          </a:p>
          <a:p>
            <a:pPr marL="0" indent="0">
              <a:buNone/>
            </a:pPr>
            <a:endParaRPr lang="en-US" sz="55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August 2019</a:t>
            </a:r>
            <a:endParaRPr lang="en-US" sz="55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www.clinchem.org/content/65/8/1042.full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55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© Copyright 2019 by the American Association for Clinical Chemistry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78691A-5A59-4DE4-8129-0206EE959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18" y="1971073"/>
            <a:ext cx="3492556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7" y="633133"/>
            <a:ext cx="886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Associations of HDL-CEC with clinical and lipid parameters.</a:t>
            </a:r>
            <a:endParaRPr lang="en-US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58567" y="4125519"/>
            <a:ext cx="4409411" cy="166199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3. </a:t>
            </a:r>
            <a:r>
              <a:rPr lang="en-GB" sz="1400" dirty="0"/>
              <a:t>In </a:t>
            </a:r>
            <a:r>
              <a:rPr lang="en-GB" sz="1400" dirty="0" err="1"/>
              <a:t>Rohatgi</a:t>
            </a:r>
            <a:r>
              <a:rPr lang="en-GB" sz="1400" dirty="0"/>
              <a:t> et al. data are Spearman correlation coefficients and in </a:t>
            </a:r>
            <a:r>
              <a:rPr lang="en-GB" sz="1400" dirty="0" err="1"/>
              <a:t>Saleheen</a:t>
            </a:r>
            <a:r>
              <a:rPr lang="en-GB" sz="1400" dirty="0"/>
              <a:t> et al. data are Pearson correlation coefficients adjusted for age and sex. In the FINRISK97 data are Spearman correlation coefficients adjusted for age and sex; n = 7370. </a:t>
            </a:r>
            <a:r>
              <a:rPr lang="en-GB" sz="1400" baseline="30000" dirty="0" err="1"/>
              <a:t>a</a:t>
            </a:r>
            <a:r>
              <a:rPr lang="en-GB" sz="1400" dirty="0" err="1"/>
              <a:t>association</a:t>
            </a:r>
            <a:r>
              <a:rPr lang="en-GB" sz="1400" dirty="0"/>
              <a:t> for female sex. ***P &lt; 0.001, **P &lt; 0.01, *P &lt; 0.05.</a:t>
            </a:r>
            <a:endParaRPr lang="en-US" sz="1400" b="1" dirty="0">
              <a:solidFill>
                <a:srgbClr val="B11F24"/>
              </a:solidFill>
            </a:endParaRPr>
          </a:p>
        </p:txBody>
      </p:sp>
      <p:pic>
        <p:nvPicPr>
          <p:cNvPr id="2" name="Picture 1" descr="Fig.3 Heatmap of association of HDL-CEC with clinical variables_30.10.2018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34" t="11092" r="18169" b="21486"/>
          <a:stretch/>
        </p:blipFill>
        <p:spPr>
          <a:xfrm>
            <a:off x="630432" y="989236"/>
            <a:ext cx="3422180" cy="504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 3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Why it is important to verify the usability of NMR-based HDL-CEC in a large cohort?</a:t>
            </a:r>
          </a:p>
        </p:txBody>
      </p:sp>
    </p:spTree>
    <p:extLst>
      <p:ext uri="{BB962C8B-B14F-4D97-AF65-F5344CB8AC3E}">
        <p14:creationId xmlns:p14="http://schemas.microsoft.com/office/powerpoint/2010/main" val="233908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High-throughput HDL-CEC assay recapitulates the key characteristics of </a:t>
            </a:r>
            <a:r>
              <a:rPr lang="en-GB" i="1" dirty="0"/>
              <a:t>in vitro </a:t>
            </a:r>
            <a:r>
              <a:rPr lang="en-GB" dirty="0"/>
              <a:t>HDL-CEC, however applications of this method to diverse populations, i.e., ethnic subgroups, individuals with extreme lipid values or distinct disease states, should be interpreted with care.</a:t>
            </a:r>
            <a:endParaRPr lang="fi-FI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0502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8247462" cy="747396"/>
          </a:xfrm>
        </p:spPr>
        <p:txBody>
          <a:bodyPr>
            <a:normAutofit fontScale="90000"/>
          </a:bodyPr>
          <a:lstStyle/>
          <a:p>
            <a:r>
              <a:rPr lang="en-US" dirty="0"/>
              <a:t>Introduction (1/2): HDL-C is not causal for CVD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800" dirty="0"/>
              <a:t>HDL-C is associated in prospective observational studies with a lower risk of incident coronary heart disease (CHD), but disentangling causality from correlation has been challenging:</a:t>
            </a:r>
          </a:p>
          <a:p>
            <a:r>
              <a:rPr lang="en-GB" sz="2800" dirty="0"/>
              <a:t>Most HDL-C increasing therapies have failed to prevent cardiovascular events</a:t>
            </a:r>
          </a:p>
          <a:p>
            <a:r>
              <a:rPr lang="en-GB" sz="2800" dirty="0" err="1"/>
              <a:t>Mendelian</a:t>
            </a:r>
            <a:r>
              <a:rPr lang="en-GB" sz="2800" dirty="0"/>
              <a:t> randomization studies have given consistent evidence that HDL-C is not causal for cardiovascular disease (CVD)</a:t>
            </a:r>
            <a:endParaRPr lang="fi-FI" sz="2800" dirty="0"/>
          </a:p>
          <a:p>
            <a:pPr marL="0" indent="0">
              <a:buNone/>
            </a:pPr>
            <a:endParaRPr lang="fi-FI" sz="28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8247462" cy="747396"/>
          </a:xfrm>
        </p:spPr>
        <p:txBody>
          <a:bodyPr>
            <a:normAutofit fontScale="90000"/>
          </a:bodyPr>
          <a:lstStyle/>
          <a:p>
            <a:r>
              <a:rPr lang="en-US" dirty="0"/>
              <a:t>Introduction (2/2): </a:t>
            </a:r>
            <a:r>
              <a:rPr lang="en-GB" sz="3200" dirty="0"/>
              <a:t>HDL research has shifted on qualitative functions of HDL.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603290"/>
            <a:ext cx="7793356" cy="409310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800" dirty="0"/>
              <a:t> </a:t>
            </a:r>
            <a:endParaRPr lang="fi-FI" sz="2800" dirty="0"/>
          </a:p>
          <a:p>
            <a:pPr marL="0" indent="0">
              <a:buNone/>
            </a:pPr>
            <a:r>
              <a:rPr lang="en-GB" sz="2800" dirty="0"/>
              <a:t>One of the HDL functions is the cholesterol efflux capacity of HDL (HDL-CEC), the first step in reverse cholesterol transport process.</a:t>
            </a:r>
          </a:p>
          <a:p>
            <a:r>
              <a:rPr lang="en-GB" sz="2800" dirty="0"/>
              <a:t>HDL-CEC is associated with a lower risk of CHD independent of conventional measures of HDL, such as HDL-C, HDL-P and apoA1.</a:t>
            </a:r>
          </a:p>
          <a:p>
            <a:r>
              <a:rPr lang="en-GB" sz="2800" dirty="0"/>
              <a:t>HDL-CEC is typically measured using </a:t>
            </a:r>
            <a:r>
              <a:rPr lang="en-GB" sz="2800" i="1" dirty="0"/>
              <a:t>in vitro </a:t>
            </a:r>
            <a:r>
              <a:rPr lang="en-GB" sz="2800" dirty="0"/>
              <a:t>assays, and defined as the percentage of cholesterol movement from cells to isolated HDL during a defined time period.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331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Why are conventional HDL-CEC assays difficult to perform in large datasets? </a:t>
            </a:r>
          </a:p>
        </p:txBody>
      </p:sp>
    </p:spTree>
    <p:extLst>
      <p:ext uri="{BB962C8B-B14F-4D97-AF65-F5344CB8AC3E}">
        <p14:creationId xmlns:p14="http://schemas.microsoft.com/office/powerpoint/2010/main" val="2292440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07479" y="693855"/>
            <a:ext cx="8695248" cy="1016322"/>
          </a:xfrm>
        </p:spPr>
        <p:txBody>
          <a:bodyPr>
            <a:normAutofit fontScale="90000"/>
          </a:bodyPr>
          <a:lstStyle/>
          <a:p>
            <a:r>
              <a:rPr lang="en-GB" dirty="0"/>
              <a:t>Materials and Methods (1/2): A new way to measure HDL-CEC, through NMR-spectroscopy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303175" y="2057418"/>
            <a:ext cx="7250202" cy="4074214"/>
          </a:xfrm>
        </p:spPr>
        <p:txBody>
          <a:bodyPr>
            <a:normAutofit fontScale="92500"/>
          </a:bodyPr>
          <a:lstStyle/>
          <a:p>
            <a:r>
              <a:rPr lang="en-GB" i="1" dirty="0"/>
              <a:t>In vitro </a:t>
            </a:r>
            <a:r>
              <a:rPr lang="en-GB" dirty="0"/>
              <a:t>HDL-CEC and NMR spectra were measured from training data serum samples.</a:t>
            </a:r>
          </a:p>
          <a:p>
            <a:r>
              <a:rPr lang="en-GB" dirty="0"/>
              <a:t>Bayesian regression modelling was applied to link NMR spectra to </a:t>
            </a:r>
            <a:r>
              <a:rPr lang="en-GB" i="1" dirty="0"/>
              <a:t>in vitro</a:t>
            </a:r>
            <a:r>
              <a:rPr lang="en-GB" dirty="0"/>
              <a:t> HDL-CEC measurements.</a:t>
            </a:r>
          </a:p>
          <a:p>
            <a:pPr lvl="1"/>
            <a:r>
              <a:rPr lang="en-GB" dirty="0"/>
              <a:t>HDL-CEC can be estimated directly from NMR spectra (spectra are easy to measure by ready high-throughput platform</a:t>
            </a:r>
            <a:r>
              <a:rPr lang="en-GB" baseline="30000" dirty="0"/>
              <a:t>1,2</a:t>
            </a:r>
            <a:r>
              <a:rPr lang="en-GB" dirty="0"/>
              <a:t>).</a:t>
            </a:r>
          </a:p>
          <a:p>
            <a:pPr lvl="1"/>
            <a:endParaRPr lang="en-GB" dirty="0"/>
          </a:p>
          <a:p>
            <a:pPr marL="0" indent="0">
              <a:buNone/>
            </a:pPr>
            <a:endParaRPr lang="en-GB" sz="1100" dirty="0"/>
          </a:p>
          <a:p>
            <a:pPr marL="0" indent="0">
              <a:buNone/>
            </a:pPr>
            <a:r>
              <a:rPr lang="en-GB" sz="1100" dirty="0"/>
              <a:t>1. </a:t>
            </a:r>
            <a:r>
              <a:rPr lang="en-GB" sz="1100" dirty="0" err="1"/>
              <a:t>Soininen</a:t>
            </a:r>
            <a:r>
              <a:rPr lang="en-GB" sz="1100" dirty="0"/>
              <a:t> P, </a:t>
            </a:r>
            <a:r>
              <a:rPr lang="en-GB" sz="1100" dirty="0" err="1"/>
              <a:t>Kangas</a:t>
            </a:r>
            <a:r>
              <a:rPr lang="en-GB" sz="1100" dirty="0"/>
              <a:t> AJ, </a:t>
            </a:r>
            <a:r>
              <a:rPr lang="en-GB" sz="1100" dirty="0" err="1"/>
              <a:t>Wurtz</a:t>
            </a:r>
            <a:r>
              <a:rPr lang="en-GB" sz="1100" dirty="0"/>
              <a:t> P, </a:t>
            </a:r>
            <a:r>
              <a:rPr lang="en-GB" sz="1100" dirty="0" err="1"/>
              <a:t>Suna</a:t>
            </a:r>
            <a:r>
              <a:rPr lang="en-GB" sz="1100" dirty="0"/>
              <a:t> T, </a:t>
            </a:r>
            <a:r>
              <a:rPr lang="en-GB" sz="1100" dirty="0" err="1"/>
              <a:t>Ala-Korpela</a:t>
            </a:r>
            <a:r>
              <a:rPr lang="en-GB" sz="1100" dirty="0"/>
              <a:t> M. Quantitative serum nuclear magnetic resonance metabolomics in cardiovascular epidemiology and genetics. </a:t>
            </a:r>
            <a:r>
              <a:rPr lang="ro-RO" sz="1100" dirty="0"/>
              <a:t>Circ Cardiovasc Genet 2015;8:192–206.</a:t>
            </a:r>
          </a:p>
          <a:p>
            <a:pPr marL="0" indent="0">
              <a:buNone/>
            </a:pPr>
            <a:r>
              <a:rPr lang="ro-RO" sz="1100" dirty="0"/>
              <a:t>2. Würtz P, Kangas AJ, Soininen P, Lawlor DA, Smith GD, Ala-Korpela M. Quantitative serum nuclear magnetic resonance metabolomics in large-scale epidemiology: a primer on -omic technology. Am J Epidemiol 2017;186:1084 –96.</a:t>
            </a:r>
          </a:p>
        </p:txBody>
      </p:sp>
    </p:spTree>
    <p:extLst>
      <p:ext uri="{BB962C8B-B14F-4D97-AF65-F5344CB8AC3E}">
        <p14:creationId xmlns:p14="http://schemas.microsoft.com/office/powerpoint/2010/main" val="2916326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07479" y="693855"/>
            <a:ext cx="8695248" cy="1016322"/>
          </a:xfrm>
        </p:spPr>
        <p:txBody>
          <a:bodyPr>
            <a:normAutofit/>
          </a:bodyPr>
          <a:lstStyle/>
          <a:p>
            <a:r>
              <a:rPr lang="en-GB" dirty="0"/>
              <a:t>Materials and Methods (2/2): A new method was applied to population based cohort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303175" y="2057418"/>
            <a:ext cx="7250202" cy="3794183"/>
          </a:xfrm>
        </p:spPr>
        <p:txBody>
          <a:bodyPr/>
          <a:lstStyle/>
          <a:p>
            <a:r>
              <a:rPr lang="en-GB" dirty="0"/>
              <a:t>The new method was applied in FINRISK97 cohort of 7603 individuals including 574 who developed CHD during 15 years of follow-up.</a:t>
            </a:r>
          </a:p>
          <a:p>
            <a:r>
              <a:rPr lang="en-GB" dirty="0"/>
              <a:t>Association of NMR-based HDL-CEC with incident CHD events was studied by Cox proportional hazards regression model.</a:t>
            </a:r>
          </a:p>
        </p:txBody>
      </p:sp>
    </p:spTree>
    <p:extLst>
      <p:ext uri="{BB962C8B-B14F-4D97-AF65-F5344CB8AC3E}">
        <p14:creationId xmlns:p14="http://schemas.microsoft.com/office/powerpoint/2010/main" val="2885876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 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How was the NMR-based method for HDL-CEC measurement developed in principle?</a:t>
            </a:r>
          </a:p>
        </p:txBody>
      </p:sp>
    </p:spTree>
    <p:extLst>
      <p:ext uri="{BB962C8B-B14F-4D97-AF65-F5344CB8AC3E}">
        <p14:creationId xmlns:p14="http://schemas.microsoft.com/office/powerpoint/2010/main" val="3060317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4186464"/>
          </a:xfrm>
        </p:spPr>
        <p:txBody>
          <a:bodyPr>
            <a:normAutofit fontScale="92500"/>
          </a:bodyPr>
          <a:lstStyle/>
          <a:p>
            <a:r>
              <a:rPr lang="en-GB" dirty="0"/>
              <a:t>A good correspondence (R</a:t>
            </a:r>
            <a:r>
              <a:rPr lang="en-GB" baseline="30000" dirty="0"/>
              <a:t>2</a:t>
            </a:r>
            <a:r>
              <a:rPr lang="en-GB" dirty="0"/>
              <a:t>  of 0.83) was found between NMR and </a:t>
            </a:r>
            <a:r>
              <a:rPr lang="en-GB" i="1" dirty="0"/>
              <a:t>in vitro </a:t>
            </a:r>
            <a:r>
              <a:rPr lang="en-GB" dirty="0"/>
              <a:t>based HDL-CEC measures.</a:t>
            </a:r>
          </a:p>
          <a:p>
            <a:r>
              <a:rPr lang="en-GB" dirty="0"/>
              <a:t>We present confirmatory results regarding the associations of estimated HDL-CEC and incident CHD in a large-scale prospective epidemiological study (Fig.1).</a:t>
            </a:r>
          </a:p>
          <a:p>
            <a:r>
              <a:rPr lang="en-GB" dirty="0"/>
              <a:t>Analogous to the previous studies, we identified positive correlations of HDL-CEC with, for example, HDL-C, HDL particle size, age, blood pressure, alcohol consumption, and female sex. (Fig.3).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8367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3" y="651994"/>
            <a:ext cx="8573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Kaplan–Meier cumulative incidence and HRs of CHD by quartiles of NMR-based HDL-CEC.</a:t>
            </a:r>
            <a:endParaRPr lang="en-US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46971" y="3208549"/>
            <a:ext cx="3123632" cy="252376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1</a:t>
            </a:r>
            <a:r>
              <a:rPr lang="en-US" dirty="0">
                <a:solidFill>
                  <a:srgbClr val="B11F24"/>
                </a:solidFill>
              </a:rPr>
              <a:t>.</a:t>
            </a:r>
            <a:r>
              <a:rPr lang="en-GB" dirty="0"/>
              <a:t> </a:t>
            </a:r>
            <a:r>
              <a:rPr lang="en-GB" sz="1400" dirty="0"/>
              <a:t>HRs were calculated by Cox proportional hazard models with the lowest quartile as the reference group. Model 1: Traditional risk factors [age, sex, geographical region, diabetes, mean arterial blood pressure, blood pressure treatment, smoking, log BMI, total cholesterol, log TG (triglycerides), lipid lowering treatment], HDL-C. Model 2: Model 1, apoA1, and HDL-P.</a:t>
            </a:r>
            <a:endParaRPr lang="en-US" i="1" dirty="0"/>
          </a:p>
        </p:txBody>
      </p:sp>
      <p:pic>
        <p:nvPicPr>
          <p:cNvPr id="5" name="Picture 4" descr="Fig.1. Kaplain-Meier of HDL-CEC quartiles for CHD_20.8.2018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6462" r="15167" b="47722"/>
          <a:stretch/>
        </p:blipFill>
        <p:spPr>
          <a:xfrm>
            <a:off x="277798" y="1298325"/>
            <a:ext cx="4939873" cy="45563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2496</TotalTime>
  <Words>655</Words>
  <Application>Microsoft Office PowerPoint</Application>
  <PresentationFormat>On-screen Show (4:3)</PresentationFormat>
  <Paragraphs>58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Courier New</vt:lpstr>
      <vt:lpstr>Times New Roman</vt:lpstr>
      <vt:lpstr>Office Theme</vt:lpstr>
      <vt:lpstr>PowerPoint Presentation</vt:lpstr>
      <vt:lpstr>Introduction (1/2): HDL-C is not causal for CVD</vt:lpstr>
      <vt:lpstr>Introduction (2/2): HDL research has shifted on qualitative functions of HDL. </vt:lpstr>
      <vt:lpstr>Question 1</vt:lpstr>
      <vt:lpstr>Materials and Methods (1/2): A new way to measure HDL-CEC, through NMR-spectroscopy</vt:lpstr>
      <vt:lpstr>Materials and Methods (2/2): A new method was applied to population based cohort</vt:lpstr>
      <vt:lpstr>Question 2</vt:lpstr>
      <vt:lpstr>Results</vt:lpstr>
      <vt:lpstr>PowerPoint Presentation</vt:lpstr>
      <vt:lpstr>PowerPoint Presentation</vt:lpstr>
      <vt:lpstr>Question 3</vt:lpstr>
      <vt:lpstr>Conclusions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subject/>
  <dc:creator>Christine Page</dc:creator>
  <cp:keywords/>
  <dc:description/>
  <cp:lastModifiedBy>Erin Roberts</cp:lastModifiedBy>
  <cp:revision>133</cp:revision>
  <dcterms:created xsi:type="dcterms:W3CDTF">2014-07-07T15:02:10Z</dcterms:created>
  <dcterms:modified xsi:type="dcterms:W3CDTF">2019-08-27T19:00:45Z</dcterms:modified>
  <cp:category/>
</cp:coreProperties>
</file>