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57" r:id="rId3"/>
    <p:sldId id="264" r:id="rId4"/>
    <p:sldId id="271" r:id="rId5"/>
    <p:sldId id="266" r:id="rId6"/>
    <p:sldId id="267" r:id="rId7"/>
    <p:sldId id="272" r:id="rId8"/>
    <p:sldId id="258" r:id="rId9"/>
    <p:sldId id="268" r:id="rId10"/>
    <p:sldId id="263" r:id="rId11"/>
    <p:sldId id="269" r:id="rId12"/>
    <p:sldId id="270" r:id="rId13"/>
    <p:sldId id="273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26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i.org/10.1093/clinchem/hvaa20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4200" b="1" dirty="0"/>
              <a:t>Is It Time to Remove Total Calcium from the Basic and Comprehensive Metabolic Panels? Assessing the Effects of American Medical Association–Approved Chemical Test Panels on Laboratory Utilization 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sv-SE" sz="4200" dirty="0"/>
              <a:t>B.M. Katzman, S.C. Bryant, B.S. Karon</a:t>
            </a: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November 2020</a:t>
            </a:r>
            <a:endParaRPr lang="en-US" sz="4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400" dirty="0">
                <a:hlinkClick r:id="rId2"/>
              </a:rPr>
              <a:t>https://doi.org/10.1093/clinchem/hvaa203</a:t>
            </a:r>
            <a:endParaRPr lang="en-US" sz="4400" dirty="0"/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3800" dirty="0">
                <a:latin typeface="Arial" pitchFamily="34" charset="0"/>
                <a:cs typeface="Arial" pitchFamily="34" charset="0"/>
              </a:rPr>
              <a:t>© Copyright 2020 by the American Association for Clinical Chemistry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50C317-C05E-43FD-94C5-04504C5DC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" y="1971072"/>
            <a:ext cx="3522838" cy="47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2461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Percentage of Total Calcium Orders with Abnormal Results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1. </a:t>
            </a:r>
            <a:r>
              <a:rPr lang="en-US" dirty="0">
                <a:solidFill>
                  <a:srgbClr val="B11F24"/>
                </a:solidFill>
              </a:rPr>
              <a:t>Percentage of total calcium orders with abnormal</a:t>
            </a:r>
          </a:p>
          <a:p>
            <a:r>
              <a:rPr lang="en-US" dirty="0">
                <a:solidFill>
                  <a:srgbClr val="B11F24"/>
                </a:solidFill>
              </a:rPr>
              <a:t>results before and after implementation of BMP and CMP</a:t>
            </a:r>
          </a:p>
          <a:p>
            <a:r>
              <a:rPr lang="en-US" dirty="0">
                <a:solidFill>
                  <a:srgbClr val="B11F24"/>
                </a:solidFill>
              </a:rPr>
              <a:t>panels in the EHR</a:t>
            </a:r>
            <a:endParaRPr lang="en-US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365" y="1864666"/>
            <a:ext cx="4803270" cy="316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Calcium-Related Diagnoses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3. </a:t>
            </a:r>
            <a:r>
              <a:rPr lang="en-US" dirty="0">
                <a:solidFill>
                  <a:srgbClr val="B11F24"/>
                </a:solidFill>
              </a:rPr>
              <a:t>Rate of calcium-related diagnoses before and after EHR implementation</a:t>
            </a:r>
            <a:endParaRPr lang="en-US" i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91"/>
          <a:stretch/>
        </p:blipFill>
        <p:spPr bwMode="auto">
          <a:xfrm>
            <a:off x="186508" y="2459615"/>
            <a:ext cx="8770984" cy="193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925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66909" cy="747396"/>
          </a:xfrm>
        </p:spPr>
        <p:txBody>
          <a:bodyPr>
            <a:noAutofit/>
          </a:bodyPr>
          <a:lstStyle/>
          <a:p>
            <a:r>
              <a:rPr lang="en-US" dirty="0"/>
              <a:t>Discussion Question: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8190014" cy="4505209"/>
          </a:xfrm>
        </p:spPr>
        <p:txBody>
          <a:bodyPr>
            <a:noAutofit/>
          </a:bodyPr>
          <a:lstStyle/>
          <a:p>
            <a:r>
              <a:rPr lang="en-US" sz="1800" dirty="0"/>
              <a:t>What strategies can be employed by institutions to address </a:t>
            </a:r>
            <a:r>
              <a:rPr lang="en-US" sz="1800" dirty="0" err="1"/>
              <a:t>misutilization</a:t>
            </a:r>
            <a:r>
              <a:rPr lang="en-US" sz="1800" dirty="0"/>
              <a:t>, </a:t>
            </a:r>
            <a:r>
              <a:rPr lang="en-US" sz="1800" dirty="0" err="1"/>
              <a:t>overutlization</a:t>
            </a:r>
            <a:r>
              <a:rPr lang="en-US" sz="1800" dirty="0"/>
              <a:t>, and underutilization of laboratory tests?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14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66909" cy="747396"/>
          </a:xfrm>
        </p:spPr>
        <p:txBody>
          <a:bodyPr>
            <a:noAutofit/>
          </a:bodyPr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69705"/>
            <a:ext cx="8190014" cy="4505209"/>
          </a:xfrm>
        </p:spPr>
        <p:txBody>
          <a:bodyPr>
            <a:noAutofit/>
          </a:bodyPr>
          <a:lstStyle/>
          <a:p>
            <a:r>
              <a:rPr lang="en-US" sz="1800" dirty="0"/>
              <a:t>Volume of total calcium orders increased by 3-fold post-implementation of panel testing</a:t>
            </a:r>
          </a:p>
          <a:p>
            <a:endParaRPr lang="en-US" sz="1050" dirty="0"/>
          </a:p>
          <a:p>
            <a:r>
              <a:rPr lang="en-US" sz="1800" dirty="0"/>
              <a:t>Rate of low calcium values increased post-implementation because of the shift toward more inpatient testing; however, percentage of abnormal results within each patient population (inpatient, outpatient, ED) decreased </a:t>
            </a:r>
          </a:p>
          <a:p>
            <a:endParaRPr lang="en-US" sz="1050" dirty="0"/>
          </a:p>
          <a:p>
            <a:r>
              <a:rPr lang="en-US" sz="1800" dirty="0"/>
              <a:t>Prevalence of hypo- and </a:t>
            </a:r>
            <a:r>
              <a:rPr lang="en-US" sz="1800" dirty="0" err="1"/>
              <a:t>hypercalcemia</a:t>
            </a:r>
            <a:r>
              <a:rPr lang="en-US" sz="1800" dirty="0"/>
              <a:t>-related diagnoses among patients in the 5 months after implementation did not change significantly (1.29% before implementation vs. 1.27% after implementation)</a:t>
            </a:r>
          </a:p>
          <a:p>
            <a:endParaRPr lang="en-US" sz="1050" dirty="0"/>
          </a:p>
          <a:p>
            <a:r>
              <a:rPr lang="en-US" sz="1800" dirty="0"/>
              <a:t>Direct variable cost to the laboratory to perform the incremental calcium testing was estimated at ~$480,000 per year</a:t>
            </a:r>
          </a:p>
          <a:p>
            <a:endParaRPr lang="en-US" sz="1050" dirty="0"/>
          </a:p>
          <a:p>
            <a:r>
              <a:rPr lang="en-US" sz="1800" dirty="0"/>
              <a:t>Other disease-oriented group tests warrant critical evaluation to determine whether they, too, include tests that may have limited diagnostic utility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13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5861"/>
            <a:ext cx="7793356" cy="4505209"/>
          </a:xfrm>
        </p:spPr>
        <p:txBody>
          <a:bodyPr>
            <a:normAutofit/>
          </a:bodyPr>
          <a:lstStyle/>
          <a:p>
            <a:r>
              <a:rPr lang="en-US" sz="2000" dirty="0"/>
              <a:t>Utilization of clinical laboratory testing services has rapidly increased in recent years</a:t>
            </a:r>
          </a:p>
          <a:p>
            <a:pPr lvl="1"/>
            <a:r>
              <a:rPr lang="en-US" sz="1800" dirty="0"/>
              <a:t>Generated more than $87 billion in revenue in 2017</a:t>
            </a:r>
          </a:p>
          <a:p>
            <a:pPr lvl="1"/>
            <a:r>
              <a:rPr lang="en-US" sz="1800" dirty="0"/>
              <a:t>Accounted for ~3% of annual healthcare spending in the United States</a:t>
            </a:r>
          </a:p>
          <a:p>
            <a:r>
              <a:rPr lang="en-US" sz="2000" dirty="0"/>
              <a:t>Organ- or disease-oriented test panels approved by the American Medical Association (AMA) were published in 1998</a:t>
            </a:r>
          </a:p>
          <a:p>
            <a:pPr lvl="1"/>
            <a:r>
              <a:rPr lang="en-US" sz="1800" dirty="0"/>
              <a:t>Aimed to control costs and facilitate review of utilization and the medical necessity of laboratory testing</a:t>
            </a:r>
          </a:p>
          <a:p>
            <a:r>
              <a:rPr lang="en-US" sz="2000" dirty="0"/>
              <a:t>Basic metabolic panel (BMP) and comprehensive metabolic panel (CMP) are two of the most commonly ordered AMA panels</a:t>
            </a:r>
          </a:p>
          <a:p>
            <a:pPr lvl="1"/>
            <a:r>
              <a:rPr lang="en-US" sz="1800" dirty="0"/>
              <a:t>Necessity of individual tests within these panels has not been well-established.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66909" cy="747396"/>
          </a:xfrm>
        </p:spPr>
        <p:txBody>
          <a:bodyPr>
            <a:noAutofit/>
          </a:bodyPr>
          <a:lstStyle/>
          <a:p>
            <a:r>
              <a:rPr lang="en-US" dirty="0"/>
              <a:t>Unique Opportunity to Evaluate Test Utility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0" y="1738126"/>
            <a:ext cx="8032997" cy="4505209"/>
          </a:xfrm>
        </p:spPr>
        <p:txBody>
          <a:bodyPr>
            <a:normAutofit/>
          </a:bodyPr>
          <a:lstStyle/>
          <a:p>
            <a:r>
              <a:rPr lang="en-US" sz="2000" dirty="0"/>
              <a:t>In 2018, Mayo Clinic implemented an enterprise-wide electronic health record (EHR)</a:t>
            </a:r>
          </a:p>
          <a:p>
            <a:pPr lvl="1"/>
            <a:r>
              <a:rPr lang="en-US" sz="1800" dirty="0"/>
              <a:t>Decision to offer 10 most commonly ordered AMA panels with EHR/ordering system at all Mayo Clinic sites</a:t>
            </a:r>
          </a:p>
          <a:p>
            <a:r>
              <a:rPr lang="en-US" sz="2000" dirty="0"/>
              <a:t>Prior to EHR convergence, no AMA chemistry panels were offered</a:t>
            </a:r>
          </a:p>
          <a:p>
            <a:pPr lvl="1"/>
            <a:r>
              <a:rPr lang="en-US" sz="1800" dirty="0"/>
              <a:t>Providers were asked to order specific tests individually needed to assess electrolytes, glucose, renal function, and hepatic function based on patient disease, symptoms, etc.</a:t>
            </a:r>
          </a:p>
          <a:p>
            <a:r>
              <a:rPr lang="en-US" sz="2000" dirty="0"/>
              <a:t>For hospital inpatients, the most common grouping of orders included all components of the BMP, with the exception of total calcium</a:t>
            </a:r>
          </a:p>
          <a:p>
            <a:pPr lvl="1"/>
            <a:r>
              <a:rPr lang="en-US" sz="1800" dirty="0"/>
              <a:t>Opportunity to evaluate test-ordering patterns before and after implementation of the new EHR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01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66909" cy="747396"/>
          </a:xfrm>
        </p:spPr>
        <p:txBody>
          <a:bodyPr>
            <a:noAutofit/>
          </a:bodyPr>
          <a:lstStyle/>
          <a:p>
            <a:r>
              <a:rPr lang="en-US" dirty="0"/>
              <a:t>Discussion Question: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4505209"/>
          </a:xfrm>
        </p:spPr>
        <p:txBody>
          <a:bodyPr>
            <a:normAutofit/>
          </a:bodyPr>
          <a:lstStyle/>
          <a:p>
            <a:r>
              <a:rPr lang="en-US" sz="2000" dirty="0"/>
              <a:t>What are the drivers of utilization management efforts?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03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66909" cy="747396"/>
          </a:xfrm>
        </p:spPr>
        <p:txBody>
          <a:bodyPr>
            <a:noAutofit/>
          </a:bodyPr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69705"/>
            <a:ext cx="7793356" cy="4505209"/>
          </a:xfrm>
        </p:spPr>
        <p:txBody>
          <a:bodyPr>
            <a:noAutofit/>
          </a:bodyPr>
          <a:lstStyle/>
          <a:p>
            <a:r>
              <a:rPr lang="en-US" sz="2000" dirty="0"/>
              <a:t>Retrospective review of total calcium-containing test orders for Mayo Clinic Rochester patients (for adults ≥18 years) obtained from the Laboratory Information System for the months of April 2018 and June 2018, pre- and post-implementation of AMA panels</a:t>
            </a:r>
          </a:p>
          <a:p>
            <a:endParaRPr lang="en-US" sz="2000" dirty="0"/>
          </a:p>
          <a:p>
            <a:r>
              <a:rPr lang="en-US" sz="2000" dirty="0"/>
              <a:t>Test volumes were categorized:</a:t>
            </a:r>
          </a:p>
          <a:p>
            <a:pPr lvl="1"/>
            <a:r>
              <a:rPr lang="en-US" sz="1800" dirty="0"/>
              <a:t>According to the panel in which calcium was included</a:t>
            </a:r>
          </a:p>
          <a:p>
            <a:pPr lvl="1"/>
            <a:r>
              <a:rPr lang="en-US" sz="1800" dirty="0"/>
              <a:t>By patient location (inpatient, outpatient, or emergency department [ED]) at the time of order</a:t>
            </a:r>
          </a:p>
          <a:p>
            <a:pPr lvl="1"/>
            <a:endParaRPr lang="en-US" sz="1800" dirty="0"/>
          </a:p>
          <a:p>
            <a:r>
              <a:rPr lang="en-US" sz="2000" dirty="0"/>
              <a:t>Percentages of abnormal results (high or low) before and after the implementation of AMA panels were compared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22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66909" cy="747396"/>
          </a:xfrm>
        </p:spPr>
        <p:txBody>
          <a:bodyPr>
            <a:noAutofit/>
          </a:bodyPr>
          <a:lstStyle/>
          <a:p>
            <a:r>
              <a:rPr lang="en-US" dirty="0"/>
              <a:t>Materials and Methods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41549" y="1738126"/>
            <a:ext cx="7793356" cy="4505209"/>
          </a:xfrm>
        </p:spPr>
        <p:txBody>
          <a:bodyPr>
            <a:noAutofit/>
          </a:bodyPr>
          <a:lstStyle/>
          <a:p>
            <a:r>
              <a:rPr lang="en-US" sz="2000" dirty="0"/>
              <a:t>Institutional databases were queried for:</a:t>
            </a:r>
          </a:p>
          <a:p>
            <a:pPr lvl="1"/>
            <a:r>
              <a:rPr lang="en-US" sz="1800" dirty="0"/>
              <a:t>Unique patients during the 5 months before EHR implementation (December 2017–April 2018) and 5 months after EHR implementation (June 2018–October 2018) </a:t>
            </a:r>
          </a:p>
          <a:p>
            <a:pPr lvl="1"/>
            <a:r>
              <a:rPr lang="en-US" sz="1800" dirty="0"/>
              <a:t>Corresponding International Classification of Diseases, Ninth and Tenth Revision (ICD-9/10) codes</a:t>
            </a:r>
          </a:p>
          <a:p>
            <a:pPr lvl="2"/>
            <a:r>
              <a:rPr lang="en-US" sz="1800" dirty="0"/>
              <a:t>Patients were classified as having any diagnoses related to hyper- or </a:t>
            </a:r>
            <a:r>
              <a:rPr lang="en-US" sz="1800" dirty="0" err="1"/>
              <a:t>hypocalcemia</a:t>
            </a:r>
            <a:r>
              <a:rPr lang="en-US" sz="1800" dirty="0"/>
              <a:t> or parathyroid disorders</a:t>
            </a:r>
          </a:p>
          <a:p>
            <a:pPr lvl="2"/>
            <a:endParaRPr lang="en-US" sz="1800" dirty="0"/>
          </a:p>
          <a:p>
            <a:r>
              <a:rPr lang="en-US" sz="2000" dirty="0"/>
              <a:t>Differences in percentage of unique patients with calcium-related diagnoses during the 2 time periods (a prevalence estimate) were assessed using a Poisson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62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66909" cy="747396"/>
          </a:xfrm>
        </p:spPr>
        <p:txBody>
          <a:bodyPr>
            <a:noAutofit/>
          </a:bodyPr>
          <a:lstStyle/>
          <a:p>
            <a:r>
              <a:rPr lang="en-US" dirty="0"/>
              <a:t>Discussion Question: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41549" y="1738126"/>
            <a:ext cx="7793356" cy="4505209"/>
          </a:xfrm>
        </p:spPr>
        <p:txBody>
          <a:bodyPr>
            <a:noAutofit/>
          </a:bodyPr>
          <a:lstStyle/>
          <a:p>
            <a:r>
              <a:rPr lang="en-US" sz="2000" dirty="0"/>
              <a:t>What are some of the limitations associated with this study design?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46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3" y="696003"/>
            <a:ext cx="89781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Volume of Total Calcium Orders By Order Type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8181" y="5251519"/>
            <a:ext cx="6840188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1</a:t>
            </a:r>
            <a:r>
              <a:rPr lang="en-US" dirty="0">
                <a:solidFill>
                  <a:srgbClr val="B11F24"/>
                </a:solidFill>
              </a:rPr>
              <a:t>. Volume (percentage) of total calcium tests by order type before (April 2018) and after (June 2018) EHR implementation</a:t>
            </a:r>
            <a:endParaRPr lang="en-US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73"/>
          <a:stretch/>
        </p:blipFill>
        <p:spPr bwMode="auto">
          <a:xfrm>
            <a:off x="76948" y="2458913"/>
            <a:ext cx="8990105" cy="181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0279" y="4085117"/>
            <a:ext cx="74622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Total Number of Calcium Tests			   11 371						        34 587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3" y="696003"/>
            <a:ext cx="89781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Volume of Total Calcium Orders By Ordering Location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8181" y="5279145"/>
            <a:ext cx="6840188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2</a:t>
            </a:r>
            <a:r>
              <a:rPr lang="en-US" dirty="0">
                <a:solidFill>
                  <a:srgbClr val="B11F24"/>
                </a:solidFill>
              </a:rPr>
              <a:t>. Volume of total calcium tests by ordering location before (April 2018) and after (June 2018) EHR implementation</a:t>
            </a:r>
            <a:endParaRPr lang="en-US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5"/>
          <a:stretch/>
        </p:blipFill>
        <p:spPr bwMode="auto">
          <a:xfrm>
            <a:off x="328225" y="2146987"/>
            <a:ext cx="8487550" cy="256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640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793</Words>
  <Application>Microsoft Office PowerPoint</Application>
  <PresentationFormat>On-screen Show (4:3)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Unique Opportunity to Evaluate Test Utility</vt:lpstr>
      <vt:lpstr>Discussion Question:</vt:lpstr>
      <vt:lpstr>Materials and Methods</vt:lpstr>
      <vt:lpstr>Materials and Methods (cont.)</vt:lpstr>
      <vt:lpstr>Discussion Question:</vt:lpstr>
      <vt:lpstr>PowerPoint Presentation</vt:lpstr>
      <vt:lpstr>PowerPoint Presentation</vt:lpstr>
      <vt:lpstr>PowerPoint Presentation</vt:lpstr>
      <vt:lpstr>PowerPoint Presentation</vt:lpstr>
      <vt:lpstr>Discussion Question:</vt:lpstr>
      <vt:lpstr>Discussion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136</cp:revision>
  <dcterms:created xsi:type="dcterms:W3CDTF">2014-07-07T15:02:10Z</dcterms:created>
  <dcterms:modified xsi:type="dcterms:W3CDTF">2020-11-19T20:56:24Z</dcterms:modified>
</cp:coreProperties>
</file>