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5" r:id="rId3"/>
    <p:sldId id="268" r:id="rId4"/>
    <p:sldId id="257" r:id="rId5"/>
    <p:sldId id="267" r:id="rId6"/>
    <p:sldId id="266" r:id="rId7"/>
    <p:sldId id="270" r:id="rId8"/>
    <p:sldId id="269" r:id="rId9"/>
    <p:sldId id="258" r:id="rId10"/>
    <p:sldId id="263" r:id="rId11"/>
    <p:sldId id="271" r:id="rId12"/>
    <p:sldId id="272" r:id="rId13"/>
    <p:sldId id="273" r:id="rId14"/>
    <p:sldId id="275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5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93/clinchem/hvz01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4200" b="1" dirty="0"/>
              <a:t>The Silence Speaks, but We Do Not Listen: Synonymous c.</a:t>
            </a:r>
            <a:r>
              <a:rPr lang="en-US" sz="4200" b="1" i="1" dirty="0"/>
              <a:t>1824C&gt;T </a:t>
            </a:r>
            <a:r>
              <a:rPr lang="en-US" sz="4200" b="1" dirty="0"/>
              <a:t>Gene Variant in the Last Exon of the Prothrombin Gene as a New Prothrombotic Risk Factor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500" dirty="0"/>
              <a:t>I. Pruner, M. Farm, B. </a:t>
            </a:r>
            <a:r>
              <a:rPr lang="en-US" sz="4500" dirty="0" err="1"/>
              <a:t>Tomic</a:t>
            </a:r>
            <a:r>
              <a:rPr lang="en-US" sz="4500" dirty="0"/>
              <a:t>, M. </a:t>
            </a:r>
            <a:r>
              <a:rPr lang="en-US" sz="4500" dirty="0" err="1"/>
              <a:t>Gvozdenov</a:t>
            </a:r>
            <a:r>
              <a:rPr lang="en-US" sz="4500" dirty="0"/>
              <a:t>, M. Kovac, P. </a:t>
            </a:r>
            <a:r>
              <a:rPr lang="en-US" sz="4500" dirty="0" err="1"/>
              <a:t>Miljic</a:t>
            </a:r>
            <a:r>
              <a:rPr lang="en-US" sz="4500" dirty="0"/>
              <a:t>, N. Mahmoud Hourani </a:t>
            </a:r>
            <a:r>
              <a:rPr lang="en-US" sz="4500" dirty="0" err="1"/>
              <a:t>Soutari</a:t>
            </a:r>
            <a:r>
              <a:rPr lang="en-US" sz="4500" dirty="0"/>
              <a:t>, A. </a:t>
            </a:r>
            <a:r>
              <a:rPr lang="en-US" sz="4500" dirty="0" err="1"/>
              <a:t>Antovic</a:t>
            </a:r>
            <a:r>
              <a:rPr lang="en-US" sz="4500" dirty="0"/>
              <a:t>, D. </a:t>
            </a:r>
            <a:r>
              <a:rPr lang="en-US" sz="4500" dirty="0" err="1"/>
              <a:t>Radojkovic</a:t>
            </a:r>
            <a:r>
              <a:rPr lang="en-US" sz="4500" dirty="0"/>
              <a:t>, J. </a:t>
            </a:r>
            <a:r>
              <a:rPr lang="en-US" sz="4500" dirty="0" err="1"/>
              <a:t>Antovic</a:t>
            </a:r>
            <a:r>
              <a:rPr lang="en-US" sz="4500" dirty="0"/>
              <a:t>, and V. </a:t>
            </a:r>
            <a:r>
              <a:rPr lang="en-US" sz="4500" dirty="0" err="1"/>
              <a:t>Djordjevic</a:t>
            </a:r>
            <a:r>
              <a:rPr lang="en-US" sz="4500" dirty="0"/>
              <a:t> </a:t>
            </a: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February 2020</a:t>
            </a:r>
            <a:endParaRPr lang="en-US" sz="4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3800" dirty="0">
                <a:hlinkClick r:id="rId2"/>
              </a:rPr>
              <a:t>https://doi.org/10.1093/clinchem/hvz015</a:t>
            </a:r>
            <a:endParaRPr lang="en-US" sz="38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3800" dirty="0">
                <a:latin typeface="Arial" pitchFamily="34" charset="0"/>
                <a:cs typeface="Arial" pitchFamily="34" charset="0"/>
              </a:rPr>
              <a:t>© Copyright 2020 by the American Association for Clinical Chemistry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C594ACA-61BF-4C5B-8C7C-C4F987B97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" y="1971072"/>
            <a:ext cx="3582955" cy="472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65315" y="408426"/>
            <a:ext cx="66829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Results: Prothrombin expression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967232" y="5650865"/>
            <a:ext cx="6553058" cy="118494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B11F24"/>
                </a:solidFill>
              </a:rPr>
              <a:t>Figure 1.</a:t>
            </a:r>
            <a:r>
              <a:rPr lang="en-US" sz="1100" b="1" dirty="0"/>
              <a:t> </a:t>
            </a:r>
            <a:r>
              <a:rPr lang="en-US" sz="1000" dirty="0"/>
              <a:t>(A) Relative quantification of </a:t>
            </a:r>
            <a:r>
              <a:rPr lang="en-US" sz="1000" dirty="0" err="1"/>
              <a:t>prothrombin</a:t>
            </a:r>
            <a:r>
              <a:rPr lang="en-US" sz="1000" dirty="0"/>
              <a:t> mRNA expression. FII-</a:t>
            </a:r>
            <a:r>
              <a:rPr lang="en-US" sz="1000" dirty="0" err="1"/>
              <a:t>wt</a:t>
            </a:r>
            <a:r>
              <a:rPr lang="en-US" sz="1000" dirty="0"/>
              <a:t>: </a:t>
            </a:r>
            <a:r>
              <a:rPr lang="en-US" sz="1000" dirty="0" err="1"/>
              <a:t>prothrombin</a:t>
            </a:r>
            <a:r>
              <a:rPr lang="en-US" sz="1000" dirty="0"/>
              <a:t> mRNA expression in cells transfected with the FII wild-type vector; FII-c.1824T: </a:t>
            </a:r>
            <a:r>
              <a:rPr lang="en-US" sz="1000" dirty="0" err="1"/>
              <a:t>prothrombin</a:t>
            </a:r>
            <a:r>
              <a:rPr lang="en-US" sz="1000" dirty="0"/>
              <a:t> mRNA expression in cells transfected with the FII-c.1824T vector; FII-20210A: </a:t>
            </a:r>
            <a:r>
              <a:rPr lang="en-US" sz="1000" dirty="0" err="1"/>
              <a:t>prothrombin</a:t>
            </a:r>
            <a:r>
              <a:rPr lang="en-US" sz="1000" dirty="0"/>
              <a:t> mRNA expression in cells transfected with the FII-20210A vector. *P&lt;0.05 compared to FII-wt. (B) Western blot analysis of </a:t>
            </a:r>
            <a:r>
              <a:rPr lang="en-US" sz="1000" dirty="0" err="1"/>
              <a:t>prothrombin</a:t>
            </a:r>
            <a:r>
              <a:rPr lang="en-US" sz="1000" dirty="0"/>
              <a:t> level in plasma. (a) Representative images of Western blots. (</a:t>
            </a:r>
            <a:r>
              <a:rPr lang="en-US" sz="1000" dirty="0" err="1"/>
              <a:t>i</a:t>
            </a:r>
            <a:r>
              <a:rPr lang="en-US" sz="1000" dirty="0"/>
              <a:t>) standard human plasma;(ii) healthy </a:t>
            </a:r>
            <a:r>
              <a:rPr lang="en-US" sz="1000" dirty="0" err="1"/>
              <a:t>noncarriers</a:t>
            </a:r>
            <a:r>
              <a:rPr lang="en-US" sz="1000" dirty="0"/>
              <a:t>; (iii) FII G20210A carriers, and (iv) FII c.1824C&gt;T carriers. Lanes 1, 2, 3: sample; 4: negative control. (C) Quantification of plasma </a:t>
            </a:r>
            <a:r>
              <a:rPr lang="en-US" sz="1000" dirty="0" err="1"/>
              <a:t>prothrombin</a:t>
            </a:r>
            <a:r>
              <a:rPr lang="en-US" sz="1000" dirty="0"/>
              <a:t> level by densitometry.***P&lt;0.0001 compared to healthy </a:t>
            </a:r>
            <a:r>
              <a:rPr lang="en-US" sz="1000" dirty="0" err="1"/>
              <a:t>noncarriers</a:t>
            </a:r>
            <a:r>
              <a:rPr lang="en-US" sz="1000" dirty="0"/>
              <a:t>.</a:t>
            </a:r>
            <a:endParaRPr lang="en-US" sz="1000" dirty="0">
              <a:solidFill>
                <a:srgbClr val="B11F2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81" y="1928991"/>
            <a:ext cx="4215178" cy="25837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504" y="990813"/>
            <a:ext cx="4504856" cy="43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56931" y="626771"/>
            <a:ext cx="8958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Results: Prediction of RNA secondary structure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95179" y="6053658"/>
            <a:ext cx="6444978" cy="7232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B11F24"/>
                </a:solidFill>
              </a:rPr>
              <a:t>Figure 2.</a:t>
            </a:r>
            <a:r>
              <a:rPr lang="en-US" sz="1100" b="1" dirty="0"/>
              <a:t> </a:t>
            </a:r>
            <a:r>
              <a:rPr lang="en-US" sz="1000" dirty="0"/>
              <a:t>(A) Prediction of the RNA secondary structure of the last exon of the </a:t>
            </a:r>
            <a:r>
              <a:rPr lang="en-US" sz="1000" dirty="0" err="1"/>
              <a:t>prothrombin</a:t>
            </a:r>
            <a:r>
              <a:rPr lang="en-US" sz="1000" dirty="0"/>
              <a:t> gene; </a:t>
            </a:r>
            <a:r>
              <a:rPr lang="en-US" sz="1000" dirty="0" err="1"/>
              <a:t>mfe</a:t>
            </a:r>
            <a:r>
              <a:rPr lang="en-US" sz="1000" dirty="0"/>
              <a:t>, minimum free energy; </a:t>
            </a:r>
            <a:r>
              <a:rPr lang="en-US" sz="1000" dirty="0" err="1"/>
              <a:t>dG</a:t>
            </a:r>
            <a:r>
              <a:rPr lang="en-US" sz="1000" dirty="0"/>
              <a:t>, Gibbs free energy; red circle points the exact location of the FII c.1824C&gt;T change. (B) Base pairing probability of FII c.1824C and FII c.1824T sequences. The linear sequence of 144 </a:t>
            </a:r>
            <a:r>
              <a:rPr lang="en-US" sz="1000" dirty="0" err="1"/>
              <a:t>bp</a:t>
            </a:r>
            <a:r>
              <a:rPr lang="en-US" sz="1000" dirty="0"/>
              <a:t> long last exon of the </a:t>
            </a:r>
            <a:r>
              <a:rPr lang="en-US" sz="1000" dirty="0" err="1"/>
              <a:t>prothrombin</a:t>
            </a:r>
            <a:r>
              <a:rPr lang="en-US" sz="1000" dirty="0"/>
              <a:t> gene is shown. FII c.1824C&gt;T </a:t>
            </a:r>
            <a:r>
              <a:rPr lang="en-US" sz="1000" dirty="0" err="1"/>
              <a:t>positionis</a:t>
            </a:r>
            <a:r>
              <a:rPr lang="en-US" sz="1000" dirty="0"/>
              <a:t> marked within gray.</a:t>
            </a:r>
            <a:endParaRPr lang="en-US" sz="1000" dirty="0">
              <a:solidFill>
                <a:srgbClr val="B11F2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53" y="1873141"/>
            <a:ext cx="4593437" cy="25878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3876"/>
          <a:stretch/>
        </p:blipFill>
        <p:spPr>
          <a:xfrm>
            <a:off x="4572000" y="1824965"/>
            <a:ext cx="4108004" cy="26842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576" y="4740769"/>
            <a:ext cx="7092708" cy="12401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05112" y="3811884"/>
            <a:ext cx="59966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5799" y="1127681"/>
            <a:ext cx="59966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42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1" y="0"/>
            <a:ext cx="6682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Results: Global hemostatic assays and clot turbidity assay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823" y="1015663"/>
            <a:ext cx="7061213" cy="503495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 bwMode="auto">
          <a:xfrm>
            <a:off x="4472971" y="2213487"/>
            <a:ext cx="0" cy="1862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Arrow Connector 5"/>
          <p:cNvCxnSpPr/>
          <p:nvPr/>
        </p:nvCxnSpPr>
        <p:spPr bwMode="auto">
          <a:xfrm flipV="1">
            <a:off x="4499992" y="5426970"/>
            <a:ext cx="0" cy="1440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Rectangle 8"/>
          <p:cNvSpPr/>
          <p:nvPr/>
        </p:nvSpPr>
        <p:spPr>
          <a:xfrm>
            <a:off x="1933360" y="6167711"/>
            <a:ext cx="6244675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B11F24"/>
                </a:solidFill>
              </a:rPr>
              <a:t>Table 2</a:t>
            </a:r>
            <a:r>
              <a:rPr lang="en-US" sz="1400" dirty="0">
                <a:solidFill>
                  <a:srgbClr val="B11F24"/>
                </a:solidFill>
              </a:rPr>
              <a:t>.</a:t>
            </a:r>
            <a:r>
              <a:rPr lang="en-US" sz="1400" dirty="0"/>
              <a:t> Tested parameters in global hemostatic assays and turbidity parameters of clot formation and fibrinolysis in plasma.</a:t>
            </a:r>
            <a:endParaRPr lang="en-US" sz="1400" dirty="0">
              <a:solidFill>
                <a:srgbClr val="B11F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46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74646" y="630459"/>
            <a:ext cx="87894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Results: Scanning electron microscopy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89" y="1369123"/>
            <a:ext cx="3901551" cy="42695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4314" y="1369123"/>
            <a:ext cx="5059686" cy="38127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179" y="6053658"/>
            <a:ext cx="6444978" cy="7232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B11F24"/>
                </a:solidFill>
              </a:rPr>
              <a:t>Figure 3.</a:t>
            </a:r>
            <a:r>
              <a:rPr lang="en-US" sz="1100" b="1" dirty="0"/>
              <a:t> </a:t>
            </a:r>
            <a:r>
              <a:rPr lang="en-US" sz="1000" dirty="0"/>
              <a:t>Representative scanning electron micrographs of fibrin clots. (A) Fibrin clot derived from plasma sample of healthy </a:t>
            </a:r>
            <a:r>
              <a:rPr lang="en-US" sz="1000" dirty="0" err="1"/>
              <a:t>noncarrier</a:t>
            </a:r>
            <a:r>
              <a:rPr lang="en-US" sz="1000" dirty="0"/>
              <a:t>. (B) Fibrin clot derived from plasma sample of FII c.1824C</a:t>
            </a:r>
            <a:r>
              <a:rPr lang="en-US" sz="1000" b="1" dirty="0"/>
              <a:t>&gt;</a:t>
            </a:r>
            <a:r>
              <a:rPr lang="en-US" sz="1000" dirty="0"/>
              <a:t>T carrier. (C) Fibrin clot derived from plasma sample of the FIIG20210A carrier. (D) Average diameter of fibers in fibrin clots. *P</a:t>
            </a:r>
            <a:r>
              <a:rPr lang="en-US" sz="1000" b="1" dirty="0"/>
              <a:t>&lt;</a:t>
            </a:r>
            <a:r>
              <a:rPr lang="en-US" sz="1000" dirty="0"/>
              <a:t>0.05 compared to healthy </a:t>
            </a:r>
            <a:r>
              <a:rPr lang="en-US" sz="1000" dirty="0" err="1"/>
              <a:t>noncarriers</a:t>
            </a:r>
            <a:r>
              <a:rPr lang="en-US" sz="1000" dirty="0"/>
              <a:t>.</a:t>
            </a:r>
            <a:endParaRPr lang="en-US" sz="1000" dirty="0">
              <a:solidFill>
                <a:srgbClr val="B11F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73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58856"/>
            <a:ext cx="7250202" cy="747396"/>
          </a:xfrm>
        </p:spPr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75322" y="2130012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What would be the minimal criteria to proclaim </a:t>
            </a:r>
            <a:r>
              <a:rPr lang="en-US" sz="2500" dirty="0" err="1"/>
              <a:t>sSNP</a:t>
            </a:r>
            <a:r>
              <a:rPr lang="en-US" sz="2500" dirty="0"/>
              <a:t> for new risk factor and how would you further validate it?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407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1114"/>
            <a:ext cx="7250202" cy="747396"/>
          </a:xfrm>
        </p:spPr>
        <p:txBody>
          <a:bodyPr/>
          <a:lstStyle/>
          <a:p>
            <a:r>
              <a:rPr lang="en-US" dirty="0"/>
              <a:t>Background and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126" y="1015183"/>
            <a:ext cx="8833455" cy="52281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u="sng" dirty="0"/>
              <a:t>Introduction</a:t>
            </a:r>
          </a:p>
          <a:p>
            <a:pPr marL="0" indent="0">
              <a:buNone/>
            </a:pPr>
            <a:endParaRPr lang="en-US" sz="2500" u="sng" dirty="0"/>
          </a:p>
          <a:p>
            <a:pPr lvl="1"/>
            <a:r>
              <a:rPr lang="en-US" sz="2100" dirty="0"/>
              <a:t>Thrombophilia is a multifactorial disease with complex clinical phenotype commonly presented as venous thromboembolism (VTE).</a:t>
            </a:r>
          </a:p>
          <a:p>
            <a:pPr lvl="1"/>
            <a:r>
              <a:rPr lang="en-US" sz="2100" dirty="0"/>
              <a:t>Strong genetic background assumed (50-60%), but the majority of cases remains without obvious genetic cause.</a:t>
            </a:r>
          </a:p>
          <a:p>
            <a:pPr lvl="1"/>
            <a:r>
              <a:rPr lang="en-US" sz="2100" dirty="0"/>
              <a:t>GWAS studies in VTE patients did not reveal many new risk factors.</a:t>
            </a:r>
          </a:p>
          <a:p>
            <a:pPr lvl="1"/>
            <a:r>
              <a:rPr lang="en-US" sz="2100" dirty="0"/>
              <a:t>Prothrombin gene possesses unique non canonical structure of the 3’end that makes it susceptible to formation of new single nucleotide polymorphisms (SNPs).</a:t>
            </a:r>
          </a:p>
          <a:p>
            <a:pPr lvl="1"/>
            <a:r>
              <a:rPr lang="en-US" sz="2100" dirty="0"/>
              <a:t>Previous study revealed silent (synonymous) SNP in the last exon of the </a:t>
            </a:r>
            <a:r>
              <a:rPr lang="en-US" sz="2100" dirty="0" err="1"/>
              <a:t>prothrombin</a:t>
            </a:r>
            <a:r>
              <a:rPr lang="en-US" sz="2100" dirty="0"/>
              <a:t> gene (</a:t>
            </a:r>
            <a:r>
              <a:rPr lang="it-IT" sz="2100" dirty="0"/>
              <a:t>FII c.1824C</a:t>
            </a:r>
            <a:r>
              <a:rPr lang="it-IT" sz="2100" b="1" dirty="0"/>
              <a:t>&gt;</a:t>
            </a:r>
            <a:r>
              <a:rPr lang="it-IT" sz="2100" dirty="0"/>
              <a:t>T) </a:t>
            </a:r>
            <a:r>
              <a:rPr lang="it-IT" sz="2100" dirty="0" err="1"/>
              <a:t>as</a:t>
            </a:r>
            <a:r>
              <a:rPr lang="it-IT" sz="2100" dirty="0"/>
              <a:t> a </a:t>
            </a:r>
            <a:r>
              <a:rPr lang="it-IT" sz="2100" dirty="0" err="1"/>
              <a:t>potential</a:t>
            </a:r>
            <a:r>
              <a:rPr lang="it-IT" sz="2100" dirty="0"/>
              <a:t> </a:t>
            </a:r>
            <a:r>
              <a:rPr lang="it-IT" sz="2100" dirty="0" err="1"/>
              <a:t>risk</a:t>
            </a:r>
            <a:r>
              <a:rPr lang="it-IT" sz="2100" dirty="0"/>
              <a:t> </a:t>
            </a:r>
            <a:r>
              <a:rPr lang="it-IT" sz="2100" dirty="0" err="1"/>
              <a:t>factor</a:t>
            </a:r>
            <a:r>
              <a:rPr lang="it-IT" sz="2100" dirty="0"/>
              <a:t> for </a:t>
            </a:r>
            <a:r>
              <a:rPr lang="it-IT" sz="2100" dirty="0" err="1"/>
              <a:t>recurrent</a:t>
            </a:r>
            <a:r>
              <a:rPr lang="it-IT" sz="2100" dirty="0"/>
              <a:t> </a:t>
            </a:r>
            <a:r>
              <a:rPr lang="it-IT" sz="2100" dirty="0" err="1"/>
              <a:t>pregnancy</a:t>
            </a:r>
            <a:r>
              <a:rPr lang="it-IT" sz="2100" dirty="0"/>
              <a:t> </a:t>
            </a:r>
            <a:r>
              <a:rPr lang="it-IT" sz="2100" dirty="0" err="1"/>
              <a:t>loss</a:t>
            </a:r>
            <a:r>
              <a:rPr lang="it-IT" sz="2100" dirty="0"/>
              <a:t>.</a:t>
            </a:r>
            <a:endParaRPr lang="en-US" sz="2100" dirty="0"/>
          </a:p>
          <a:p>
            <a:pPr marL="0" indent="0">
              <a:buNone/>
            </a:pPr>
            <a:endParaRPr lang="en-US" sz="2500" u="sng" dirty="0"/>
          </a:p>
          <a:p>
            <a:pPr marL="0" indent="0">
              <a:buNone/>
            </a:pPr>
            <a:r>
              <a:rPr lang="en-US" sz="2500" u="sng" dirty="0"/>
              <a:t>Goals</a:t>
            </a:r>
          </a:p>
          <a:p>
            <a:pPr marL="0" indent="0">
              <a:buNone/>
            </a:pPr>
            <a:endParaRPr lang="en-US" sz="2100" u="sng" dirty="0"/>
          </a:p>
          <a:p>
            <a:pPr lvl="1"/>
            <a:r>
              <a:rPr lang="en-US" sz="2100" dirty="0"/>
              <a:t>Determine the frequency of  </a:t>
            </a:r>
            <a:r>
              <a:rPr lang="it-IT" sz="2100" dirty="0"/>
              <a:t>FII c.1824C</a:t>
            </a:r>
            <a:r>
              <a:rPr lang="it-IT" sz="2100" b="1" dirty="0"/>
              <a:t>&gt;</a:t>
            </a:r>
            <a:r>
              <a:rPr lang="it-IT" sz="2100" dirty="0"/>
              <a:t>T </a:t>
            </a:r>
            <a:r>
              <a:rPr lang="it-IT" sz="2100" dirty="0" err="1"/>
              <a:t>sSNP</a:t>
            </a:r>
            <a:r>
              <a:rPr lang="it-IT" sz="2100" dirty="0"/>
              <a:t> in </a:t>
            </a:r>
            <a:r>
              <a:rPr lang="it-IT" sz="2100" dirty="0" err="1"/>
              <a:t>patients</a:t>
            </a:r>
            <a:r>
              <a:rPr lang="it-IT" sz="2100" dirty="0"/>
              <a:t> with VTE and </a:t>
            </a:r>
            <a:r>
              <a:rPr lang="it-IT" sz="2100" dirty="0" err="1"/>
              <a:t>cerebrovascular</a:t>
            </a:r>
            <a:r>
              <a:rPr lang="it-IT" sz="2100" dirty="0"/>
              <a:t> </a:t>
            </a:r>
            <a:r>
              <a:rPr lang="it-IT" sz="2100" dirty="0" err="1"/>
              <a:t>insult</a:t>
            </a:r>
            <a:r>
              <a:rPr lang="it-IT" sz="2100" dirty="0"/>
              <a:t> (CVI).</a:t>
            </a:r>
            <a:r>
              <a:rPr lang="en-US" sz="2100" dirty="0"/>
              <a:t> </a:t>
            </a:r>
          </a:p>
          <a:p>
            <a:pPr lvl="1"/>
            <a:r>
              <a:rPr lang="en-US" sz="2100" dirty="0"/>
              <a:t>Perform functional analyses </a:t>
            </a:r>
            <a:r>
              <a:rPr lang="en-US" sz="2100" i="1" dirty="0"/>
              <a:t>in vitro, in </a:t>
            </a:r>
            <a:r>
              <a:rPr lang="en-US" sz="2100" i="1" dirty="0" err="1"/>
              <a:t>silico</a:t>
            </a:r>
            <a:r>
              <a:rPr lang="en-US" sz="2100" i="1" dirty="0"/>
              <a:t> </a:t>
            </a:r>
            <a:r>
              <a:rPr lang="en-US" sz="2100" dirty="0"/>
              <a:t>and </a:t>
            </a:r>
            <a:r>
              <a:rPr lang="en-US" sz="2100" i="1" dirty="0"/>
              <a:t>ex vivo.</a:t>
            </a:r>
            <a:endParaRPr lang="en-US" sz="2100" dirty="0"/>
          </a:p>
          <a:p>
            <a:pPr lvl="1"/>
            <a:endParaRPr lang="en-US" sz="2100" dirty="0"/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31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571" y="956433"/>
            <a:ext cx="7250202" cy="747396"/>
          </a:xfrm>
        </p:spPr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2223318"/>
            <a:ext cx="7793356" cy="3794183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/>
              <a:t>What is the current status of synonymous single nucleotide polymorphisms in regards to genome-wide association studies?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1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1201"/>
            <a:ext cx="7250202" cy="747396"/>
          </a:xfrm>
        </p:spPr>
        <p:txBody>
          <a:bodyPr/>
          <a:lstStyle/>
          <a:p>
            <a:r>
              <a:rPr lang="en-US" dirty="0"/>
              <a:t>Methods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9941" y="2006573"/>
            <a:ext cx="4540716" cy="2416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u="sng" dirty="0"/>
              <a:t>Frequency determination</a:t>
            </a:r>
          </a:p>
          <a:p>
            <a:pPr lvl="1"/>
            <a:r>
              <a:rPr lang="en-US" sz="2100" dirty="0"/>
              <a:t>VTE, CVI and control group</a:t>
            </a:r>
          </a:p>
          <a:p>
            <a:pPr lvl="1"/>
            <a:r>
              <a:rPr lang="en-US" sz="2100" dirty="0"/>
              <a:t>Patient selection</a:t>
            </a:r>
          </a:p>
          <a:p>
            <a:pPr lvl="1"/>
            <a:r>
              <a:rPr lang="en-US" sz="2100" dirty="0"/>
              <a:t>FV Leiden, FII G20210A and FII c.1824C&gt;T genotyping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5" t="6310" r="11995" b="4447"/>
          <a:stretch/>
        </p:blipFill>
        <p:spPr>
          <a:xfrm>
            <a:off x="6216485" y="1113476"/>
            <a:ext cx="2825831" cy="48864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16945" y="4938916"/>
            <a:ext cx="4499540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B11F24"/>
                </a:solidFill>
              </a:rPr>
              <a:t>Supplemental Figure 1.</a:t>
            </a:r>
            <a:r>
              <a:rPr lang="en-US" sz="1200" dirty="0"/>
              <a:t> Patient selection algorithm. </a:t>
            </a:r>
            <a:r>
              <a:rPr lang="en-GB" sz="1200" dirty="0"/>
              <a:t>SA-spontaneous abortion, MI-myocardial infarction. Missing data: no information regarding diagnosis process of DVT, PE and CVI.  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67184"/>
            <a:ext cx="7250202" cy="747396"/>
          </a:xfrm>
        </p:spPr>
        <p:txBody>
          <a:bodyPr/>
          <a:lstStyle/>
          <a:p>
            <a:r>
              <a:rPr lang="en-US" dirty="0"/>
              <a:t>Methods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9754" y="1738126"/>
            <a:ext cx="7625170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i="1" u="sng" dirty="0"/>
              <a:t>In vitro </a:t>
            </a:r>
            <a:r>
              <a:rPr lang="en-US" sz="2500" u="sng" dirty="0"/>
              <a:t>study</a:t>
            </a:r>
          </a:p>
          <a:p>
            <a:pPr lvl="1"/>
            <a:r>
              <a:rPr lang="en-US" sz="2100" dirty="0"/>
              <a:t>Determination of </a:t>
            </a:r>
            <a:r>
              <a:rPr lang="en-US" sz="2100" dirty="0" err="1"/>
              <a:t>prothrombin</a:t>
            </a:r>
            <a:r>
              <a:rPr lang="en-US" sz="2100" dirty="0"/>
              <a:t> mRNA levels</a:t>
            </a:r>
          </a:p>
          <a:p>
            <a:pPr lvl="2"/>
            <a:r>
              <a:rPr lang="en-US" sz="2100" dirty="0"/>
              <a:t>Stable transfection of Cos-7 cells</a:t>
            </a:r>
          </a:p>
          <a:p>
            <a:pPr lvl="2"/>
            <a:r>
              <a:rPr lang="en-US" sz="2100" dirty="0"/>
              <a:t>Total RNA isolation</a:t>
            </a:r>
          </a:p>
          <a:p>
            <a:pPr lvl="2"/>
            <a:r>
              <a:rPr lang="en-US" sz="2100" dirty="0" err="1"/>
              <a:t>qPCR</a:t>
            </a:r>
            <a:endParaRPr lang="en-US" sz="2100" dirty="0"/>
          </a:p>
          <a:p>
            <a:pPr marL="0" indent="0">
              <a:buNone/>
            </a:pPr>
            <a:r>
              <a:rPr lang="en-US" sz="2500" i="1" u="sng" dirty="0"/>
              <a:t>In </a:t>
            </a:r>
            <a:r>
              <a:rPr lang="en-US" sz="2500" i="1" u="sng" dirty="0" err="1"/>
              <a:t>silico</a:t>
            </a:r>
            <a:r>
              <a:rPr lang="en-US" sz="2500" i="1" u="sng" dirty="0"/>
              <a:t> </a:t>
            </a:r>
            <a:r>
              <a:rPr lang="en-US" sz="2500" u="sng" dirty="0"/>
              <a:t>study</a:t>
            </a:r>
          </a:p>
          <a:p>
            <a:pPr lvl="1"/>
            <a:r>
              <a:rPr lang="en-US" sz="2000" dirty="0"/>
              <a:t>Prediction of RNA secondary structure</a:t>
            </a:r>
            <a:r>
              <a:rPr lang="en-US" sz="2100" dirty="0"/>
              <a:t> </a:t>
            </a:r>
          </a:p>
          <a:p>
            <a:pPr lvl="2"/>
            <a:r>
              <a:rPr lang="en-US" sz="2100" dirty="0" err="1"/>
              <a:t>RNAfold</a:t>
            </a:r>
            <a:endParaRPr lang="en-US" sz="2100" dirty="0"/>
          </a:p>
          <a:p>
            <a:pPr lvl="2"/>
            <a:r>
              <a:rPr lang="en-US" sz="2100" dirty="0" err="1"/>
              <a:t>Mfold</a:t>
            </a:r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22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643254"/>
            <a:ext cx="7250202" cy="747396"/>
          </a:xfrm>
        </p:spPr>
        <p:txBody>
          <a:bodyPr/>
          <a:lstStyle/>
          <a:p>
            <a:r>
              <a:rPr lang="en-US" dirty="0"/>
              <a:t>Methods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61648" y="1362075"/>
            <a:ext cx="7250202" cy="46753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u="sng" dirty="0"/>
              <a:t>Functional </a:t>
            </a:r>
            <a:r>
              <a:rPr lang="en-US" sz="2000" i="1" u="sng" dirty="0"/>
              <a:t>ex vivo </a:t>
            </a:r>
            <a:r>
              <a:rPr lang="en-US" sz="2000" u="sng" dirty="0"/>
              <a:t>study</a:t>
            </a:r>
          </a:p>
          <a:p>
            <a:pPr lvl="1"/>
            <a:r>
              <a:rPr lang="en-US" sz="1800" dirty="0"/>
              <a:t>Second cohort</a:t>
            </a:r>
          </a:p>
          <a:p>
            <a:pPr lvl="2"/>
            <a:r>
              <a:rPr lang="en-US" sz="1400" dirty="0"/>
              <a:t>11 control subjects</a:t>
            </a:r>
          </a:p>
          <a:p>
            <a:pPr lvl="2"/>
            <a:r>
              <a:rPr lang="en-US" sz="1400" dirty="0"/>
              <a:t>6 FII G20210A carriers</a:t>
            </a:r>
          </a:p>
          <a:p>
            <a:pPr lvl="2"/>
            <a:r>
              <a:rPr lang="en-US" sz="1400" dirty="0"/>
              <a:t>6 FII 1824C&gt;T carriers</a:t>
            </a:r>
          </a:p>
          <a:p>
            <a:pPr lvl="1"/>
            <a:r>
              <a:rPr lang="en-US" sz="1800" dirty="0"/>
              <a:t>Routine coagulation tests</a:t>
            </a:r>
          </a:p>
          <a:p>
            <a:pPr lvl="2"/>
            <a:r>
              <a:rPr lang="en-US" sz="1400" dirty="0"/>
              <a:t>Prothrombin time</a:t>
            </a:r>
          </a:p>
          <a:p>
            <a:pPr lvl="2"/>
            <a:r>
              <a:rPr lang="en-US" sz="1400" dirty="0"/>
              <a:t>Activated partial </a:t>
            </a:r>
            <a:r>
              <a:rPr lang="en-US" sz="1400" dirty="0" err="1"/>
              <a:t>thromboplastin</a:t>
            </a:r>
            <a:r>
              <a:rPr lang="en-US" sz="1400" dirty="0"/>
              <a:t> time</a:t>
            </a:r>
          </a:p>
          <a:p>
            <a:pPr lvl="2"/>
            <a:r>
              <a:rPr lang="en-US" sz="1400" dirty="0"/>
              <a:t>FII activity</a:t>
            </a:r>
          </a:p>
          <a:p>
            <a:pPr lvl="2"/>
            <a:r>
              <a:rPr lang="en-US" sz="1400" dirty="0"/>
              <a:t>D-dimer</a:t>
            </a:r>
            <a:endParaRPr lang="en-US" sz="2100" dirty="0"/>
          </a:p>
          <a:p>
            <a:pPr lvl="1"/>
            <a:r>
              <a:rPr lang="en-US" sz="1800" dirty="0"/>
              <a:t>Prothrombin level in plasma</a:t>
            </a:r>
          </a:p>
          <a:p>
            <a:pPr lvl="2"/>
            <a:r>
              <a:rPr lang="en-US" sz="1400" dirty="0"/>
              <a:t>ELISA</a:t>
            </a:r>
          </a:p>
          <a:p>
            <a:pPr lvl="2"/>
            <a:r>
              <a:rPr lang="en-US" sz="1400" dirty="0"/>
              <a:t>Western blot</a:t>
            </a:r>
          </a:p>
          <a:p>
            <a:pPr lvl="1"/>
            <a:r>
              <a:rPr lang="en-US" sz="1800" dirty="0"/>
              <a:t>Global hemostatic assays</a:t>
            </a:r>
          </a:p>
          <a:p>
            <a:pPr lvl="2"/>
            <a:r>
              <a:rPr lang="en-US" sz="1400" dirty="0"/>
              <a:t>Endogenous thrombin potential (ETP)</a:t>
            </a:r>
          </a:p>
          <a:p>
            <a:pPr lvl="2"/>
            <a:r>
              <a:rPr lang="en-US" sz="1400" dirty="0"/>
              <a:t>Overall hemostasis potential (OHP)</a:t>
            </a:r>
          </a:p>
          <a:p>
            <a:pPr lvl="1"/>
            <a:r>
              <a:rPr lang="en-US" sz="1800" dirty="0"/>
              <a:t>Clot turbidity assay</a:t>
            </a:r>
          </a:p>
          <a:p>
            <a:pPr lvl="1"/>
            <a:r>
              <a:rPr lang="en-US" sz="1800" dirty="0"/>
              <a:t>Scanning electron microscopy of fibrin clots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04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8295"/>
            <a:ext cx="7250202" cy="747396"/>
          </a:xfrm>
        </p:spPr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What additional experiments or alternative approaches could be proposed for the analysis of potential new </a:t>
            </a:r>
            <a:r>
              <a:rPr lang="en-US" sz="2500" dirty="0" err="1"/>
              <a:t>sSNP</a:t>
            </a:r>
            <a:r>
              <a:rPr lang="en-US" sz="2500" dirty="0"/>
              <a:t> as a risk factor for thrombophilia from the aspects of</a:t>
            </a:r>
          </a:p>
          <a:p>
            <a:pPr marL="0" indent="0">
              <a:buNone/>
            </a:pPr>
            <a:r>
              <a:rPr lang="en-US" sz="2500" dirty="0"/>
              <a:t>	-Epidemiology </a:t>
            </a:r>
          </a:p>
          <a:p>
            <a:pPr marL="0" indent="0">
              <a:buNone/>
            </a:pPr>
            <a:r>
              <a:rPr lang="en-US" sz="2500" dirty="0"/>
              <a:t>	-Special coagulation testing</a:t>
            </a:r>
          </a:p>
          <a:p>
            <a:pPr marL="0" indent="0">
              <a:buNone/>
            </a:pPr>
            <a:r>
              <a:rPr lang="en-US" sz="2500" dirty="0"/>
              <a:t>	-</a:t>
            </a:r>
            <a:r>
              <a:rPr lang="en-US" sz="2500" i="1" dirty="0"/>
              <a:t>In vitro </a:t>
            </a:r>
            <a:r>
              <a:rPr lang="en-US" sz="2500" dirty="0"/>
              <a:t>studies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8523"/>
            <a:ext cx="7250202" cy="747396"/>
          </a:xfrm>
        </p:spPr>
        <p:txBody>
          <a:bodyPr/>
          <a:lstStyle/>
          <a:p>
            <a:r>
              <a:rPr lang="en-US" dirty="0"/>
              <a:t>Results-Summary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07706" y="1492897"/>
            <a:ext cx="7482624" cy="4442971"/>
          </a:xfrm>
        </p:spPr>
        <p:txBody>
          <a:bodyPr>
            <a:normAutofit fontScale="92500"/>
          </a:bodyPr>
          <a:lstStyle/>
          <a:p>
            <a:pPr lvl="1"/>
            <a:r>
              <a:rPr lang="en-US" sz="2100" dirty="0"/>
              <a:t>Higher frequency of FII c.1824C&gt;T was detected in the groups of patients with VTE and CVI compared to control group</a:t>
            </a:r>
          </a:p>
          <a:p>
            <a:pPr lvl="1"/>
            <a:r>
              <a:rPr lang="en-US" sz="2100" dirty="0"/>
              <a:t>Increased expression of </a:t>
            </a:r>
            <a:r>
              <a:rPr lang="en-US" sz="2100" dirty="0" err="1"/>
              <a:t>prothrombin</a:t>
            </a:r>
            <a:r>
              <a:rPr lang="en-US" sz="2100" dirty="0"/>
              <a:t> mRNA in cells transfected with FII c.1824T </a:t>
            </a:r>
            <a:r>
              <a:rPr lang="en-US" sz="2100" dirty="0" err="1"/>
              <a:t>cDNA</a:t>
            </a:r>
            <a:endParaRPr lang="en-US" sz="2100" dirty="0"/>
          </a:p>
          <a:p>
            <a:pPr lvl="1"/>
            <a:r>
              <a:rPr lang="en-US" sz="2100" dirty="0"/>
              <a:t>The RNA stability is increased by the presence of thymine at the position 1824</a:t>
            </a:r>
          </a:p>
          <a:p>
            <a:pPr lvl="1"/>
            <a:r>
              <a:rPr lang="en-US" sz="2100" dirty="0"/>
              <a:t>Carriers of FII c.1824C&gt;T </a:t>
            </a:r>
            <a:r>
              <a:rPr lang="en-US" sz="2100" dirty="0" err="1"/>
              <a:t>sSNP</a:t>
            </a:r>
            <a:r>
              <a:rPr lang="en-US" sz="2100" dirty="0"/>
              <a:t> have</a:t>
            </a:r>
          </a:p>
          <a:p>
            <a:pPr lvl="2"/>
            <a:r>
              <a:rPr lang="en-US" sz="2100" dirty="0" err="1"/>
              <a:t>Hyperprothrombinemia</a:t>
            </a:r>
            <a:endParaRPr lang="en-US" sz="2100" dirty="0"/>
          </a:p>
          <a:p>
            <a:pPr lvl="2"/>
            <a:r>
              <a:rPr lang="en-US" sz="2100" dirty="0"/>
              <a:t>Decreased fibrinolysis potential</a:t>
            </a:r>
          </a:p>
          <a:p>
            <a:pPr lvl="2"/>
            <a:r>
              <a:rPr lang="en-US" sz="2100" dirty="0"/>
              <a:t>Prolonged clot lysis time</a:t>
            </a:r>
          </a:p>
          <a:p>
            <a:pPr lvl="2"/>
            <a:r>
              <a:rPr lang="en-US" sz="2100" dirty="0"/>
              <a:t>Highly stabilized fibrin clots with </a:t>
            </a:r>
            <a:r>
              <a:rPr lang="en-US" sz="2100" dirty="0" err="1"/>
              <a:t>prothrombotic</a:t>
            </a:r>
            <a:r>
              <a:rPr lang="en-US" sz="2100" dirty="0"/>
              <a:t> phenotype</a:t>
            </a:r>
          </a:p>
          <a:p>
            <a:pPr marL="457200" lvl="1" indent="0">
              <a:buNone/>
            </a:pPr>
            <a:r>
              <a:rPr lang="en-US" sz="2100" dirty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1" y="322896"/>
            <a:ext cx="6736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Results:Genotype</a:t>
            </a:r>
            <a:r>
              <a:rPr lang="en-US" sz="2800" b="1" dirty="0"/>
              <a:t> frequencies</a:t>
            </a:r>
            <a:endParaRPr lang="en-US" sz="28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8181" y="5801824"/>
            <a:ext cx="5820650" cy="5847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B11F24"/>
                </a:solidFill>
              </a:rPr>
              <a:t>Table 1</a:t>
            </a:r>
            <a:r>
              <a:rPr lang="en-US" sz="1600" dirty="0">
                <a:solidFill>
                  <a:srgbClr val="B11F24"/>
                </a:solidFill>
              </a:rPr>
              <a:t>.</a:t>
            </a:r>
            <a:r>
              <a:rPr lang="en-US" sz="1600" dirty="0"/>
              <a:t> Genotype frequencies of the mutations in control patients and patient subgroups DVT/PE and CVI.</a:t>
            </a:r>
            <a:r>
              <a:rPr lang="en-US" sz="1600" dirty="0">
                <a:solidFill>
                  <a:srgbClr val="B11F24"/>
                </a:solidFill>
              </a:rPr>
              <a:t> 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6"/>
          <a:stretch/>
        </p:blipFill>
        <p:spPr bwMode="auto">
          <a:xfrm>
            <a:off x="269669" y="855702"/>
            <a:ext cx="8648700" cy="465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 bwMode="auto">
          <a:xfrm>
            <a:off x="5796136" y="2771358"/>
            <a:ext cx="648072" cy="57606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796136" y="3959608"/>
            <a:ext cx="648072" cy="57606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960</Words>
  <Application>Microsoft Office PowerPoint</Application>
  <PresentationFormat>On-screen Show (4:3)</PresentationFormat>
  <Paragraphs>102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Times</vt:lpstr>
      <vt:lpstr>Times New Roman</vt:lpstr>
      <vt:lpstr>Office Theme</vt:lpstr>
      <vt:lpstr>PowerPoint Presentation</vt:lpstr>
      <vt:lpstr>Background and goals</vt:lpstr>
      <vt:lpstr>Question 1.</vt:lpstr>
      <vt:lpstr>Methods I</vt:lpstr>
      <vt:lpstr>Methods II</vt:lpstr>
      <vt:lpstr>Methods III</vt:lpstr>
      <vt:lpstr>Question 2.</vt:lpstr>
      <vt:lpstr>Results-Summary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3.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139</cp:revision>
  <dcterms:created xsi:type="dcterms:W3CDTF">2014-07-07T15:02:10Z</dcterms:created>
  <dcterms:modified xsi:type="dcterms:W3CDTF">2020-03-09T18:39:35Z</dcterms:modified>
</cp:coreProperties>
</file>