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0" r:id="rId2"/>
    <p:sldId id="264" r:id="rId3"/>
    <p:sldId id="265" r:id="rId4"/>
    <p:sldId id="266" r:id="rId5"/>
    <p:sldId id="270" r:id="rId6"/>
    <p:sldId id="269" r:id="rId7"/>
    <p:sldId id="271" r:id="rId8"/>
    <p:sldId id="263" r:id="rId9"/>
    <p:sldId id="267" r:id="rId10"/>
    <p:sldId id="258" r:id="rId11"/>
    <p:sldId id="268" r:id="rId12"/>
    <p:sldId id="272" r:id="rId13"/>
    <p:sldId id="261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4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96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doi.org/10.1093/clinchem/hvaa092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4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4200" b="1" dirty="0"/>
              <a:t>Targeted Sequencing Workflows for Comprehensive Drug Resistance Profiling of </a:t>
            </a:r>
            <a:r>
              <a:rPr lang="en-US" sz="4200" b="1" i="1" dirty="0"/>
              <a:t>Mycobacterium tuberculosis </a:t>
            </a:r>
            <a:r>
              <a:rPr lang="en-US" sz="4200" b="1" dirty="0"/>
              <a:t>Cultures Using Two Commercial Sequencing Platforms: Comparison of Analytical and Diagnostic Performance, Turnaround Time and Cost 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4200" dirty="0">
                <a:latin typeface="Arial" pitchFamily="34" charset="0"/>
                <a:cs typeface="Arial" pitchFamily="34" charset="0"/>
              </a:rPr>
              <a:t>K.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Tafess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T.T.L. Ng, H.Y. Lao, K.S.S. Leung, K.K.G. Tam, R.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Rajwani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S.T.Y. Tam, L.P.K. Ho, C.M.K. Chu, D. Gonzalez, C.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Sayada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O.C.K. Ma, B.H.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Nega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G.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Ameni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W.C. Yam, G.K.H. Siu </a:t>
            </a:r>
          </a:p>
          <a:p>
            <a:pPr marL="0" indent="0">
              <a:buNone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4200" dirty="0">
                <a:latin typeface="Arial" pitchFamily="34" charset="0"/>
                <a:cs typeface="Arial" pitchFamily="34" charset="0"/>
              </a:rPr>
              <a:t>June 2020</a:t>
            </a:r>
            <a:endParaRPr lang="en-US" sz="4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4400" dirty="0">
                <a:hlinkClick r:id="rId2"/>
              </a:rPr>
              <a:t>https://doi.org/10.1093/clinchem/hvaa092</a:t>
            </a:r>
            <a:r>
              <a:rPr lang="en-US" sz="4400" dirty="0"/>
              <a:t> 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3800" dirty="0">
                <a:latin typeface="Arial" pitchFamily="34" charset="0"/>
                <a:cs typeface="Arial" pitchFamily="34" charset="0"/>
              </a:rPr>
              <a:t>© Copyright 2020 by the American Association for Clinical Chemistry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2692C2-92DB-4595-8A42-5AFD5ED35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9" y="1971072"/>
            <a:ext cx="3495571" cy="470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61784" y="721864"/>
            <a:ext cx="7481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j-lt"/>
              </a:rPr>
              <a:t>The diagnostic performance of the </a:t>
            </a:r>
            <a:r>
              <a:rPr lang="en-US" sz="2000" dirty="0" err="1">
                <a:latin typeface="+mj-lt"/>
              </a:rPr>
              <a:t>MiSeq</a:t>
            </a:r>
            <a:r>
              <a:rPr lang="en-US" sz="2000" dirty="0">
                <a:latin typeface="+mj-lt"/>
              </a:rPr>
              <a:t> and </a:t>
            </a:r>
            <a:r>
              <a:rPr lang="en-US" sz="2000" dirty="0" err="1">
                <a:latin typeface="+mj-lt"/>
              </a:rPr>
              <a:t>MinION</a:t>
            </a:r>
            <a:r>
              <a:rPr lang="en-US" sz="2000" dirty="0">
                <a:latin typeface="+mj-lt"/>
              </a:rPr>
              <a:t> sequencing workflows</a:t>
            </a:r>
          </a:p>
        </p:txBody>
      </p:sp>
      <p:sp>
        <p:nvSpPr>
          <p:cNvPr id="3" name="Rectangle 2"/>
          <p:cNvSpPr/>
          <p:nvPr/>
        </p:nvSpPr>
        <p:spPr>
          <a:xfrm>
            <a:off x="2078181" y="5855727"/>
            <a:ext cx="6840188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Table 1</a:t>
            </a:r>
            <a:r>
              <a:rPr lang="en-US" dirty="0">
                <a:solidFill>
                  <a:srgbClr val="B11F24"/>
                </a:solidFill>
              </a:rPr>
              <a:t>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537391" y="-748785"/>
            <a:ext cx="4134762" cy="86859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711783"/>
            <a:ext cx="6870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Reduced turnaround time of our sequence-based assays, compared with phenotypic drug susceptibility test (</a:t>
            </a:r>
            <a:r>
              <a:rPr lang="en-US" altLang="zh-TW" dirty="0" err="1"/>
              <a:t>pDST</a:t>
            </a:r>
            <a:r>
              <a:rPr lang="en-US" altLang="zh-TW" dirty="0"/>
              <a:t>)</a:t>
            </a:r>
            <a:endParaRPr lang="en-US" sz="3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48923" y="4961715"/>
            <a:ext cx="6828312" cy="166199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3.</a:t>
            </a:r>
          </a:p>
          <a:p>
            <a:r>
              <a:rPr lang="en-US" sz="1200" b="1" dirty="0"/>
              <a:t>Archived M. tuberculosis strains were incubated in MGIT broth for 14days before subjecting to: (A), a full panel of </a:t>
            </a:r>
            <a:r>
              <a:rPr lang="en-US" sz="1200" b="1" dirty="0" err="1"/>
              <a:t>pDST</a:t>
            </a:r>
            <a:r>
              <a:rPr lang="en-US" sz="1200" b="1" dirty="0"/>
              <a:t>, including mycobacterial growth indicator tube (MGIT) 960 Streptomycin, Isoniazid, Rifampicin, and Ethambutol (SIRE) (13days), MGIT 960 PZA (21days) and agar proportion method for second line drugs (21days); (B), MGIT 960 SIRE only (13days); (C), </a:t>
            </a:r>
            <a:r>
              <a:rPr lang="en-US" sz="1200" b="1" dirty="0" err="1"/>
              <a:t>MiSeq</a:t>
            </a:r>
            <a:r>
              <a:rPr lang="en-US" sz="1200" b="1" dirty="0"/>
              <a:t> sequencing workﬂow (light blue), which requires about 4 days, and (D), </a:t>
            </a:r>
            <a:r>
              <a:rPr lang="en-US" sz="1200" b="1" dirty="0" err="1"/>
              <a:t>MinION</a:t>
            </a:r>
            <a:r>
              <a:rPr lang="en-US" sz="1200" b="1" dirty="0"/>
              <a:t> sequencing workﬂow (orange), which requires about 3 days. Note that the boxes are not to scale.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17" y="1358114"/>
            <a:ext cx="6139289" cy="35144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37042" y="1978014"/>
            <a:ext cx="2440193" cy="132343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The running costs per sample were $67.83 for </a:t>
            </a:r>
            <a:r>
              <a:rPr lang="en-US" altLang="zh-TW" sz="1600" dirty="0" err="1"/>
              <a:t>MiSeq</a:t>
            </a:r>
            <a:r>
              <a:rPr lang="en-US" altLang="zh-TW" sz="1600" dirty="0"/>
              <a:t> (24 samples/run) and $71.56 for </a:t>
            </a:r>
            <a:r>
              <a:rPr lang="en-US" altLang="zh-TW" sz="1600" dirty="0" err="1"/>
              <a:t>MinION</a:t>
            </a:r>
            <a:r>
              <a:rPr lang="en-US" altLang="zh-TW" sz="1600" dirty="0"/>
              <a:t> (12 samples/run)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028943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Question</a:t>
            </a:r>
            <a:endParaRPr lang="zh-TW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200" dirty="0"/>
              <a:t>The operative cost of sequencing technology is getting lower and lower. Can the sequencing technology replace other drug resistance detection methods such as </a:t>
            </a:r>
            <a:r>
              <a:rPr lang="en-US" altLang="zh-TW" sz="2200" dirty="0" err="1"/>
              <a:t>pDST</a:t>
            </a:r>
            <a:r>
              <a:rPr lang="en-US" altLang="zh-TW" sz="2200" dirty="0"/>
              <a:t> in future?</a:t>
            </a:r>
            <a:endParaRPr lang="zh-TW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459954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D76FFB-0D50-4C96-A80C-509A0C681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504DF2-872C-4377-8ED9-4FD2704C2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 - disadvantages for current drug resistance detection methods 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C09844-91AB-45E5-9694-B48CDE122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1648" y="1800760"/>
            <a:ext cx="7250202" cy="4171062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en-US" sz="4000" dirty="0"/>
              <a:t>Multidrug-resistant tuberculosis (MDR-TB), extensively drug resistant TB (XDR-TB), and totally drug-resistant TB are major challenges for curing TB and controlling the transmission.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4000" dirty="0"/>
              <a:t>Culture-based phenotypic drug susceptibility tests (</a:t>
            </a:r>
            <a:r>
              <a:rPr lang="en-US" sz="4000" dirty="0" err="1"/>
              <a:t>pDSTs</a:t>
            </a:r>
            <a:r>
              <a:rPr lang="en-US" sz="4000" dirty="0"/>
              <a:t>) are time-consuming.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4000" dirty="0"/>
              <a:t>Molecular assays, such as </a:t>
            </a:r>
            <a:r>
              <a:rPr lang="en-US" sz="4000" dirty="0" err="1"/>
              <a:t>GenoType</a:t>
            </a:r>
            <a:r>
              <a:rPr lang="en-US" sz="4000" dirty="0"/>
              <a:t> </a:t>
            </a:r>
            <a:r>
              <a:rPr lang="en-US" sz="4000" dirty="0" err="1"/>
              <a:t>MTBDRplus</a:t>
            </a:r>
            <a:r>
              <a:rPr lang="en-US" sz="4000" dirty="0"/>
              <a:t> and </a:t>
            </a:r>
            <a:r>
              <a:rPr lang="en-US" sz="4000" dirty="0" err="1"/>
              <a:t>Xpert</a:t>
            </a:r>
            <a:r>
              <a:rPr lang="en-US" sz="4000" dirty="0"/>
              <a:t> MTB/RIF, are limited to hotspot mutations and provide only partial data on drug susceptibility.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4000" dirty="0"/>
              <a:t>The limited sequencing capacity of Sanger sequencing cannot meet the high throughput requirement in public clinical laboratories.</a:t>
            </a:r>
          </a:p>
        </p:txBody>
      </p:sp>
    </p:spTree>
    <p:extLst>
      <p:ext uri="{BB962C8B-B14F-4D97-AF65-F5344CB8AC3E}">
        <p14:creationId xmlns:p14="http://schemas.microsoft.com/office/powerpoint/2010/main" val="641609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762439-5BFF-4012-8BB7-006A186FB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1A0632-8065-4E2E-B3DE-98B53A606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 – what is the problem with whole genome sequencing strategy?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411E6C-DE78-430F-9CEF-0C58F919B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1648" y="1945201"/>
            <a:ext cx="7250202" cy="37941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/>
              <a:t>Whole-genome sequencing (WGS) with next generation sequencing (NGS) technology generate genomic data for transmission tracing and epidemiological investigations, in addition to the determination of drug resistance.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200" dirty="0"/>
              <a:t>This strategy may not favor the middle-low income countries.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604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093FC7-2BCE-451B-A28F-14CE44599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0292B2-A090-4A7D-AFD6-05BEF1BC3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objective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1D1B22-EF6E-4650-8A3F-F89041400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470" y="1689607"/>
            <a:ext cx="7250202" cy="3794183"/>
          </a:xfrm>
        </p:spPr>
        <p:txBody>
          <a:bodyPr>
            <a:normAutofit/>
          </a:bodyPr>
          <a:lstStyle/>
          <a:p>
            <a:r>
              <a:rPr lang="en-US" sz="2200" dirty="0"/>
              <a:t>Development of a sequencing-based test compatible with Illumina </a:t>
            </a:r>
            <a:r>
              <a:rPr lang="en-US" sz="2200" dirty="0" err="1"/>
              <a:t>MiSeq</a:t>
            </a:r>
            <a:r>
              <a:rPr lang="en-US" sz="2200" dirty="0"/>
              <a:t> and Oxford Nanopore </a:t>
            </a:r>
            <a:r>
              <a:rPr lang="en-US" sz="2200" dirty="0" err="1"/>
              <a:t>MinION</a:t>
            </a:r>
            <a:r>
              <a:rPr lang="en-US" sz="2200" dirty="0"/>
              <a:t> that could be applied in diagnostic centers with different levels of throughput and financial support, which would be beneficial to global control of drug-resistant TB.</a:t>
            </a:r>
          </a:p>
        </p:txBody>
      </p:sp>
    </p:spTree>
    <p:extLst>
      <p:ext uri="{BB962C8B-B14F-4D97-AF65-F5344CB8AC3E}">
        <p14:creationId xmlns:p14="http://schemas.microsoft.com/office/powerpoint/2010/main" val="3837239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Question</a:t>
            </a:r>
            <a:endParaRPr lang="zh-TW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200" dirty="0"/>
              <a:t>What are the possible reasons for hindering middle-low countries from adopting the sequencing technologies to clinical diagnosis? </a:t>
            </a:r>
            <a:endParaRPr lang="zh-TW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69911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Materials and methods</a:t>
            </a:r>
            <a:endParaRPr lang="zh-TW" alt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3174" y="1441450"/>
            <a:ext cx="3233991" cy="45935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05163" y="4698884"/>
            <a:ext cx="3703258" cy="15081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TW" sz="1000" b="1" dirty="0"/>
              <a:t>Turnaround time and cost assessment</a:t>
            </a:r>
          </a:p>
          <a:p>
            <a:endParaRPr lang="en-US" altLang="zh-TW" sz="1000" dirty="0"/>
          </a:p>
          <a:p>
            <a:pPr marL="171450" indent="-171450">
              <a:buFontTx/>
              <a:buChar char="-"/>
            </a:pPr>
            <a:r>
              <a:rPr lang="en-US" altLang="zh-TW" sz="1000" dirty="0"/>
              <a:t>The times required to generate a </a:t>
            </a:r>
            <a:r>
              <a:rPr lang="en-US" altLang="zh-TW" sz="1000" dirty="0" err="1"/>
              <a:t>BacterioChek</a:t>
            </a:r>
            <a:r>
              <a:rPr lang="en-US" altLang="zh-TW" sz="1000" dirty="0"/>
              <a:t>-TB report </a:t>
            </a:r>
            <a:br>
              <a:rPr lang="en-US" altLang="zh-TW" sz="1000" dirty="0"/>
            </a:br>
            <a:r>
              <a:rPr lang="en-US" altLang="zh-TW" sz="1000" dirty="0"/>
              <a:t>from a positive MGIT culture using </a:t>
            </a:r>
            <a:r>
              <a:rPr lang="en-US" altLang="zh-TW" sz="1000" dirty="0" err="1"/>
              <a:t>MiSeq</a:t>
            </a:r>
            <a:r>
              <a:rPr lang="en-US" altLang="zh-TW" sz="1000" dirty="0"/>
              <a:t> and </a:t>
            </a:r>
            <a:r>
              <a:rPr lang="en-US" altLang="zh-TW" sz="1000" dirty="0" err="1"/>
              <a:t>MinION</a:t>
            </a:r>
            <a:r>
              <a:rPr lang="en-US" altLang="zh-TW" sz="1000" dirty="0"/>
              <a:t> </a:t>
            </a:r>
            <a:br>
              <a:rPr lang="en-US" altLang="zh-TW" sz="1000" dirty="0"/>
            </a:br>
            <a:r>
              <a:rPr lang="en-US" altLang="zh-TW" sz="1000" dirty="0"/>
              <a:t>platform were assessed and compared with those of </a:t>
            </a:r>
            <a:r>
              <a:rPr lang="en-US" altLang="zh-TW" sz="1000" dirty="0" err="1"/>
              <a:t>pDST</a:t>
            </a:r>
            <a:r>
              <a:rPr lang="en-US" altLang="zh-TW" sz="1000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altLang="zh-TW" sz="1000" dirty="0"/>
              <a:t>The cost were calculated based on a batch of 24 samples </a:t>
            </a:r>
            <a:br>
              <a:rPr lang="en-US" altLang="zh-TW" sz="1000" dirty="0"/>
            </a:br>
            <a:r>
              <a:rPr lang="en-US" altLang="zh-TW" sz="1000" dirty="0"/>
              <a:t>and 12 samples per run for </a:t>
            </a:r>
            <a:r>
              <a:rPr lang="en-US" altLang="zh-TW" sz="1000" dirty="0" err="1"/>
              <a:t>MiSeq</a:t>
            </a:r>
            <a:r>
              <a:rPr lang="en-US" altLang="zh-TW" sz="1000" dirty="0"/>
              <a:t> and </a:t>
            </a:r>
            <a:r>
              <a:rPr lang="en-US" altLang="zh-TW" sz="1000" dirty="0" err="1"/>
              <a:t>MinION</a:t>
            </a:r>
            <a:r>
              <a:rPr lang="en-US" altLang="zh-TW" sz="1000" dirty="0"/>
              <a:t> workflows, </a:t>
            </a:r>
            <a:br>
              <a:rPr lang="en-US" altLang="zh-TW" sz="1000" dirty="0"/>
            </a:br>
            <a:r>
              <a:rPr lang="en-US" altLang="zh-TW" sz="1000" dirty="0"/>
              <a:t>respectively.</a:t>
            </a:r>
          </a:p>
          <a:p>
            <a:pPr marL="171450" indent="-171450">
              <a:buFontTx/>
              <a:buChar char="-"/>
            </a:pPr>
            <a:endParaRPr lang="zh-TW" altLang="en-US" sz="12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163" y="1533488"/>
            <a:ext cx="3515216" cy="246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84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03175" y="829322"/>
            <a:ext cx="7250202" cy="747396"/>
          </a:xfrm>
        </p:spPr>
        <p:txBody>
          <a:bodyPr/>
          <a:lstStyle/>
          <a:p>
            <a:r>
              <a:rPr lang="en-US" altLang="zh-TW" dirty="0"/>
              <a:t>Question</a:t>
            </a:r>
            <a:endParaRPr lang="zh-TW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61648" y="1734763"/>
            <a:ext cx="7250202" cy="3794183"/>
          </a:xfrm>
        </p:spPr>
        <p:txBody>
          <a:bodyPr>
            <a:normAutofit/>
          </a:bodyPr>
          <a:lstStyle/>
          <a:p>
            <a:r>
              <a:rPr lang="en-US" altLang="zh-TW" sz="2200" dirty="0"/>
              <a:t>The validation of sequencing results with </a:t>
            </a:r>
            <a:r>
              <a:rPr lang="en-US" altLang="zh-TW" sz="2200" dirty="0" err="1"/>
              <a:t>pDST</a:t>
            </a:r>
            <a:r>
              <a:rPr lang="en-US" altLang="zh-TW" sz="2200" dirty="0"/>
              <a:t> is one common strategy for evaluating the detection performance. Is there any alternative?</a:t>
            </a:r>
            <a:endParaRPr lang="zh-TW" altLang="en-US" sz="2200" dirty="0"/>
          </a:p>
        </p:txBody>
      </p:sp>
    </p:spTree>
    <p:extLst>
      <p:ext uri="{BB962C8B-B14F-4D97-AF65-F5344CB8AC3E}">
        <p14:creationId xmlns:p14="http://schemas.microsoft.com/office/powerpoint/2010/main" val="850937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72115" y="874299"/>
            <a:ext cx="79735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The read depth of 19 targeted loci in </a:t>
            </a:r>
            <a:r>
              <a:rPr lang="en-US" altLang="zh-TW" sz="2000" dirty="0" err="1"/>
              <a:t>MinION</a:t>
            </a:r>
            <a:r>
              <a:rPr lang="en-US" altLang="zh-TW" sz="2000" dirty="0"/>
              <a:t> and </a:t>
            </a:r>
            <a:r>
              <a:rPr lang="en-US" altLang="zh-TW" sz="2000" dirty="0" err="1"/>
              <a:t>MiSeq</a:t>
            </a:r>
            <a:r>
              <a:rPr lang="en-US" altLang="zh-TW" sz="2000" dirty="0"/>
              <a:t> sequences</a:t>
            </a:r>
            <a:endParaRPr lang="en-US" sz="2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6306" y="5353835"/>
            <a:ext cx="6828312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1.</a:t>
            </a:r>
          </a:p>
          <a:p>
            <a:r>
              <a:rPr lang="en-US" sz="1200" b="1" dirty="0"/>
              <a:t>Line graph illustrating the read depth at each locus in </a:t>
            </a:r>
            <a:r>
              <a:rPr lang="en-US" sz="1200" b="1" dirty="0" err="1"/>
              <a:t>MinION</a:t>
            </a:r>
            <a:r>
              <a:rPr lang="en-US" sz="1200" b="1" dirty="0"/>
              <a:t> and </a:t>
            </a:r>
            <a:r>
              <a:rPr lang="en-US" sz="1200" b="1" dirty="0" err="1"/>
              <a:t>MiSeq</a:t>
            </a:r>
            <a:r>
              <a:rPr lang="en-US" sz="1200" b="1" dirty="0"/>
              <a:t> sequences (n=163). Error bars are standard error of mean (SEM); The reference line (broken line) indicates the cut-off point (1000 </a:t>
            </a:r>
            <a:r>
              <a:rPr lang="en-US" sz="1200" b="1" dirty="0" err="1"/>
              <a:t>bp</a:t>
            </a:r>
            <a:r>
              <a:rPr lang="en-US" sz="1200" b="1" dirty="0"/>
              <a:t>) to categorize the amplicon size as long and short.</a:t>
            </a:r>
            <a:endParaRPr lang="en-US" sz="1200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207" y="1387743"/>
            <a:ext cx="5756112" cy="385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90708" y="862103"/>
            <a:ext cx="7996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The agreement of variant calling between two sequencing platforms </a:t>
            </a:r>
            <a:endParaRPr lang="en-US" sz="2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29328" y="4640812"/>
            <a:ext cx="6828312" cy="1292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2.</a:t>
            </a:r>
          </a:p>
          <a:p>
            <a:r>
              <a:rPr lang="en-US" sz="1200" b="1" dirty="0"/>
              <a:t>Venn diagrams showing the agreement of variant calling between two sequencing platforms when the allele frequency threshold was adjusted to 10% (a default setting) for Illumina </a:t>
            </a:r>
            <a:r>
              <a:rPr lang="en-US" sz="1200" b="1" dirty="0" err="1"/>
              <a:t>MiSeq</a:t>
            </a:r>
            <a:r>
              <a:rPr lang="en-US" sz="1200" b="1" dirty="0"/>
              <a:t> and 10–50% for </a:t>
            </a:r>
            <a:r>
              <a:rPr lang="en-US" sz="1200" b="1" dirty="0" err="1"/>
              <a:t>Nanopore</a:t>
            </a:r>
            <a:r>
              <a:rPr lang="en-US" sz="1200" b="1" dirty="0"/>
              <a:t> </a:t>
            </a:r>
            <a:r>
              <a:rPr lang="en-US" sz="1200" b="1" dirty="0" err="1"/>
              <a:t>MinION</a:t>
            </a:r>
            <a:r>
              <a:rPr lang="en-US" sz="1200" b="1" dirty="0"/>
              <a:t>. The sum of the number in a circle indicates the total number of variants, regardless of their relatedness to drug resistance, reported by the respective sequencing platform for a subset of 20 M. tuberculosis cultures.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17" y="1445609"/>
            <a:ext cx="8246133" cy="310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43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1696</TotalTime>
  <Words>773</Words>
  <Application>Microsoft Office PowerPoint</Application>
  <PresentationFormat>On-screen Show (4:3)</PresentationFormat>
  <Paragraphs>59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Courier New</vt:lpstr>
      <vt:lpstr>Times New Roman</vt:lpstr>
      <vt:lpstr>Office Theme</vt:lpstr>
      <vt:lpstr>PowerPoint Presentation</vt:lpstr>
      <vt:lpstr>Introduction - disadvantages for current drug resistance detection methods  </vt:lpstr>
      <vt:lpstr>Introduction – what is the problem with whole genome sequencing strategy?</vt:lpstr>
      <vt:lpstr>Our objective</vt:lpstr>
      <vt:lpstr>Question</vt:lpstr>
      <vt:lpstr>Materials and methods</vt:lpstr>
      <vt:lpstr>Question</vt:lpstr>
      <vt:lpstr>PowerPoint Presentation</vt:lpstr>
      <vt:lpstr>PowerPoint Presentation</vt:lpstr>
      <vt:lpstr>PowerPoint Presentation</vt:lpstr>
      <vt:lpstr>PowerPoint Presentation</vt:lpstr>
      <vt:lpstr>Question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195</cp:revision>
  <dcterms:created xsi:type="dcterms:W3CDTF">2014-07-07T15:02:10Z</dcterms:created>
  <dcterms:modified xsi:type="dcterms:W3CDTF">2020-07-16T19:27:40Z</dcterms:modified>
</cp:coreProperties>
</file>