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0" r:id="rId2"/>
    <p:sldId id="267" r:id="rId3"/>
    <p:sldId id="268" r:id="rId4"/>
    <p:sldId id="269" r:id="rId5"/>
    <p:sldId id="257" r:id="rId6"/>
    <p:sldId id="264" r:id="rId7"/>
    <p:sldId id="272" r:id="rId8"/>
    <p:sldId id="270" r:id="rId9"/>
    <p:sldId id="271" r:id="rId10"/>
    <p:sldId id="273" r:id="rId11"/>
    <p:sldId id="265" r:id="rId12"/>
    <p:sldId id="275" r:id="rId13"/>
    <p:sldId id="274" r:id="rId14"/>
    <p:sldId id="26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9D9D9"/>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2" autoAdjust="0"/>
    <p:restoredTop sz="91658" autoAdjust="0"/>
  </p:normalViewPr>
  <p:slideViewPr>
    <p:cSldViewPr snapToGrid="0" snapToObjects="1">
      <p:cViewPr varScale="1">
        <p:scale>
          <a:sx n="100" d="100"/>
          <a:sy n="100" d="100"/>
        </p:scale>
        <p:origin x="1752"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12/6/2021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12/6/2021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CF8BBE-5964-3B4B-9F39-2C8B2758F633}" type="slidenum">
              <a:rPr lang="en-US" smtClean="0"/>
              <a:pPr/>
              <a:t>1</a:t>
            </a:fld>
            <a:endParaRPr lang="en-US"/>
          </a:p>
        </p:txBody>
      </p:sp>
    </p:spTree>
    <p:extLst>
      <p:ext uri="{BB962C8B-B14F-4D97-AF65-F5344CB8AC3E}">
        <p14:creationId xmlns:p14="http://schemas.microsoft.com/office/powerpoint/2010/main" val="3508479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CF8BBE-5964-3B4B-9F39-2C8B2758F633}" type="slidenum">
              <a:rPr lang="en-US" smtClean="0"/>
              <a:pPr/>
              <a:t>2</a:t>
            </a:fld>
            <a:endParaRPr lang="en-US"/>
          </a:p>
        </p:txBody>
      </p:sp>
    </p:spTree>
    <p:extLst>
      <p:ext uri="{BB962C8B-B14F-4D97-AF65-F5344CB8AC3E}">
        <p14:creationId xmlns:p14="http://schemas.microsoft.com/office/powerpoint/2010/main" val="2077820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CF8BBE-5964-3B4B-9F39-2C8B2758F633}" type="slidenum">
              <a:rPr lang="en-US" smtClean="0"/>
              <a:pPr/>
              <a:t>3</a:t>
            </a:fld>
            <a:endParaRPr lang="en-US"/>
          </a:p>
        </p:txBody>
      </p:sp>
    </p:spTree>
    <p:extLst>
      <p:ext uri="{BB962C8B-B14F-4D97-AF65-F5344CB8AC3E}">
        <p14:creationId xmlns:p14="http://schemas.microsoft.com/office/powerpoint/2010/main" val="797631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1093/clinchem/hvab124"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7400" b="1" dirty="0"/>
              <a:t>Liquid Biopsy Hotspot Variant Assays: Analytical Validation for Application in Residual Disease Detection and Treatment Monitoring</a:t>
            </a:r>
            <a:endParaRPr lang="en-US" sz="4200" dirty="0"/>
          </a:p>
          <a:p>
            <a:pPr marL="0" indent="0">
              <a:buNone/>
            </a:pPr>
            <a:endParaRPr lang="en-US" sz="5500" dirty="0">
              <a:latin typeface="Arial" pitchFamily="34" charset="0"/>
              <a:cs typeface="Arial" pitchFamily="34" charset="0"/>
            </a:endParaRPr>
          </a:p>
          <a:p>
            <a:pPr marL="0" indent="0">
              <a:buNone/>
            </a:pPr>
            <a:r>
              <a:rPr lang="en-US" sz="5500" dirty="0">
                <a:latin typeface="Arial" pitchFamily="34" charset="0"/>
                <a:cs typeface="Arial" pitchFamily="34" charset="0"/>
              </a:rPr>
              <a:t>A. </a:t>
            </a:r>
            <a:r>
              <a:rPr lang="en-US" sz="5500" dirty="0" err="1">
                <a:latin typeface="Arial" pitchFamily="34" charset="0"/>
                <a:cs typeface="Arial" pitchFamily="34" charset="0"/>
              </a:rPr>
              <a:t>Hallermayr</a:t>
            </a:r>
            <a:r>
              <a:rPr lang="en-US" sz="5500" dirty="0">
                <a:latin typeface="Arial" pitchFamily="34" charset="0"/>
                <a:cs typeface="Arial" pitchFamily="34" charset="0"/>
              </a:rPr>
              <a:t>, A. Benet-</a:t>
            </a:r>
            <a:r>
              <a:rPr lang="en-US" sz="5500" dirty="0" err="1">
                <a:latin typeface="Arial" pitchFamily="34" charset="0"/>
                <a:cs typeface="Arial" pitchFamily="34" charset="0"/>
              </a:rPr>
              <a:t>Pagès</a:t>
            </a:r>
            <a:r>
              <a:rPr lang="en-US" sz="5500" dirty="0">
                <a:latin typeface="Arial" pitchFamily="34" charset="0"/>
                <a:cs typeface="Arial" pitchFamily="34" charset="0"/>
              </a:rPr>
              <a:t>, V. Steinke-Lange, U. </a:t>
            </a:r>
            <a:r>
              <a:rPr lang="en-US" sz="5500" dirty="0" err="1">
                <a:latin typeface="Arial" pitchFamily="34" charset="0"/>
                <a:cs typeface="Arial" pitchFamily="34" charset="0"/>
              </a:rPr>
              <a:t>Mansmann</a:t>
            </a:r>
            <a:r>
              <a:rPr lang="en-US" sz="5500" dirty="0">
                <a:latin typeface="Arial" pitchFamily="34" charset="0"/>
                <a:cs typeface="Arial" pitchFamily="34" charset="0"/>
              </a:rPr>
              <a:t>, M. </a:t>
            </a:r>
            <a:r>
              <a:rPr lang="en-US" sz="5500" dirty="0" err="1">
                <a:latin typeface="Arial" pitchFamily="34" charset="0"/>
                <a:cs typeface="Arial" pitchFamily="34" charset="0"/>
              </a:rPr>
              <a:t>Rentsch</a:t>
            </a:r>
            <a:r>
              <a:rPr lang="en-US" sz="5500" dirty="0">
                <a:latin typeface="Arial" pitchFamily="34" charset="0"/>
                <a:cs typeface="Arial" pitchFamily="34" charset="0"/>
              </a:rPr>
              <a:t>, E. </a:t>
            </a:r>
            <a:r>
              <a:rPr lang="en-US" sz="5500" dirty="0" err="1">
                <a:latin typeface="Arial" pitchFamily="34" charset="0"/>
                <a:cs typeface="Arial" pitchFamily="34" charset="0"/>
              </a:rPr>
              <a:t>Holinski</a:t>
            </a:r>
            <a:r>
              <a:rPr lang="en-US" sz="5500" dirty="0">
                <a:latin typeface="Arial" pitchFamily="34" charset="0"/>
                <a:cs typeface="Arial" pitchFamily="34" charset="0"/>
              </a:rPr>
              <a:t>-Feder, J.M.A. </a:t>
            </a:r>
            <a:r>
              <a:rPr lang="en-US" sz="5500" dirty="0" err="1">
                <a:latin typeface="Arial" pitchFamily="34" charset="0"/>
                <a:cs typeface="Arial" pitchFamily="34" charset="0"/>
              </a:rPr>
              <a:t>Pickl</a:t>
            </a:r>
            <a:endParaRPr lang="en-US" sz="5500" dirty="0">
              <a:latin typeface="Arial" pitchFamily="34" charset="0"/>
              <a:cs typeface="Arial" pitchFamily="34" charset="0"/>
            </a:endParaRPr>
          </a:p>
          <a:p>
            <a:pPr marL="0" indent="0">
              <a:buNone/>
            </a:pPr>
            <a:endParaRPr lang="en-US" sz="4200" dirty="0">
              <a:latin typeface="Arial" pitchFamily="34" charset="0"/>
              <a:cs typeface="Arial" pitchFamily="34" charset="0"/>
            </a:endParaRPr>
          </a:p>
          <a:p>
            <a:pPr marL="0" indent="0">
              <a:buFont typeface="Arial" charset="0"/>
              <a:buNone/>
              <a:defRPr/>
            </a:pPr>
            <a:r>
              <a:rPr lang="en-US" sz="5500" dirty="0">
                <a:latin typeface="Arial" pitchFamily="34" charset="0"/>
                <a:cs typeface="Arial" pitchFamily="34" charset="0"/>
              </a:rPr>
              <a:t>November 2021</a:t>
            </a:r>
            <a:endParaRPr lang="en-US" sz="5500" dirty="0">
              <a:solidFill>
                <a:srgbClr val="C00000"/>
              </a:solidFill>
              <a:latin typeface="Arial" pitchFamily="34" charset="0"/>
              <a:cs typeface="Arial" pitchFamily="34" charset="0"/>
            </a:endParaRP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5500" dirty="0">
                <a:hlinkClick r:id="rId3"/>
              </a:rPr>
              <a:t>https://doi.org/10.1093/clinchem/hvab124</a:t>
            </a:r>
            <a:endParaRPr lang="en-US" sz="5500" dirty="0"/>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5500" dirty="0">
                <a:latin typeface="Arial" pitchFamily="34" charset="0"/>
                <a:cs typeface="Arial" pitchFamily="34" charset="0"/>
              </a:rPr>
              <a:t>© Copyright 2021 by the American Association for Clinical Chemistry</a:t>
            </a:r>
          </a:p>
        </p:txBody>
      </p:sp>
      <p:pic>
        <p:nvPicPr>
          <p:cNvPr id="5" name="Picture 4" descr="A picture containing calendar&#10;&#10;Description automatically generated">
            <a:extLst>
              <a:ext uri="{FF2B5EF4-FFF2-40B4-BE49-F238E27FC236}">
                <a16:creationId xmlns:a16="http://schemas.microsoft.com/office/drawing/2014/main" id="{7094BB2B-24A9-4B94-BCA1-E6CF73F51F30}"/>
              </a:ext>
            </a:extLst>
          </p:cNvPr>
          <p:cNvPicPr>
            <a:picLocks noChangeAspect="1"/>
          </p:cNvPicPr>
          <p:nvPr/>
        </p:nvPicPr>
        <p:blipFill>
          <a:blip r:embed="rId4"/>
          <a:stretch>
            <a:fillRect/>
          </a:stretch>
        </p:blipFill>
        <p:spPr>
          <a:xfrm>
            <a:off x="88741" y="1971073"/>
            <a:ext cx="3492685"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231437" y="840776"/>
            <a:ext cx="8545798" cy="707886"/>
          </a:xfrm>
          <a:prstGeom prst="rect">
            <a:avLst/>
          </a:prstGeom>
          <a:noFill/>
        </p:spPr>
        <p:txBody>
          <a:bodyPr wrap="square" rtlCol="0">
            <a:spAutoFit/>
          </a:bodyPr>
          <a:lstStyle/>
          <a:p>
            <a:r>
              <a:rPr lang="en-US" sz="2000" b="1" dirty="0">
                <a:latin typeface="+mj-lt"/>
              </a:rPr>
              <a:t>Performance characteristics differ between tumor variant frequencies and assays at LOQ, &lt; 10% and ≥ 10%</a:t>
            </a:r>
          </a:p>
        </p:txBody>
      </p:sp>
      <p:pic>
        <p:nvPicPr>
          <p:cNvPr id="2" name="Grafik 1"/>
          <p:cNvPicPr>
            <a:picLocks noChangeAspect="1"/>
          </p:cNvPicPr>
          <p:nvPr/>
        </p:nvPicPr>
        <p:blipFill>
          <a:blip r:embed="rId2"/>
          <a:stretch>
            <a:fillRect/>
          </a:stretch>
        </p:blipFill>
        <p:spPr>
          <a:xfrm>
            <a:off x="165716" y="2158656"/>
            <a:ext cx="8817134" cy="3597796"/>
          </a:xfrm>
          <a:prstGeom prst="rect">
            <a:avLst/>
          </a:prstGeom>
        </p:spPr>
      </p:pic>
    </p:spTree>
    <p:extLst>
      <p:ext uri="{BB962C8B-B14F-4D97-AF65-F5344CB8AC3E}">
        <p14:creationId xmlns:p14="http://schemas.microsoft.com/office/powerpoint/2010/main" val="4175945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413230" y="6330799"/>
            <a:ext cx="730770" cy="365125"/>
          </a:xfrm>
        </p:spPr>
        <p:txBody>
          <a:bodyPr/>
          <a:lstStyle/>
          <a:p>
            <a:fld id="{B897C2A1-9313-CA4F-AEA9-36A479C1E1AD}" type="slidenum">
              <a:rPr lang="en-US" smtClean="0"/>
              <a:pPr/>
              <a:t>11</a:t>
            </a:fld>
            <a:endParaRPr lang="en-US"/>
          </a:p>
        </p:txBody>
      </p:sp>
      <p:sp>
        <p:nvSpPr>
          <p:cNvPr id="6" name="TextBox 6"/>
          <p:cNvSpPr txBox="1"/>
          <p:nvPr/>
        </p:nvSpPr>
        <p:spPr>
          <a:xfrm>
            <a:off x="238659" y="823389"/>
            <a:ext cx="8521084" cy="400110"/>
          </a:xfrm>
          <a:prstGeom prst="rect">
            <a:avLst/>
          </a:prstGeom>
          <a:noFill/>
        </p:spPr>
        <p:txBody>
          <a:bodyPr wrap="square" rtlCol="0">
            <a:spAutoFit/>
          </a:bodyPr>
          <a:lstStyle/>
          <a:p>
            <a:r>
              <a:rPr lang="en-US" sz="2000" b="1" dirty="0">
                <a:latin typeface="+mj-lt"/>
              </a:rPr>
              <a:t>Application of LOB and LOQ thresholds in clinical use</a:t>
            </a:r>
          </a:p>
        </p:txBody>
      </p:sp>
      <p:pic>
        <p:nvPicPr>
          <p:cNvPr id="7" name="Grafik 6"/>
          <p:cNvPicPr>
            <a:picLocks noChangeAspect="1"/>
          </p:cNvPicPr>
          <p:nvPr/>
        </p:nvPicPr>
        <p:blipFill>
          <a:blip r:embed="rId2"/>
          <a:stretch>
            <a:fillRect/>
          </a:stretch>
        </p:blipFill>
        <p:spPr>
          <a:xfrm>
            <a:off x="238659" y="2100164"/>
            <a:ext cx="8744751" cy="3085269"/>
          </a:xfrm>
          <a:prstGeom prst="rect">
            <a:avLst/>
          </a:prstGeom>
        </p:spPr>
      </p:pic>
      <p:sp>
        <p:nvSpPr>
          <p:cNvPr id="9" name="Content Placeholder 2"/>
          <p:cNvSpPr txBox="1">
            <a:spLocks/>
          </p:cNvSpPr>
          <p:nvPr/>
        </p:nvSpPr>
        <p:spPr>
          <a:xfrm>
            <a:off x="189900" y="1391250"/>
            <a:ext cx="8764980" cy="37941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200" dirty="0"/>
              <a:t>Example: Follow-up </a:t>
            </a:r>
            <a:r>
              <a:rPr lang="en-US" sz="1300" dirty="0"/>
              <a:t>circulating-free</a:t>
            </a:r>
            <a:r>
              <a:rPr lang="en-US" sz="1200" dirty="0"/>
              <a:t> DNA (</a:t>
            </a:r>
            <a:r>
              <a:rPr lang="en-US" sz="1200" dirty="0" err="1"/>
              <a:t>cfDNA</a:t>
            </a:r>
            <a:r>
              <a:rPr lang="en-US" sz="1200" dirty="0"/>
              <a:t>) samples of two patients with colorectal cancer having either the </a:t>
            </a:r>
            <a:r>
              <a:rPr lang="en-US" sz="1200" i="1" dirty="0"/>
              <a:t>KRAS</a:t>
            </a:r>
            <a:r>
              <a:rPr lang="en-US" sz="1200" dirty="0"/>
              <a:t> p.G13D variant or the </a:t>
            </a:r>
            <a:r>
              <a:rPr lang="en-US" sz="1200" i="1" dirty="0"/>
              <a:t>BRAF</a:t>
            </a:r>
            <a:r>
              <a:rPr lang="en-US" sz="1200" dirty="0"/>
              <a:t> p.V600E variant present in tumor tissue were analyzed at different time points throughout the course of disease</a:t>
            </a:r>
          </a:p>
          <a:p>
            <a:pPr lvl="1"/>
            <a:endParaRPr lang="en-US" sz="1200" dirty="0"/>
          </a:p>
        </p:txBody>
      </p:sp>
    </p:spTree>
    <p:extLst>
      <p:ext uri="{BB962C8B-B14F-4D97-AF65-F5344CB8AC3E}">
        <p14:creationId xmlns:p14="http://schemas.microsoft.com/office/powerpoint/2010/main" val="3591528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356191" y="5861673"/>
            <a:ext cx="730770" cy="365125"/>
          </a:xfrm>
        </p:spPr>
        <p:txBody>
          <a:bodyPr/>
          <a:lstStyle/>
          <a:p>
            <a:fld id="{B897C2A1-9313-CA4F-AEA9-36A479C1E1AD}" type="slidenum">
              <a:rPr lang="en-US" smtClean="0"/>
              <a:pPr/>
              <a:t>12</a:t>
            </a:fld>
            <a:endParaRPr lang="en-US"/>
          </a:p>
        </p:txBody>
      </p:sp>
      <p:sp>
        <p:nvSpPr>
          <p:cNvPr id="8" name="Rectangle 2"/>
          <p:cNvSpPr/>
          <p:nvPr/>
        </p:nvSpPr>
        <p:spPr>
          <a:xfrm>
            <a:off x="2010647" y="4969121"/>
            <a:ext cx="6345544" cy="1446550"/>
          </a:xfrm>
          <a:prstGeom prst="rect">
            <a:avLst/>
          </a:prstGeom>
          <a:solidFill>
            <a:schemeClr val="bg2"/>
          </a:solidFill>
        </p:spPr>
        <p:txBody>
          <a:bodyPr wrap="square">
            <a:spAutoFit/>
          </a:bodyPr>
          <a:lstStyle/>
          <a:p>
            <a:r>
              <a:rPr lang="en-US" sz="1600" dirty="0"/>
              <a:t>Guide for clinical interpretation of circulating tumor DNA (</a:t>
            </a:r>
            <a:r>
              <a:rPr lang="en-US" sz="1600" dirty="0" err="1"/>
              <a:t>ctDNA</a:t>
            </a:r>
            <a:r>
              <a:rPr lang="en-US" sz="1600" dirty="0"/>
              <a:t>) analysis results, dependent on determined LOB and LOQ. </a:t>
            </a:r>
          </a:p>
          <a:p>
            <a:endParaRPr lang="en-US" sz="800" dirty="0"/>
          </a:p>
          <a:p>
            <a:r>
              <a:rPr lang="en-US" sz="1200" dirty="0"/>
              <a:t>An exemplary course of disease with several clinical decisions to be made.</a:t>
            </a:r>
          </a:p>
          <a:p>
            <a:r>
              <a:rPr lang="en-US" sz="1200" dirty="0"/>
              <a:t>During treatment and follow-up of patients with cancer, both </a:t>
            </a:r>
            <a:r>
              <a:rPr lang="en-US" sz="1200" dirty="0" err="1"/>
              <a:t>ctDNA</a:t>
            </a:r>
            <a:r>
              <a:rPr lang="en-US" sz="1200" dirty="0"/>
              <a:t> detection (negative ≤LOB, positive &gt;LOB) and </a:t>
            </a:r>
            <a:r>
              <a:rPr lang="en-US" sz="1200" dirty="0" err="1"/>
              <a:t>ctDNA</a:t>
            </a:r>
            <a:r>
              <a:rPr lang="en-US" sz="1200" dirty="0"/>
              <a:t> quantification (possible ≤ LOQ) of mutant variants supports clinical decisions for treatment.</a:t>
            </a:r>
          </a:p>
        </p:txBody>
      </p:sp>
      <p:sp>
        <p:nvSpPr>
          <p:cNvPr id="9" name="Content Placeholder 2"/>
          <p:cNvSpPr txBox="1">
            <a:spLocks/>
          </p:cNvSpPr>
          <p:nvPr/>
        </p:nvSpPr>
        <p:spPr>
          <a:xfrm>
            <a:off x="132861" y="664949"/>
            <a:ext cx="8764980" cy="37941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200" dirty="0"/>
          </a:p>
        </p:txBody>
      </p:sp>
      <p:pic>
        <p:nvPicPr>
          <p:cNvPr id="10" name="Grafik 9"/>
          <p:cNvPicPr>
            <a:picLocks noChangeAspect="1"/>
          </p:cNvPicPr>
          <p:nvPr/>
        </p:nvPicPr>
        <p:blipFill>
          <a:blip r:embed="rId2"/>
          <a:stretch>
            <a:fillRect/>
          </a:stretch>
        </p:blipFill>
        <p:spPr>
          <a:xfrm>
            <a:off x="1589867" y="768554"/>
            <a:ext cx="6440950" cy="4089973"/>
          </a:xfrm>
          <a:prstGeom prst="rect">
            <a:avLst/>
          </a:prstGeom>
        </p:spPr>
      </p:pic>
    </p:spTree>
    <p:extLst>
      <p:ext uri="{BB962C8B-B14F-4D97-AF65-F5344CB8AC3E}">
        <p14:creationId xmlns:p14="http://schemas.microsoft.com/office/powerpoint/2010/main" val="2422679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
        <p:nvSpPr>
          <p:cNvPr id="6" name="TextBox 6"/>
          <p:cNvSpPr txBox="1"/>
          <p:nvPr/>
        </p:nvSpPr>
        <p:spPr>
          <a:xfrm>
            <a:off x="432416" y="732704"/>
            <a:ext cx="8521084" cy="477054"/>
          </a:xfrm>
          <a:prstGeom prst="rect">
            <a:avLst/>
          </a:prstGeom>
          <a:noFill/>
        </p:spPr>
        <p:txBody>
          <a:bodyPr wrap="square" rtlCol="0">
            <a:spAutoFit/>
          </a:bodyPr>
          <a:lstStyle/>
          <a:p>
            <a:r>
              <a:rPr lang="en-US" sz="2500" b="1" dirty="0">
                <a:latin typeface="+mj-lt"/>
              </a:rPr>
              <a:t>Summary</a:t>
            </a:r>
          </a:p>
        </p:txBody>
      </p:sp>
      <p:sp>
        <p:nvSpPr>
          <p:cNvPr id="9" name="Content Placeholder 2"/>
          <p:cNvSpPr txBox="1">
            <a:spLocks/>
          </p:cNvSpPr>
          <p:nvPr/>
        </p:nvSpPr>
        <p:spPr>
          <a:xfrm>
            <a:off x="188520" y="1303786"/>
            <a:ext cx="8764980" cy="37941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500" dirty="0"/>
              <a:t>Determination of clinically relevant cutoffs LOB and LOQ is not common in commercial liquid biopsy testing</a:t>
            </a:r>
          </a:p>
          <a:p>
            <a:r>
              <a:rPr lang="en-US" sz="1500" dirty="0"/>
              <a:t>The analytical validation performed within this study enabled precise differentiation between negative and positive results (LOB) and quantification of the VAF (above the LOQ). </a:t>
            </a:r>
          </a:p>
          <a:p>
            <a:r>
              <a:rPr lang="en-US" sz="1500" dirty="0"/>
              <a:t>Applied liquid biopsy assays in this study were highly sensitive when compared to other liquid biopsy assays (LOD)</a:t>
            </a:r>
          </a:p>
          <a:p>
            <a:r>
              <a:rPr lang="en-US" sz="1500" dirty="0"/>
              <a:t>Applying the liquid biopsy, tumor progression and response to treatment in two exemplary clinical samples was </a:t>
            </a:r>
            <a:r>
              <a:rPr lang="en-US" sz="1500" dirty="0" err="1"/>
              <a:t>oberved</a:t>
            </a:r>
            <a:r>
              <a:rPr lang="en-US" sz="1500" dirty="0"/>
              <a:t>.</a:t>
            </a:r>
          </a:p>
          <a:p>
            <a:r>
              <a:rPr lang="en-US" sz="1500" dirty="0"/>
              <a:t>There are assay-specific cutoffs for tumor variant detection and quantification, highlighting the need for determining these performance characteristics for each single mutant variant assay individually to enable precise clinical interpretation for each variant.</a:t>
            </a:r>
          </a:p>
          <a:p>
            <a:r>
              <a:rPr lang="en-US" sz="1500" dirty="0" err="1"/>
              <a:t>Abilty</a:t>
            </a:r>
            <a:r>
              <a:rPr lang="en-US" sz="1500" dirty="0"/>
              <a:t> to provide a comprehensive actionable report for patients and enable disease monitoring.</a:t>
            </a:r>
          </a:p>
        </p:txBody>
      </p:sp>
      <p:sp>
        <p:nvSpPr>
          <p:cNvPr id="10" name="Content Placeholder 2">
            <a:extLst>
              <a:ext uri="{FF2B5EF4-FFF2-40B4-BE49-F238E27FC236}">
                <a16:creationId xmlns:a16="http://schemas.microsoft.com/office/drawing/2014/main" id="{EBAF6B53-8D3B-D844-A7A3-B359093413ED}"/>
              </a:ext>
            </a:extLst>
          </p:cNvPr>
          <p:cNvSpPr txBox="1">
            <a:spLocks/>
          </p:cNvSpPr>
          <p:nvPr/>
        </p:nvSpPr>
        <p:spPr>
          <a:xfrm>
            <a:off x="516510" y="4684428"/>
            <a:ext cx="7982148" cy="1370850"/>
          </a:xfrm>
          <a:prstGeom prst="rect">
            <a:avLst/>
          </a:prstGeom>
          <a:noFill/>
        </p:spPr>
        <p:txBody>
          <a:bodyPr vert="horz" lIns="91440" tIns="45720" rIns="91440" bIns="45720" rtlCol="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buNone/>
            </a:pPr>
            <a:r>
              <a:rPr lang="en-US" b="1" dirty="0"/>
              <a:t>QUESTION: How can LOB and LOQ cutoffs help to guide clinical decisions?</a:t>
            </a:r>
          </a:p>
        </p:txBody>
      </p:sp>
    </p:spTree>
    <p:extLst>
      <p:ext uri="{BB962C8B-B14F-4D97-AF65-F5344CB8AC3E}">
        <p14:creationId xmlns:p14="http://schemas.microsoft.com/office/powerpoint/2010/main" val="3842994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536913" y="199794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a:xfrm>
            <a:off x="8318331" y="6690145"/>
            <a:ext cx="730770" cy="365125"/>
          </a:xfrm>
        </p:spPr>
        <p:txBody>
          <a:bodyPr/>
          <a:lstStyle/>
          <a:p>
            <a:fld id="{B897C2A1-9313-CA4F-AEA9-36A479C1E1AD}" type="slidenum">
              <a:rPr lang="en-US" smtClean="0"/>
              <a:pPr/>
              <a:t>2</a:t>
            </a:fld>
            <a:endParaRPr lang="en-US"/>
          </a:p>
        </p:txBody>
      </p:sp>
      <p:sp>
        <p:nvSpPr>
          <p:cNvPr id="7" name="TextBox 6"/>
          <p:cNvSpPr txBox="1"/>
          <p:nvPr/>
        </p:nvSpPr>
        <p:spPr>
          <a:xfrm>
            <a:off x="670560" y="945789"/>
            <a:ext cx="7762837" cy="877163"/>
          </a:xfrm>
          <a:prstGeom prst="rect">
            <a:avLst/>
          </a:prstGeom>
          <a:noFill/>
        </p:spPr>
        <p:txBody>
          <a:bodyPr wrap="square" rtlCol="0">
            <a:spAutoFit/>
          </a:bodyPr>
          <a:lstStyle/>
          <a:p>
            <a:r>
              <a:rPr lang="en-US" sz="1700" b="1" dirty="0"/>
              <a:t>Tumor variants in plasma can be analyzed for a variety of clinical applications. Highly sensitive tumor variant analysis can be performed by digital droplet PCR.</a:t>
            </a:r>
          </a:p>
        </p:txBody>
      </p:sp>
      <p:pic>
        <p:nvPicPr>
          <p:cNvPr id="42" name="Grafik 41"/>
          <p:cNvPicPr>
            <a:picLocks noChangeAspect="1"/>
          </p:cNvPicPr>
          <p:nvPr/>
        </p:nvPicPr>
        <p:blipFill rotWithShape="1">
          <a:blip r:embed="rId3">
            <a:extLst>
              <a:ext uri="{28A0092B-C50C-407E-A947-70E740481C1C}">
                <a14:useLocalDpi xmlns:a14="http://schemas.microsoft.com/office/drawing/2010/main" val="0"/>
              </a:ext>
            </a:extLst>
          </a:blip>
          <a:srcRect l="78119" t="25282" b="36914"/>
          <a:stretch/>
        </p:blipFill>
        <p:spPr>
          <a:xfrm>
            <a:off x="180539" y="2839565"/>
            <a:ext cx="711525" cy="880494"/>
          </a:xfrm>
          <a:prstGeom prst="rect">
            <a:avLst/>
          </a:prstGeom>
        </p:spPr>
      </p:pic>
      <p:cxnSp>
        <p:nvCxnSpPr>
          <p:cNvPr id="43" name="Gerader Verbinder 42"/>
          <p:cNvCxnSpPr/>
          <p:nvPr/>
        </p:nvCxnSpPr>
        <p:spPr>
          <a:xfrm flipV="1">
            <a:off x="749133" y="2756797"/>
            <a:ext cx="354607" cy="309209"/>
          </a:xfrm>
          <a:prstGeom prst="line">
            <a:avLst/>
          </a:prstGeom>
          <a:noFill/>
          <a:ln w="9525" cap="flat" cmpd="sng" algn="ctr">
            <a:solidFill>
              <a:srgbClr val="0F6583">
                <a:shade val="95000"/>
                <a:satMod val="105000"/>
              </a:srgbClr>
            </a:solidFill>
            <a:prstDash val="solid"/>
          </a:ln>
          <a:effectLst/>
        </p:spPr>
      </p:cxnSp>
      <p:cxnSp>
        <p:nvCxnSpPr>
          <p:cNvPr id="44" name="Gerader Verbinder 43"/>
          <p:cNvCxnSpPr/>
          <p:nvPr/>
        </p:nvCxnSpPr>
        <p:spPr>
          <a:xfrm>
            <a:off x="749133" y="3242669"/>
            <a:ext cx="287292" cy="260254"/>
          </a:xfrm>
          <a:prstGeom prst="line">
            <a:avLst/>
          </a:prstGeom>
          <a:noFill/>
          <a:ln w="9525" cap="flat" cmpd="sng" algn="ctr">
            <a:solidFill>
              <a:srgbClr val="0F6583">
                <a:shade val="95000"/>
                <a:satMod val="105000"/>
              </a:srgbClr>
            </a:solidFill>
            <a:prstDash val="solid"/>
          </a:ln>
          <a:effectLst/>
        </p:spPr>
      </p:cxnSp>
      <p:sp>
        <p:nvSpPr>
          <p:cNvPr id="45" name="Freihandform 44"/>
          <p:cNvSpPr/>
          <p:nvPr/>
        </p:nvSpPr>
        <p:spPr>
          <a:xfrm rot="15485546">
            <a:off x="1116678" y="2958639"/>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8485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178AAC"/>
              </a:solidFill>
              <a:effectLst/>
              <a:uLnTx/>
              <a:uFillTx/>
              <a:latin typeface="Avenir"/>
              <a:ea typeface="+mn-ea"/>
              <a:cs typeface="+mn-cs"/>
            </a:endParaRPr>
          </a:p>
        </p:txBody>
      </p:sp>
      <p:sp>
        <p:nvSpPr>
          <p:cNvPr id="47" name="Freihandform 46"/>
          <p:cNvSpPr/>
          <p:nvPr/>
        </p:nvSpPr>
        <p:spPr>
          <a:xfrm rot="18376283">
            <a:off x="1319561" y="2884294"/>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48" name="Freihandform 47"/>
          <p:cNvSpPr/>
          <p:nvPr/>
        </p:nvSpPr>
        <p:spPr>
          <a:xfrm rot="18376283">
            <a:off x="1331841" y="3132488"/>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49" name="Freihandform 48"/>
          <p:cNvSpPr/>
          <p:nvPr/>
        </p:nvSpPr>
        <p:spPr>
          <a:xfrm rot="18376283">
            <a:off x="1578177" y="2816991"/>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50" name="Freihandform 49"/>
          <p:cNvSpPr/>
          <p:nvPr/>
        </p:nvSpPr>
        <p:spPr>
          <a:xfrm rot="18376283">
            <a:off x="1411552" y="3182111"/>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51" name="Freihandform 50"/>
          <p:cNvSpPr/>
          <p:nvPr/>
        </p:nvSpPr>
        <p:spPr>
          <a:xfrm rot="18376283">
            <a:off x="1181399" y="2740200"/>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52" name="Freihandform 51"/>
          <p:cNvSpPr/>
          <p:nvPr/>
        </p:nvSpPr>
        <p:spPr>
          <a:xfrm rot="18376283">
            <a:off x="964566" y="3038505"/>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53" name="Freihandform 52"/>
          <p:cNvSpPr/>
          <p:nvPr/>
        </p:nvSpPr>
        <p:spPr>
          <a:xfrm rot="18376283">
            <a:off x="1809746" y="2986101"/>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54" name="Freihandform 53"/>
          <p:cNvSpPr/>
          <p:nvPr/>
        </p:nvSpPr>
        <p:spPr>
          <a:xfrm>
            <a:off x="1094908" y="3204618"/>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55" name="Freihandform 54"/>
          <p:cNvSpPr/>
          <p:nvPr/>
        </p:nvSpPr>
        <p:spPr>
          <a:xfrm>
            <a:off x="1459901" y="2611571"/>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56" name="Freihandform 55"/>
          <p:cNvSpPr/>
          <p:nvPr/>
        </p:nvSpPr>
        <p:spPr>
          <a:xfrm>
            <a:off x="1783456" y="2647313"/>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57" name="Freihandform 56"/>
          <p:cNvSpPr/>
          <p:nvPr/>
        </p:nvSpPr>
        <p:spPr>
          <a:xfrm>
            <a:off x="1809745" y="2820457"/>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58" name="Freihandform 57"/>
          <p:cNvSpPr/>
          <p:nvPr/>
        </p:nvSpPr>
        <p:spPr>
          <a:xfrm rot="15485546">
            <a:off x="1788082" y="3499152"/>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8485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178AAC"/>
              </a:solidFill>
              <a:effectLst/>
              <a:uLnTx/>
              <a:uFillTx/>
              <a:latin typeface="Avenir"/>
              <a:ea typeface="+mn-ea"/>
              <a:cs typeface="+mn-cs"/>
            </a:endParaRPr>
          </a:p>
        </p:txBody>
      </p:sp>
      <p:sp>
        <p:nvSpPr>
          <p:cNvPr id="59" name="Freihandform 58"/>
          <p:cNvSpPr/>
          <p:nvPr/>
        </p:nvSpPr>
        <p:spPr>
          <a:xfrm rot="18376283">
            <a:off x="1996192" y="3027638"/>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60" name="Freihandform 59"/>
          <p:cNvSpPr/>
          <p:nvPr/>
        </p:nvSpPr>
        <p:spPr>
          <a:xfrm rot="18376283">
            <a:off x="2016169" y="2684638"/>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61" name="Freihandform 60"/>
          <p:cNvSpPr/>
          <p:nvPr/>
        </p:nvSpPr>
        <p:spPr>
          <a:xfrm rot="18376283">
            <a:off x="1764963" y="3236505"/>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62" name="Freihandform 61"/>
          <p:cNvSpPr/>
          <p:nvPr/>
        </p:nvSpPr>
        <p:spPr>
          <a:xfrm rot="18376283">
            <a:off x="1996532" y="3405615"/>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63" name="Freihandform 62"/>
          <p:cNvSpPr/>
          <p:nvPr/>
        </p:nvSpPr>
        <p:spPr>
          <a:xfrm>
            <a:off x="1219559" y="3355260"/>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64" name="Freihandform 63"/>
          <p:cNvSpPr/>
          <p:nvPr/>
        </p:nvSpPr>
        <p:spPr>
          <a:xfrm>
            <a:off x="1543114" y="3391002"/>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65" name="Freihandform 64"/>
          <p:cNvSpPr/>
          <p:nvPr/>
        </p:nvSpPr>
        <p:spPr>
          <a:xfrm>
            <a:off x="1996531" y="3239971"/>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66" name="Freihandform 65"/>
          <p:cNvSpPr/>
          <p:nvPr/>
        </p:nvSpPr>
        <p:spPr>
          <a:xfrm rot="15485546">
            <a:off x="1855918" y="2449939"/>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8485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178AAC"/>
              </a:solidFill>
              <a:effectLst/>
              <a:uLnTx/>
              <a:uFillTx/>
              <a:latin typeface="Avenir"/>
              <a:ea typeface="+mn-ea"/>
              <a:cs typeface="+mn-cs"/>
            </a:endParaRPr>
          </a:p>
        </p:txBody>
      </p:sp>
      <p:sp>
        <p:nvSpPr>
          <p:cNvPr id="67" name="Freihandform 66"/>
          <p:cNvSpPr/>
          <p:nvPr/>
        </p:nvSpPr>
        <p:spPr>
          <a:xfrm rot="18376283">
            <a:off x="1590739" y="2442262"/>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68" name="Freihandform 67"/>
          <p:cNvSpPr/>
          <p:nvPr/>
        </p:nvSpPr>
        <p:spPr>
          <a:xfrm rot="18376283">
            <a:off x="2112599" y="3031338"/>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69" name="Freihandform 68"/>
          <p:cNvSpPr/>
          <p:nvPr/>
        </p:nvSpPr>
        <p:spPr>
          <a:xfrm rot="18376283">
            <a:off x="2112601" y="2743408"/>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70" name="Freihandform 69"/>
          <p:cNvSpPr/>
          <p:nvPr/>
        </p:nvSpPr>
        <p:spPr>
          <a:xfrm>
            <a:off x="1237890" y="3502912"/>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71" name="Freihandform 70"/>
          <p:cNvSpPr/>
          <p:nvPr/>
        </p:nvSpPr>
        <p:spPr>
          <a:xfrm>
            <a:off x="1561445" y="3538654"/>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72" name="Freihandform 71"/>
          <p:cNvSpPr/>
          <p:nvPr/>
        </p:nvSpPr>
        <p:spPr>
          <a:xfrm rot="18376283">
            <a:off x="2071310" y="3528701"/>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73" name="Freihandform 72"/>
          <p:cNvSpPr/>
          <p:nvPr/>
        </p:nvSpPr>
        <p:spPr>
          <a:xfrm rot="15485546">
            <a:off x="1762474" y="2496978"/>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8485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178AAC"/>
              </a:solidFill>
              <a:effectLst/>
              <a:uLnTx/>
              <a:uFillTx/>
              <a:latin typeface="Avenir"/>
              <a:ea typeface="+mn-ea"/>
              <a:cs typeface="+mn-cs"/>
            </a:endParaRPr>
          </a:p>
        </p:txBody>
      </p:sp>
      <p:sp>
        <p:nvSpPr>
          <p:cNvPr id="74" name="Freihandform 73"/>
          <p:cNvSpPr/>
          <p:nvPr/>
        </p:nvSpPr>
        <p:spPr>
          <a:xfrm rot="18376283">
            <a:off x="1342555" y="2434738"/>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75" name="Freihandform 74"/>
          <p:cNvSpPr/>
          <p:nvPr/>
        </p:nvSpPr>
        <p:spPr>
          <a:xfrm>
            <a:off x="2066180" y="2455479"/>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76" name="Rechteck 75"/>
          <p:cNvSpPr/>
          <p:nvPr/>
        </p:nvSpPr>
        <p:spPr>
          <a:xfrm>
            <a:off x="5911556" y="3563567"/>
            <a:ext cx="2083910" cy="332243"/>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77" name="Gleichschenkliges Dreieck 76"/>
          <p:cNvSpPr/>
          <p:nvPr/>
        </p:nvSpPr>
        <p:spPr>
          <a:xfrm>
            <a:off x="7336958" y="3826699"/>
            <a:ext cx="1096439" cy="62920"/>
          </a:xfrm>
          <a:prstGeom prs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78" name="Abgerundetes Rechteck 77"/>
          <p:cNvSpPr/>
          <p:nvPr/>
        </p:nvSpPr>
        <p:spPr>
          <a:xfrm>
            <a:off x="5782758" y="2206181"/>
            <a:ext cx="2212708" cy="1689629"/>
          </a:xfrm>
          <a:prstGeom prst="round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79" name="Gleichschenkliges Dreieck 78"/>
          <p:cNvSpPr/>
          <p:nvPr/>
        </p:nvSpPr>
        <p:spPr>
          <a:xfrm>
            <a:off x="5745893" y="2936249"/>
            <a:ext cx="359707" cy="970309"/>
          </a:xfrm>
          <a:prstGeom prs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80" name="Rechtwinkliges Dreieck 79"/>
          <p:cNvSpPr/>
          <p:nvPr/>
        </p:nvSpPr>
        <p:spPr>
          <a:xfrm flipH="1">
            <a:off x="3775730" y="2694200"/>
            <a:ext cx="663605" cy="1221974"/>
          </a:xfrm>
          <a:prstGeom prst="rtTriangle">
            <a:avLst/>
          </a:prstGeom>
          <a:solidFill>
            <a:srgbClr val="519B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81" name="Rechtwinkliges Dreieck 80"/>
          <p:cNvSpPr/>
          <p:nvPr/>
        </p:nvSpPr>
        <p:spPr>
          <a:xfrm flipH="1">
            <a:off x="3227666" y="3836353"/>
            <a:ext cx="765333" cy="67399"/>
          </a:xfrm>
          <a:prstGeom prst="rtTriangle">
            <a:avLst/>
          </a:prstGeom>
          <a:solidFill>
            <a:srgbClr val="7C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82" name="Rechtwinkliges Dreieck 81"/>
          <p:cNvSpPr/>
          <p:nvPr/>
        </p:nvSpPr>
        <p:spPr>
          <a:xfrm flipH="1">
            <a:off x="3695561" y="3411835"/>
            <a:ext cx="359707" cy="503224"/>
          </a:xfrm>
          <a:prstGeom prst="rtTriangle">
            <a:avLst/>
          </a:prstGeom>
          <a:solidFill>
            <a:srgbClr val="7C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83" name="Rechtwinkliges Dreieck 82"/>
          <p:cNvSpPr/>
          <p:nvPr/>
        </p:nvSpPr>
        <p:spPr>
          <a:xfrm rot="8239023">
            <a:off x="3592061" y="3786512"/>
            <a:ext cx="359707" cy="125003"/>
          </a:xfrm>
          <a:prstGeom prst="rtTriangle">
            <a:avLst/>
          </a:prstGeom>
          <a:solidFill>
            <a:srgbClr val="7C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cxnSp>
        <p:nvCxnSpPr>
          <p:cNvPr id="84" name="Gerade Verbindung mit Pfeil 83"/>
          <p:cNvCxnSpPr/>
          <p:nvPr/>
        </p:nvCxnSpPr>
        <p:spPr>
          <a:xfrm flipV="1">
            <a:off x="3213820" y="2266654"/>
            <a:ext cx="200" cy="1651232"/>
          </a:xfrm>
          <a:prstGeom prst="straightConnector1">
            <a:avLst/>
          </a:prstGeom>
          <a:ln w="28575">
            <a:solidFill>
              <a:srgbClr val="4B483F"/>
            </a:solidFill>
            <a:tailEnd type="triangle"/>
          </a:ln>
        </p:spPr>
        <p:style>
          <a:lnRef idx="1">
            <a:schemeClr val="accent1"/>
          </a:lnRef>
          <a:fillRef idx="0">
            <a:schemeClr val="accent1"/>
          </a:fillRef>
          <a:effectRef idx="0">
            <a:schemeClr val="accent1"/>
          </a:effectRef>
          <a:fontRef idx="minor">
            <a:schemeClr val="tx1"/>
          </a:fontRef>
        </p:style>
      </p:cxnSp>
      <p:sp>
        <p:nvSpPr>
          <p:cNvPr id="85" name="Textfeld 84"/>
          <p:cNvSpPr txBox="1"/>
          <p:nvPr/>
        </p:nvSpPr>
        <p:spPr>
          <a:xfrm rot="16200000">
            <a:off x="1898360" y="2955318"/>
            <a:ext cx="2313152" cy="369332"/>
          </a:xfrm>
          <a:prstGeom prst="rect">
            <a:avLst/>
          </a:prstGeom>
          <a:noFill/>
        </p:spPr>
        <p:txBody>
          <a:bodyPr wrap="square" rtlCol="0">
            <a:spAutoFit/>
          </a:bodyPr>
          <a:lstStyle/>
          <a:p>
            <a:pPr algn="ctr"/>
            <a:r>
              <a:rPr lang="en-US" sz="900" dirty="0">
                <a:solidFill>
                  <a:srgbClr val="4B483F"/>
                </a:solidFill>
                <a:latin typeface="Arial" panose="020B0604020202020204" pitchFamily="34" charset="0"/>
                <a:cs typeface="Arial" panose="020B0604020202020204" pitchFamily="34" charset="0"/>
              </a:rPr>
              <a:t>% Tumor variant</a:t>
            </a:r>
          </a:p>
          <a:p>
            <a:pPr algn="ctr"/>
            <a:r>
              <a:rPr lang="en-US" sz="900" dirty="0">
                <a:solidFill>
                  <a:srgbClr val="4B483F"/>
                </a:solidFill>
                <a:latin typeface="Arial" panose="020B0604020202020204" pitchFamily="34" charset="0"/>
                <a:cs typeface="Arial" panose="020B0604020202020204" pitchFamily="34" charset="0"/>
              </a:rPr>
              <a:t>in plasma</a:t>
            </a:r>
          </a:p>
        </p:txBody>
      </p:sp>
      <p:sp>
        <p:nvSpPr>
          <p:cNvPr id="86" name="Textfeld 85"/>
          <p:cNvSpPr txBox="1"/>
          <p:nvPr/>
        </p:nvSpPr>
        <p:spPr>
          <a:xfrm>
            <a:off x="8354558" y="3618417"/>
            <a:ext cx="450647" cy="253787"/>
          </a:xfrm>
          <a:prstGeom prst="rect">
            <a:avLst/>
          </a:prstGeom>
          <a:noFill/>
        </p:spPr>
        <p:txBody>
          <a:bodyPr wrap="square" rtlCol="0">
            <a:spAutoFit/>
          </a:bodyPr>
          <a:lstStyle/>
          <a:p>
            <a:pPr algn="ctr"/>
            <a:r>
              <a:rPr lang="de-DE" sz="1049" dirty="0">
                <a:solidFill>
                  <a:srgbClr val="4B483F"/>
                </a:solidFill>
              </a:rPr>
              <a:t>time</a:t>
            </a:r>
          </a:p>
        </p:txBody>
      </p:sp>
      <p:cxnSp>
        <p:nvCxnSpPr>
          <p:cNvPr id="87" name="Gerader Verbinder 86"/>
          <p:cNvCxnSpPr/>
          <p:nvPr/>
        </p:nvCxnSpPr>
        <p:spPr>
          <a:xfrm flipH="1" flipV="1">
            <a:off x="4033734" y="2694200"/>
            <a:ext cx="0" cy="1219153"/>
          </a:xfrm>
          <a:prstGeom prst="line">
            <a:avLst/>
          </a:prstGeom>
          <a:ln w="28575">
            <a:solidFill>
              <a:srgbClr val="4B483F"/>
            </a:solidFill>
          </a:ln>
        </p:spPr>
        <p:style>
          <a:lnRef idx="1">
            <a:schemeClr val="accent1"/>
          </a:lnRef>
          <a:fillRef idx="0">
            <a:schemeClr val="accent1"/>
          </a:fillRef>
          <a:effectRef idx="0">
            <a:schemeClr val="accent1"/>
          </a:effectRef>
          <a:fontRef idx="minor">
            <a:schemeClr val="tx1"/>
          </a:fontRef>
        </p:style>
      </p:cxnSp>
      <p:sp>
        <p:nvSpPr>
          <p:cNvPr id="88" name="Textfeld 87"/>
          <p:cNvSpPr txBox="1"/>
          <p:nvPr/>
        </p:nvSpPr>
        <p:spPr>
          <a:xfrm>
            <a:off x="3360394" y="2353287"/>
            <a:ext cx="830677" cy="276999"/>
          </a:xfrm>
          <a:prstGeom prst="rect">
            <a:avLst/>
          </a:prstGeom>
          <a:noFill/>
        </p:spPr>
        <p:txBody>
          <a:bodyPr wrap="none" rtlCol="0">
            <a:spAutoFit/>
          </a:bodyPr>
          <a:lstStyle/>
          <a:p>
            <a:pPr algn="ctr"/>
            <a:r>
              <a:rPr lang="en-US" sz="1200" dirty="0">
                <a:solidFill>
                  <a:srgbClr val="4B483F"/>
                </a:solidFill>
                <a:latin typeface="Arial" panose="020B0604020202020204" pitchFamily="34" charset="0"/>
                <a:cs typeface="Arial" panose="020B0604020202020204" pitchFamily="34" charset="0"/>
              </a:rPr>
              <a:t>diagnosis</a:t>
            </a:r>
          </a:p>
        </p:txBody>
      </p:sp>
      <p:sp>
        <p:nvSpPr>
          <p:cNvPr id="89" name="Textfeld 88"/>
          <p:cNvSpPr txBox="1"/>
          <p:nvPr/>
        </p:nvSpPr>
        <p:spPr>
          <a:xfrm>
            <a:off x="4091498" y="2348841"/>
            <a:ext cx="696024" cy="276999"/>
          </a:xfrm>
          <a:prstGeom prst="rect">
            <a:avLst/>
          </a:prstGeom>
          <a:noFill/>
        </p:spPr>
        <p:txBody>
          <a:bodyPr wrap="none" rtlCol="0">
            <a:spAutoFit/>
          </a:bodyPr>
          <a:lstStyle/>
          <a:p>
            <a:pPr algn="ctr"/>
            <a:r>
              <a:rPr lang="en-US" sz="1200" dirty="0">
                <a:solidFill>
                  <a:srgbClr val="4B483F"/>
                </a:solidFill>
                <a:latin typeface="Arial" panose="020B0604020202020204" pitchFamily="34" charset="0"/>
                <a:cs typeface="Arial" panose="020B0604020202020204" pitchFamily="34" charset="0"/>
              </a:rPr>
              <a:t>surgery</a:t>
            </a:r>
          </a:p>
        </p:txBody>
      </p:sp>
      <p:sp>
        <p:nvSpPr>
          <p:cNvPr id="90" name="Rechtwinkliges Dreieck 89"/>
          <p:cNvSpPr/>
          <p:nvPr/>
        </p:nvSpPr>
        <p:spPr>
          <a:xfrm>
            <a:off x="4390671" y="3872839"/>
            <a:ext cx="1112909" cy="35967"/>
          </a:xfrm>
          <a:prstGeom prst="rtTriangle">
            <a:avLst/>
          </a:prstGeom>
          <a:solidFill>
            <a:srgbClr val="519B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91" name="Rechtwinkliges Dreieck 90"/>
          <p:cNvSpPr/>
          <p:nvPr/>
        </p:nvSpPr>
        <p:spPr>
          <a:xfrm flipH="1">
            <a:off x="5433927" y="3791018"/>
            <a:ext cx="575927" cy="118226"/>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92" name="Rechtwinkliges Dreieck 91"/>
          <p:cNvSpPr/>
          <p:nvPr/>
        </p:nvSpPr>
        <p:spPr>
          <a:xfrm flipH="1">
            <a:off x="4966735" y="3872204"/>
            <a:ext cx="669903" cy="27432"/>
          </a:xfrm>
          <a:prstGeom prst="rtTriangle">
            <a:avLst/>
          </a:prstGeom>
          <a:solidFill>
            <a:srgbClr val="519B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p>
        </p:txBody>
      </p:sp>
      <p:sp>
        <p:nvSpPr>
          <p:cNvPr id="93" name="Textfeld 92"/>
          <p:cNvSpPr txBox="1"/>
          <p:nvPr/>
        </p:nvSpPr>
        <p:spPr>
          <a:xfrm>
            <a:off x="4859471" y="2342654"/>
            <a:ext cx="917239" cy="276999"/>
          </a:xfrm>
          <a:prstGeom prst="rect">
            <a:avLst/>
          </a:prstGeom>
          <a:noFill/>
        </p:spPr>
        <p:txBody>
          <a:bodyPr wrap="none" rtlCol="0">
            <a:spAutoFit/>
          </a:bodyPr>
          <a:lstStyle/>
          <a:p>
            <a:pPr algn="ctr"/>
            <a:r>
              <a:rPr lang="en-US" sz="1200" dirty="0">
                <a:solidFill>
                  <a:srgbClr val="4B483F"/>
                </a:solidFill>
                <a:latin typeface="Arial" panose="020B0604020202020204" pitchFamily="34" charset="0"/>
                <a:cs typeface="Arial" panose="020B0604020202020204" pitchFamily="34" charset="0"/>
              </a:rPr>
              <a:t>recurrence</a:t>
            </a:r>
          </a:p>
        </p:txBody>
      </p:sp>
      <p:sp>
        <p:nvSpPr>
          <p:cNvPr id="94" name="Rechtwinkliges Dreieck 93"/>
          <p:cNvSpPr/>
          <p:nvPr/>
        </p:nvSpPr>
        <p:spPr>
          <a:xfrm>
            <a:off x="5943863" y="3020270"/>
            <a:ext cx="581067" cy="895903"/>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95" name="Rechtwinkliges Dreieck 94"/>
          <p:cNvSpPr/>
          <p:nvPr/>
        </p:nvSpPr>
        <p:spPr>
          <a:xfrm>
            <a:off x="6262479" y="3510465"/>
            <a:ext cx="299330" cy="382787"/>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96" name="Rechtwinkliges Dreieck 95"/>
          <p:cNvSpPr/>
          <p:nvPr/>
        </p:nvSpPr>
        <p:spPr>
          <a:xfrm>
            <a:off x="6336714" y="3797220"/>
            <a:ext cx="581067" cy="113629"/>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97" name="Rechtwinkliges Dreieck 96"/>
          <p:cNvSpPr/>
          <p:nvPr/>
        </p:nvSpPr>
        <p:spPr>
          <a:xfrm flipH="1">
            <a:off x="6480730" y="3826699"/>
            <a:ext cx="1305619" cy="78636"/>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cxnSp>
        <p:nvCxnSpPr>
          <p:cNvPr id="98" name="Gerader Verbinder 97"/>
          <p:cNvCxnSpPr/>
          <p:nvPr/>
        </p:nvCxnSpPr>
        <p:spPr>
          <a:xfrm flipV="1">
            <a:off x="5326775" y="2667900"/>
            <a:ext cx="0" cy="1220400"/>
          </a:xfrm>
          <a:prstGeom prst="line">
            <a:avLst/>
          </a:prstGeom>
          <a:ln w="28575">
            <a:solidFill>
              <a:srgbClr val="4B483F"/>
            </a:solidFill>
          </a:ln>
        </p:spPr>
        <p:style>
          <a:lnRef idx="1">
            <a:schemeClr val="accent1"/>
          </a:lnRef>
          <a:fillRef idx="0">
            <a:schemeClr val="accent1"/>
          </a:fillRef>
          <a:effectRef idx="0">
            <a:schemeClr val="accent1"/>
          </a:effectRef>
          <a:fontRef idx="minor">
            <a:schemeClr val="tx1"/>
          </a:fontRef>
        </p:style>
      </p:cxnSp>
      <p:sp>
        <p:nvSpPr>
          <p:cNvPr id="99" name="Textfeld 98"/>
          <p:cNvSpPr txBox="1"/>
          <p:nvPr/>
        </p:nvSpPr>
        <p:spPr>
          <a:xfrm>
            <a:off x="6455210" y="2342654"/>
            <a:ext cx="696024" cy="276999"/>
          </a:xfrm>
          <a:prstGeom prst="rect">
            <a:avLst/>
          </a:prstGeom>
          <a:noFill/>
        </p:spPr>
        <p:txBody>
          <a:bodyPr wrap="none" rtlCol="0">
            <a:spAutoFit/>
          </a:bodyPr>
          <a:lstStyle/>
          <a:p>
            <a:pPr algn="ctr"/>
            <a:r>
              <a:rPr lang="en-US" sz="1200" dirty="0">
                <a:solidFill>
                  <a:srgbClr val="4B483F"/>
                </a:solidFill>
                <a:latin typeface="Arial" panose="020B0604020202020204" pitchFamily="34" charset="0"/>
                <a:cs typeface="Arial" panose="020B0604020202020204" pitchFamily="34" charset="0"/>
              </a:rPr>
              <a:t>therapy</a:t>
            </a:r>
          </a:p>
        </p:txBody>
      </p:sp>
      <p:sp>
        <p:nvSpPr>
          <p:cNvPr id="100" name="Textfeld 99"/>
          <p:cNvSpPr txBox="1"/>
          <p:nvPr/>
        </p:nvSpPr>
        <p:spPr>
          <a:xfrm>
            <a:off x="4143396" y="4066000"/>
            <a:ext cx="1183379"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Residual</a:t>
            </a:r>
          </a:p>
          <a:p>
            <a:pPr algn="ctr"/>
            <a:r>
              <a:rPr lang="en-US" sz="1000" dirty="0">
                <a:solidFill>
                  <a:srgbClr val="4B483F"/>
                </a:solidFill>
                <a:latin typeface="Arial" panose="020B0604020202020204" pitchFamily="34" charset="0"/>
                <a:cs typeface="Arial" panose="020B0604020202020204" pitchFamily="34" charset="0"/>
              </a:rPr>
              <a:t>disease</a:t>
            </a:r>
          </a:p>
        </p:txBody>
      </p:sp>
      <p:sp>
        <p:nvSpPr>
          <p:cNvPr id="101" name="Textfeld 100"/>
          <p:cNvSpPr txBox="1"/>
          <p:nvPr/>
        </p:nvSpPr>
        <p:spPr>
          <a:xfrm>
            <a:off x="4774875" y="4065531"/>
            <a:ext cx="1602902"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Therapy</a:t>
            </a:r>
          </a:p>
          <a:p>
            <a:pPr algn="ctr"/>
            <a:r>
              <a:rPr lang="en-US" sz="1000" dirty="0">
                <a:solidFill>
                  <a:srgbClr val="4B483F"/>
                </a:solidFill>
                <a:latin typeface="Arial" panose="020B0604020202020204" pitchFamily="34" charset="0"/>
                <a:cs typeface="Arial" panose="020B0604020202020204" pitchFamily="34" charset="0"/>
              </a:rPr>
              <a:t>decision</a:t>
            </a:r>
          </a:p>
        </p:txBody>
      </p:sp>
      <p:sp>
        <p:nvSpPr>
          <p:cNvPr id="102" name="Textfeld 101"/>
          <p:cNvSpPr txBox="1"/>
          <p:nvPr/>
        </p:nvSpPr>
        <p:spPr>
          <a:xfrm>
            <a:off x="6984786" y="4069910"/>
            <a:ext cx="1078465"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Resistance</a:t>
            </a:r>
          </a:p>
          <a:p>
            <a:pPr algn="ctr"/>
            <a:r>
              <a:rPr lang="en-US" sz="1000" dirty="0">
                <a:solidFill>
                  <a:srgbClr val="4B483F"/>
                </a:solidFill>
                <a:latin typeface="Arial" panose="020B0604020202020204" pitchFamily="34" charset="0"/>
                <a:cs typeface="Arial" panose="020B0604020202020204" pitchFamily="34" charset="0"/>
              </a:rPr>
              <a:t>development</a:t>
            </a:r>
          </a:p>
        </p:txBody>
      </p:sp>
      <p:sp>
        <p:nvSpPr>
          <p:cNvPr id="103" name="Textfeld 102"/>
          <p:cNvSpPr txBox="1"/>
          <p:nvPr/>
        </p:nvSpPr>
        <p:spPr>
          <a:xfrm>
            <a:off x="5822597" y="4067113"/>
            <a:ext cx="1339032"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Therapy</a:t>
            </a:r>
          </a:p>
          <a:p>
            <a:pPr algn="ctr"/>
            <a:r>
              <a:rPr lang="en-US" sz="1000" dirty="0">
                <a:solidFill>
                  <a:srgbClr val="4B483F"/>
                </a:solidFill>
                <a:latin typeface="Arial" panose="020B0604020202020204" pitchFamily="34" charset="0"/>
                <a:cs typeface="Arial" panose="020B0604020202020204" pitchFamily="34" charset="0"/>
              </a:rPr>
              <a:t>monitoring</a:t>
            </a:r>
          </a:p>
        </p:txBody>
      </p:sp>
      <p:sp>
        <p:nvSpPr>
          <p:cNvPr id="104" name="Textfeld 103"/>
          <p:cNvSpPr txBox="1"/>
          <p:nvPr/>
        </p:nvSpPr>
        <p:spPr>
          <a:xfrm>
            <a:off x="7759398" y="4069855"/>
            <a:ext cx="953580"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Residual disease</a:t>
            </a:r>
          </a:p>
        </p:txBody>
      </p:sp>
      <p:sp>
        <p:nvSpPr>
          <p:cNvPr id="105" name="Ellipse 104"/>
          <p:cNvSpPr/>
          <p:nvPr/>
        </p:nvSpPr>
        <p:spPr>
          <a:xfrm>
            <a:off x="6194125" y="3468528"/>
            <a:ext cx="215801" cy="215801"/>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06" name="Ellipse 105"/>
          <p:cNvSpPr/>
          <p:nvPr/>
        </p:nvSpPr>
        <p:spPr>
          <a:xfrm>
            <a:off x="5943607" y="3070617"/>
            <a:ext cx="215801" cy="215801"/>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07" name="Rechtwinkliges Dreieck 106"/>
          <p:cNvSpPr/>
          <p:nvPr/>
        </p:nvSpPr>
        <p:spPr>
          <a:xfrm>
            <a:off x="7775795" y="3823231"/>
            <a:ext cx="675653" cy="70021"/>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cxnSp>
        <p:nvCxnSpPr>
          <p:cNvPr id="108" name="Gerade Verbindung mit Pfeil 107"/>
          <p:cNvCxnSpPr/>
          <p:nvPr/>
        </p:nvCxnSpPr>
        <p:spPr>
          <a:xfrm>
            <a:off x="3203747" y="3903752"/>
            <a:ext cx="5365215" cy="0"/>
          </a:xfrm>
          <a:prstGeom prst="straightConnector1">
            <a:avLst/>
          </a:prstGeom>
          <a:ln w="28575">
            <a:solidFill>
              <a:srgbClr val="4B483F"/>
            </a:solidFill>
            <a:tailEnd type="triangle"/>
          </a:ln>
        </p:spPr>
        <p:style>
          <a:lnRef idx="1">
            <a:schemeClr val="accent1"/>
          </a:lnRef>
          <a:fillRef idx="0">
            <a:schemeClr val="accent1"/>
          </a:fillRef>
          <a:effectRef idx="0">
            <a:schemeClr val="accent1"/>
          </a:effectRef>
          <a:fontRef idx="minor">
            <a:schemeClr val="tx1"/>
          </a:fontRef>
        </p:style>
      </p:cxnSp>
      <p:sp>
        <p:nvSpPr>
          <p:cNvPr id="109" name="Ellipse 108"/>
          <p:cNvSpPr/>
          <p:nvPr/>
        </p:nvSpPr>
        <p:spPr>
          <a:xfrm>
            <a:off x="7416834" y="3805452"/>
            <a:ext cx="215801" cy="215801"/>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10" name="Ellipse 109"/>
          <p:cNvSpPr/>
          <p:nvPr/>
        </p:nvSpPr>
        <p:spPr>
          <a:xfrm>
            <a:off x="8136914" y="3808005"/>
            <a:ext cx="215801" cy="215801"/>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11" name="Ellipse 110"/>
          <p:cNvSpPr/>
          <p:nvPr/>
        </p:nvSpPr>
        <p:spPr>
          <a:xfrm>
            <a:off x="4629943" y="3803851"/>
            <a:ext cx="215801" cy="215801"/>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12" name="Ellipse 111"/>
          <p:cNvSpPr/>
          <p:nvPr/>
        </p:nvSpPr>
        <p:spPr>
          <a:xfrm>
            <a:off x="5470791" y="3802948"/>
            <a:ext cx="215801" cy="215801"/>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13" name="Ellipse 112"/>
          <p:cNvSpPr/>
          <p:nvPr/>
        </p:nvSpPr>
        <p:spPr>
          <a:xfrm>
            <a:off x="6630671" y="3758569"/>
            <a:ext cx="215801" cy="215801"/>
          </a:xfrm>
          <a:prstGeom prst="ellips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cxnSp>
        <p:nvCxnSpPr>
          <p:cNvPr id="114" name="Gerader Verbinder 113"/>
          <p:cNvCxnSpPr/>
          <p:nvPr/>
        </p:nvCxnSpPr>
        <p:spPr>
          <a:xfrm flipH="1" flipV="1">
            <a:off x="4444168" y="2694200"/>
            <a:ext cx="0" cy="1219153"/>
          </a:xfrm>
          <a:prstGeom prst="line">
            <a:avLst/>
          </a:prstGeom>
          <a:ln w="28575">
            <a:solidFill>
              <a:srgbClr val="4B483F"/>
            </a:solidFill>
          </a:ln>
        </p:spPr>
        <p:style>
          <a:lnRef idx="1">
            <a:schemeClr val="accent1"/>
          </a:lnRef>
          <a:fillRef idx="0">
            <a:schemeClr val="accent1"/>
          </a:fillRef>
          <a:effectRef idx="0">
            <a:schemeClr val="accent1"/>
          </a:effectRef>
          <a:fontRef idx="minor">
            <a:schemeClr val="tx1"/>
          </a:fontRef>
        </p:style>
      </p:cxnSp>
      <p:sp>
        <p:nvSpPr>
          <p:cNvPr id="149" name="Ellipse 148"/>
          <p:cNvSpPr/>
          <p:nvPr/>
        </p:nvSpPr>
        <p:spPr>
          <a:xfrm>
            <a:off x="3267232" y="4923794"/>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0" name="Ellipse 149"/>
          <p:cNvSpPr/>
          <p:nvPr/>
        </p:nvSpPr>
        <p:spPr>
          <a:xfrm>
            <a:off x="3357232" y="4932649"/>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1" name="Ellipse 150"/>
          <p:cNvSpPr/>
          <p:nvPr/>
        </p:nvSpPr>
        <p:spPr>
          <a:xfrm>
            <a:off x="3447232" y="4933084"/>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2" name="Ellipse 151"/>
          <p:cNvSpPr/>
          <p:nvPr/>
        </p:nvSpPr>
        <p:spPr>
          <a:xfrm>
            <a:off x="3269696" y="5025133"/>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3" name="Ellipse 152"/>
          <p:cNvSpPr/>
          <p:nvPr/>
        </p:nvSpPr>
        <p:spPr>
          <a:xfrm>
            <a:off x="3335710" y="5033988"/>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4" name="Ellipse 153"/>
          <p:cNvSpPr/>
          <p:nvPr/>
        </p:nvSpPr>
        <p:spPr>
          <a:xfrm>
            <a:off x="3348202" y="5346717"/>
            <a:ext cx="90000" cy="90000"/>
          </a:xfrm>
          <a:prstGeom prst="ellipse">
            <a:avLst/>
          </a:prstGeom>
          <a:solidFill>
            <a:srgbClr val="FF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5" name="Ellipse 154"/>
          <p:cNvSpPr/>
          <p:nvPr/>
        </p:nvSpPr>
        <p:spPr>
          <a:xfrm>
            <a:off x="3283580" y="5130828"/>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6" name="Ellipse 155"/>
          <p:cNvSpPr/>
          <p:nvPr/>
        </p:nvSpPr>
        <p:spPr>
          <a:xfrm>
            <a:off x="3410180" y="5139683"/>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7" name="Ellipse 156"/>
          <p:cNvSpPr/>
          <p:nvPr/>
        </p:nvSpPr>
        <p:spPr>
          <a:xfrm>
            <a:off x="3429130" y="5033083"/>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8" name="Ellipse 157"/>
          <p:cNvSpPr/>
          <p:nvPr/>
        </p:nvSpPr>
        <p:spPr>
          <a:xfrm>
            <a:off x="3311496" y="5232167"/>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59" name="Ellipse 158"/>
          <p:cNvSpPr/>
          <p:nvPr/>
        </p:nvSpPr>
        <p:spPr>
          <a:xfrm>
            <a:off x="3377510" y="5241022"/>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60" name="Ellipse 159"/>
          <p:cNvSpPr/>
          <p:nvPr/>
        </p:nvSpPr>
        <p:spPr>
          <a:xfrm>
            <a:off x="3329223" y="5129188"/>
            <a:ext cx="90000" cy="90000"/>
          </a:xfrm>
          <a:prstGeom prst="ellipse">
            <a:avLst/>
          </a:prstGeom>
          <a:solidFill>
            <a:srgbClr val="0080A4">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cxnSp>
        <p:nvCxnSpPr>
          <p:cNvPr id="161" name="Gerader Verbinder 160"/>
          <p:cNvCxnSpPr/>
          <p:nvPr/>
        </p:nvCxnSpPr>
        <p:spPr>
          <a:xfrm flipV="1">
            <a:off x="3612137" y="4574876"/>
            <a:ext cx="181893" cy="342845"/>
          </a:xfrm>
          <a:prstGeom prst="line">
            <a:avLst/>
          </a:prstGeom>
          <a:noFill/>
          <a:ln w="9525" cap="flat" cmpd="sng" algn="ctr">
            <a:solidFill>
              <a:srgbClr val="0F6583">
                <a:shade val="95000"/>
                <a:satMod val="105000"/>
              </a:srgbClr>
            </a:solidFill>
            <a:prstDash val="solid"/>
          </a:ln>
          <a:effectLst/>
        </p:spPr>
      </p:cxnSp>
      <p:cxnSp>
        <p:nvCxnSpPr>
          <p:cNvPr id="162" name="Gerader Verbinder 161"/>
          <p:cNvCxnSpPr/>
          <p:nvPr/>
        </p:nvCxnSpPr>
        <p:spPr>
          <a:xfrm>
            <a:off x="3654685" y="5404915"/>
            <a:ext cx="127021" cy="78578"/>
          </a:xfrm>
          <a:prstGeom prst="line">
            <a:avLst/>
          </a:prstGeom>
          <a:noFill/>
          <a:ln w="9525" cap="flat" cmpd="sng" algn="ctr">
            <a:solidFill>
              <a:srgbClr val="0F6583">
                <a:shade val="95000"/>
                <a:satMod val="105000"/>
              </a:srgbClr>
            </a:solidFill>
            <a:prstDash val="solid"/>
          </a:ln>
          <a:effectLst/>
        </p:spPr>
      </p:cxnSp>
      <p:sp>
        <p:nvSpPr>
          <p:cNvPr id="163" name="Ellipse 162"/>
          <p:cNvSpPr/>
          <p:nvPr/>
        </p:nvSpPr>
        <p:spPr>
          <a:xfrm>
            <a:off x="3812226" y="4537190"/>
            <a:ext cx="288000" cy="288000"/>
          </a:xfrm>
          <a:prstGeom prst="ellipse">
            <a:avLst/>
          </a:prstGeom>
          <a:solidFill>
            <a:srgbClr val="0080A4">
              <a:lumMod val="60000"/>
              <a:lumOff val="40000"/>
            </a:srgbClr>
          </a:solidFill>
          <a:ln w="25400" cap="flat" cmpd="sng" algn="ctr">
            <a:no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64" name="Ellipse 163"/>
          <p:cNvSpPr/>
          <p:nvPr/>
        </p:nvSpPr>
        <p:spPr>
          <a:xfrm>
            <a:off x="4130576" y="4540192"/>
            <a:ext cx="288000" cy="288000"/>
          </a:xfrm>
          <a:prstGeom prst="ellipse">
            <a:avLst/>
          </a:prstGeom>
          <a:solidFill>
            <a:srgbClr val="0080A4">
              <a:lumMod val="60000"/>
              <a:lumOff val="40000"/>
            </a:srgbClr>
          </a:solidFill>
          <a:ln w="25400" cap="flat" cmpd="sng" algn="ctr">
            <a:no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65" name="Ellipse 164"/>
          <p:cNvSpPr/>
          <p:nvPr/>
        </p:nvSpPr>
        <p:spPr>
          <a:xfrm>
            <a:off x="4449096" y="4540192"/>
            <a:ext cx="288000" cy="288000"/>
          </a:xfrm>
          <a:prstGeom prst="ellipse">
            <a:avLst/>
          </a:prstGeom>
          <a:solidFill>
            <a:srgbClr val="0080A4">
              <a:lumMod val="60000"/>
              <a:lumOff val="40000"/>
            </a:srgbClr>
          </a:solidFill>
          <a:ln w="25400" cap="flat" cmpd="sng" algn="ctr">
            <a:no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66" name="Ellipse 165"/>
          <p:cNvSpPr/>
          <p:nvPr/>
        </p:nvSpPr>
        <p:spPr>
          <a:xfrm>
            <a:off x="3812226" y="4866987"/>
            <a:ext cx="288000" cy="288000"/>
          </a:xfrm>
          <a:prstGeom prst="ellipse">
            <a:avLst/>
          </a:prstGeom>
          <a:solidFill>
            <a:srgbClr val="0080A4">
              <a:lumMod val="60000"/>
              <a:lumOff val="40000"/>
            </a:srgbClr>
          </a:solidFill>
          <a:ln w="25400" cap="flat" cmpd="sng" algn="ctr">
            <a:no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67" name="Ellipse 166"/>
          <p:cNvSpPr/>
          <p:nvPr/>
        </p:nvSpPr>
        <p:spPr>
          <a:xfrm>
            <a:off x="4130576" y="4869989"/>
            <a:ext cx="288000" cy="288000"/>
          </a:xfrm>
          <a:prstGeom prst="ellipse">
            <a:avLst/>
          </a:prstGeom>
          <a:solidFill>
            <a:srgbClr val="0080A4">
              <a:lumMod val="60000"/>
              <a:lumOff val="40000"/>
            </a:srgbClr>
          </a:solidFill>
          <a:ln w="25400" cap="flat" cmpd="sng" algn="ctr">
            <a:no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68" name="Ellipse 167"/>
          <p:cNvSpPr/>
          <p:nvPr/>
        </p:nvSpPr>
        <p:spPr>
          <a:xfrm>
            <a:off x="4131378" y="5197184"/>
            <a:ext cx="288000" cy="288000"/>
          </a:xfrm>
          <a:prstGeom prst="ellipse">
            <a:avLst/>
          </a:prstGeom>
          <a:solidFill>
            <a:srgbClr val="0080A4">
              <a:lumMod val="60000"/>
              <a:lumOff val="40000"/>
            </a:srgbClr>
          </a:solidFill>
          <a:ln w="25400" cap="flat" cmpd="sng" algn="ctr">
            <a:solidFill>
              <a:srgbClr val="FF0000"/>
            </a:solidFill>
            <a:prstDash val="solid"/>
          </a:ln>
          <a:effectLst>
            <a:outerShdw blurRad="50800" dist="38100" algn="l" rotWithShape="0">
              <a:srgbClr val="FF0000">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69" name="Ellipse 168"/>
          <p:cNvSpPr/>
          <p:nvPr/>
        </p:nvSpPr>
        <p:spPr>
          <a:xfrm>
            <a:off x="4443140" y="5194834"/>
            <a:ext cx="288000" cy="288000"/>
          </a:xfrm>
          <a:prstGeom prst="ellipse">
            <a:avLst/>
          </a:prstGeom>
          <a:solidFill>
            <a:srgbClr val="0080A4">
              <a:lumMod val="60000"/>
              <a:lumOff val="40000"/>
            </a:srgbClr>
          </a:solidFill>
          <a:ln w="25400" cap="flat" cmpd="sng" algn="ctr">
            <a:no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0" name="Ellipse 169"/>
          <p:cNvSpPr/>
          <p:nvPr/>
        </p:nvSpPr>
        <p:spPr>
          <a:xfrm>
            <a:off x="3810940" y="5198495"/>
            <a:ext cx="288000" cy="288000"/>
          </a:xfrm>
          <a:prstGeom prst="ellipse">
            <a:avLst/>
          </a:prstGeom>
          <a:solidFill>
            <a:srgbClr val="0080A4">
              <a:lumMod val="60000"/>
              <a:lumOff val="40000"/>
            </a:srgbClr>
          </a:solidFill>
          <a:ln w="25400" cap="flat" cmpd="sng" algn="ctr">
            <a:no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1" name="Ellipse 170"/>
          <p:cNvSpPr/>
          <p:nvPr/>
        </p:nvSpPr>
        <p:spPr>
          <a:xfrm>
            <a:off x="4449096" y="4864423"/>
            <a:ext cx="288000" cy="288000"/>
          </a:xfrm>
          <a:prstGeom prst="ellipse">
            <a:avLst/>
          </a:prstGeom>
          <a:solidFill>
            <a:srgbClr val="0080A4">
              <a:lumMod val="60000"/>
              <a:lumOff val="40000"/>
            </a:srgbClr>
          </a:solidFill>
          <a:ln w="25400" cap="flat" cmpd="sng" algn="ctr">
            <a:noFill/>
            <a:prstDash val="solid"/>
          </a:ln>
          <a:effectLst>
            <a:outerShdw blurRad="50800" dist="38100" algn="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2" name="Freihandform 171"/>
          <p:cNvSpPr/>
          <p:nvPr/>
        </p:nvSpPr>
        <p:spPr>
          <a:xfrm>
            <a:off x="3845938" y="4658330"/>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3" name="Freihandform 172"/>
          <p:cNvSpPr/>
          <p:nvPr/>
        </p:nvSpPr>
        <p:spPr>
          <a:xfrm rot="1649385">
            <a:off x="4165157" y="4654642"/>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4" name="Freihandform 173"/>
          <p:cNvSpPr/>
          <p:nvPr/>
        </p:nvSpPr>
        <p:spPr>
          <a:xfrm rot="18376283">
            <a:off x="4482051" y="4654641"/>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5" name="Freihandform 174"/>
          <p:cNvSpPr/>
          <p:nvPr/>
        </p:nvSpPr>
        <p:spPr>
          <a:xfrm rot="18376283">
            <a:off x="4157906" y="4977817"/>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6" name="Freihandform 175"/>
          <p:cNvSpPr/>
          <p:nvPr/>
        </p:nvSpPr>
        <p:spPr>
          <a:xfrm rot="18376283">
            <a:off x="4475434" y="4982561"/>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7" name="Freihandform 176"/>
          <p:cNvSpPr/>
          <p:nvPr/>
        </p:nvSpPr>
        <p:spPr>
          <a:xfrm rot="1649385">
            <a:off x="4484973" y="5318281"/>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8" name="Freihandform 177"/>
          <p:cNvSpPr/>
          <p:nvPr/>
        </p:nvSpPr>
        <p:spPr>
          <a:xfrm>
            <a:off x="3842375" y="5331682"/>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79" name="Freihandform 178"/>
          <p:cNvSpPr/>
          <p:nvPr/>
        </p:nvSpPr>
        <p:spPr>
          <a:xfrm rot="549673">
            <a:off x="3847750" y="4998332"/>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0F6583">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80" name="Freihandform 179"/>
          <p:cNvSpPr/>
          <p:nvPr/>
        </p:nvSpPr>
        <p:spPr>
          <a:xfrm rot="15485546">
            <a:off x="4155376" y="5318324"/>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FFFFFE"/>
              </a:solidFill>
              <a:effectLst/>
              <a:uLnTx/>
              <a:uFillTx/>
              <a:latin typeface="Avenir"/>
              <a:ea typeface="+mn-ea"/>
              <a:cs typeface="+mn-cs"/>
            </a:endParaRPr>
          </a:p>
        </p:txBody>
      </p:sp>
      <p:sp>
        <p:nvSpPr>
          <p:cNvPr id="181" name="Textfeld 180"/>
          <p:cNvSpPr txBox="1"/>
          <p:nvPr/>
        </p:nvSpPr>
        <p:spPr>
          <a:xfrm>
            <a:off x="4549101" y="5191612"/>
            <a:ext cx="1675683" cy="338554"/>
          </a:xfrm>
          <a:prstGeom prst="rect">
            <a:avLst/>
          </a:prstGeom>
          <a:noFill/>
        </p:spPr>
        <p:txBody>
          <a:bodyPr wrap="square" rtlCol="0">
            <a:spAutoFit/>
          </a:bodyPr>
          <a:lstStyle/>
          <a:p>
            <a:pPr algn="ctr" defTabSz="914400"/>
            <a:r>
              <a:rPr lang="de-DE" sz="800" dirty="0">
                <a:solidFill>
                  <a:srgbClr val="0080A4"/>
                </a:solidFill>
                <a:latin typeface="Avenir"/>
              </a:rPr>
              <a:t>1 </a:t>
            </a:r>
            <a:r>
              <a:rPr lang="de-DE" sz="800" dirty="0" err="1">
                <a:solidFill>
                  <a:srgbClr val="0080A4"/>
                </a:solidFill>
                <a:latin typeface="Avenir"/>
              </a:rPr>
              <a:t>copy</a:t>
            </a:r>
            <a:r>
              <a:rPr lang="de-DE" sz="800" dirty="0">
                <a:solidFill>
                  <a:srgbClr val="0080A4"/>
                </a:solidFill>
                <a:latin typeface="Avenir"/>
              </a:rPr>
              <a:t> per </a:t>
            </a:r>
            <a:r>
              <a:rPr lang="de-DE" sz="800" dirty="0" err="1">
                <a:solidFill>
                  <a:srgbClr val="0080A4"/>
                </a:solidFill>
                <a:latin typeface="Avenir"/>
              </a:rPr>
              <a:t>droplet</a:t>
            </a:r>
            <a:endParaRPr lang="de-DE" sz="800" dirty="0">
              <a:solidFill>
                <a:srgbClr val="0080A4"/>
              </a:solidFill>
              <a:latin typeface="Avenir"/>
            </a:endParaRPr>
          </a:p>
          <a:p>
            <a:pPr algn="ctr" defTabSz="914400"/>
            <a:r>
              <a:rPr lang="de-DE" sz="800" dirty="0">
                <a:solidFill>
                  <a:srgbClr val="0080A4"/>
                </a:solidFill>
                <a:latin typeface="Avenir"/>
              </a:rPr>
              <a:t>20,000 </a:t>
            </a:r>
            <a:r>
              <a:rPr lang="de-DE" sz="800" dirty="0" err="1">
                <a:solidFill>
                  <a:srgbClr val="0080A4"/>
                </a:solidFill>
                <a:latin typeface="Avenir"/>
              </a:rPr>
              <a:t>droplets</a:t>
            </a:r>
            <a:endParaRPr lang="de-DE" sz="800" dirty="0">
              <a:solidFill>
                <a:srgbClr val="0080A4"/>
              </a:solidFill>
              <a:latin typeface="Avenir"/>
            </a:endParaRPr>
          </a:p>
        </p:txBody>
      </p:sp>
      <p:pic>
        <p:nvPicPr>
          <p:cNvPr id="182" name="Grafik 181"/>
          <p:cNvPicPr>
            <a:picLocks noChangeAspect="1"/>
          </p:cNvPicPr>
          <p:nvPr/>
        </p:nvPicPr>
        <p:blipFill rotWithShape="1">
          <a:blip r:embed="rId4" cstate="print">
            <a:extLst>
              <a:ext uri="{28A0092B-C50C-407E-A947-70E740481C1C}">
                <a14:useLocalDpi xmlns:a14="http://schemas.microsoft.com/office/drawing/2010/main" val="0"/>
              </a:ext>
            </a:extLst>
          </a:blip>
          <a:srcRect l="49039"/>
          <a:stretch/>
        </p:blipFill>
        <p:spPr>
          <a:xfrm>
            <a:off x="3191591" y="4323550"/>
            <a:ext cx="361701" cy="1188945"/>
          </a:xfrm>
          <a:prstGeom prst="rect">
            <a:avLst/>
          </a:prstGeom>
        </p:spPr>
      </p:pic>
      <p:cxnSp>
        <p:nvCxnSpPr>
          <p:cNvPr id="184" name="Gewinkelte Verbindung 183"/>
          <p:cNvCxnSpPr/>
          <p:nvPr/>
        </p:nvCxnSpPr>
        <p:spPr>
          <a:xfrm>
            <a:off x="1762121" y="4271044"/>
            <a:ext cx="975852" cy="959990"/>
          </a:xfrm>
          <a:prstGeom prst="bentConnector3">
            <a:avLst>
              <a:gd name="adj1" fmla="val 806"/>
            </a:avLst>
          </a:prstGeom>
          <a:ln w="12700">
            <a:tailEnd type="triangle"/>
          </a:ln>
          <a:effectLst/>
        </p:spPr>
        <p:style>
          <a:lnRef idx="2">
            <a:schemeClr val="dk1"/>
          </a:lnRef>
          <a:fillRef idx="0">
            <a:schemeClr val="dk1"/>
          </a:fillRef>
          <a:effectRef idx="1">
            <a:schemeClr val="dk1"/>
          </a:effectRef>
          <a:fontRef idx="minor">
            <a:schemeClr val="tx1"/>
          </a:fontRef>
        </p:style>
      </p:cxnSp>
      <p:sp>
        <p:nvSpPr>
          <p:cNvPr id="186" name="Textfeld 185"/>
          <p:cNvSpPr txBox="1"/>
          <p:nvPr/>
        </p:nvSpPr>
        <p:spPr>
          <a:xfrm>
            <a:off x="751710" y="3684329"/>
            <a:ext cx="1927688" cy="272415"/>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Tumor variants in plasma</a:t>
            </a:r>
          </a:p>
        </p:txBody>
      </p:sp>
      <p:sp>
        <p:nvSpPr>
          <p:cNvPr id="46" name="Freihandform 45"/>
          <p:cNvSpPr/>
          <p:nvPr/>
        </p:nvSpPr>
        <p:spPr>
          <a:xfrm rot="15485546">
            <a:off x="1654291" y="3071946"/>
            <a:ext cx="219007" cy="45719"/>
          </a:xfrm>
          <a:custGeom>
            <a:avLst/>
            <a:gdLst>
              <a:gd name="connsiteX0" fmla="*/ 0 w 464024"/>
              <a:gd name="connsiteY0" fmla="*/ 95535 h 95739"/>
              <a:gd name="connsiteX1" fmla="*/ 88710 w 464024"/>
              <a:gd name="connsiteY1" fmla="*/ 0 h 95739"/>
              <a:gd name="connsiteX2" fmla="*/ 184244 w 464024"/>
              <a:gd name="connsiteY2" fmla="*/ 95535 h 95739"/>
              <a:gd name="connsiteX3" fmla="*/ 279779 w 464024"/>
              <a:gd name="connsiteY3" fmla="*/ 27296 h 95739"/>
              <a:gd name="connsiteX4" fmla="*/ 395785 w 464024"/>
              <a:gd name="connsiteY4" fmla="*/ 95535 h 95739"/>
              <a:gd name="connsiteX5" fmla="*/ 464024 w 464024"/>
              <a:gd name="connsiteY5" fmla="*/ 20472 h 95739"/>
              <a:gd name="connsiteX6" fmla="*/ 464024 w 464024"/>
              <a:gd name="connsiteY6" fmla="*/ 20472 h 9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024" h="95739">
                <a:moveTo>
                  <a:pt x="0" y="95535"/>
                </a:moveTo>
                <a:cubicBezTo>
                  <a:pt x="29001" y="47767"/>
                  <a:pt x="58003" y="0"/>
                  <a:pt x="88710" y="0"/>
                </a:cubicBezTo>
                <a:cubicBezTo>
                  <a:pt x="119417" y="0"/>
                  <a:pt x="152399" y="90986"/>
                  <a:pt x="184244" y="95535"/>
                </a:cubicBezTo>
                <a:cubicBezTo>
                  <a:pt x="216089" y="100084"/>
                  <a:pt x="244522" y="27296"/>
                  <a:pt x="279779" y="27296"/>
                </a:cubicBezTo>
                <a:cubicBezTo>
                  <a:pt x="315036" y="27296"/>
                  <a:pt x="365078" y="96672"/>
                  <a:pt x="395785" y="95535"/>
                </a:cubicBezTo>
                <a:cubicBezTo>
                  <a:pt x="426492" y="94398"/>
                  <a:pt x="464024" y="20472"/>
                  <a:pt x="464024" y="20472"/>
                </a:cubicBezTo>
                <a:lnTo>
                  <a:pt x="464024" y="20472"/>
                </a:lnTo>
              </a:path>
            </a:pathLst>
          </a:custGeom>
          <a:noFill/>
          <a:ln w="254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178AAC"/>
              </a:solidFill>
              <a:effectLst/>
              <a:uLnTx/>
              <a:uFillTx/>
              <a:latin typeface="Avenir"/>
              <a:ea typeface="+mn-ea"/>
              <a:cs typeface="+mn-cs"/>
            </a:endParaRPr>
          </a:p>
        </p:txBody>
      </p:sp>
      <p:sp>
        <p:nvSpPr>
          <p:cNvPr id="190" name="Textfeld 189"/>
          <p:cNvSpPr txBox="1"/>
          <p:nvPr/>
        </p:nvSpPr>
        <p:spPr>
          <a:xfrm>
            <a:off x="3045303" y="5520197"/>
            <a:ext cx="1927688" cy="272415"/>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Droplet Digital PCR (</a:t>
            </a:r>
            <a:r>
              <a:rPr lang="en-US" sz="1000" dirty="0" err="1">
                <a:solidFill>
                  <a:srgbClr val="4B483F"/>
                </a:solidFill>
                <a:latin typeface="Arial" panose="020B0604020202020204" pitchFamily="34" charset="0"/>
                <a:cs typeface="Arial" panose="020B0604020202020204" pitchFamily="34" charset="0"/>
              </a:rPr>
              <a:t>ddPCR</a:t>
            </a:r>
            <a:r>
              <a:rPr lang="en-US" sz="1000" dirty="0">
                <a:solidFill>
                  <a:srgbClr val="4B483F"/>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55583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par>
                                <p:cTn id="11" presetID="10"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fade">
                                      <p:cBhvr>
                                        <p:cTn id="16" dur="500"/>
                                        <p:tgtEl>
                                          <p:spTgt spid="4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fade">
                                      <p:cBhvr>
                                        <p:cTn id="22" dur="500"/>
                                        <p:tgtEl>
                                          <p:spTgt spid="4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500"/>
                                        <p:tgtEl>
                                          <p:spTgt spid="4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500"/>
                                        <p:tgtEl>
                                          <p:spTgt spid="5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fade">
                                      <p:cBhvr>
                                        <p:cTn id="34" dur="500"/>
                                        <p:tgtEl>
                                          <p:spTgt spid="5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fade">
                                      <p:cBhvr>
                                        <p:cTn id="37" dur="500"/>
                                        <p:tgtEl>
                                          <p:spTgt spid="5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3"/>
                                        </p:tgtEl>
                                        <p:attrNameLst>
                                          <p:attrName>style.visibility</p:attrName>
                                        </p:attrNameLst>
                                      </p:cBhvr>
                                      <p:to>
                                        <p:strVal val="visible"/>
                                      </p:to>
                                    </p:set>
                                    <p:animEffect transition="in" filter="fade">
                                      <p:cBhvr>
                                        <p:cTn id="40" dur="500"/>
                                        <p:tgtEl>
                                          <p:spTgt spid="5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4"/>
                                        </p:tgtEl>
                                        <p:attrNameLst>
                                          <p:attrName>style.visibility</p:attrName>
                                        </p:attrNameLst>
                                      </p:cBhvr>
                                      <p:to>
                                        <p:strVal val="visible"/>
                                      </p:to>
                                    </p:set>
                                    <p:animEffect transition="in" filter="fade">
                                      <p:cBhvr>
                                        <p:cTn id="43" dur="500"/>
                                        <p:tgtEl>
                                          <p:spTgt spid="5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500"/>
                                        <p:tgtEl>
                                          <p:spTgt spid="5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6"/>
                                        </p:tgtEl>
                                        <p:attrNameLst>
                                          <p:attrName>style.visibility</p:attrName>
                                        </p:attrNameLst>
                                      </p:cBhvr>
                                      <p:to>
                                        <p:strVal val="visible"/>
                                      </p:to>
                                    </p:set>
                                    <p:animEffect transition="in" filter="fade">
                                      <p:cBhvr>
                                        <p:cTn id="49" dur="500"/>
                                        <p:tgtEl>
                                          <p:spTgt spid="5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57"/>
                                        </p:tgtEl>
                                        <p:attrNameLst>
                                          <p:attrName>style.visibility</p:attrName>
                                        </p:attrNameLst>
                                      </p:cBhvr>
                                      <p:to>
                                        <p:strVal val="visible"/>
                                      </p:to>
                                    </p:set>
                                    <p:animEffect transition="in" filter="fade">
                                      <p:cBhvr>
                                        <p:cTn id="52" dur="500"/>
                                        <p:tgtEl>
                                          <p:spTgt spid="5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58"/>
                                        </p:tgtEl>
                                        <p:attrNameLst>
                                          <p:attrName>style.visibility</p:attrName>
                                        </p:attrNameLst>
                                      </p:cBhvr>
                                      <p:to>
                                        <p:strVal val="visible"/>
                                      </p:to>
                                    </p:set>
                                    <p:animEffect transition="in" filter="fade">
                                      <p:cBhvr>
                                        <p:cTn id="55" dur="500"/>
                                        <p:tgtEl>
                                          <p:spTgt spid="5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9"/>
                                        </p:tgtEl>
                                        <p:attrNameLst>
                                          <p:attrName>style.visibility</p:attrName>
                                        </p:attrNameLst>
                                      </p:cBhvr>
                                      <p:to>
                                        <p:strVal val="visible"/>
                                      </p:to>
                                    </p:set>
                                    <p:animEffect transition="in" filter="fade">
                                      <p:cBhvr>
                                        <p:cTn id="58" dur="500"/>
                                        <p:tgtEl>
                                          <p:spTgt spid="5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60"/>
                                        </p:tgtEl>
                                        <p:attrNameLst>
                                          <p:attrName>style.visibility</p:attrName>
                                        </p:attrNameLst>
                                      </p:cBhvr>
                                      <p:to>
                                        <p:strVal val="visible"/>
                                      </p:to>
                                    </p:set>
                                    <p:animEffect transition="in" filter="fade">
                                      <p:cBhvr>
                                        <p:cTn id="61" dur="500"/>
                                        <p:tgtEl>
                                          <p:spTgt spid="6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1"/>
                                        </p:tgtEl>
                                        <p:attrNameLst>
                                          <p:attrName>style.visibility</p:attrName>
                                        </p:attrNameLst>
                                      </p:cBhvr>
                                      <p:to>
                                        <p:strVal val="visible"/>
                                      </p:to>
                                    </p:set>
                                    <p:animEffect transition="in" filter="fade">
                                      <p:cBhvr>
                                        <p:cTn id="64" dur="500"/>
                                        <p:tgtEl>
                                          <p:spTgt spid="6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2"/>
                                        </p:tgtEl>
                                        <p:attrNameLst>
                                          <p:attrName>style.visibility</p:attrName>
                                        </p:attrNameLst>
                                      </p:cBhvr>
                                      <p:to>
                                        <p:strVal val="visible"/>
                                      </p:to>
                                    </p:set>
                                    <p:animEffect transition="in" filter="fade">
                                      <p:cBhvr>
                                        <p:cTn id="67" dur="500"/>
                                        <p:tgtEl>
                                          <p:spTgt spid="6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63"/>
                                        </p:tgtEl>
                                        <p:attrNameLst>
                                          <p:attrName>style.visibility</p:attrName>
                                        </p:attrNameLst>
                                      </p:cBhvr>
                                      <p:to>
                                        <p:strVal val="visible"/>
                                      </p:to>
                                    </p:set>
                                    <p:animEffect transition="in" filter="fade">
                                      <p:cBhvr>
                                        <p:cTn id="70" dur="500"/>
                                        <p:tgtEl>
                                          <p:spTgt spid="6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64"/>
                                        </p:tgtEl>
                                        <p:attrNameLst>
                                          <p:attrName>style.visibility</p:attrName>
                                        </p:attrNameLst>
                                      </p:cBhvr>
                                      <p:to>
                                        <p:strVal val="visible"/>
                                      </p:to>
                                    </p:set>
                                    <p:animEffect transition="in" filter="fade">
                                      <p:cBhvr>
                                        <p:cTn id="73" dur="500"/>
                                        <p:tgtEl>
                                          <p:spTgt spid="6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5"/>
                                        </p:tgtEl>
                                        <p:attrNameLst>
                                          <p:attrName>style.visibility</p:attrName>
                                        </p:attrNameLst>
                                      </p:cBhvr>
                                      <p:to>
                                        <p:strVal val="visible"/>
                                      </p:to>
                                    </p:set>
                                    <p:animEffect transition="in" filter="fade">
                                      <p:cBhvr>
                                        <p:cTn id="76" dur="500"/>
                                        <p:tgtEl>
                                          <p:spTgt spid="65"/>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6"/>
                                        </p:tgtEl>
                                        <p:attrNameLst>
                                          <p:attrName>style.visibility</p:attrName>
                                        </p:attrNameLst>
                                      </p:cBhvr>
                                      <p:to>
                                        <p:strVal val="visible"/>
                                      </p:to>
                                    </p:set>
                                    <p:animEffect transition="in" filter="fade">
                                      <p:cBhvr>
                                        <p:cTn id="79" dur="500"/>
                                        <p:tgtEl>
                                          <p:spTgt spid="6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7"/>
                                        </p:tgtEl>
                                        <p:attrNameLst>
                                          <p:attrName>style.visibility</p:attrName>
                                        </p:attrNameLst>
                                      </p:cBhvr>
                                      <p:to>
                                        <p:strVal val="visible"/>
                                      </p:to>
                                    </p:set>
                                    <p:animEffect transition="in" filter="fade">
                                      <p:cBhvr>
                                        <p:cTn id="82" dur="500"/>
                                        <p:tgtEl>
                                          <p:spTgt spid="67"/>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68"/>
                                        </p:tgtEl>
                                        <p:attrNameLst>
                                          <p:attrName>style.visibility</p:attrName>
                                        </p:attrNameLst>
                                      </p:cBhvr>
                                      <p:to>
                                        <p:strVal val="visible"/>
                                      </p:to>
                                    </p:set>
                                    <p:animEffect transition="in" filter="fade">
                                      <p:cBhvr>
                                        <p:cTn id="85" dur="500"/>
                                        <p:tgtEl>
                                          <p:spTgt spid="68"/>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69"/>
                                        </p:tgtEl>
                                        <p:attrNameLst>
                                          <p:attrName>style.visibility</p:attrName>
                                        </p:attrNameLst>
                                      </p:cBhvr>
                                      <p:to>
                                        <p:strVal val="visible"/>
                                      </p:to>
                                    </p:set>
                                    <p:animEffect transition="in" filter="fade">
                                      <p:cBhvr>
                                        <p:cTn id="88" dur="500"/>
                                        <p:tgtEl>
                                          <p:spTgt spid="69"/>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70"/>
                                        </p:tgtEl>
                                        <p:attrNameLst>
                                          <p:attrName>style.visibility</p:attrName>
                                        </p:attrNameLst>
                                      </p:cBhvr>
                                      <p:to>
                                        <p:strVal val="visible"/>
                                      </p:to>
                                    </p:set>
                                    <p:animEffect transition="in" filter="fade">
                                      <p:cBhvr>
                                        <p:cTn id="91" dur="500"/>
                                        <p:tgtEl>
                                          <p:spTgt spid="70"/>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71"/>
                                        </p:tgtEl>
                                        <p:attrNameLst>
                                          <p:attrName>style.visibility</p:attrName>
                                        </p:attrNameLst>
                                      </p:cBhvr>
                                      <p:to>
                                        <p:strVal val="visible"/>
                                      </p:to>
                                    </p:set>
                                    <p:animEffect transition="in" filter="fade">
                                      <p:cBhvr>
                                        <p:cTn id="94" dur="500"/>
                                        <p:tgtEl>
                                          <p:spTgt spid="71"/>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72"/>
                                        </p:tgtEl>
                                        <p:attrNameLst>
                                          <p:attrName>style.visibility</p:attrName>
                                        </p:attrNameLst>
                                      </p:cBhvr>
                                      <p:to>
                                        <p:strVal val="visible"/>
                                      </p:to>
                                    </p:set>
                                    <p:animEffect transition="in" filter="fade">
                                      <p:cBhvr>
                                        <p:cTn id="97" dur="500"/>
                                        <p:tgtEl>
                                          <p:spTgt spid="72"/>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73"/>
                                        </p:tgtEl>
                                        <p:attrNameLst>
                                          <p:attrName>style.visibility</p:attrName>
                                        </p:attrNameLst>
                                      </p:cBhvr>
                                      <p:to>
                                        <p:strVal val="visible"/>
                                      </p:to>
                                    </p:set>
                                    <p:animEffect transition="in" filter="fade">
                                      <p:cBhvr>
                                        <p:cTn id="100" dur="500"/>
                                        <p:tgtEl>
                                          <p:spTgt spid="73"/>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74"/>
                                        </p:tgtEl>
                                        <p:attrNameLst>
                                          <p:attrName>style.visibility</p:attrName>
                                        </p:attrNameLst>
                                      </p:cBhvr>
                                      <p:to>
                                        <p:strVal val="visible"/>
                                      </p:to>
                                    </p:set>
                                    <p:animEffect transition="in" filter="fade">
                                      <p:cBhvr>
                                        <p:cTn id="103" dur="500"/>
                                        <p:tgtEl>
                                          <p:spTgt spid="74"/>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75"/>
                                        </p:tgtEl>
                                        <p:attrNameLst>
                                          <p:attrName>style.visibility</p:attrName>
                                        </p:attrNameLst>
                                      </p:cBhvr>
                                      <p:to>
                                        <p:strVal val="visible"/>
                                      </p:to>
                                    </p:set>
                                    <p:animEffect transition="in" filter="fade">
                                      <p:cBhvr>
                                        <p:cTn id="106" dur="500"/>
                                        <p:tgtEl>
                                          <p:spTgt spid="75"/>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106"/>
                                        </p:tgtEl>
                                        <p:attrNameLst>
                                          <p:attrName>style.visibility</p:attrName>
                                        </p:attrNameLst>
                                      </p:cBhvr>
                                      <p:to>
                                        <p:strVal val="visible"/>
                                      </p:to>
                                    </p:set>
                                    <p:animEffect transition="in" filter="fade">
                                      <p:cBhvr>
                                        <p:cTn id="111" dur="500"/>
                                        <p:tgtEl>
                                          <p:spTgt spid="106"/>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05"/>
                                        </p:tgtEl>
                                        <p:attrNameLst>
                                          <p:attrName>style.visibility</p:attrName>
                                        </p:attrNameLst>
                                      </p:cBhvr>
                                      <p:to>
                                        <p:strVal val="visible"/>
                                      </p:to>
                                    </p:set>
                                    <p:animEffect transition="in" filter="fade">
                                      <p:cBhvr>
                                        <p:cTn id="114" dur="500"/>
                                        <p:tgtEl>
                                          <p:spTgt spid="105"/>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113"/>
                                        </p:tgtEl>
                                        <p:attrNameLst>
                                          <p:attrName>style.visibility</p:attrName>
                                        </p:attrNameLst>
                                      </p:cBhvr>
                                      <p:to>
                                        <p:strVal val="visible"/>
                                      </p:to>
                                    </p:set>
                                    <p:animEffect transition="in" filter="fade">
                                      <p:cBhvr>
                                        <p:cTn id="117" dur="500"/>
                                        <p:tgtEl>
                                          <p:spTgt spid="113"/>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103"/>
                                        </p:tgtEl>
                                        <p:attrNameLst>
                                          <p:attrName>style.visibility</p:attrName>
                                        </p:attrNameLst>
                                      </p:cBhvr>
                                      <p:to>
                                        <p:strVal val="visible"/>
                                      </p:to>
                                    </p:set>
                                    <p:animEffect transition="in" filter="fade">
                                      <p:cBhvr>
                                        <p:cTn id="120" dur="500"/>
                                        <p:tgtEl>
                                          <p:spTgt spid="103"/>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111"/>
                                        </p:tgtEl>
                                        <p:attrNameLst>
                                          <p:attrName>style.visibility</p:attrName>
                                        </p:attrNameLst>
                                      </p:cBhvr>
                                      <p:to>
                                        <p:strVal val="visible"/>
                                      </p:to>
                                    </p:set>
                                    <p:animEffect transition="in" filter="fade">
                                      <p:cBhvr>
                                        <p:cTn id="125" dur="500"/>
                                        <p:tgtEl>
                                          <p:spTgt spid="111"/>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100"/>
                                        </p:tgtEl>
                                        <p:attrNameLst>
                                          <p:attrName>style.visibility</p:attrName>
                                        </p:attrNameLst>
                                      </p:cBhvr>
                                      <p:to>
                                        <p:strVal val="visible"/>
                                      </p:to>
                                    </p:set>
                                    <p:animEffect transition="in" filter="fade">
                                      <p:cBhvr>
                                        <p:cTn id="128" dur="500"/>
                                        <p:tgtEl>
                                          <p:spTgt spid="100"/>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10"/>
                                        </p:tgtEl>
                                        <p:attrNameLst>
                                          <p:attrName>style.visibility</p:attrName>
                                        </p:attrNameLst>
                                      </p:cBhvr>
                                      <p:to>
                                        <p:strVal val="visible"/>
                                      </p:to>
                                    </p:set>
                                    <p:animEffect transition="in" filter="fade">
                                      <p:cBhvr>
                                        <p:cTn id="131" dur="500"/>
                                        <p:tgtEl>
                                          <p:spTgt spid="110"/>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104"/>
                                        </p:tgtEl>
                                        <p:attrNameLst>
                                          <p:attrName>style.visibility</p:attrName>
                                        </p:attrNameLst>
                                      </p:cBhvr>
                                      <p:to>
                                        <p:strVal val="visible"/>
                                      </p:to>
                                    </p:set>
                                    <p:animEffect transition="in" filter="fade">
                                      <p:cBhvr>
                                        <p:cTn id="134" dur="500"/>
                                        <p:tgtEl>
                                          <p:spTgt spid="104"/>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112"/>
                                        </p:tgtEl>
                                        <p:attrNameLst>
                                          <p:attrName>style.visibility</p:attrName>
                                        </p:attrNameLst>
                                      </p:cBhvr>
                                      <p:to>
                                        <p:strVal val="visible"/>
                                      </p:to>
                                    </p:set>
                                    <p:animEffect transition="in" filter="fade">
                                      <p:cBhvr>
                                        <p:cTn id="139" dur="500"/>
                                        <p:tgtEl>
                                          <p:spTgt spid="112"/>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101"/>
                                        </p:tgtEl>
                                        <p:attrNameLst>
                                          <p:attrName>style.visibility</p:attrName>
                                        </p:attrNameLst>
                                      </p:cBhvr>
                                      <p:to>
                                        <p:strVal val="visible"/>
                                      </p:to>
                                    </p:set>
                                    <p:animEffect transition="in" filter="fade">
                                      <p:cBhvr>
                                        <p:cTn id="142" dur="500"/>
                                        <p:tgtEl>
                                          <p:spTgt spid="101"/>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102"/>
                                        </p:tgtEl>
                                        <p:attrNameLst>
                                          <p:attrName>style.visibility</p:attrName>
                                        </p:attrNameLst>
                                      </p:cBhvr>
                                      <p:to>
                                        <p:strVal val="visible"/>
                                      </p:to>
                                    </p:set>
                                    <p:animEffect transition="in" filter="fade">
                                      <p:cBhvr>
                                        <p:cTn id="147" dur="500"/>
                                        <p:tgtEl>
                                          <p:spTgt spid="102"/>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109"/>
                                        </p:tgtEl>
                                        <p:attrNameLst>
                                          <p:attrName>style.visibility</p:attrName>
                                        </p:attrNameLst>
                                      </p:cBhvr>
                                      <p:to>
                                        <p:strVal val="visible"/>
                                      </p:to>
                                    </p:set>
                                    <p:animEffect transition="in" filter="fade">
                                      <p:cBhvr>
                                        <p:cTn id="150" dur="500"/>
                                        <p:tgtEl>
                                          <p:spTgt spid="109"/>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nodeType="clickEffect">
                                  <p:stCondLst>
                                    <p:cond delay="0"/>
                                  </p:stCondLst>
                                  <p:childTnLst>
                                    <p:set>
                                      <p:cBhvr>
                                        <p:cTn id="154" dur="1" fill="hold">
                                          <p:stCondLst>
                                            <p:cond delay="0"/>
                                          </p:stCondLst>
                                        </p:cTn>
                                        <p:tgtEl>
                                          <p:spTgt spid="182"/>
                                        </p:tgtEl>
                                        <p:attrNameLst>
                                          <p:attrName>style.visibility</p:attrName>
                                        </p:attrNameLst>
                                      </p:cBhvr>
                                      <p:to>
                                        <p:strVal val="visible"/>
                                      </p:to>
                                    </p:set>
                                    <p:animEffect transition="in" filter="fade">
                                      <p:cBhvr>
                                        <p:cTn id="155" dur="500"/>
                                        <p:tgtEl>
                                          <p:spTgt spid="182"/>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149"/>
                                        </p:tgtEl>
                                        <p:attrNameLst>
                                          <p:attrName>style.visibility</p:attrName>
                                        </p:attrNameLst>
                                      </p:cBhvr>
                                      <p:to>
                                        <p:strVal val="visible"/>
                                      </p:to>
                                    </p:set>
                                    <p:animEffect transition="in" filter="fade">
                                      <p:cBhvr>
                                        <p:cTn id="158" dur="500"/>
                                        <p:tgtEl>
                                          <p:spTgt spid="149"/>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150"/>
                                        </p:tgtEl>
                                        <p:attrNameLst>
                                          <p:attrName>style.visibility</p:attrName>
                                        </p:attrNameLst>
                                      </p:cBhvr>
                                      <p:to>
                                        <p:strVal val="visible"/>
                                      </p:to>
                                    </p:set>
                                    <p:animEffect transition="in" filter="fade">
                                      <p:cBhvr>
                                        <p:cTn id="161" dur="500"/>
                                        <p:tgtEl>
                                          <p:spTgt spid="150"/>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151"/>
                                        </p:tgtEl>
                                        <p:attrNameLst>
                                          <p:attrName>style.visibility</p:attrName>
                                        </p:attrNameLst>
                                      </p:cBhvr>
                                      <p:to>
                                        <p:strVal val="visible"/>
                                      </p:to>
                                    </p:set>
                                    <p:animEffect transition="in" filter="fade">
                                      <p:cBhvr>
                                        <p:cTn id="164" dur="500"/>
                                        <p:tgtEl>
                                          <p:spTgt spid="151"/>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152"/>
                                        </p:tgtEl>
                                        <p:attrNameLst>
                                          <p:attrName>style.visibility</p:attrName>
                                        </p:attrNameLst>
                                      </p:cBhvr>
                                      <p:to>
                                        <p:strVal val="visible"/>
                                      </p:to>
                                    </p:set>
                                    <p:animEffect transition="in" filter="fade">
                                      <p:cBhvr>
                                        <p:cTn id="167" dur="500"/>
                                        <p:tgtEl>
                                          <p:spTgt spid="152"/>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153"/>
                                        </p:tgtEl>
                                        <p:attrNameLst>
                                          <p:attrName>style.visibility</p:attrName>
                                        </p:attrNameLst>
                                      </p:cBhvr>
                                      <p:to>
                                        <p:strVal val="visible"/>
                                      </p:to>
                                    </p:set>
                                    <p:animEffect transition="in" filter="fade">
                                      <p:cBhvr>
                                        <p:cTn id="170" dur="500"/>
                                        <p:tgtEl>
                                          <p:spTgt spid="153"/>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154"/>
                                        </p:tgtEl>
                                        <p:attrNameLst>
                                          <p:attrName>style.visibility</p:attrName>
                                        </p:attrNameLst>
                                      </p:cBhvr>
                                      <p:to>
                                        <p:strVal val="visible"/>
                                      </p:to>
                                    </p:set>
                                    <p:animEffect transition="in" filter="fade">
                                      <p:cBhvr>
                                        <p:cTn id="173" dur="500"/>
                                        <p:tgtEl>
                                          <p:spTgt spid="154"/>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155"/>
                                        </p:tgtEl>
                                        <p:attrNameLst>
                                          <p:attrName>style.visibility</p:attrName>
                                        </p:attrNameLst>
                                      </p:cBhvr>
                                      <p:to>
                                        <p:strVal val="visible"/>
                                      </p:to>
                                    </p:set>
                                    <p:animEffect transition="in" filter="fade">
                                      <p:cBhvr>
                                        <p:cTn id="176" dur="500"/>
                                        <p:tgtEl>
                                          <p:spTgt spid="155"/>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156"/>
                                        </p:tgtEl>
                                        <p:attrNameLst>
                                          <p:attrName>style.visibility</p:attrName>
                                        </p:attrNameLst>
                                      </p:cBhvr>
                                      <p:to>
                                        <p:strVal val="visible"/>
                                      </p:to>
                                    </p:set>
                                    <p:animEffect transition="in" filter="fade">
                                      <p:cBhvr>
                                        <p:cTn id="179" dur="500"/>
                                        <p:tgtEl>
                                          <p:spTgt spid="156"/>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157"/>
                                        </p:tgtEl>
                                        <p:attrNameLst>
                                          <p:attrName>style.visibility</p:attrName>
                                        </p:attrNameLst>
                                      </p:cBhvr>
                                      <p:to>
                                        <p:strVal val="visible"/>
                                      </p:to>
                                    </p:set>
                                    <p:animEffect transition="in" filter="fade">
                                      <p:cBhvr>
                                        <p:cTn id="182" dur="500"/>
                                        <p:tgtEl>
                                          <p:spTgt spid="157"/>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158"/>
                                        </p:tgtEl>
                                        <p:attrNameLst>
                                          <p:attrName>style.visibility</p:attrName>
                                        </p:attrNameLst>
                                      </p:cBhvr>
                                      <p:to>
                                        <p:strVal val="visible"/>
                                      </p:to>
                                    </p:set>
                                    <p:animEffect transition="in" filter="fade">
                                      <p:cBhvr>
                                        <p:cTn id="185" dur="500"/>
                                        <p:tgtEl>
                                          <p:spTgt spid="158"/>
                                        </p:tgtEl>
                                      </p:cBhvr>
                                    </p:animEffect>
                                  </p:childTnLst>
                                </p:cTn>
                              </p:par>
                              <p:par>
                                <p:cTn id="186" presetID="10" presetClass="entr" presetSubtype="0" fill="hold" grpId="0" nodeType="withEffect">
                                  <p:stCondLst>
                                    <p:cond delay="0"/>
                                  </p:stCondLst>
                                  <p:childTnLst>
                                    <p:set>
                                      <p:cBhvr>
                                        <p:cTn id="187" dur="1" fill="hold">
                                          <p:stCondLst>
                                            <p:cond delay="0"/>
                                          </p:stCondLst>
                                        </p:cTn>
                                        <p:tgtEl>
                                          <p:spTgt spid="159"/>
                                        </p:tgtEl>
                                        <p:attrNameLst>
                                          <p:attrName>style.visibility</p:attrName>
                                        </p:attrNameLst>
                                      </p:cBhvr>
                                      <p:to>
                                        <p:strVal val="visible"/>
                                      </p:to>
                                    </p:set>
                                    <p:animEffect transition="in" filter="fade">
                                      <p:cBhvr>
                                        <p:cTn id="188" dur="500"/>
                                        <p:tgtEl>
                                          <p:spTgt spid="159"/>
                                        </p:tgtEl>
                                      </p:cBhvr>
                                    </p:animEffect>
                                  </p:childTnLst>
                                </p:cTn>
                              </p:par>
                              <p:par>
                                <p:cTn id="189" presetID="10" presetClass="entr" presetSubtype="0" fill="hold" grpId="0" nodeType="withEffect">
                                  <p:stCondLst>
                                    <p:cond delay="0"/>
                                  </p:stCondLst>
                                  <p:childTnLst>
                                    <p:set>
                                      <p:cBhvr>
                                        <p:cTn id="190" dur="1" fill="hold">
                                          <p:stCondLst>
                                            <p:cond delay="0"/>
                                          </p:stCondLst>
                                        </p:cTn>
                                        <p:tgtEl>
                                          <p:spTgt spid="160"/>
                                        </p:tgtEl>
                                        <p:attrNameLst>
                                          <p:attrName>style.visibility</p:attrName>
                                        </p:attrNameLst>
                                      </p:cBhvr>
                                      <p:to>
                                        <p:strVal val="visible"/>
                                      </p:to>
                                    </p:set>
                                    <p:animEffect transition="in" filter="fade">
                                      <p:cBhvr>
                                        <p:cTn id="191" dur="500"/>
                                        <p:tgtEl>
                                          <p:spTgt spid="160"/>
                                        </p:tgtEl>
                                      </p:cBhvr>
                                    </p:animEffect>
                                  </p:childTnLst>
                                </p:cTn>
                              </p:par>
                              <p:par>
                                <p:cTn id="192" presetID="10" presetClass="entr" presetSubtype="0" fill="hold" nodeType="withEffect">
                                  <p:stCondLst>
                                    <p:cond delay="0"/>
                                  </p:stCondLst>
                                  <p:childTnLst>
                                    <p:set>
                                      <p:cBhvr>
                                        <p:cTn id="193" dur="1" fill="hold">
                                          <p:stCondLst>
                                            <p:cond delay="0"/>
                                          </p:stCondLst>
                                        </p:cTn>
                                        <p:tgtEl>
                                          <p:spTgt spid="161"/>
                                        </p:tgtEl>
                                        <p:attrNameLst>
                                          <p:attrName>style.visibility</p:attrName>
                                        </p:attrNameLst>
                                      </p:cBhvr>
                                      <p:to>
                                        <p:strVal val="visible"/>
                                      </p:to>
                                    </p:set>
                                    <p:animEffect transition="in" filter="fade">
                                      <p:cBhvr>
                                        <p:cTn id="194" dur="500"/>
                                        <p:tgtEl>
                                          <p:spTgt spid="161"/>
                                        </p:tgtEl>
                                      </p:cBhvr>
                                    </p:animEffect>
                                  </p:childTnLst>
                                </p:cTn>
                              </p:par>
                              <p:par>
                                <p:cTn id="195" presetID="10" presetClass="entr" presetSubtype="0" fill="hold" nodeType="withEffect">
                                  <p:stCondLst>
                                    <p:cond delay="0"/>
                                  </p:stCondLst>
                                  <p:childTnLst>
                                    <p:set>
                                      <p:cBhvr>
                                        <p:cTn id="196" dur="1" fill="hold">
                                          <p:stCondLst>
                                            <p:cond delay="0"/>
                                          </p:stCondLst>
                                        </p:cTn>
                                        <p:tgtEl>
                                          <p:spTgt spid="162"/>
                                        </p:tgtEl>
                                        <p:attrNameLst>
                                          <p:attrName>style.visibility</p:attrName>
                                        </p:attrNameLst>
                                      </p:cBhvr>
                                      <p:to>
                                        <p:strVal val="visible"/>
                                      </p:to>
                                    </p:set>
                                    <p:animEffect transition="in" filter="fade">
                                      <p:cBhvr>
                                        <p:cTn id="197" dur="500"/>
                                        <p:tgtEl>
                                          <p:spTgt spid="162"/>
                                        </p:tgtEl>
                                      </p:cBhvr>
                                    </p:animEffect>
                                  </p:childTnLst>
                                </p:cTn>
                              </p:par>
                              <p:par>
                                <p:cTn id="198" presetID="10" presetClass="entr" presetSubtype="0" fill="hold" grpId="0" nodeType="withEffect">
                                  <p:stCondLst>
                                    <p:cond delay="0"/>
                                  </p:stCondLst>
                                  <p:childTnLst>
                                    <p:set>
                                      <p:cBhvr>
                                        <p:cTn id="199" dur="1" fill="hold">
                                          <p:stCondLst>
                                            <p:cond delay="0"/>
                                          </p:stCondLst>
                                        </p:cTn>
                                        <p:tgtEl>
                                          <p:spTgt spid="163"/>
                                        </p:tgtEl>
                                        <p:attrNameLst>
                                          <p:attrName>style.visibility</p:attrName>
                                        </p:attrNameLst>
                                      </p:cBhvr>
                                      <p:to>
                                        <p:strVal val="visible"/>
                                      </p:to>
                                    </p:set>
                                    <p:animEffect transition="in" filter="fade">
                                      <p:cBhvr>
                                        <p:cTn id="200" dur="500"/>
                                        <p:tgtEl>
                                          <p:spTgt spid="163"/>
                                        </p:tgtEl>
                                      </p:cBhvr>
                                    </p:animEffect>
                                  </p:childTnLst>
                                </p:cTn>
                              </p:par>
                              <p:par>
                                <p:cTn id="201" presetID="10" presetClass="entr" presetSubtype="0" fill="hold" grpId="0" nodeType="withEffect">
                                  <p:stCondLst>
                                    <p:cond delay="0"/>
                                  </p:stCondLst>
                                  <p:childTnLst>
                                    <p:set>
                                      <p:cBhvr>
                                        <p:cTn id="202" dur="1" fill="hold">
                                          <p:stCondLst>
                                            <p:cond delay="0"/>
                                          </p:stCondLst>
                                        </p:cTn>
                                        <p:tgtEl>
                                          <p:spTgt spid="164"/>
                                        </p:tgtEl>
                                        <p:attrNameLst>
                                          <p:attrName>style.visibility</p:attrName>
                                        </p:attrNameLst>
                                      </p:cBhvr>
                                      <p:to>
                                        <p:strVal val="visible"/>
                                      </p:to>
                                    </p:set>
                                    <p:animEffect transition="in" filter="fade">
                                      <p:cBhvr>
                                        <p:cTn id="203" dur="500"/>
                                        <p:tgtEl>
                                          <p:spTgt spid="164"/>
                                        </p:tgtEl>
                                      </p:cBhvr>
                                    </p:animEffect>
                                  </p:childTnLst>
                                </p:cTn>
                              </p:par>
                              <p:par>
                                <p:cTn id="204" presetID="10" presetClass="entr" presetSubtype="0" fill="hold" grpId="0" nodeType="withEffect">
                                  <p:stCondLst>
                                    <p:cond delay="0"/>
                                  </p:stCondLst>
                                  <p:childTnLst>
                                    <p:set>
                                      <p:cBhvr>
                                        <p:cTn id="205" dur="1" fill="hold">
                                          <p:stCondLst>
                                            <p:cond delay="0"/>
                                          </p:stCondLst>
                                        </p:cTn>
                                        <p:tgtEl>
                                          <p:spTgt spid="165"/>
                                        </p:tgtEl>
                                        <p:attrNameLst>
                                          <p:attrName>style.visibility</p:attrName>
                                        </p:attrNameLst>
                                      </p:cBhvr>
                                      <p:to>
                                        <p:strVal val="visible"/>
                                      </p:to>
                                    </p:set>
                                    <p:animEffect transition="in" filter="fade">
                                      <p:cBhvr>
                                        <p:cTn id="206" dur="500"/>
                                        <p:tgtEl>
                                          <p:spTgt spid="165"/>
                                        </p:tgtEl>
                                      </p:cBhvr>
                                    </p:animEffect>
                                  </p:childTnLst>
                                </p:cTn>
                              </p:par>
                              <p:par>
                                <p:cTn id="207" presetID="10" presetClass="entr" presetSubtype="0" fill="hold" grpId="0" nodeType="withEffect">
                                  <p:stCondLst>
                                    <p:cond delay="0"/>
                                  </p:stCondLst>
                                  <p:childTnLst>
                                    <p:set>
                                      <p:cBhvr>
                                        <p:cTn id="208" dur="1" fill="hold">
                                          <p:stCondLst>
                                            <p:cond delay="0"/>
                                          </p:stCondLst>
                                        </p:cTn>
                                        <p:tgtEl>
                                          <p:spTgt spid="166"/>
                                        </p:tgtEl>
                                        <p:attrNameLst>
                                          <p:attrName>style.visibility</p:attrName>
                                        </p:attrNameLst>
                                      </p:cBhvr>
                                      <p:to>
                                        <p:strVal val="visible"/>
                                      </p:to>
                                    </p:set>
                                    <p:animEffect transition="in" filter="fade">
                                      <p:cBhvr>
                                        <p:cTn id="209" dur="500"/>
                                        <p:tgtEl>
                                          <p:spTgt spid="166"/>
                                        </p:tgtEl>
                                      </p:cBhvr>
                                    </p:animEffect>
                                  </p:childTnLst>
                                </p:cTn>
                              </p:par>
                              <p:par>
                                <p:cTn id="210" presetID="10" presetClass="entr" presetSubtype="0" fill="hold" grpId="0" nodeType="withEffect">
                                  <p:stCondLst>
                                    <p:cond delay="0"/>
                                  </p:stCondLst>
                                  <p:childTnLst>
                                    <p:set>
                                      <p:cBhvr>
                                        <p:cTn id="211" dur="1" fill="hold">
                                          <p:stCondLst>
                                            <p:cond delay="0"/>
                                          </p:stCondLst>
                                        </p:cTn>
                                        <p:tgtEl>
                                          <p:spTgt spid="167"/>
                                        </p:tgtEl>
                                        <p:attrNameLst>
                                          <p:attrName>style.visibility</p:attrName>
                                        </p:attrNameLst>
                                      </p:cBhvr>
                                      <p:to>
                                        <p:strVal val="visible"/>
                                      </p:to>
                                    </p:set>
                                    <p:animEffect transition="in" filter="fade">
                                      <p:cBhvr>
                                        <p:cTn id="212" dur="500"/>
                                        <p:tgtEl>
                                          <p:spTgt spid="167"/>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168"/>
                                        </p:tgtEl>
                                        <p:attrNameLst>
                                          <p:attrName>style.visibility</p:attrName>
                                        </p:attrNameLst>
                                      </p:cBhvr>
                                      <p:to>
                                        <p:strVal val="visible"/>
                                      </p:to>
                                    </p:set>
                                    <p:animEffect transition="in" filter="fade">
                                      <p:cBhvr>
                                        <p:cTn id="215" dur="500"/>
                                        <p:tgtEl>
                                          <p:spTgt spid="168"/>
                                        </p:tgtEl>
                                      </p:cBhvr>
                                    </p:animEffect>
                                  </p:childTnLst>
                                </p:cTn>
                              </p:par>
                              <p:par>
                                <p:cTn id="216" presetID="10" presetClass="entr" presetSubtype="0" fill="hold" grpId="0" nodeType="withEffect">
                                  <p:stCondLst>
                                    <p:cond delay="0"/>
                                  </p:stCondLst>
                                  <p:childTnLst>
                                    <p:set>
                                      <p:cBhvr>
                                        <p:cTn id="217" dur="1" fill="hold">
                                          <p:stCondLst>
                                            <p:cond delay="0"/>
                                          </p:stCondLst>
                                        </p:cTn>
                                        <p:tgtEl>
                                          <p:spTgt spid="169"/>
                                        </p:tgtEl>
                                        <p:attrNameLst>
                                          <p:attrName>style.visibility</p:attrName>
                                        </p:attrNameLst>
                                      </p:cBhvr>
                                      <p:to>
                                        <p:strVal val="visible"/>
                                      </p:to>
                                    </p:set>
                                    <p:animEffect transition="in" filter="fade">
                                      <p:cBhvr>
                                        <p:cTn id="218" dur="500"/>
                                        <p:tgtEl>
                                          <p:spTgt spid="169"/>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170"/>
                                        </p:tgtEl>
                                        <p:attrNameLst>
                                          <p:attrName>style.visibility</p:attrName>
                                        </p:attrNameLst>
                                      </p:cBhvr>
                                      <p:to>
                                        <p:strVal val="visible"/>
                                      </p:to>
                                    </p:set>
                                    <p:animEffect transition="in" filter="fade">
                                      <p:cBhvr>
                                        <p:cTn id="221" dur="500"/>
                                        <p:tgtEl>
                                          <p:spTgt spid="170"/>
                                        </p:tgtEl>
                                      </p:cBhvr>
                                    </p:animEffect>
                                  </p:childTnLst>
                                </p:cTn>
                              </p:par>
                              <p:par>
                                <p:cTn id="222" presetID="10" presetClass="entr" presetSubtype="0" fill="hold" grpId="0" nodeType="withEffect">
                                  <p:stCondLst>
                                    <p:cond delay="0"/>
                                  </p:stCondLst>
                                  <p:childTnLst>
                                    <p:set>
                                      <p:cBhvr>
                                        <p:cTn id="223" dur="1" fill="hold">
                                          <p:stCondLst>
                                            <p:cond delay="0"/>
                                          </p:stCondLst>
                                        </p:cTn>
                                        <p:tgtEl>
                                          <p:spTgt spid="171"/>
                                        </p:tgtEl>
                                        <p:attrNameLst>
                                          <p:attrName>style.visibility</p:attrName>
                                        </p:attrNameLst>
                                      </p:cBhvr>
                                      <p:to>
                                        <p:strVal val="visible"/>
                                      </p:to>
                                    </p:set>
                                    <p:animEffect transition="in" filter="fade">
                                      <p:cBhvr>
                                        <p:cTn id="224" dur="500"/>
                                        <p:tgtEl>
                                          <p:spTgt spid="171"/>
                                        </p:tgtEl>
                                      </p:cBhvr>
                                    </p:animEffect>
                                  </p:childTnLst>
                                </p:cTn>
                              </p:par>
                              <p:par>
                                <p:cTn id="225" presetID="10" presetClass="entr" presetSubtype="0" fill="hold" grpId="0" nodeType="withEffect">
                                  <p:stCondLst>
                                    <p:cond delay="0"/>
                                  </p:stCondLst>
                                  <p:childTnLst>
                                    <p:set>
                                      <p:cBhvr>
                                        <p:cTn id="226" dur="1" fill="hold">
                                          <p:stCondLst>
                                            <p:cond delay="0"/>
                                          </p:stCondLst>
                                        </p:cTn>
                                        <p:tgtEl>
                                          <p:spTgt spid="172"/>
                                        </p:tgtEl>
                                        <p:attrNameLst>
                                          <p:attrName>style.visibility</p:attrName>
                                        </p:attrNameLst>
                                      </p:cBhvr>
                                      <p:to>
                                        <p:strVal val="visible"/>
                                      </p:to>
                                    </p:set>
                                    <p:animEffect transition="in" filter="fade">
                                      <p:cBhvr>
                                        <p:cTn id="227" dur="500"/>
                                        <p:tgtEl>
                                          <p:spTgt spid="172"/>
                                        </p:tgtEl>
                                      </p:cBhvr>
                                    </p:animEffect>
                                  </p:childTnLst>
                                </p:cTn>
                              </p:par>
                              <p:par>
                                <p:cTn id="228" presetID="10" presetClass="entr" presetSubtype="0" fill="hold" grpId="0" nodeType="withEffect">
                                  <p:stCondLst>
                                    <p:cond delay="0"/>
                                  </p:stCondLst>
                                  <p:childTnLst>
                                    <p:set>
                                      <p:cBhvr>
                                        <p:cTn id="229" dur="1" fill="hold">
                                          <p:stCondLst>
                                            <p:cond delay="0"/>
                                          </p:stCondLst>
                                        </p:cTn>
                                        <p:tgtEl>
                                          <p:spTgt spid="173"/>
                                        </p:tgtEl>
                                        <p:attrNameLst>
                                          <p:attrName>style.visibility</p:attrName>
                                        </p:attrNameLst>
                                      </p:cBhvr>
                                      <p:to>
                                        <p:strVal val="visible"/>
                                      </p:to>
                                    </p:set>
                                    <p:animEffect transition="in" filter="fade">
                                      <p:cBhvr>
                                        <p:cTn id="230" dur="500"/>
                                        <p:tgtEl>
                                          <p:spTgt spid="173"/>
                                        </p:tgtEl>
                                      </p:cBhvr>
                                    </p:animEffect>
                                  </p:childTnLst>
                                </p:cTn>
                              </p:par>
                              <p:par>
                                <p:cTn id="231" presetID="10" presetClass="entr" presetSubtype="0" fill="hold" grpId="0" nodeType="withEffect">
                                  <p:stCondLst>
                                    <p:cond delay="0"/>
                                  </p:stCondLst>
                                  <p:childTnLst>
                                    <p:set>
                                      <p:cBhvr>
                                        <p:cTn id="232" dur="1" fill="hold">
                                          <p:stCondLst>
                                            <p:cond delay="0"/>
                                          </p:stCondLst>
                                        </p:cTn>
                                        <p:tgtEl>
                                          <p:spTgt spid="174"/>
                                        </p:tgtEl>
                                        <p:attrNameLst>
                                          <p:attrName>style.visibility</p:attrName>
                                        </p:attrNameLst>
                                      </p:cBhvr>
                                      <p:to>
                                        <p:strVal val="visible"/>
                                      </p:to>
                                    </p:set>
                                    <p:animEffect transition="in" filter="fade">
                                      <p:cBhvr>
                                        <p:cTn id="233" dur="500"/>
                                        <p:tgtEl>
                                          <p:spTgt spid="174"/>
                                        </p:tgtEl>
                                      </p:cBhvr>
                                    </p:animEffect>
                                  </p:childTnLst>
                                </p:cTn>
                              </p:par>
                              <p:par>
                                <p:cTn id="234" presetID="10" presetClass="entr" presetSubtype="0" fill="hold" grpId="0" nodeType="withEffect">
                                  <p:stCondLst>
                                    <p:cond delay="0"/>
                                  </p:stCondLst>
                                  <p:childTnLst>
                                    <p:set>
                                      <p:cBhvr>
                                        <p:cTn id="235" dur="1" fill="hold">
                                          <p:stCondLst>
                                            <p:cond delay="0"/>
                                          </p:stCondLst>
                                        </p:cTn>
                                        <p:tgtEl>
                                          <p:spTgt spid="175"/>
                                        </p:tgtEl>
                                        <p:attrNameLst>
                                          <p:attrName>style.visibility</p:attrName>
                                        </p:attrNameLst>
                                      </p:cBhvr>
                                      <p:to>
                                        <p:strVal val="visible"/>
                                      </p:to>
                                    </p:set>
                                    <p:animEffect transition="in" filter="fade">
                                      <p:cBhvr>
                                        <p:cTn id="236" dur="500"/>
                                        <p:tgtEl>
                                          <p:spTgt spid="175"/>
                                        </p:tgtEl>
                                      </p:cBhvr>
                                    </p:animEffect>
                                  </p:childTnLst>
                                </p:cTn>
                              </p:par>
                              <p:par>
                                <p:cTn id="237" presetID="10" presetClass="entr" presetSubtype="0" fill="hold" grpId="0" nodeType="withEffect">
                                  <p:stCondLst>
                                    <p:cond delay="0"/>
                                  </p:stCondLst>
                                  <p:childTnLst>
                                    <p:set>
                                      <p:cBhvr>
                                        <p:cTn id="238" dur="1" fill="hold">
                                          <p:stCondLst>
                                            <p:cond delay="0"/>
                                          </p:stCondLst>
                                        </p:cTn>
                                        <p:tgtEl>
                                          <p:spTgt spid="176"/>
                                        </p:tgtEl>
                                        <p:attrNameLst>
                                          <p:attrName>style.visibility</p:attrName>
                                        </p:attrNameLst>
                                      </p:cBhvr>
                                      <p:to>
                                        <p:strVal val="visible"/>
                                      </p:to>
                                    </p:set>
                                    <p:animEffect transition="in" filter="fade">
                                      <p:cBhvr>
                                        <p:cTn id="239" dur="500"/>
                                        <p:tgtEl>
                                          <p:spTgt spid="176"/>
                                        </p:tgtEl>
                                      </p:cBhvr>
                                    </p:animEffect>
                                  </p:childTnLst>
                                </p:cTn>
                              </p:par>
                              <p:par>
                                <p:cTn id="240" presetID="10" presetClass="entr" presetSubtype="0" fill="hold" grpId="0" nodeType="withEffect">
                                  <p:stCondLst>
                                    <p:cond delay="0"/>
                                  </p:stCondLst>
                                  <p:childTnLst>
                                    <p:set>
                                      <p:cBhvr>
                                        <p:cTn id="241" dur="1" fill="hold">
                                          <p:stCondLst>
                                            <p:cond delay="0"/>
                                          </p:stCondLst>
                                        </p:cTn>
                                        <p:tgtEl>
                                          <p:spTgt spid="177"/>
                                        </p:tgtEl>
                                        <p:attrNameLst>
                                          <p:attrName>style.visibility</p:attrName>
                                        </p:attrNameLst>
                                      </p:cBhvr>
                                      <p:to>
                                        <p:strVal val="visible"/>
                                      </p:to>
                                    </p:set>
                                    <p:animEffect transition="in" filter="fade">
                                      <p:cBhvr>
                                        <p:cTn id="242" dur="500"/>
                                        <p:tgtEl>
                                          <p:spTgt spid="177"/>
                                        </p:tgtEl>
                                      </p:cBhvr>
                                    </p:animEffect>
                                  </p:childTnLst>
                                </p:cTn>
                              </p:par>
                              <p:par>
                                <p:cTn id="243" presetID="10" presetClass="entr" presetSubtype="0" fill="hold" grpId="0" nodeType="withEffect">
                                  <p:stCondLst>
                                    <p:cond delay="0"/>
                                  </p:stCondLst>
                                  <p:childTnLst>
                                    <p:set>
                                      <p:cBhvr>
                                        <p:cTn id="244" dur="1" fill="hold">
                                          <p:stCondLst>
                                            <p:cond delay="0"/>
                                          </p:stCondLst>
                                        </p:cTn>
                                        <p:tgtEl>
                                          <p:spTgt spid="178"/>
                                        </p:tgtEl>
                                        <p:attrNameLst>
                                          <p:attrName>style.visibility</p:attrName>
                                        </p:attrNameLst>
                                      </p:cBhvr>
                                      <p:to>
                                        <p:strVal val="visible"/>
                                      </p:to>
                                    </p:set>
                                    <p:animEffect transition="in" filter="fade">
                                      <p:cBhvr>
                                        <p:cTn id="245" dur="500"/>
                                        <p:tgtEl>
                                          <p:spTgt spid="178"/>
                                        </p:tgtEl>
                                      </p:cBhvr>
                                    </p:animEffect>
                                  </p:childTnLst>
                                </p:cTn>
                              </p:par>
                              <p:par>
                                <p:cTn id="246" presetID="10" presetClass="entr" presetSubtype="0" fill="hold" grpId="0" nodeType="withEffect">
                                  <p:stCondLst>
                                    <p:cond delay="0"/>
                                  </p:stCondLst>
                                  <p:childTnLst>
                                    <p:set>
                                      <p:cBhvr>
                                        <p:cTn id="247" dur="1" fill="hold">
                                          <p:stCondLst>
                                            <p:cond delay="0"/>
                                          </p:stCondLst>
                                        </p:cTn>
                                        <p:tgtEl>
                                          <p:spTgt spid="179"/>
                                        </p:tgtEl>
                                        <p:attrNameLst>
                                          <p:attrName>style.visibility</p:attrName>
                                        </p:attrNameLst>
                                      </p:cBhvr>
                                      <p:to>
                                        <p:strVal val="visible"/>
                                      </p:to>
                                    </p:set>
                                    <p:animEffect transition="in" filter="fade">
                                      <p:cBhvr>
                                        <p:cTn id="248" dur="500"/>
                                        <p:tgtEl>
                                          <p:spTgt spid="179"/>
                                        </p:tgtEl>
                                      </p:cBhvr>
                                    </p:animEffect>
                                  </p:childTnLst>
                                </p:cTn>
                              </p:par>
                              <p:par>
                                <p:cTn id="249" presetID="10" presetClass="entr" presetSubtype="0" fill="hold" grpId="0" nodeType="withEffect">
                                  <p:stCondLst>
                                    <p:cond delay="0"/>
                                  </p:stCondLst>
                                  <p:childTnLst>
                                    <p:set>
                                      <p:cBhvr>
                                        <p:cTn id="250" dur="1" fill="hold">
                                          <p:stCondLst>
                                            <p:cond delay="0"/>
                                          </p:stCondLst>
                                        </p:cTn>
                                        <p:tgtEl>
                                          <p:spTgt spid="180"/>
                                        </p:tgtEl>
                                        <p:attrNameLst>
                                          <p:attrName>style.visibility</p:attrName>
                                        </p:attrNameLst>
                                      </p:cBhvr>
                                      <p:to>
                                        <p:strVal val="visible"/>
                                      </p:to>
                                    </p:set>
                                    <p:animEffect transition="in" filter="fade">
                                      <p:cBhvr>
                                        <p:cTn id="251" dur="500"/>
                                        <p:tgtEl>
                                          <p:spTgt spid="180"/>
                                        </p:tgtEl>
                                      </p:cBhvr>
                                    </p:animEffect>
                                  </p:childTnLst>
                                </p:cTn>
                              </p:par>
                              <p:par>
                                <p:cTn id="252" presetID="10" presetClass="entr" presetSubtype="0" fill="hold" grpId="0" nodeType="withEffect">
                                  <p:stCondLst>
                                    <p:cond delay="0"/>
                                  </p:stCondLst>
                                  <p:childTnLst>
                                    <p:set>
                                      <p:cBhvr>
                                        <p:cTn id="253" dur="1" fill="hold">
                                          <p:stCondLst>
                                            <p:cond delay="0"/>
                                          </p:stCondLst>
                                        </p:cTn>
                                        <p:tgtEl>
                                          <p:spTgt spid="181"/>
                                        </p:tgtEl>
                                        <p:attrNameLst>
                                          <p:attrName>style.visibility</p:attrName>
                                        </p:attrNameLst>
                                      </p:cBhvr>
                                      <p:to>
                                        <p:strVal val="visible"/>
                                      </p:to>
                                    </p:set>
                                    <p:animEffect transition="in" filter="fade">
                                      <p:cBhvr>
                                        <p:cTn id="254" dur="500"/>
                                        <p:tgtEl>
                                          <p:spTgt spid="181"/>
                                        </p:tgtEl>
                                      </p:cBhvr>
                                    </p:animEffect>
                                  </p:childTnLst>
                                </p:cTn>
                              </p:par>
                              <p:par>
                                <p:cTn id="255" presetID="10" presetClass="entr" presetSubtype="0" fill="hold" grpId="0" nodeType="withEffect">
                                  <p:stCondLst>
                                    <p:cond delay="0"/>
                                  </p:stCondLst>
                                  <p:childTnLst>
                                    <p:set>
                                      <p:cBhvr>
                                        <p:cTn id="256" dur="1" fill="hold">
                                          <p:stCondLst>
                                            <p:cond delay="0"/>
                                          </p:stCondLst>
                                        </p:cTn>
                                        <p:tgtEl>
                                          <p:spTgt spid="186"/>
                                        </p:tgtEl>
                                        <p:attrNameLst>
                                          <p:attrName>style.visibility</p:attrName>
                                        </p:attrNameLst>
                                      </p:cBhvr>
                                      <p:to>
                                        <p:strVal val="visible"/>
                                      </p:to>
                                    </p:set>
                                    <p:animEffect transition="in" filter="fade">
                                      <p:cBhvr>
                                        <p:cTn id="257" dur="500"/>
                                        <p:tgtEl>
                                          <p:spTgt spid="186"/>
                                        </p:tgtEl>
                                      </p:cBhvr>
                                    </p:animEffect>
                                  </p:childTnLst>
                                </p:cTn>
                              </p:par>
                              <p:par>
                                <p:cTn id="258" presetID="10" presetClass="entr" presetSubtype="0" fill="hold" grpId="0" nodeType="withEffect">
                                  <p:stCondLst>
                                    <p:cond delay="0"/>
                                  </p:stCondLst>
                                  <p:childTnLst>
                                    <p:set>
                                      <p:cBhvr>
                                        <p:cTn id="259" dur="1" fill="hold">
                                          <p:stCondLst>
                                            <p:cond delay="0"/>
                                          </p:stCondLst>
                                        </p:cTn>
                                        <p:tgtEl>
                                          <p:spTgt spid="190"/>
                                        </p:tgtEl>
                                        <p:attrNameLst>
                                          <p:attrName>style.visibility</p:attrName>
                                        </p:attrNameLst>
                                      </p:cBhvr>
                                      <p:to>
                                        <p:strVal val="visible"/>
                                      </p:to>
                                    </p:set>
                                    <p:animEffect transition="in" filter="fade">
                                      <p:cBhvr>
                                        <p:cTn id="260" dur="50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100" grpId="0"/>
      <p:bldP spid="101" grpId="0"/>
      <p:bldP spid="102" grpId="0"/>
      <p:bldP spid="103" grpId="0"/>
      <p:bldP spid="104" grpId="0"/>
      <p:bldP spid="105" grpId="0" animBg="1"/>
      <p:bldP spid="106" grpId="0" animBg="1"/>
      <p:bldP spid="109" grpId="0" animBg="1"/>
      <p:bldP spid="110" grpId="0" animBg="1"/>
      <p:bldP spid="111" grpId="0" animBg="1"/>
      <p:bldP spid="112" grpId="0" animBg="1"/>
      <p:bldP spid="113"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p:bldP spid="186" grpId="0"/>
      <p:bldP spid="46" grpId="0" animBg="1"/>
      <p:bldP spid="19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813312" y="194737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a:xfrm>
            <a:off x="8594730" y="6639575"/>
            <a:ext cx="730770" cy="365125"/>
          </a:xfrm>
        </p:spPr>
        <p:txBody>
          <a:bodyPr/>
          <a:lstStyle/>
          <a:p>
            <a:fld id="{B897C2A1-9313-CA4F-AEA9-36A479C1E1AD}" type="slidenum">
              <a:rPr lang="en-US" smtClean="0"/>
              <a:pPr/>
              <a:t>3</a:t>
            </a:fld>
            <a:endParaRPr lang="en-US"/>
          </a:p>
        </p:txBody>
      </p:sp>
      <p:sp>
        <p:nvSpPr>
          <p:cNvPr id="7" name="TextBox 6"/>
          <p:cNvSpPr txBox="1"/>
          <p:nvPr/>
        </p:nvSpPr>
        <p:spPr>
          <a:xfrm>
            <a:off x="543787" y="1113034"/>
            <a:ext cx="8379250" cy="1046440"/>
          </a:xfrm>
          <a:prstGeom prst="rect">
            <a:avLst/>
          </a:prstGeom>
          <a:noFill/>
        </p:spPr>
        <p:txBody>
          <a:bodyPr wrap="square" rtlCol="0">
            <a:spAutoFit/>
          </a:bodyPr>
          <a:lstStyle/>
          <a:p>
            <a:r>
              <a:rPr lang="en-US" sz="1600" b="1" dirty="0">
                <a:latin typeface="+mj-lt"/>
              </a:rPr>
              <a:t>Tumor variants with therapy relevance in non-small cell lung cancer (NSCLC), melanoma, and colorectal cancer can be analyzed using liquid biopsy</a:t>
            </a:r>
          </a:p>
          <a:p>
            <a:endParaRPr lang="en-US" sz="3000" b="1" dirty="0">
              <a:latin typeface="+mj-lt"/>
            </a:endParaRPr>
          </a:p>
        </p:txBody>
      </p:sp>
      <p:cxnSp>
        <p:nvCxnSpPr>
          <p:cNvPr id="115" name="Gerader Verbinder 114"/>
          <p:cNvCxnSpPr/>
          <p:nvPr/>
        </p:nvCxnSpPr>
        <p:spPr>
          <a:xfrm>
            <a:off x="450781" y="2904244"/>
            <a:ext cx="7626419" cy="0"/>
          </a:xfrm>
          <a:prstGeom prst="line">
            <a:avLst/>
          </a:prstGeom>
          <a:ln w="28575">
            <a:gradFill flip="none" rotWithShape="1">
              <a:gsLst>
                <a:gs pos="60000">
                  <a:srgbClr val="0080A4"/>
                </a:gs>
                <a:gs pos="0">
                  <a:schemeClr val="accent1">
                    <a:lumMod val="30000"/>
                    <a:lumOff val="7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16" name="Textfeld 115"/>
          <p:cNvSpPr txBox="1"/>
          <p:nvPr/>
        </p:nvSpPr>
        <p:spPr>
          <a:xfrm>
            <a:off x="348597" y="2514894"/>
            <a:ext cx="1210844" cy="292388"/>
          </a:xfrm>
          <a:prstGeom prst="rect">
            <a:avLst/>
          </a:prstGeom>
          <a:noFill/>
        </p:spPr>
        <p:txBody>
          <a:bodyPr wrap="none" rtlCol="0">
            <a:spAutoFit/>
          </a:bodyPr>
          <a:lstStyle/>
          <a:p>
            <a:r>
              <a:rPr lang="de-DE" sz="1300" dirty="0">
                <a:solidFill>
                  <a:srgbClr val="4B483F"/>
                </a:solidFill>
                <a:latin typeface="Arial" panose="020B0604020202020204" pitchFamily="34" charset="0"/>
                <a:cs typeface="Arial" panose="020B0604020202020204" pitchFamily="34" charset="0"/>
              </a:rPr>
              <a:t>Tumor variant</a:t>
            </a:r>
          </a:p>
        </p:txBody>
      </p:sp>
      <p:sp>
        <p:nvSpPr>
          <p:cNvPr id="117" name="Textfeld 116"/>
          <p:cNvSpPr txBox="1"/>
          <p:nvPr/>
        </p:nvSpPr>
        <p:spPr>
          <a:xfrm>
            <a:off x="3253117" y="2514894"/>
            <a:ext cx="4782078" cy="292388"/>
          </a:xfrm>
          <a:prstGeom prst="rect">
            <a:avLst/>
          </a:prstGeom>
          <a:noFill/>
        </p:spPr>
        <p:txBody>
          <a:bodyPr wrap="none" rtlCol="0">
            <a:spAutoFit/>
          </a:bodyPr>
          <a:lstStyle/>
          <a:p>
            <a:r>
              <a:rPr lang="de-DE" sz="1300" dirty="0">
                <a:solidFill>
                  <a:srgbClr val="4B483F"/>
                </a:solidFill>
                <a:latin typeface="Arial" panose="020B0604020202020204" pitchFamily="34" charset="0"/>
                <a:cs typeface="Arial" panose="020B0604020202020204" pitchFamily="34" charset="0"/>
              </a:rPr>
              <a:t> NSCLC                       Melanoma                  Colorectal cancer</a:t>
            </a:r>
          </a:p>
        </p:txBody>
      </p:sp>
      <p:sp>
        <p:nvSpPr>
          <p:cNvPr id="118" name="Rechteck 117"/>
          <p:cNvSpPr/>
          <p:nvPr/>
        </p:nvSpPr>
        <p:spPr>
          <a:xfrm>
            <a:off x="543787" y="2919455"/>
            <a:ext cx="3481870" cy="1800493"/>
          </a:xfrm>
          <a:prstGeom prst="rect">
            <a:avLst/>
          </a:prstGeom>
        </p:spPr>
        <p:txBody>
          <a:bodyPr wrap="square">
            <a:spAutoFit/>
          </a:bodyPr>
          <a:lstStyle/>
          <a:p>
            <a:pPr>
              <a:lnSpc>
                <a:spcPct val="150000"/>
              </a:lnSpc>
            </a:pPr>
            <a:r>
              <a:rPr lang="en-GB" sz="1200" i="1" dirty="0">
                <a:solidFill>
                  <a:srgbClr val="4B483F"/>
                </a:solidFill>
                <a:latin typeface="Arial" panose="020B0604020202020204" pitchFamily="34" charset="0"/>
                <a:cs typeface="Arial" panose="020B0604020202020204" pitchFamily="34" charset="0"/>
              </a:rPr>
              <a:t>EGFR</a:t>
            </a:r>
            <a:r>
              <a:rPr lang="en-GB" sz="1200" dirty="0">
                <a:solidFill>
                  <a:srgbClr val="4B483F"/>
                </a:solidFill>
                <a:latin typeface="Arial" panose="020B0604020202020204" pitchFamily="34" charset="0"/>
                <a:cs typeface="Arial" panose="020B0604020202020204" pitchFamily="34" charset="0"/>
              </a:rPr>
              <a:t> p.T790M</a:t>
            </a:r>
            <a:endParaRPr lang="de-DE" sz="1200" dirty="0">
              <a:solidFill>
                <a:srgbClr val="4B483F"/>
              </a:solidFill>
              <a:latin typeface="Arial" panose="020B0604020202020204" pitchFamily="34" charset="0"/>
              <a:cs typeface="Arial" panose="020B0604020202020204" pitchFamily="34" charset="0"/>
            </a:endParaRPr>
          </a:p>
          <a:p>
            <a:pPr>
              <a:lnSpc>
                <a:spcPct val="150000"/>
              </a:lnSpc>
            </a:pPr>
            <a:r>
              <a:rPr lang="en-GB" sz="1200" i="1" dirty="0">
                <a:solidFill>
                  <a:srgbClr val="4B483F"/>
                </a:solidFill>
                <a:latin typeface="Arial" panose="020B0604020202020204" pitchFamily="34" charset="0"/>
                <a:cs typeface="Arial" panose="020B0604020202020204" pitchFamily="34" charset="0"/>
              </a:rPr>
              <a:t>EGFR</a:t>
            </a:r>
            <a:r>
              <a:rPr lang="en-GB" sz="1200" dirty="0">
                <a:solidFill>
                  <a:srgbClr val="4B483F"/>
                </a:solidFill>
                <a:latin typeface="Arial" panose="020B0604020202020204" pitchFamily="34" charset="0"/>
                <a:cs typeface="Arial" panose="020B0604020202020204" pitchFamily="34" charset="0"/>
              </a:rPr>
              <a:t> p.L858R</a:t>
            </a:r>
            <a:endParaRPr lang="de-DE" sz="1200" dirty="0">
              <a:solidFill>
                <a:srgbClr val="4B483F"/>
              </a:solidFill>
              <a:latin typeface="Arial" panose="020B0604020202020204" pitchFamily="34" charset="0"/>
              <a:cs typeface="Arial" panose="020B0604020202020204" pitchFamily="34" charset="0"/>
            </a:endParaRPr>
          </a:p>
          <a:p>
            <a:pPr>
              <a:lnSpc>
                <a:spcPct val="150000"/>
              </a:lnSpc>
            </a:pPr>
            <a:r>
              <a:rPr lang="de-DE" sz="1200" i="1" dirty="0">
                <a:solidFill>
                  <a:srgbClr val="4B483F"/>
                </a:solidFill>
                <a:latin typeface="Arial" panose="020B0604020202020204" pitchFamily="34" charset="0"/>
                <a:cs typeface="Arial" panose="020B0604020202020204" pitchFamily="34" charset="0"/>
              </a:rPr>
              <a:t>EGFR</a:t>
            </a:r>
            <a:r>
              <a:rPr lang="de-DE" sz="1200" dirty="0">
                <a:solidFill>
                  <a:srgbClr val="4B483F"/>
                </a:solidFill>
                <a:latin typeface="Arial" panose="020B0604020202020204" pitchFamily="34" charset="0"/>
                <a:cs typeface="Arial" panose="020B0604020202020204" pitchFamily="34" charset="0"/>
              </a:rPr>
              <a:t> Exon 19 </a:t>
            </a:r>
            <a:r>
              <a:rPr lang="de-DE" sz="1200" dirty="0" err="1">
                <a:solidFill>
                  <a:srgbClr val="4B483F"/>
                </a:solidFill>
                <a:latin typeface="Arial" panose="020B0604020202020204" pitchFamily="34" charset="0"/>
                <a:cs typeface="Arial" panose="020B0604020202020204" pitchFamily="34" charset="0"/>
              </a:rPr>
              <a:t>deletion</a:t>
            </a:r>
            <a:r>
              <a:rPr lang="de-DE" sz="1200" dirty="0">
                <a:solidFill>
                  <a:srgbClr val="4B483F"/>
                </a:solidFill>
                <a:latin typeface="Arial" panose="020B0604020202020204" pitchFamily="34" charset="0"/>
                <a:cs typeface="Arial" panose="020B0604020202020204" pitchFamily="34" charset="0"/>
              </a:rPr>
              <a:t> </a:t>
            </a:r>
          </a:p>
          <a:p>
            <a:pPr>
              <a:lnSpc>
                <a:spcPct val="150000"/>
              </a:lnSpc>
            </a:pPr>
            <a:r>
              <a:rPr lang="de-DE" sz="1200" i="1" dirty="0">
                <a:solidFill>
                  <a:srgbClr val="4B483F"/>
                </a:solidFill>
                <a:latin typeface="Arial" panose="020B0604020202020204" pitchFamily="34" charset="0"/>
                <a:cs typeface="Arial" panose="020B0604020202020204" pitchFamily="34" charset="0"/>
              </a:rPr>
              <a:t>KRAS</a:t>
            </a:r>
            <a:r>
              <a:rPr lang="de-DE" sz="1200" dirty="0">
                <a:solidFill>
                  <a:srgbClr val="4B483F"/>
                </a:solidFill>
                <a:latin typeface="Arial" panose="020B0604020202020204" pitchFamily="34" charset="0"/>
                <a:cs typeface="Arial" panose="020B0604020202020204" pitchFamily="34" charset="0"/>
              </a:rPr>
              <a:t> p.G12/p.G13</a:t>
            </a:r>
          </a:p>
          <a:p>
            <a:pPr>
              <a:lnSpc>
                <a:spcPct val="150000"/>
              </a:lnSpc>
            </a:pPr>
            <a:r>
              <a:rPr lang="de-DE" sz="1200" i="1" dirty="0">
                <a:solidFill>
                  <a:srgbClr val="4B483F"/>
                </a:solidFill>
                <a:latin typeface="Arial" panose="020B0604020202020204" pitchFamily="34" charset="0"/>
                <a:cs typeface="Arial" panose="020B0604020202020204" pitchFamily="34" charset="0"/>
              </a:rPr>
              <a:t>BRAF</a:t>
            </a:r>
            <a:r>
              <a:rPr lang="de-DE" sz="1200" dirty="0">
                <a:solidFill>
                  <a:srgbClr val="4B483F"/>
                </a:solidFill>
                <a:latin typeface="Arial" panose="020B0604020202020204" pitchFamily="34" charset="0"/>
                <a:cs typeface="Arial" panose="020B0604020202020204" pitchFamily="34" charset="0"/>
              </a:rPr>
              <a:t> p.V600E</a:t>
            </a:r>
          </a:p>
          <a:p>
            <a:pPr>
              <a:lnSpc>
                <a:spcPct val="150000"/>
              </a:lnSpc>
            </a:pPr>
            <a:endParaRPr lang="de-DE" sz="200" dirty="0">
              <a:solidFill>
                <a:srgbClr val="4B483F"/>
              </a:solidFill>
              <a:latin typeface="Arial" panose="020B0604020202020204" pitchFamily="34" charset="0"/>
              <a:cs typeface="Arial" panose="020B0604020202020204" pitchFamily="34" charset="0"/>
            </a:endParaRPr>
          </a:p>
          <a:p>
            <a:pPr>
              <a:lnSpc>
                <a:spcPct val="150000"/>
              </a:lnSpc>
            </a:pPr>
            <a:endParaRPr lang="de-DE" sz="1200" dirty="0">
              <a:solidFill>
                <a:srgbClr val="4B483F"/>
              </a:solidFill>
              <a:latin typeface="Arial" panose="020B0604020202020204" pitchFamily="34" charset="0"/>
              <a:cs typeface="Arial" panose="020B0604020202020204" pitchFamily="34" charset="0"/>
            </a:endParaRPr>
          </a:p>
        </p:txBody>
      </p:sp>
      <p:sp>
        <p:nvSpPr>
          <p:cNvPr id="119" name="Textfeld 118"/>
          <p:cNvSpPr txBox="1"/>
          <p:nvPr/>
        </p:nvSpPr>
        <p:spPr>
          <a:xfrm>
            <a:off x="3595969" y="2957364"/>
            <a:ext cx="45719" cy="338554"/>
          </a:xfrm>
          <a:prstGeom prst="rect">
            <a:avLst/>
          </a:prstGeom>
          <a:noFill/>
        </p:spPr>
        <p:txBody>
          <a:bodyPr wrap="square" rtlCol="0">
            <a:spAutoFit/>
          </a:bodyPr>
          <a:lstStyle/>
          <a:p>
            <a:pPr marL="285750" indent="-285750">
              <a:buFont typeface="Wingdings" panose="05000000000000000000" pitchFamily="2" charset="2"/>
              <a:buChar char="ü"/>
            </a:pPr>
            <a:r>
              <a:rPr lang="de-DE" sz="1600" dirty="0">
                <a:solidFill>
                  <a:srgbClr val="4B483F"/>
                </a:solidFill>
              </a:rPr>
              <a:t> </a:t>
            </a:r>
          </a:p>
        </p:txBody>
      </p:sp>
      <p:sp>
        <p:nvSpPr>
          <p:cNvPr id="120" name="Textfeld 119"/>
          <p:cNvSpPr txBox="1"/>
          <p:nvPr/>
        </p:nvSpPr>
        <p:spPr>
          <a:xfrm>
            <a:off x="3595969" y="4067364"/>
            <a:ext cx="45719" cy="338554"/>
          </a:xfrm>
          <a:prstGeom prst="rect">
            <a:avLst/>
          </a:prstGeom>
          <a:noFill/>
        </p:spPr>
        <p:txBody>
          <a:bodyPr wrap="square" rtlCol="0">
            <a:spAutoFit/>
          </a:bodyPr>
          <a:lstStyle/>
          <a:p>
            <a:pPr marL="285750" indent="-285750">
              <a:buFont typeface="Wingdings" panose="05000000000000000000" pitchFamily="2" charset="2"/>
              <a:buChar char="ü"/>
            </a:pPr>
            <a:r>
              <a:rPr lang="de-DE" sz="1600" dirty="0">
                <a:solidFill>
                  <a:srgbClr val="4B483F"/>
                </a:solidFill>
              </a:rPr>
              <a:t> </a:t>
            </a:r>
          </a:p>
        </p:txBody>
      </p:sp>
      <p:sp>
        <p:nvSpPr>
          <p:cNvPr id="121" name="Textfeld 120"/>
          <p:cNvSpPr txBox="1"/>
          <p:nvPr/>
        </p:nvSpPr>
        <p:spPr>
          <a:xfrm>
            <a:off x="7216125" y="4067068"/>
            <a:ext cx="45719" cy="338554"/>
          </a:xfrm>
          <a:prstGeom prst="rect">
            <a:avLst/>
          </a:prstGeom>
          <a:noFill/>
        </p:spPr>
        <p:txBody>
          <a:bodyPr wrap="square" rtlCol="0">
            <a:spAutoFit/>
          </a:bodyPr>
          <a:lstStyle/>
          <a:p>
            <a:pPr marL="285750" indent="-285750">
              <a:buFont typeface="Wingdings" panose="05000000000000000000" pitchFamily="2" charset="2"/>
              <a:buChar char="ü"/>
            </a:pPr>
            <a:r>
              <a:rPr lang="de-DE" sz="1600" dirty="0">
                <a:solidFill>
                  <a:srgbClr val="4B483F"/>
                </a:solidFill>
              </a:rPr>
              <a:t> </a:t>
            </a:r>
          </a:p>
        </p:txBody>
      </p:sp>
      <p:sp>
        <p:nvSpPr>
          <p:cNvPr id="122" name="Textfeld 121"/>
          <p:cNvSpPr txBox="1"/>
          <p:nvPr/>
        </p:nvSpPr>
        <p:spPr>
          <a:xfrm>
            <a:off x="5362193" y="4067364"/>
            <a:ext cx="45719" cy="338554"/>
          </a:xfrm>
          <a:prstGeom prst="rect">
            <a:avLst/>
          </a:prstGeom>
          <a:noFill/>
        </p:spPr>
        <p:txBody>
          <a:bodyPr wrap="square" rtlCol="0">
            <a:spAutoFit/>
          </a:bodyPr>
          <a:lstStyle/>
          <a:p>
            <a:pPr marL="285750" indent="-285750">
              <a:buFont typeface="Wingdings" panose="05000000000000000000" pitchFamily="2" charset="2"/>
              <a:buChar char="ü"/>
            </a:pPr>
            <a:r>
              <a:rPr lang="de-DE" sz="1600" dirty="0">
                <a:solidFill>
                  <a:srgbClr val="4B483F"/>
                </a:solidFill>
              </a:rPr>
              <a:t> </a:t>
            </a:r>
          </a:p>
        </p:txBody>
      </p:sp>
      <p:sp>
        <p:nvSpPr>
          <p:cNvPr id="123" name="Textfeld 122"/>
          <p:cNvSpPr txBox="1"/>
          <p:nvPr/>
        </p:nvSpPr>
        <p:spPr>
          <a:xfrm>
            <a:off x="3595969" y="3247814"/>
            <a:ext cx="45719" cy="338554"/>
          </a:xfrm>
          <a:prstGeom prst="rect">
            <a:avLst/>
          </a:prstGeom>
          <a:noFill/>
        </p:spPr>
        <p:txBody>
          <a:bodyPr wrap="square" rtlCol="0">
            <a:spAutoFit/>
          </a:bodyPr>
          <a:lstStyle/>
          <a:p>
            <a:pPr marL="285750" indent="-285750">
              <a:buFont typeface="Wingdings" panose="05000000000000000000" pitchFamily="2" charset="2"/>
              <a:buChar char="ü"/>
            </a:pPr>
            <a:r>
              <a:rPr lang="de-DE" sz="1600" dirty="0">
                <a:solidFill>
                  <a:srgbClr val="4B483F"/>
                </a:solidFill>
              </a:rPr>
              <a:t> </a:t>
            </a:r>
          </a:p>
        </p:txBody>
      </p:sp>
      <p:sp>
        <p:nvSpPr>
          <p:cNvPr id="124" name="Textfeld 123"/>
          <p:cNvSpPr txBox="1"/>
          <p:nvPr/>
        </p:nvSpPr>
        <p:spPr>
          <a:xfrm>
            <a:off x="3595969" y="3515500"/>
            <a:ext cx="45719" cy="338554"/>
          </a:xfrm>
          <a:prstGeom prst="rect">
            <a:avLst/>
          </a:prstGeom>
          <a:noFill/>
        </p:spPr>
        <p:txBody>
          <a:bodyPr wrap="square" rtlCol="0">
            <a:spAutoFit/>
          </a:bodyPr>
          <a:lstStyle/>
          <a:p>
            <a:pPr marL="285750" indent="-285750">
              <a:buFont typeface="Wingdings" panose="05000000000000000000" pitchFamily="2" charset="2"/>
              <a:buChar char="ü"/>
            </a:pPr>
            <a:r>
              <a:rPr lang="de-DE" sz="1600" dirty="0">
                <a:solidFill>
                  <a:srgbClr val="4B483F"/>
                </a:solidFill>
              </a:rPr>
              <a:t> </a:t>
            </a:r>
          </a:p>
        </p:txBody>
      </p:sp>
      <p:sp>
        <p:nvSpPr>
          <p:cNvPr id="125" name="Textfeld 124"/>
          <p:cNvSpPr txBox="1"/>
          <p:nvPr/>
        </p:nvSpPr>
        <p:spPr>
          <a:xfrm>
            <a:off x="3595969" y="3797260"/>
            <a:ext cx="45719" cy="338554"/>
          </a:xfrm>
          <a:prstGeom prst="rect">
            <a:avLst/>
          </a:prstGeom>
          <a:noFill/>
        </p:spPr>
        <p:txBody>
          <a:bodyPr wrap="square" rtlCol="0">
            <a:spAutoFit/>
          </a:bodyPr>
          <a:lstStyle/>
          <a:p>
            <a:pPr marL="285750" indent="-285750">
              <a:buFont typeface="Wingdings" panose="05000000000000000000" pitchFamily="2" charset="2"/>
              <a:buChar char="ü"/>
            </a:pPr>
            <a:r>
              <a:rPr lang="de-DE" sz="1600" dirty="0">
                <a:solidFill>
                  <a:srgbClr val="4B483F"/>
                </a:solidFill>
              </a:rPr>
              <a:t> </a:t>
            </a:r>
          </a:p>
        </p:txBody>
      </p:sp>
      <p:sp>
        <p:nvSpPr>
          <p:cNvPr id="126" name="Textfeld 125"/>
          <p:cNvSpPr txBox="1"/>
          <p:nvPr/>
        </p:nvSpPr>
        <p:spPr>
          <a:xfrm>
            <a:off x="7216125" y="3797260"/>
            <a:ext cx="45719" cy="338554"/>
          </a:xfrm>
          <a:prstGeom prst="rect">
            <a:avLst/>
          </a:prstGeom>
          <a:noFill/>
        </p:spPr>
        <p:txBody>
          <a:bodyPr wrap="square" rtlCol="0">
            <a:spAutoFit/>
          </a:bodyPr>
          <a:lstStyle/>
          <a:p>
            <a:pPr marL="285750" indent="-285750">
              <a:buFont typeface="Wingdings" panose="05000000000000000000" pitchFamily="2" charset="2"/>
              <a:buChar char="ü"/>
            </a:pPr>
            <a:r>
              <a:rPr lang="de-DE" sz="1600" dirty="0">
                <a:solidFill>
                  <a:srgbClr val="4B483F"/>
                </a:solidFill>
              </a:rPr>
              <a:t> </a:t>
            </a:r>
          </a:p>
        </p:txBody>
      </p:sp>
    </p:spTree>
    <p:extLst>
      <p:ext uri="{BB962C8B-B14F-4D97-AF65-F5344CB8AC3E}">
        <p14:creationId xmlns:p14="http://schemas.microsoft.com/office/powerpoint/2010/main" val="11374451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fade">
                                      <p:cBhvr>
                                        <p:cTn id="7" dur="500"/>
                                        <p:tgtEl>
                                          <p:spTgt spid="1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7"/>
                                        </p:tgtEl>
                                        <p:attrNameLst>
                                          <p:attrName>style.visibility</p:attrName>
                                        </p:attrNameLst>
                                      </p:cBhvr>
                                      <p:to>
                                        <p:strVal val="visible"/>
                                      </p:to>
                                    </p:set>
                                    <p:animEffect transition="in" filter="fade">
                                      <p:cBhvr>
                                        <p:cTn id="13" dur="500"/>
                                        <p:tgtEl>
                                          <p:spTgt spid="1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9"/>
                                        </p:tgtEl>
                                        <p:attrNameLst>
                                          <p:attrName>style.visibility</p:attrName>
                                        </p:attrNameLst>
                                      </p:cBhvr>
                                      <p:to>
                                        <p:strVal val="visible"/>
                                      </p:to>
                                    </p:set>
                                    <p:animEffect transition="in" filter="fade">
                                      <p:cBhvr>
                                        <p:cTn id="16" dur="500"/>
                                        <p:tgtEl>
                                          <p:spTgt spid="1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3"/>
                                        </p:tgtEl>
                                        <p:attrNameLst>
                                          <p:attrName>style.visibility</p:attrName>
                                        </p:attrNameLst>
                                      </p:cBhvr>
                                      <p:to>
                                        <p:strVal val="visible"/>
                                      </p:to>
                                    </p:set>
                                    <p:animEffect transition="in" filter="fade">
                                      <p:cBhvr>
                                        <p:cTn id="19" dur="500"/>
                                        <p:tgtEl>
                                          <p:spTgt spid="1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4"/>
                                        </p:tgtEl>
                                        <p:attrNameLst>
                                          <p:attrName>style.visibility</p:attrName>
                                        </p:attrNameLst>
                                      </p:cBhvr>
                                      <p:to>
                                        <p:strVal val="visible"/>
                                      </p:to>
                                    </p:set>
                                    <p:animEffect transition="in" filter="fade">
                                      <p:cBhvr>
                                        <p:cTn id="22" dur="500"/>
                                        <p:tgtEl>
                                          <p:spTgt spid="1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5"/>
                                        </p:tgtEl>
                                        <p:attrNameLst>
                                          <p:attrName>style.visibility</p:attrName>
                                        </p:attrNameLst>
                                      </p:cBhvr>
                                      <p:to>
                                        <p:strVal val="visible"/>
                                      </p:to>
                                    </p:set>
                                    <p:animEffect transition="in" filter="fade">
                                      <p:cBhvr>
                                        <p:cTn id="25" dur="500"/>
                                        <p:tgtEl>
                                          <p:spTgt spid="1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6"/>
                                        </p:tgtEl>
                                        <p:attrNameLst>
                                          <p:attrName>style.visibility</p:attrName>
                                        </p:attrNameLst>
                                      </p:cBhvr>
                                      <p:to>
                                        <p:strVal val="visible"/>
                                      </p:to>
                                    </p:set>
                                    <p:animEffect transition="in" filter="fade">
                                      <p:cBhvr>
                                        <p:cTn id="28" dur="500"/>
                                        <p:tgtEl>
                                          <p:spTgt spid="126"/>
                                        </p:tgtEl>
                                      </p:cBhvr>
                                    </p:animEffect>
                                  </p:childTnLst>
                                </p:cTn>
                              </p:par>
                              <p:par>
                                <p:cTn id="29" presetID="10" presetClass="entr" presetSubtype="0" fill="hold" nodeType="withEffect">
                                  <p:stCondLst>
                                    <p:cond delay="0"/>
                                  </p:stCondLst>
                                  <p:childTnLst>
                                    <p:set>
                                      <p:cBhvr>
                                        <p:cTn id="30" dur="1" fill="hold">
                                          <p:stCondLst>
                                            <p:cond delay="0"/>
                                          </p:stCondLst>
                                        </p:cTn>
                                        <p:tgtEl>
                                          <p:spTgt spid="121">
                                            <p:txEl>
                                              <p:pRg st="0" end="0"/>
                                            </p:txEl>
                                          </p:spTgt>
                                        </p:tgtEl>
                                        <p:attrNameLst>
                                          <p:attrName>style.visibility</p:attrName>
                                        </p:attrNameLst>
                                      </p:cBhvr>
                                      <p:to>
                                        <p:strVal val="visible"/>
                                      </p:to>
                                    </p:set>
                                    <p:animEffect transition="in" filter="fade">
                                      <p:cBhvr>
                                        <p:cTn id="31" dur="500"/>
                                        <p:tgtEl>
                                          <p:spTgt spid="121">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2"/>
                                        </p:tgtEl>
                                        <p:attrNameLst>
                                          <p:attrName>style.visibility</p:attrName>
                                        </p:attrNameLst>
                                      </p:cBhvr>
                                      <p:to>
                                        <p:strVal val="visible"/>
                                      </p:to>
                                    </p:set>
                                    <p:animEffect transition="in" filter="fade">
                                      <p:cBhvr>
                                        <p:cTn id="34" dur="500"/>
                                        <p:tgtEl>
                                          <p:spTgt spid="12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20"/>
                                        </p:tgtEl>
                                        <p:attrNameLst>
                                          <p:attrName>style.visibility</p:attrName>
                                        </p:attrNameLst>
                                      </p:cBhvr>
                                      <p:to>
                                        <p:strVal val="visible"/>
                                      </p:to>
                                    </p:set>
                                    <p:animEffect transition="in" filter="fade">
                                      <p:cBhvr>
                                        <p:cTn id="37" dur="500"/>
                                        <p:tgtEl>
                                          <p:spTgt spid="120"/>
                                        </p:tgtEl>
                                      </p:cBhvr>
                                    </p:animEffect>
                                  </p:childTnLst>
                                </p:cTn>
                              </p:par>
                              <p:par>
                                <p:cTn id="38" presetID="10" presetClass="entr" presetSubtype="0" fill="hold" nodeType="withEffect">
                                  <p:stCondLst>
                                    <p:cond delay="0"/>
                                  </p:stCondLst>
                                  <p:childTnLst>
                                    <p:set>
                                      <p:cBhvr>
                                        <p:cTn id="39" dur="1" fill="hold">
                                          <p:stCondLst>
                                            <p:cond delay="0"/>
                                          </p:stCondLst>
                                        </p:cTn>
                                        <p:tgtEl>
                                          <p:spTgt spid="118">
                                            <p:txEl>
                                              <p:pRg st="0" end="0"/>
                                            </p:txEl>
                                          </p:spTgt>
                                        </p:tgtEl>
                                        <p:attrNameLst>
                                          <p:attrName>style.visibility</p:attrName>
                                        </p:attrNameLst>
                                      </p:cBhvr>
                                      <p:to>
                                        <p:strVal val="visible"/>
                                      </p:to>
                                    </p:set>
                                    <p:animEffect transition="in" filter="fade">
                                      <p:cBhvr>
                                        <p:cTn id="40" dur="500"/>
                                        <p:tgtEl>
                                          <p:spTgt spid="118">
                                            <p:txEl>
                                              <p:pRg st="0" end="0"/>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118">
                                            <p:txEl>
                                              <p:pRg st="1" end="1"/>
                                            </p:txEl>
                                          </p:spTgt>
                                        </p:tgtEl>
                                        <p:attrNameLst>
                                          <p:attrName>style.visibility</p:attrName>
                                        </p:attrNameLst>
                                      </p:cBhvr>
                                      <p:to>
                                        <p:strVal val="visible"/>
                                      </p:to>
                                    </p:set>
                                    <p:animEffect transition="in" filter="fade">
                                      <p:cBhvr>
                                        <p:cTn id="43" dur="500"/>
                                        <p:tgtEl>
                                          <p:spTgt spid="118">
                                            <p:txEl>
                                              <p:pRg st="1" end="1"/>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18">
                                            <p:txEl>
                                              <p:pRg st="2" end="2"/>
                                            </p:txEl>
                                          </p:spTgt>
                                        </p:tgtEl>
                                        <p:attrNameLst>
                                          <p:attrName>style.visibility</p:attrName>
                                        </p:attrNameLst>
                                      </p:cBhvr>
                                      <p:to>
                                        <p:strVal val="visible"/>
                                      </p:to>
                                    </p:set>
                                    <p:animEffect transition="in" filter="fade">
                                      <p:cBhvr>
                                        <p:cTn id="46" dur="500"/>
                                        <p:tgtEl>
                                          <p:spTgt spid="118">
                                            <p:txEl>
                                              <p:pRg st="2" end="2"/>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118">
                                            <p:txEl>
                                              <p:pRg st="3" end="3"/>
                                            </p:txEl>
                                          </p:spTgt>
                                        </p:tgtEl>
                                        <p:attrNameLst>
                                          <p:attrName>style.visibility</p:attrName>
                                        </p:attrNameLst>
                                      </p:cBhvr>
                                      <p:to>
                                        <p:strVal val="visible"/>
                                      </p:to>
                                    </p:set>
                                    <p:animEffect transition="in" filter="fade">
                                      <p:cBhvr>
                                        <p:cTn id="49" dur="500"/>
                                        <p:tgtEl>
                                          <p:spTgt spid="118">
                                            <p:txEl>
                                              <p:pRg st="3" end="3"/>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18">
                                            <p:txEl>
                                              <p:pRg st="4" end="4"/>
                                            </p:txEl>
                                          </p:spTgt>
                                        </p:tgtEl>
                                        <p:attrNameLst>
                                          <p:attrName>style.visibility</p:attrName>
                                        </p:attrNameLst>
                                      </p:cBhvr>
                                      <p:to>
                                        <p:strVal val="visible"/>
                                      </p:to>
                                    </p:set>
                                    <p:animEffect transition="in" filter="fade">
                                      <p:cBhvr>
                                        <p:cTn id="52" dur="500"/>
                                        <p:tgtEl>
                                          <p:spTgt spid="1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19" grpId="0"/>
      <p:bldP spid="120" grpId="0"/>
      <p:bldP spid="122" grpId="0"/>
      <p:bldP spid="123" grpId="0"/>
      <p:bldP spid="124" grpId="0"/>
      <p:bldP spid="125" grpId="0"/>
      <p:bldP spid="1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extfeld 195"/>
          <p:cNvSpPr txBox="1"/>
          <p:nvPr/>
        </p:nvSpPr>
        <p:spPr>
          <a:xfrm>
            <a:off x="5721497" y="4009807"/>
            <a:ext cx="450647" cy="253787"/>
          </a:xfrm>
          <a:prstGeom prst="rect">
            <a:avLst/>
          </a:prstGeom>
          <a:noFill/>
        </p:spPr>
        <p:txBody>
          <a:bodyPr wrap="square" rtlCol="0">
            <a:spAutoFit/>
          </a:bodyPr>
          <a:lstStyle/>
          <a:p>
            <a:pPr algn="ctr"/>
            <a:r>
              <a:rPr lang="de-DE" sz="1049" dirty="0">
                <a:solidFill>
                  <a:srgbClr val="4B483F"/>
                </a:solidFill>
              </a:rPr>
              <a:t>time</a:t>
            </a:r>
          </a:p>
        </p:txBody>
      </p:sp>
      <p:sp>
        <p:nvSpPr>
          <p:cNvPr id="4" name="Slide Number Placeholder 3"/>
          <p:cNvSpPr>
            <a:spLocks noGrp="1"/>
          </p:cNvSpPr>
          <p:nvPr>
            <p:ph type="sldNum" sz="quarter" idx="12"/>
          </p:nvPr>
        </p:nvSpPr>
        <p:spPr>
          <a:xfrm>
            <a:off x="8413230" y="6090935"/>
            <a:ext cx="730770" cy="365125"/>
          </a:xfrm>
        </p:spPr>
        <p:txBody>
          <a:bodyPr/>
          <a:lstStyle/>
          <a:p>
            <a:fld id="{B897C2A1-9313-CA4F-AEA9-36A479C1E1AD}" type="slidenum">
              <a:rPr lang="en-US" smtClean="0"/>
              <a:pPr/>
              <a:t>4</a:t>
            </a:fld>
            <a:endParaRPr lang="en-US"/>
          </a:p>
        </p:txBody>
      </p:sp>
      <p:sp>
        <p:nvSpPr>
          <p:cNvPr id="7" name="TextBox 6"/>
          <p:cNvSpPr txBox="1"/>
          <p:nvPr/>
        </p:nvSpPr>
        <p:spPr>
          <a:xfrm>
            <a:off x="167096" y="543603"/>
            <a:ext cx="7408564" cy="461665"/>
          </a:xfrm>
          <a:prstGeom prst="rect">
            <a:avLst/>
          </a:prstGeom>
          <a:noFill/>
        </p:spPr>
        <p:txBody>
          <a:bodyPr wrap="square" rtlCol="0">
            <a:spAutoFit/>
          </a:bodyPr>
          <a:lstStyle/>
          <a:p>
            <a:r>
              <a:rPr lang="en-US" sz="2400" b="1" dirty="0">
                <a:latin typeface="+mj-lt"/>
              </a:rPr>
              <a:t>Technical challenges in liquid biopsy</a:t>
            </a:r>
          </a:p>
        </p:txBody>
      </p:sp>
      <p:sp>
        <p:nvSpPr>
          <p:cNvPr id="3" name="Rectangle 2"/>
          <p:cNvSpPr/>
          <p:nvPr/>
        </p:nvSpPr>
        <p:spPr>
          <a:xfrm>
            <a:off x="637215" y="5110088"/>
            <a:ext cx="7489906" cy="646331"/>
          </a:xfrm>
          <a:prstGeom prst="rect">
            <a:avLst/>
          </a:prstGeom>
          <a:solidFill>
            <a:schemeClr val="bg1"/>
          </a:solidFill>
        </p:spPr>
        <p:txBody>
          <a:bodyPr wrap="square">
            <a:spAutoFit/>
          </a:bodyPr>
          <a:lstStyle/>
          <a:p>
            <a:r>
              <a:rPr lang="en-US" b="1" dirty="0"/>
              <a:t>LOB and LOQ determination is required for accurate tumor variant identification and quantification</a:t>
            </a:r>
          </a:p>
        </p:txBody>
      </p:sp>
      <p:sp>
        <p:nvSpPr>
          <p:cNvPr id="116" name="Rechteck 115"/>
          <p:cNvSpPr/>
          <p:nvPr/>
        </p:nvSpPr>
        <p:spPr>
          <a:xfrm>
            <a:off x="3334951" y="3966474"/>
            <a:ext cx="2083910" cy="332243"/>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17" name="Gleichschenkliges Dreieck 116"/>
          <p:cNvSpPr/>
          <p:nvPr/>
        </p:nvSpPr>
        <p:spPr>
          <a:xfrm>
            <a:off x="4760353" y="4229606"/>
            <a:ext cx="1096439" cy="62920"/>
          </a:xfrm>
          <a:prstGeom prs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18" name="Abgerundetes Rechteck 117"/>
          <p:cNvSpPr/>
          <p:nvPr/>
        </p:nvSpPr>
        <p:spPr>
          <a:xfrm>
            <a:off x="3206153" y="2609088"/>
            <a:ext cx="2212708" cy="1689629"/>
          </a:xfrm>
          <a:prstGeom prst="round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19" name="Gleichschenkliges Dreieck 118"/>
          <p:cNvSpPr/>
          <p:nvPr/>
        </p:nvSpPr>
        <p:spPr>
          <a:xfrm>
            <a:off x="3169288" y="3339156"/>
            <a:ext cx="359707" cy="970309"/>
          </a:xfrm>
          <a:prstGeom prs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20" name="Rechtwinkliges Dreieck 119"/>
          <p:cNvSpPr/>
          <p:nvPr/>
        </p:nvSpPr>
        <p:spPr>
          <a:xfrm flipH="1">
            <a:off x="1199125" y="3097107"/>
            <a:ext cx="663605" cy="1221974"/>
          </a:xfrm>
          <a:prstGeom prst="rtTriangle">
            <a:avLst/>
          </a:prstGeom>
          <a:solidFill>
            <a:srgbClr val="519B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21" name="Rechtwinkliges Dreieck 120"/>
          <p:cNvSpPr/>
          <p:nvPr/>
        </p:nvSpPr>
        <p:spPr>
          <a:xfrm flipH="1">
            <a:off x="651061" y="4239260"/>
            <a:ext cx="765333" cy="67399"/>
          </a:xfrm>
          <a:prstGeom prst="rtTriangle">
            <a:avLst/>
          </a:prstGeom>
          <a:solidFill>
            <a:srgbClr val="7C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22" name="Rechtwinkliges Dreieck 121"/>
          <p:cNvSpPr/>
          <p:nvPr/>
        </p:nvSpPr>
        <p:spPr>
          <a:xfrm flipH="1">
            <a:off x="1118956" y="3814742"/>
            <a:ext cx="359707" cy="503224"/>
          </a:xfrm>
          <a:prstGeom prst="rtTriangle">
            <a:avLst/>
          </a:prstGeom>
          <a:solidFill>
            <a:srgbClr val="7C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23" name="Rechtwinkliges Dreieck 122"/>
          <p:cNvSpPr/>
          <p:nvPr/>
        </p:nvSpPr>
        <p:spPr>
          <a:xfrm rot="8239023">
            <a:off x="1015456" y="4189419"/>
            <a:ext cx="359707" cy="125003"/>
          </a:xfrm>
          <a:prstGeom prst="rtTriangle">
            <a:avLst/>
          </a:prstGeom>
          <a:solidFill>
            <a:srgbClr val="7CB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cxnSp>
        <p:nvCxnSpPr>
          <p:cNvPr id="124" name="Gerade Verbindung mit Pfeil 123"/>
          <p:cNvCxnSpPr/>
          <p:nvPr/>
        </p:nvCxnSpPr>
        <p:spPr>
          <a:xfrm flipV="1">
            <a:off x="637215" y="2669561"/>
            <a:ext cx="200" cy="1651232"/>
          </a:xfrm>
          <a:prstGeom prst="straightConnector1">
            <a:avLst/>
          </a:prstGeom>
          <a:ln w="28575">
            <a:solidFill>
              <a:srgbClr val="4B483F"/>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Gerader Verbinder 126"/>
          <p:cNvCxnSpPr/>
          <p:nvPr/>
        </p:nvCxnSpPr>
        <p:spPr>
          <a:xfrm flipH="1" flipV="1">
            <a:off x="1457129" y="3097107"/>
            <a:ext cx="0" cy="1219153"/>
          </a:xfrm>
          <a:prstGeom prst="line">
            <a:avLst/>
          </a:prstGeom>
          <a:ln w="28575">
            <a:solidFill>
              <a:srgbClr val="4B483F"/>
            </a:solidFill>
          </a:ln>
        </p:spPr>
        <p:style>
          <a:lnRef idx="1">
            <a:schemeClr val="accent1"/>
          </a:lnRef>
          <a:fillRef idx="0">
            <a:schemeClr val="accent1"/>
          </a:fillRef>
          <a:effectRef idx="0">
            <a:schemeClr val="accent1"/>
          </a:effectRef>
          <a:fontRef idx="minor">
            <a:schemeClr val="tx1"/>
          </a:fontRef>
        </p:style>
      </p:cxnSp>
      <p:sp>
        <p:nvSpPr>
          <p:cNvPr id="130" name="Rechtwinkliges Dreieck 129"/>
          <p:cNvSpPr/>
          <p:nvPr/>
        </p:nvSpPr>
        <p:spPr>
          <a:xfrm>
            <a:off x="1814066" y="4275746"/>
            <a:ext cx="1112909" cy="35967"/>
          </a:xfrm>
          <a:prstGeom prst="rtTriangle">
            <a:avLst/>
          </a:prstGeom>
          <a:solidFill>
            <a:srgbClr val="519B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31" name="Rechtwinkliges Dreieck 130"/>
          <p:cNvSpPr/>
          <p:nvPr/>
        </p:nvSpPr>
        <p:spPr>
          <a:xfrm flipH="1">
            <a:off x="2857322" y="4193925"/>
            <a:ext cx="575927" cy="118226"/>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32" name="Rechtwinkliges Dreieck 131"/>
          <p:cNvSpPr/>
          <p:nvPr/>
        </p:nvSpPr>
        <p:spPr>
          <a:xfrm flipH="1">
            <a:off x="2390130" y="4275111"/>
            <a:ext cx="669903" cy="27432"/>
          </a:xfrm>
          <a:prstGeom prst="rtTriangle">
            <a:avLst/>
          </a:prstGeom>
          <a:solidFill>
            <a:srgbClr val="519B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dirty="0"/>
          </a:p>
        </p:txBody>
      </p:sp>
      <p:sp>
        <p:nvSpPr>
          <p:cNvPr id="134" name="Rechtwinkliges Dreieck 133"/>
          <p:cNvSpPr/>
          <p:nvPr/>
        </p:nvSpPr>
        <p:spPr>
          <a:xfrm>
            <a:off x="3367258" y="3423177"/>
            <a:ext cx="581067" cy="895903"/>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35" name="Rechtwinkliges Dreieck 134"/>
          <p:cNvSpPr/>
          <p:nvPr/>
        </p:nvSpPr>
        <p:spPr>
          <a:xfrm>
            <a:off x="3685874" y="3913372"/>
            <a:ext cx="299330" cy="382787"/>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36" name="Rechtwinkliges Dreieck 135"/>
          <p:cNvSpPr/>
          <p:nvPr/>
        </p:nvSpPr>
        <p:spPr>
          <a:xfrm>
            <a:off x="3760109" y="4200127"/>
            <a:ext cx="581067" cy="113629"/>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37" name="Rechtwinkliges Dreieck 136"/>
          <p:cNvSpPr/>
          <p:nvPr/>
        </p:nvSpPr>
        <p:spPr>
          <a:xfrm flipH="1">
            <a:off x="3904125" y="4229606"/>
            <a:ext cx="1305619" cy="78636"/>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cxnSp>
        <p:nvCxnSpPr>
          <p:cNvPr id="138" name="Gerader Verbinder 137"/>
          <p:cNvCxnSpPr/>
          <p:nvPr/>
        </p:nvCxnSpPr>
        <p:spPr>
          <a:xfrm flipV="1">
            <a:off x="2750170" y="3070807"/>
            <a:ext cx="0" cy="1220400"/>
          </a:xfrm>
          <a:prstGeom prst="line">
            <a:avLst/>
          </a:prstGeom>
          <a:ln w="28575">
            <a:solidFill>
              <a:srgbClr val="4B483F"/>
            </a:solidFill>
          </a:ln>
        </p:spPr>
        <p:style>
          <a:lnRef idx="1">
            <a:schemeClr val="accent1"/>
          </a:lnRef>
          <a:fillRef idx="0">
            <a:schemeClr val="accent1"/>
          </a:fillRef>
          <a:effectRef idx="0">
            <a:schemeClr val="accent1"/>
          </a:effectRef>
          <a:fontRef idx="minor">
            <a:schemeClr val="tx1"/>
          </a:fontRef>
        </p:style>
      </p:cxnSp>
      <p:sp>
        <p:nvSpPr>
          <p:cNvPr id="145" name="Ellipse 144"/>
          <p:cNvSpPr/>
          <p:nvPr/>
        </p:nvSpPr>
        <p:spPr>
          <a:xfrm>
            <a:off x="3617520" y="3871435"/>
            <a:ext cx="215801" cy="215801"/>
          </a:xfrm>
          <a:prstGeom prst="ellipse">
            <a:avLst/>
          </a:prstGeom>
          <a:solidFill>
            <a:srgbClr val="DCAE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46" name="Ellipse 145"/>
          <p:cNvSpPr/>
          <p:nvPr/>
        </p:nvSpPr>
        <p:spPr>
          <a:xfrm>
            <a:off x="3367002" y="3473524"/>
            <a:ext cx="215801" cy="215801"/>
          </a:xfrm>
          <a:prstGeom prst="ellipse">
            <a:avLst/>
          </a:prstGeom>
          <a:solidFill>
            <a:srgbClr val="DCAE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47" name="Textfeld 146"/>
          <p:cNvSpPr txBox="1"/>
          <p:nvPr/>
        </p:nvSpPr>
        <p:spPr>
          <a:xfrm>
            <a:off x="6085140" y="2795231"/>
            <a:ext cx="2380632" cy="253916"/>
          </a:xfrm>
          <a:prstGeom prst="rect">
            <a:avLst/>
          </a:prstGeom>
          <a:noFill/>
        </p:spPr>
        <p:txBody>
          <a:bodyPr wrap="square" rtlCol="0">
            <a:spAutoFit/>
          </a:bodyPr>
          <a:lstStyle/>
          <a:p>
            <a:r>
              <a:rPr lang="en-US" sz="1050" b="1"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rPr>
              <a:t>≥ Limit of Blank (LOB)</a:t>
            </a:r>
            <a:endParaRPr lang="en-US" sz="1050" dirty="0">
              <a:solidFill>
                <a:srgbClr val="C00000"/>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48" name="Textfeld 147"/>
          <p:cNvSpPr txBox="1"/>
          <p:nvPr/>
        </p:nvSpPr>
        <p:spPr>
          <a:xfrm>
            <a:off x="6085139" y="3220487"/>
            <a:ext cx="2740673" cy="253916"/>
          </a:xfrm>
          <a:prstGeom prst="rect">
            <a:avLst/>
          </a:prstGeom>
          <a:noFill/>
        </p:spPr>
        <p:txBody>
          <a:bodyPr wrap="square" rtlCol="0">
            <a:spAutoFit/>
          </a:bodyPr>
          <a:lstStyle/>
          <a:p>
            <a:r>
              <a:rPr lang="en-US" sz="1050" b="1" dirty="0">
                <a:solidFill>
                  <a:schemeClr val="accent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rPr>
              <a:t>&gt; Limit of Quantification (LOQ)</a:t>
            </a:r>
            <a:endParaRPr lang="en-US" sz="1050" dirty="0">
              <a:solidFill>
                <a:schemeClr val="accent2">
                  <a:lumMod val="7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83" name="Rechtwinkliges Dreieck 182"/>
          <p:cNvSpPr/>
          <p:nvPr/>
        </p:nvSpPr>
        <p:spPr>
          <a:xfrm>
            <a:off x="5199190" y="4226138"/>
            <a:ext cx="675653" cy="70021"/>
          </a:xfrm>
          <a:prstGeom prst="rtTriangle">
            <a:avLst/>
          </a:prstGeom>
          <a:solidFill>
            <a:srgbClr val="A1C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cxnSp>
        <p:nvCxnSpPr>
          <p:cNvPr id="185" name="Gerade Verbindung mit Pfeil 184"/>
          <p:cNvCxnSpPr/>
          <p:nvPr/>
        </p:nvCxnSpPr>
        <p:spPr>
          <a:xfrm>
            <a:off x="627142" y="4306659"/>
            <a:ext cx="5365215" cy="0"/>
          </a:xfrm>
          <a:prstGeom prst="straightConnector1">
            <a:avLst/>
          </a:prstGeom>
          <a:ln w="28575">
            <a:solidFill>
              <a:srgbClr val="4B483F"/>
            </a:solidFill>
            <a:tailEnd type="triangle"/>
          </a:ln>
        </p:spPr>
        <p:style>
          <a:lnRef idx="1">
            <a:schemeClr val="accent1"/>
          </a:lnRef>
          <a:fillRef idx="0">
            <a:schemeClr val="accent1"/>
          </a:fillRef>
          <a:effectRef idx="0">
            <a:schemeClr val="accent1"/>
          </a:effectRef>
          <a:fontRef idx="minor">
            <a:schemeClr val="tx1"/>
          </a:fontRef>
        </p:style>
      </p:cxnSp>
      <p:sp>
        <p:nvSpPr>
          <p:cNvPr id="187" name="Ellipse 186"/>
          <p:cNvSpPr/>
          <p:nvPr/>
        </p:nvSpPr>
        <p:spPr>
          <a:xfrm>
            <a:off x="4840229" y="4208359"/>
            <a:ext cx="215801" cy="2158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88" name="Ellipse 187"/>
          <p:cNvSpPr/>
          <p:nvPr/>
        </p:nvSpPr>
        <p:spPr>
          <a:xfrm>
            <a:off x="5560309" y="4210912"/>
            <a:ext cx="215801" cy="2158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89" name="Ellipse 188"/>
          <p:cNvSpPr/>
          <p:nvPr/>
        </p:nvSpPr>
        <p:spPr>
          <a:xfrm>
            <a:off x="2053338" y="4206758"/>
            <a:ext cx="215801" cy="2158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91" name="Ellipse 190"/>
          <p:cNvSpPr/>
          <p:nvPr/>
        </p:nvSpPr>
        <p:spPr>
          <a:xfrm>
            <a:off x="2894186" y="4205855"/>
            <a:ext cx="215801" cy="2158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92" name="Ellipse 191"/>
          <p:cNvSpPr/>
          <p:nvPr/>
        </p:nvSpPr>
        <p:spPr>
          <a:xfrm>
            <a:off x="4054066" y="4161476"/>
            <a:ext cx="215801" cy="215801"/>
          </a:xfrm>
          <a:prstGeom prst="ellipse">
            <a:avLst/>
          </a:prstGeom>
          <a:solidFill>
            <a:srgbClr val="DCAE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93" name="Ellipse 192"/>
          <p:cNvSpPr/>
          <p:nvPr/>
        </p:nvSpPr>
        <p:spPr>
          <a:xfrm>
            <a:off x="5869339" y="2814288"/>
            <a:ext cx="215801" cy="21580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94" name="Ellipse 193"/>
          <p:cNvSpPr/>
          <p:nvPr/>
        </p:nvSpPr>
        <p:spPr>
          <a:xfrm>
            <a:off x="5869339" y="3242013"/>
            <a:ext cx="215801" cy="215801"/>
          </a:xfrm>
          <a:prstGeom prst="ellipse">
            <a:avLst/>
          </a:prstGeom>
          <a:solidFill>
            <a:srgbClr val="DCAE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700"/>
          </a:p>
        </p:txBody>
      </p:sp>
      <p:sp>
        <p:nvSpPr>
          <p:cNvPr id="195" name="Textfeld 194"/>
          <p:cNvSpPr txBox="1"/>
          <p:nvPr/>
        </p:nvSpPr>
        <p:spPr>
          <a:xfrm rot="16200000">
            <a:off x="-734701" y="3346708"/>
            <a:ext cx="2313152" cy="369332"/>
          </a:xfrm>
          <a:prstGeom prst="rect">
            <a:avLst/>
          </a:prstGeom>
          <a:noFill/>
        </p:spPr>
        <p:txBody>
          <a:bodyPr wrap="square" rtlCol="0">
            <a:spAutoFit/>
          </a:bodyPr>
          <a:lstStyle/>
          <a:p>
            <a:pPr algn="ctr"/>
            <a:r>
              <a:rPr lang="en-US" sz="900" dirty="0">
                <a:solidFill>
                  <a:srgbClr val="4B483F"/>
                </a:solidFill>
                <a:latin typeface="Arial" panose="020B0604020202020204" pitchFamily="34" charset="0"/>
                <a:cs typeface="Arial" panose="020B0604020202020204" pitchFamily="34" charset="0"/>
              </a:rPr>
              <a:t>% Tumor variant</a:t>
            </a:r>
          </a:p>
          <a:p>
            <a:pPr algn="ctr"/>
            <a:r>
              <a:rPr lang="en-US" sz="900" dirty="0">
                <a:solidFill>
                  <a:srgbClr val="4B483F"/>
                </a:solidFill>
                <a:latin typeface="Arial" panose="020B0604020202020204" pitchFamily="34" charset="0"/>
                <a:cs typeface="Arial" panose="020B0604020202020204" pitchFamily="34" charset="0"/>
              </a:rPr>
              <a:t>in plasma</a:t>
            </a:r>
          </a:p>
        </p:txBody>
      </p:sp>
      <p:sp>
        <p:nvSpPr>
          <p:cNvPr id="197" name="Textfeld 196"/>
          <p:cNvSpPr txBox="1"/>
          <p:nvPr/>
        </p:nvSpPr>
        <p:spPr>
          <a:xfrm>
            <a:off x="727333" y="2744677"/>
            <a:ext cx="830677" cy="276999"/>
          </a:xfrm>
          <a:prstGeom prst="rect">
            <a:avLst/>
          </a:prstGeom>
          <a:noFill/>
        </p:spPr>
        <p:txBody>
          <a:bodyPr wrap="none" rtlCol="0">
            <a:spAutoFit/>
          </a:bodyPr>
          <a:lstStyle/>
          <a:p>
            <a:pPr algn="ctr"/>
            <a:r>
              <a:rPr lang="en-US" sz="1200" dirty="0">
                <a:solidFill>
                  <a:srgbClr val="4B483F"/>
                </a:solidFill>
                <a:latin typeface="Arial" panose="020B0604020202020204" pitchFamily="34" charset="0"/>
                <a:cs typeface="Arial" panose="020B0604020202020204" pitchFamily="34" charset="0"/>
              </a:rPr>
              <a:t>diagnosis</a:t>
            </a:r>
          </a:p>
        </p:txBody>
      </p:sp>
      <p:sp>
        <p:nvSpPr>
          <p:cNvPr id="198" name="Textfeld 197"/>
          <p:cNvSpPr txBox="1"/>
          <p:nvPr/>
        </p:nvSpPr>
        <p:spPr>
          <a:xfrm>
            <a:off x="1458437" y="2740231"/>
            <a:ext cx="696024" cy="276999"/>
          </a:xfrm>
          <a:prstGeom prst="rect">
            <a:avLst/>
          </a:prstGeom>
          <a:noFill/>
        </p:spPr>
        <p:txBody>
          <a:bodyPr wrap="none" rtlCol="0">
            <a:spAutoFit/>
          </a:bodyPr>
          <a:lstStyle/>
          <a:p>
            <a:pPr algn="ctr"/>
            <a:r>
              <a:rPr lang="en-US" sz="1200" dirty="0">
                <a:solidFill>
                  <a:srgbClr val="4B483F"/>
                </a:solidFill>
                <a:latin typeface="Arial" panose="020B0604020202020204" pitchFamily="34" charset="0"/>
                <a:cs typeface="Arial" panose="020B0604020202020204" pitchFamily="34" charset="0"/>
              </a:rPr>
              <a:t>surgery</a:t>
            </a:r>
          </a:p>
        </p:txBody>
      </p:sp>
      <p:sp>
        <p:nvSpPr>
          <p:cNvPr id="199" name="Textfeld 198"/>
          <p:cNvSpPr txBox="1"/>
          <p:nvPr/>
        </p:nvSpPr>
        <p:spPr>
          <a:xfrm>
            <a:off x="2226410" y="2734044"/>
            <a:ext cx="917239" cy="276999"/>
          </a:xfrm>
          <a:prstGeom prst="rect">
            <a:avLst/>
          </a:prstGeom>
          <a:noFill/>
        </p:spPr>
        <p:txBody>
          <a:bodyPr wrap="none" rtlCol="0">
            <a:spAutoFit/>
          </a:bodyPr>
          <a:lstStyle/>
          <a:p>
            <a:pPr algn="ctr"/>
            <a:r>
              <a:rPr lang="en-US" sz="1200" dirty="0">
                <a:solidFill>
                  <a:srgbClr val="4B483F"/>
                </a:solidFill>
                <a:latin typeface="Arial" panose="020B0604020202020204" pitchFamily="34" charset="0"/>
                <a:cs typeface="Arial" panose="020B0604020202020204" pitchFamily="34" charset="0"/>
              </a:rPr>
              <a:t>recurrence</a:t>
            </a:r>
          </a:p>
        </p:txBody>
      </p:sp>
      <p:sp>
        <p:nvSpPr>
          <p:cNvPr id="200" name="Textfeld 199"/>
          <p:cNvSpPr txBox="1"/>
          <p:nvPr/>
        </p:nvSpPr>
        <p:spPr>
          <a:xfrm>
            <a:off x="3822149" y="2734044"/>
            <a:ext cx="696024" cy="276999"/>
          </a:xfrm>
          <a:prstGeom prst="rect">
            <a:avLst/>
          </a:prstGeom>
          <a:noFill/>
        </p:spPr>
        <p:txBody>
          <a:bodyPr wrap="none" rtlCol="0">
            <a:spAutoFit/>
          </a:bodyPr>
          <a:lstStyle/>
          <a:p>
            <a:pPr algn="ctr"/>
            <a:r>
              <a:rPr lang="en-US" sz="1200" dirty="0">
                <a:solidFill>
                  <a:srgbClr val="4B483F"/>
                </a:solidFill>
                <a:latin typeface="Arial" panose="020B0604020202020204" pitchFamily="34" charset="0"/>
                <a:cs typeface="Arial" panose="020B0604020202020204" pitchFamily="34" charset="0"/>
              </a:rPr>
              <a:t>therapy</a:t>
            </a:r>
          </a:p>
        </p:txBody>
      </p:sp>
      <p:sp>
        <p:nvSpPr>
          <p:cNvPr id="201" name="Textfeld 200"/>
          <p:cNvSpPr txBox="1"/>
          <p:nvPr/>
        </p:nvSpPr>
        <p:spPr>
          <a:xfrm>
            <a:off x="1510335" y="4457390"/>
            <a:ext cx="1183379"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Residual</a:t>
            </a:r>
          </a:p>
          <a:p>
            <a:pPr algn="ctr"/>
            <a:r>
              <a:rPr lang="en-US" sz="1000" dirty="0">
                <a:solidFill>
                  <a:srgbClr val="4B483F"/>
                </a:solidFill>
                <a:latin typeface="Arial" panose="020B0604020202020204" pitchFamily="34" charset="0"/>
                <a:cs typeface="Arial" panose="020B0604020202020204" pitchFamily="34" charset="0"/>
              </a:rPr>
              <a:t>disease</a:t>
            </a:r>
          </a:p>
        </p:txBody>
      </p:sp>
      <p:sp>
        <p:nvSpPr>
          <p:cNvPr id="202" name="Textfeld 201"/>
          <p:cNvSpPr txBox="1"/>
          <p:nvPr/>
        </p:nvSpPr>
        <p:spPr>
          <a:xfrm>
            <a:off x="2141814" y="4456921"/>
            <a:ext cx="1602902"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Therapy</a:t>
            </a:r>
          </a:p>
          <a:p>
            <a:pPr algn="ctr"/>
            <a:r>
              <a:rPr lang="en-US" sz="1000" dirty="0">
                <a:solidFill>
                  <a:srgbClr val="4B483F"/>
                </a:solidFill>
                <a:latin typeface="Arial" panose="020B0604020202020204" pitchFamily="34" charset="0"/>
                <a:cs typeface="Arial" panose="020B0604020202020204" pitchFamily="34" charset="0"/>
              </a:rPr>
              <a:t>decision</a:t>
            </a:r>
          </a:p>
        </p:txBody>
      </p:sp>
      <p:sp>
        <p:nvSpPr>
          <p:cNvPr id="203" name="Textfeld 202"/>
          <p:cNvSpPr txBox="1"/>
          <p:nvPr/>
        </p:nvSpPr>
        <p:spPr>
          <a:xfrm>
            <a:off x="4351725" y="4461300"/>
            <a:ext cx="1078465"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Resistance</a:t>
            </a:r>
          </a:p>
          <a:p>
            <a:pPr algn="ctr"/>
            <a:r>
              <a:rPr lang="en-US" sz="1000" dirty="0">
                <a:solidFill>
                  <a:srgbClr val="4B483F"/>
                </a:solidFill>
                <a:latin typeface="Arial" panose="020B0604020202020204" pitchFamily="34" charset="0"/>
                <a:cs typeface="Arial" panose="020B0604020202020204" pitchFamily="34" charset="0"/>
              </a:rPr>
              <a:t>development</a:t>
            </a:r>
          </a:p>
        </p:txBody>
      </p:sp>
      <p:sp>
        <p:nvSpPr>
          <p:cNvPr id="204" name="Textfeld 203"/>
          <p:cNvSpPr txBox="1"/>
          <p:nvPr/>
        </p:nvSpPr>
        <p:spPr>
          <a:xfrm>
            <a:off x="3189536" y="4458503"/>
            <a:ext cx="1339032"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Therapy</a:t>
            </a:r>
          </a:p>
          <a:p>
            <a:pPr algn="ctr"/>
            <a:r>
              <a:rPr lang="en-US" sz="1000" dirty="0">
                <a:solidFill>
                  <a:srgbClr val="4B483F"/>
                </a:solidFill>
                <a:latin typeface="Arial" panose="020B0604020202020204" pitchFamily="34" charset="0"/>
                <a:cs typeface="Arial" panose="020B0604020202020204" pitchFamily="34" charset="0"/>
              </a:rPr>
              <a:t>monitoring</a:t>
            </a:r>
          </a:p>
        </p:txBody>
      </p:sp>
      <p:sp>
        <p:nvSpPr>
          <p:cNvPr id="205" name="Textfeld 204"/>
          <p:cNvSpPr txBox="1"/>
          <p:nvPr/>
        </p:nvSpPr>
        <p:spPr>
          <a:xfrm>
            <a:off x="5126337" y="4461245"/>
            <a:ext cx="953580" cy="442674"/>
          </a:xfrm>
          <a:prstGeom prst="roundRect">
            <a:avLst/>
          </a:prstGeom>
          <a:noFill/>
          <a:ln w="28575">
            <a:noFill/>
          </a:ln>
        </p:spPr>
        <p:txBody>
          <a:bodyPr wrap="square" rtlCol="0">
            <a:spAutoFit/>
          </a:bodyPr>
          <a:lstStyle/>
          <a:p>
            <a:pPr algn="ctr"/>
            <a:r>
              <a:rPr lang="en-US" sz="1000" dirty="0">
                <a:solidFill>
                  <a:srgbClr val="4B483F"/>
                </a:solidFill>
                <a:latin typeface="Arial" panose="020B0604020202020204" pitchFamily="34" charset="0"/>
                <a:cs typeface="Arial" panose="020B0604020202020204" pitchFamily="34" charset="0"/>
              </a:rPr>
              <a:t>Residual disease</a:t>
            </a:r>
          </a:p>
        </p:txBody>
      </p:sp>
      <p:cxnSp>
        <p:nvCxnSpPr>
          <p:cNvPr id="206" name="Gerader Verbinder 205"/>
          <p:cNvCxnSpPr/>
          <p:nvPr/>
        </p:nvCxnSpPr>
        <p:spPr>
          <a:xfrm flipH="1" flipV="1">
            <a:off x="1862730" y="3084394"/>
            <a:ext cx="0" cy="1219153"/>
          </a:xfrm>
          <a:prstGeom prst="line">
            <a:avLst/>
          </a:prstGeom>
          <a:ln w="28575">
            <a:solidFill>
              <a:srgbClr val="4B483F"/>
            </a:solidFill>
          </a:ln>
        </p:spPr>
        <p:style>
          <a:lnRef idx="1">
            <a:schemeClr val="accent1"/>
          </a:lnRef>
          <a:fillRef idx="0">
            <a:schemeClr val="accent1"/>
          </a:fillRef>
          <a:effectRef idx="0">
            <a:schemeClr val="accent1"/>
          </a:effectRef>
          <a:fontRef idx="minor">
            <a:schemeClr val="tx1"/>
          </a:fontRef>
        </p:style>
      </p:cxnSp>
      <p:sp>
        <p:nvSpPr>
          <p:cNvPr id="207" name="Content Placeholder 2"/>
          <p:cNvSpPr txBox="1">
            <a:spLocks/>
          </p:cNvSpPr>
          <p:nvPr/>
        </p:nvSpPr>
        <p:spPr>
          <a:xfrm>
            <a:off x="189900" y="1151386"/>
            <a:ext cx="8764980" cy="37941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500" dirty="0"/>
              <a:t>Identification of tumor variants with very low frequency in plasma: </a:t>
            </a:r>
            <a:r>
              <a:rPr lang="en-US" sz="1500" b="1" dirty="0"/>
              <a:t>Limit of Blank (LOB)</a:t>
            </a:r>
          </a:p>
          <a:p>
            <a:r>
              <a:rPr lang="en-US" sz="1500" dirty="0"/>
              <a:t>Precise tumor variant quantification in plasma: </a:t>
            </a:r>
            <a:r>
              <a:rPr lang="en-US" sz="1500" b="1" dirty="0"/>
              <a:t>Limit of Quantification (LOQ)</a:t>
            </a:r>
          </a:p>
          <a:p>
            <a:r>
              <a:rPr lang="en-US" sz="1500" dirty="0"/>
              <a:t>Even very low frequency variants (&lt;1%) serve as indicator for residual disease and response to EGFR-directed therapy</a:t>
            </a:r>
          </a:p>
          <a:p>
            <a:pPr marL="0" indent="0">
              <a:buFont typeface="Arial"/>
              <a:buNone/>
            </a:pPr>
            <a:endParaRPr lang="en-US" sz="1500" dirty="0"/>
          </a:p>
          <a:p>
            <a:pPr lvl="1"/>
            <a:endParaRPr lang="en-US" sz="1500" dirty="0"/>
          </a:p>
        </p:txBody>
      </p:sp>
    </p:spTree>
    <p:extLst>
      <p:ext uri="{BB962C8B-B14F-4D97-AF65-F5344CB8AC3E}">
        <p14:creationId xmlns:p14="http://schemas.microsoft.com/office/powerpoint/2010/main" val="33179948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fade">
                                      <p:cBhvr>
                                        <p:cTn id="7" dur="500"/>
                                        <p:tgtEl>
                                          <p:spTgt spid="20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1"/>
                                        </p:tgtEl>
                                        <p:attrNameLst>
                                          <p:attrName>style.visibility</p:attrName>
                                        </p:attrNameLst>
                                      </p:cBhvr>
                                      <p:to>
                                        <p:strVal val="visible"/>
                                      </p:to>
                                    </p:set>
                                    <p:animEffect transition="in" filter="fade">
                                      <p:cBhvr>
                                        <p:cTn id="10" dur="500"/>
                                        <p:tgtEl>
                                          <p:spTgt spid="20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5"/>
                                        </p:tgtEl>
                                        <p:attrNameLst>
                                          <p:attrName>style.visibility</p:attrName>
                                        </p:attrNameLst>
                                      </p:cBhvr>
                                      <p:to>
                                        <p:strVal val="visible"/>
                                      </p:to>
                                    </p:set>
                                    <p:animEffect transition="in" filter="fade">
                                      <p:cBhvr>
                                        <p:cTn id="13" dur="500"/>
                                        <p:tgtEl>
                                          <p:spTgt spid="20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2"/>
                                        </p:tgtEl>
                                        <p:attrNameLst>
                                          <p:attrName>style.visibility</p:attrName>
                                        </p:attrNameLst>
                                      </p:cBhvr>
                                      <p:to>
                                        <p:strVal val="visible"/>
                                      </p:to>
                                    </p:set>
                                    <p:animEffect transition="in" filter="fade">
                                      <p:cBhvr>
                                        <p:cTn id="16" dur="500"/>
                                        <p:tgtEl>
                                          <p:spTgt spid="20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3"/>
                                        </p:tgtEl>
                                        <p:attrNameLst>
                                          <p:attrName>style.visibility</p:attrName>
                                        </p:attrNameLst>
                                      </p:cBhvr>
                                      <p:to>
                                        <p:strVal val="visible"/>
                                      </p:to>
                                    </p:set>
                                    <p:animEffect transition="in" filter="fade">
                                      <p:cBhvr>
                                        <p:cTn id="21" dur="500"/>
                                        <p:tgtEl>
                                          <p:spTgt spid="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 grpId="0"/>
      <p:bldP spid="202" grpId="0"/>
      <p:bldP spid="203" grpId="0"/>
      <p:bldP spid="204" grpId="0"/>
      <p:bldP spid="20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001" y="664049"/>
            <a:ext cx="7250202" cy="747396"/>
          </a:xfrm>
        </p:spPr>
        <p:txBody>
          <a:bodyPr/>
          <a:lstStyle/>
          <a:p>
            <a:r>
              <a:rPr lang="en-US" dirty="0"/>
              <a:t>Introduction summary</a:t>
            </a:r>
          </a:p>
        </p:txBody>
      </p:sp>
      <p:sp>
        <p:nvSpPr>
          <p:cNvPr id="3" name="Content Placeholder 2"/>
          <p:cNvSpPr>
            <a:spLocks noGrp="1"/>
          </p:cNvSpPr>
          <p:nvPr>
            <p:ph idx="4294967295"/>
          </p:nvPr>
        </p:nvSpPr>
        <p:spPr>
          <a:xfrm>
            <a:off x="346001" y="1616206"/>
            <a:ext cx="7793356" cy="3794183"/>
          </a:xfrm>
        </p:spPr>
        <p:txBody>
          <a:bodyPr>
            <a:normAutofit/>
          </a:bodyPr>
          <a:lstStyle/>
          <a:p>
            <a:r>
              <a:rPr lang="en-US" sz="1500" dirty="0"/>
              <a:t>Liquid biopsy is a promising tool for identification of genetic tumor status and real-time monitoring of evolutionary tumor dynamics in plasma.</a:t>
            </a:r>
          </a:p>
          <a:p>
            <a:pPr marL="0" indent="0">
              <a:buNone/>
            </a:pPr>
            <a:endParaRPr lang="en-US" sz="1500" dirty="0"/>
          </a:p>
          <a:p>
            <a:r>
              <a:rPr lang="en-US" sz="1500" dirty="0"/>
              <a:t>Detection and quantification of pathogenic </a:t>
            </a:r>
            <a:r>
              <a:rPr lang="en-US" sz="1500" i="1" dirty="0"/>
              <a:t>KRAS</a:t>
            </a:r>
            <a:r>
              <a:rPr lang="en-US" sz="1500" dirty="0"/>
              <a:t>, </a:t>
            </a:r>
            <a:r>
              <a:rPr lang="en-US" sz="1500" i="1" dirty="0"/>
              <a:t>BRAF</a:t>
            </a:r>
            <a:r>
              <a:rPr lang="en-US" sz="1500" dirty="0"/>
              <a:t>, and </a:t>
            </a:r>
            <a:r>
              <a:rPr lang="en-US" sz="1500" i="1" dirty="0"/>
              <a:t>EGFR</a:t>
            </a:r>
            <a:r>
              <a:rPr lang="en-US" sz="1500" dirty="0"/>
              <a:t> variants in liquid biopsy may be used to detect therapy resistance, residual disease, and recurrence before clinical evidence, in different types of solid cancer.</a:t>
            </a:r>
          </a:p>
          <a:p>
            <a:pPr marL="0" indent="0">
              <a:buNone/>
            </a:pPr>
            <a:endParaRPr lang="en-US" sz="1500" dirty="0"/>
          </a:p>
          <a:p>
            <a:r>
              <a:rPr lang="en-US" sz="1500" dirty="0"/>
              <a:t>In liquid biopsy, highly sensitive methods including </a:t>
            </a:r>
            <a:r>
              <a:rPr lang="en-US" sz="1500" dirty="0" err="1"/>
              <a:t>ddPCR</a:t>
            </a:r>
            <a:r>
              <a:rPr lang="en-US" sz="1500" dirty="0"/>
              <a:t> and in-depth validation of the lower end of the measurement scale are required to detect lowest amounts of variants in plasma, and to distinguish their signals from inherent background noise, since these are relevant for individual treatment decision.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
        <p:nvSpPr>
          <p:cNvPr id="5" name="Content Placeholder 2">
            <a:extLst>
              <a:ext uri="{FF2B5EF4-FFF2-40B4-BE49-F238E27FC236}">
                <a16:creationId xmlns:a16="http://schemas.microsoft.com/office/drawing/2014/main" id="{7F71E5C3-8295-994B-92D7-2AC16D770CAF}"/>
              </a:ext>
            </a:extLst>
          </p:cNvPr>
          <p:cNvSpPr txBox="1">
            <a:spLocks/>
          </p:cNvSpPr>
          <p:nvPr/>
        </p:nvSpPr>
        <p:spPr>
          <a:xfrm>
            <a:off x="450923" y="4924243"/>
            <a:ext cx="8164757" cy="600218"/>
          </a:xfrm>
          <a:prstGeom prst="rect">
            <a:avLst/>
          </a:prstGeom>
        </p:spPr>
        <p:txBody>
          <a:bodyPr vert="horz" lIns="91440" tIns="45720" rIns="91440" bIns="45720" rtlCol="0">
            <a:normAutofit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buNone/>
            </a:pPr>
            <a:r>
              <a:rPr lang="en-US" b="1" dirty="0"/>
              <a:t>QUESTION: What may be advantages of liquid biopsy compared to tissue biopsy?</a:t>
            </a:r>
          </a:p>
          <a:p>
            <a:pPr lvl="1"/>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normAutofit/>
          </a:bodyPr>
          <a:lstStyle/>
          <a:p>
            <a:r>
              <a:rPr lang="en-US" sz="2400" dirty="0"/>
              <a:t>Materials &amp; Methods</a:t>
            </a:r>
          </a:p>
        </p:txBody>
      </p:sp>
      <p:sp>
        <p:nvSpPr>
          <p:cNvPr id="3" name="Content Placeholder 2"/>
          <p:cNvSpPr>
            <a:spLocks noGrp="1"/>
          </p:cNvSpPr>
          <p:nvPr>
            <p:ph idx="4294967295"/>
          </p:nvPr>
        </p:nvSpPr>
        <p:spPr>
          <a:xfrm>
            <a:off x="83126" y="1402051"/>
            <a:ext cx="8717973" cy="3794183"/>
          </a:xfrm>
        </p:spPr>
        <p:txBody>
          <a:bodyPr>
            <a:normAutofit/>
          </a:bodyPr>
          <a:lstStyle/>
          <a:p>
            <a:r>
              <a:rPr lang="en-US" sz="1500" dirty="0">
                <a:latin typeface="+mj-lt"/>
              </a:rPr>
              <a:t>Determination for each liquid biopsy assay whether a result was truly negative, positive (using LOB), and quantifiable (using LOQ) – according to CLSI guidelines</a:t>
            </a:r>
          </a:p>
          <a:p>
            <a:r>
              <a:rPr lang="en-US" sz="1500" dirty="0">
                <a:latin typeface="+mj-lt"/>
              </a:rPr>
              <a:t>Further evaluation of parameters including total measurement error, trueness, precision, and linearity.</a:t>
            </a:r>
          </a:p>
          <a:p>
            <a:r>
              <a:rPr lang="en-US" sz="1500" dirty="0">
                <a:latin typeface="+mj-lt"/>
              </a:rPr>
              <a:t>Positive controls: Dilution series of DNA reference material was generated (mutant variant allele frequency [VAF] range 0.05% to 100%)</a:t>
            </a:r>
          </a:p>
          <a:p>
            <a:r>
              <a:rPr lang="en-US" sz="1500" dirty="0">
                <a:latin typeface="+mj-lt"/>
              </a:rPr>
              <a:t>Negative controls: </a:t>
            </a:r>
            <a:r>
              <a:rPr lang="en-US" sz="1500" dirty="0" err="1">
                <a:latin typeface="+mj-lt"/>
              </a:rPr>
              <a:t>gDNA</a:t>
            </a:r>
            <a:r>
              <a:rPr lang="en-US" sz="1500" dirty="0">
                <a:latin typeface="+mj-lt"/>
              </a:rPr>
              <a:t> from whole blood and cell-free DNA (</a:t>
            </a:r>
            <a:r>
              <a:rPr lang="en-US" sz="1500" dirty="0" err="1">
                <a:latin typeface="+mj-lt"/>
              </a:rPr>
              <a:t>cfDNA</a:t>
            </a:r>
            <a:r>
              <a:rPr lang="en-US" sz="1500" dirty="0">
                <a:latin typeface="+mj-lt"/>
              </a:rPr>
              <a:t>) from plasma pools of healthy individuals were used. </a:t>
            </a:r>
            <a:r>
              <a:rPr lang="en-US" sz="1500" dirty="0"/>
              <a:t>All individuals provided written informed consent.</a:t>
            </a:r>
          </a:p>
          <a:p>
            <a:r>
              <a:rPr lang="en-US" sz="1500" dirty="0"/>
              <a:t>LOB: &gt; 75 negative controls measurements </a:t>
            </a:r>
          </a:p>
          <a:p>
            <a:r>
              <a:rPr lang="en-US" sz="1500" dirty="0"/>
              <a:t>LOD: &gt; 60 positive control measurements of very low mutant VAF positive control samples</a:t>
            </a:r>
          </a:p>
          <a:p>
            <a:r>
              <a:rPr lang="en-US" sz="1500" dirty="0"/>
              <a:t>LOQ: &gt; 40 positive control measurements of very low mutant VAF positive control samples</a:t>
            </a:r>
          </a:p>
          <a:p>
            <a:r>
              <a:rPr lang="en-US" sz="1500" dirty="0"/>
              <a:t>Linearity: 7 positive control samples in 2-3 replicates from LOQ to 100% VAF</a:t>
            </a:r>
          </a:p>
          <a:p>
            <a:pPr marL="0" indent="0">
              <a:buNone/>
            </a:pPr>
            <a:endParaRPr lang="en-US" sz="1500" dirty="0"/>
          </a:p>
          <a:p>
            <a:endParaRPr lang="en-US" sz="1500" dirty="0">
              <a:latin typeface="+mj-lt"/>
            </a:endParaRPr>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6" name="Content Placeholder 2">
            <a:extLst>
              <a:ext uri="{FF2B5EF4-FFF2-40B4-BE49-F238E27FC236}">
                <a16:creationId xmlns:a16="http://schemas.microsoft.com/office/drawing/2014/main" id="{EBAF6B53-8D3B-D844-A7A3-B359093413ED}"/>
              </a:ext>
            </a:extLst>
          </p:cNvPr>
          <p:cNvSpPr txBox="1">
            <a:spLocks/>
          </p:cNvSpPr>
          <p:nvPr/>
        </p:nvSpPr>
        <p:spPr>
          <a:xfrm>
            <a:off x="451038" y="4872485"/>
            <a:ext cx="7982148" cy="1370850"/>
          </a:xfrm>
          <a:prstGeom prst="rect">
            <a:avLst/>
          </a:prstGeom>
          <a:noFill/>
        </p:spPr>
        <p:txBody>
          <a:bodyPr vert="horz" lIns="91440" tIns="45720" rIns="91440" bIns="45720" rtlCol="0">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buNone/>
            </a:pPr>
            <a:r>
              <a:rPr lang="en-US" b="1" dirty="0"/>
              <a:t>QUESTION: Which performance characteristics should be taken into account when accurately quantifying tumor variants in plasma? </a:t>
            </a:r>
          </a:p>
        </p:txBody>
      </p:sp>
    </p:spTree>
    <p:extLst>
      <p:ext uri="{BB962C8B-B14F-4D97-AF65-F5344CB8AC3E}">
        <p14:creationId xmlns:p14="http://schemas.microsoft.com/office/powerpoint/2010/main" val="3311597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7" name="TextBox 6"/>
          <p:cNvSpPr txBox="1"/>
          <p:nvPr/>
        </p:nvSpPr>
        <p:spPr>
          <a:xfrm>
            <a:off x="165716" y="696003"/>
            <a:ext cx="7408564" cy="461665"/>
          </a:xfrm>
          <a:prstGeom prst="rect">
            <a:avLst/>
          </a:prstGeom>
          <a:noFill/>
        </p:spPr>
        <p:txBody>
          <a:bodyPr wrap="square" rtlCol="0">
            <a:spAutoFit/>
          </a:bodyPr>
          <a:lstStyle/>
          <a:p>
            <a:r>
              <a:rPr lang="en-US" sz="2400" b="1" dirty="0">
                <a:latin typeface="+mj-lt"/>
              </a:rPr>
              <a:t>Technical challenges in liquid biopsy</a:t>
            </a:r>
          </a:p>
        </p:txBody>
      </p:sp>
      <p:sp>
        <p:nvSpPr>
          <p:cNvPr id="3" name="Rectangle 2"/>
          <p:cNvSpPr/>
          <p:nvPr/>
        </p:nvSpPr>
        <p:spPr>
          <a:xfrm>
            <a:off x="1316932" y="5257307"/>
            <a:ext cx="6828312" cy="707886"/>
          </a:xfrm>
          <a:prstGeom prst="rect">
            <a:avLst/>
          </a:prstGeom>
          <a:solidFill>
            <a:schemeClr val="bg1">
              <a:lumMod val="95000"/>
            </a:schemeClr>
          </a:solidFill>
        </p:spPr>
        <p:txBody>
          <a:bodyPr wrap="square">
            <a:spAutoFit/>
          </a:bodyPr>
          <a:lstStyle/>
          <a:p>
            <a:pPr lvl="0"/>
            <a:r>
              <a:rPr lang="en-US" sz="2000" b="1" dirty="0"/>
              <a:t>Determination of the LOB for each single assay to detect a tumor variant using negative control samples</a:t>
            </a:r>
          </a:p>
        </p:txBody>
      </p:sp>
      <p:sp>
        <p:nvSpPr>
          <p:cNvPr id="207" name="Content Placeholder 2"/>
          <p:cNvSpPr txBox="1">
            <a:spLocks/>
          </p:cNvSpPr>
          <p:nvPr/>
        </p:nvSpPr>
        <p:spPr>
          <a:xfrm>
            <a:off x="188520" y="1303786"/>
            <a:ext cx="8764980" cy="37941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500" dirty="0"/>
              <a:t>When applying these methods for clinical interpretation, it is critical to understand and assess their performance characteristics at the lower end of the measurement scale.</a:t>
            </a:r>
          </a:p>
          <a:p>
            <a:endParaRPr lang="en-US" sz="1500" dirty="0"/>
          </a:p>
          <a:p>
            <a:pPr lvl="1"/>
            <a:endParaRPr lang="en-US" sz="1500" dirty="0"/>
          </a:p>
        </p:txBody>
      </p:sp>
      <p:pic>
        <p:nvPicPr>
          <p:cNvPr id="6" name="Grafik 5"/>
          <p:cNvPicPr>
            <a:picLocks noChangeAspect="1"/>
          </p:cNvPicPr>
          <p:nvPr/>
        </p:nvPicPr>
        <p:blipFill rotWithShape="1">
          <a:blip r:embed="rId2"/>
          <a:srcRect r="70619"/>
          <a:stretch/>
        </p:blipFill>
        <p:spPr>
          <a:xfrm>
            <a:off x="457074" y="2134785"/>
            <a:ext cx="1872208" cy="2404627"/>
          </a:xfrm>
          <a:prstGeom prst="rect">
            <a:avLst/>
          </a:prstGeom>
        </p:spPr>
      </p:pic>
      <p:sp>
        <p:nvSpPr>
          <p:cNvPr id="8" name="Textfeld 7"/>
          <p:cNvSpPr txBox="1"/>
          <p:nvPr/>
        </p:nvSpPr>
        <p:spPr>
          <a:xfrm rot="16200000">
            <a:off x="-495308" y="3117929"/>
            <a:ext cx="1685078" cy="276999"/>
          </a:xfrm>
          <a:prstGeom prst="rect">
            <a:avLst/>
          </a:prstGeom>
          <a:noFill/>
        </p:spPr>
        <p:txBody>
          <a:bodyPr wrap="none" rtlCol="0">
            <a:spAutoFit/>
          </a:bodyPr>
          <a:lstStyle/>
          <a:p>
            <a:pPr algn="ctr"/>
            <a:r>
              <a:rPr lang="de-DE" sz="1200" dirty="0">
                <a:solidFill>
                  <a:srgbClr val="4B483F"/>
                </a:solidFill>
                <a:latin typeface="Arial" panose="020B0604020202020204" pitchFamily="34" charset="0"/>
                <a:cs typeface="Arial" panose="020B0604020202020204" pitchFamily="34" charset="0"/>
              </a:rPr>
              <a:t>Measurement number</a:t>
            </a:r>
          </a:p>
        </p:txBody>
      </p:sp>
      <p:sp>
        <p:nvSpPr>
          <p:cNvPr id="9" name="Ellipse 8"/>
          <p:cNvSpPr/>
          <p:nvPr/>
        </p:nvSpPr>
        <p:spPr>
          <a:xfrm rot="20707751">
            <a:off x="1664747" y="3018266"/>
            <a:ext cx="857544" cy="111352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0" name="Gleichschenkliges Dreieck 9"/>
          <p:cNvSpPr/>
          <p:nvPr/>
        </p:nvSpPr>
        <p:spPr>
          <a:xfrm rot="7907661">
            <a:off x="1473768" y="3998459"/>
            <a:ext cx="360040" cy="529403"/>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1" name="Rechteck 10"/>
          <p:cNvSpPr/>
          <p:nvPr/>
        </p:nvSpPr>
        <p:spPr>
          <a:xfrm>
            <a:off x="1232540" y="4374185"/>
            <a:ext cx="576000" cy="1348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2" name="Rechteck 11"/>
          <p:cNvSpPr/>
          <p:nvPr/>
        </p:nvSpPr>
        <p:spPr>
          <a:xfrm rot="19185845">
            <a:off x="1208232" y="4094818"/>
            <a:ext cx="152400" cy="362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3" name="Rechteck 12"/>
          <p:cNvSpPr/>
          <p:nvPr/>
        </p:nvSpPr>
        <p:spPr>
          <a:xfrm rot="17700681">
            <a:off x="2027411" y="4448282"/>
            <a:ext cx="72000" cy="1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4" name="Rechteck 13"/>
          <p:cNvSpPr/>
          <p:nvPr/>
        </p:nvSpPr>
        <p:spPr>
          <a:xfrm rot="18120000">
            <a:off x="1795878" y="4317146"/>
            <a:ext cx="108000" cy="18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5" name="Pfeil nach rechts 14"/>
          <p:cNvSpPr/>
          <p:nvPr/>
        </p:nvSpPr>
        <p:spPr>
          <a:xfrm>
            <a:off x="593446" y="4915041"/>
            <a:ext cx="1695960" cy="137244"/>
          </a:xfrm>
          <a:prstGeom prst="rightArrow">
            <a:avLst/>
          </a:prstGeom>
          <a:gradFill flip="none" rotWithShape="1">
            <a:gsLst>
              <a:gs pos="0">
                <a:schemeClr val="accent1">
                  <a:lumMod val="5000"/>
                  <a:lumOff val="95000"/>
                </a:schemeClr>
              </a:gs>
              <a:gs pos="93000">
                <a:srgbClr val="0080A4"/>
              </a:gs>
            </a:gsLst>
            <a:lin ang="108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4B483F"/>
              </a:solidFill>
            </a:endParaRPr>
          </a:p>
        </p:txBody>
      </p:sp>
      <p:sp>
        <p:nvSpPr>
          <p:cNvPr id="16" name="Textfeld 15"/>
          <p:cNvSpPr txBox="1"/>
          <p:nvPr/>
        </p:nvSpPr>
        <p:spPr>
          <a:xfrm>
            <a:off x="2283291" y="4843482"/>
            <a:ext cx="2325846" cy="246221"/>
          </a:xfrm>
          <a:prstGeom prst="rect">
            <a:avLst/>
          </a:prstGeom>
          <a:noFill/>
        </p:spPr>
        <p:txBody>
          <a:bodyPr wrap="square" rtlCol="0">
            <a:spAutoFit/>
          </a:bodyPr>
          <a:lstStyle/>
          <a:p>
            <a:r>
              <a:rPr lang="de-DE" sz="1000" dirty="0">
                <a:solidFill>
                  <a:srgbClr val="0080A4"/>
                </a:solidFill>
                <a:latin typeface="Arial" panose="020B0604020202020204" pitchFamily="34" charset="0"/>
                <a:cs typeface="Arial" panose="020B0604020202020204" pitchFamily="34" charset="0"/>
              </a:rPr>
              <a:t>Assay-</a:t>
            </a:r>
            <a:r>
              <a:rPr lang="de-DE" sz="1000" dirty="0" err="1">
                <a:solidFill>
                  <a:srgbClr val="0080A4"/>
                </a:solidFill>
                <a:latin typeface="Arial" panose="020B0604020202020204" pitchFamily="34" charset="0"/>
                <a:cs typeface="Arial" panose="020B0604020202020204" pitchFamily="34" charset="0"/>
              </a:rPr>
              <a:t>specific</a:t>
            </a:r>
            <a:r>
              <a:rPr lang="de-DE" sz="1000" dirty="0">
                <a:solidFill>
                  <a:srgbClr val="0080A4"/>
                </a:solidFill>
                <a:latin typeface="Arial" panose="020B0604020202020204" pitchFamily="34" charset="0"/>
                <a:cs typeface="Arial" panose="020B0604020202020204" pitchFamily="34" charset="0"/>
              </a:rPr>
              <a:t> </a:t>
            </a:r>
            <a:r>
              <a:rPr lang="de-DE" sz="1000" dirty="0" err="1">
                <a:solidFill>
                  <a:srgbClr val="0080A4"/>
                </a:solidFill>
                <a:latin typeface="Arial" panose="020B0604020202020204" pitchFamily="34" charset="0"/>
                <a:cs typeface="Arial" panose="020B0604020202020204" pitchFamily="34" charset="0"/>
              </a:rPr>
              <a:t>dispersion</a:t>
            </a:r>
            <a:endParaRPr lang="de-DE" sz="1000" dirty="0">
              <a:solidFill>
                <a:srgbClr val="0080A4"/>
              </a:solidFill>
              <a:latin typeface="Arial" panose="020B0604020202020204" pitchFamily="34" charset="0"/>
              <a:cs typeface="Arial" panose="020B0604020202020204" pitchFamily="34" charset="0"/>
            </a:endParaRPr>
          </a:p>
        </p:txBody>
      </p:sp>
      <p:sp>
        <p:nvSpPr>
          <p:cNvPr id="17" name="Textfeld 16"/>
          <p:cNvSpPr txBox="1"/>
          <p:nvPr/>
        </p:nvSpPr>
        <p:spPr>
          <a:xfrm>
            <a:off x="1799138" y="2083415"/>
            <a:ext cx="1717874" cy="292388"/>
          </a:xfrm>
          <a:prstGeom prst="rect">
            <a:avLst/>
          </a:prstGeom>
          <a:noFill/>
        </p:spPr>
        <p:txBody>
          <a:bodyPr wrap="square" rtlCol="0">
            <a:spAutoFit/>
          </a:bodyPr>
          <a:lstStyle/>
          <a:p>
            <a:r>
              <a:rPr lang="de-DE" sz="1300" b="1" dirty="0">
                <a:solidFill>
                  <a:srgbClr val="0080A4"/>
                </a:solidFill>
                <a:latin typeface="Arial" panose="020B0604020202020204" pitchFamily="34" charset="0"/>
                <a:cs typeface="Arial" panose="020B0604020202020204" pitchFamily="34" charset="0"/>
              </a:rPr>
              <a:t>Limit of Blank</a:t>
            </a:r>
          </a:p>
        </p:txBody>
      </p:sp>
      <p:sp>
        <p:nvSpPr>
          <p:cNvPr id="18" name="Rechtwinkliges Dreieck 17"/>
          <p:cNvSpPr/>
          <p:nvPr/>
        </p:nvSpPr>
        <p:spPr>
          <a:xfrm>
            <a:off x="1922842" y="4363527"/>
            <a:ext cx="215836" cy="135465"/>
          </a:xfrm>
          <a:prstGeom prst="r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9" name="Rechtwinkliges Dreieck 18"/>
          <p:cNvSpPr/>
          <p:nvPr/>
        </p:nvSpPr>
        <p:spPr>
          <a:xfrm>
            <a:off x="2047057" y="4465702"/>
            <a:ext cx="242349" cy="10003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20" name="Rechtwinkliges Dreieck 19"/>
          <p:cNvSpPr/>
          <p:nvPr/>
        </p:nvSpPr>
        <p:spPr>
          <a:xfrm>
            <a:off x="1886290" y="4387166"/>
            <a:ext cx="242349" cy="129859"/>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21" name="Rechtwinkliges Dreieck 20"/>
          <p:cNvSpPr/>
          <p:nvPr/>
        </p:nvSpPr>
        <p:spPr>
          <a:xfrm rot="19177965">
            <a:off x="1817360" y="3711968"/>
            <a:ext cx="565817" cy="59012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22" name="Ellipse 21"/>
          <p:cNvSpPr/>
          <p:nvPr/>
        </p:nvSpPr>
        <p:spPr>
          <a:xfrm rot="2114936">
            <a:off x="1656869" y="3885264"/>
            <a:ext cx="849305" cy="51786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Ellipse 22"/>
          <p:cNvSpPr/>
          <p:nvPr/>
        </p:nvSpPr>
        <p:spPr>
          <a:xfrm rot="3085035">
            <a:off x="1140885" y="4047019"/>
            <a:ext cx="849305" cy="2098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p:cNvSpPr txBox="1"/>
          <p:nvPr/>
        </p:nvSpPr>
        <p:spPr>
          <a:xfrm>
            <a:off x="2140701" y="4098882"/>
            <a:ext cx="1664554" cy="246221"/>
          </a:xfrm>
          <a:prstGeom prst="rect">
            <a:avLst/>
          </a:prstGeom>
          <a:noFill/>
        </p:spPr>
        <p:txBody>
          <a:bodyPr wrap="square" rtlCol="0">
            <a:spAutoFit/>
          </a:bodyPr>
          <a:lstStyle/>
          <a:p>
            <a:r>
              <a:rPr lang="de-DE" sz="1000" dirty="0">
                <a:solidFill>
                  <a:srgbClr val="4B483F"/>
                </a:solidFill>
                <a:latin typeface="Arial" panose="020B0604020202020204" pitchFamily="34" charset="0"/>
                <a:cs typeface="Arial" panose="020B0604020202020204" pitchFamily="34" charset="0"/>
              </a:rPr>
              <a:t> 5% </a:t>
            </a:r>
            <a:r>
              <a:rPr lang="de-DE" sz="1000" dirty="0" err="1">
                <a:solidFill>
                  <a:srgbClr val="4B483F"/>
                </a:solidFill>
                <a:latin typeface="Arial" panose="020B0604020202020204" pitchFamily="34" charset="0"/>
                <a:cs typeface="Arial" panose="020B0604020202020204" pitchFamily="34" charset="0"/>
              </a:rPr>
              <a:t>False</a:t>
            </a:r>
            <a:r>
              <a:rPr lang="de-DE" sz="1000" dirty="0">
                <a:solidFill>
                  <a:srgbClr val="4B483F"/>
                </a:solidFill>
                <a:latin typeface="Arial" panose="020B0604020202020204" pitchFamily="34" charset="0"/>
                <a:cs typeface="Arial" panose="020B0604020202020204" pitchFamily="34" charset="0"/>
              </a:rPr>
              <a:t> Positive Rate</a:t>
            </a:r>
          </a:p>
        </p:txBody>
      </p:sp>
      <p:sp>
        <p:nvSpPr>
          <p:cNvPr id="25" name="Rechteck 24"/>
          <p:cNvSpPr/>
          <p:nvPr/>
        </p:nvSpPr>
        <p:spPr>
          <a:xfrm>
            <a:off x="2298049" y="2379758"/>
            <a:ext cx="5598368" cy="276999"/>
          </a:xfrm>
          <a:prstGeom prst="rect">
            <a:avLst/>
          </a:prstGeom>
        </p:spPr>
        <p:txBody>
          <a:bodyPr wrap="square">
            <a:spAutoFit/>
          </a:bodyPr>
          <a:lstStyle/>
          <a:p>
            <a:pPr algn="just"/>
            <a:r>
              <a:rPr lang="de-DE" sz="1200" dirty="0" err="1">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Cutoff</a:t>
            </a:r>
            <a:r>
              <a:rPr lang="de-DE" sz="1200"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 </a:t>
            </a:r>
            <a:r>
              <a:rPr lang="de-DE" sz="1200" dirty="0" err="1">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for</a:t>
            </a:r>
            <a:r>
              <a:rPr lang="de-DE" sz="1200"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 </a:t>
            </a:r>
            <a:r>
              <a:rPr lang="de-DE" sz="1200" dirty="0" err="1">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presence</a:t>
            </a:r>
            <a:r>
              <a:rPr lang="de-DE" sz="1200"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 </a:t>
            </a:r>
            <a:r>
              <a:rPr lang="de-DE" sz="1200" dirty="0" err="1">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of</a:t>
            </a:r>
            <a:r>
              <a:rPr lang="de-DE" sz="1200"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 a tumor variant (95% </a:t>
            </a:r>
            <a:r>
              <a:rPr lang="de-DE" sz="1200" dirty="0" err="1">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specificity</a:t>
            </a:r>
            <a:r>
              <a:rPr lang="de-DE" sz="1200" dirty="0">
                <a:solidFill>
                  <a:schemeClr val="bg1">
                    <a:lumMod val="10000"/>
                  </a:schemeClr>
                </a:solidFill>
                <a:latin typeface="Arial" panose="020B0604020202020204" pitchFamily="34" charset="0"/>
                <a:ea typeface="Calibri" panose="020F0502020204030204" pitchFamily="34" charset="0"/>
                <a:cs typeface="Arial" panose="020B0604020202020204" pitchFamily="34" charset="0"/>
              </a:rPr>
              <a:t>)</a:t>
            </a:r>
          </a:p>
        </p:txBody>
      </p:sp>
      <p:sp>
        <p:nvSpPr>
          <p:cNvPr id="26" name="Gleichschenkliges Dreieck 25"/>
          <p:cNvSpPr/>
          <p:nvPr/>
        </p:nvSpPr>
        <p:spPr>
          <a:xfrm rot="5400000">
            <a:off x="2213753" y="2478523"/>
            <a:ext cx="82978" cy="85613"/>
          </a:xfrm>
          <a:prstGeom prst="triangl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10000"/>
                </a:schemeClr>
              </a:solidFill>
            </a:endParaRPr>
          </a:p>
        </p:txBody>
      </p:sp>
      <p:sp>
        <p:nvSpPr>
          <p:cNvPr id="28" name="Textfeld 27"/>
          <p:cNvSpPr txBox="1"/>
          <p:nvPr/>
        </p:nvSpPr>
        <p:spPr>
          <a:xfrm>
            <a:off x="376428" y="4482560"/>
            <a:ext cx="619080" cy="276999"/>
          </a:xfrm>
          <a:prstGeom prst="rect">
            <a:avLst/>
          </a:prstGeom>
          <a:noFill/>
        </p:spPr>
        <p:txBody>
          <a:bodyPr wrap="none" rtlCol="0">
            <a:spAutoFit/>
          </a:bodyPr>
          <a:lstStyle/>
          <a:p>
            <a:r>
              <a:rPr lang="de-DE" sz="1200" dirty="0">
                <a:solidFill>
                  <a:srgbClr val="4B483F"/>
                </a:solidFill>
              </a:rPr>
              <a:t>0.00%</a:t>
            </a:r>
          </a:p>
        </p:txBody>
      </p:sp>
      <p:sp>
        <p:nvSpPr>
          <p:cNvPr id="29" name="Textfeld 28"/>
          <p:cNvSpPr txBox="1"/>
          <p:nvPr/>
        </p:nvSpPr>
        <p:spPr>
          <a:xfrm>
            <a:off x="6769355" y="4482560"/>
            <a:ext cx="482824" cy="276999"/>
          </a:xfrm>
          <a:prstGeom prst="rect">
            <a:avLst/>
          </a:prstGeom>
          <a:noFill/>
        </p:spPr>
        <p:txBody>
          <a:bodyPr wrap="none" rtlCol="0">
            <a:spAutoFit/>
          </a:bodyPr>
          <a:lstStyle/>
          <a:p>
            <a:r>
              <a:rPr lang="de-DE" sz="1200" dirty="0">
                <a:solidFill>
                  <a:srgbClr val="4B483F"/>
                </a:solidFill>
                <a:latin typeface="Arial" panose="020B0604020202020204" pitchFamily="34" charset="0"/>
                <a:cs typeface="Arial" panose="020B0604020202020204" pitchFamily="34" charset="0"/>
              </a:rPr>
              <a:t>0.75</a:t>
            </a:r>
          </a:p>
        </p:txBody>
      </p:sp>
      <p:cxnSp>
        <p:nvCxnSpPr>
          <p:cNvPr id="30" name="Gerader Verbinder 29"/>
          <p:cNvCxnSpPr/>
          <p:nvPr/>
        </p:nvCxnSpPr>
        <p:spPr>
          <a:xfrm>
            <a:off x="6995332" y="4451081"/>
            <a:ext cx="0" cy="72000"/>
          </a:xfrm>
          <a:prstGeom prst="line">
            <a:avLst/>
          </a:prstGeom>
          <a:ln>
            <a:solidFill>
              <a:srgbClr val="333300"/>
            </a:solidFill>
          </a:ln>
        </p:spPr>
        <p:style>
          <a:lnRef idx="1">
            <a:schemeClr val="accent1"/>
          </a:lnRef>
          <a:fillRef idx="0">
            <a:schemeClr val="accent1"/>
          </a:fillRef>
          <a:effectRef idx="0">
            <a:schemeClr val="accent1"/>
          </a:effectRef>
          <a:fontRef idx="minor">
            <a:schemeClr val="tx1"/>
          </a:fontRef>
        </p:style>
      </p:cxnSp>
      <p:sp>
        <p:nvSpPr>
          <p:cNvPr id="31" name="Textfeld 30"/>
          <p:cNvSpPr txBox="1"/>
          <p:nvPr/>
        </p:nvSpPr>
        <p:spPr>
          <a:xfrm>
            <a:off x="2774954" y="4603695"/>
            <a:ext cx="2002023" cy="276999"/>
          </a:xfrm>
          <a:prstGeom prst="rect">
            <a:avLst/>
          </a:prstGeom>
          <a:noFill/>
        </p:spPr>
        <p:txBody>
          <a:bodyPr wrap="none" rtlCol="0">
            <a:spAutoFit/>
          </a:bodyPr>
          <a:lstStyle/>
          <a:p>
            <a:r>
              <a:rPr lang="de-DE" sz="1200" dirty="0">
                <a:solidFill>
                  <a:srgbClr val="4B483F"/>
                </a:solidFill>
                <a:latin typeface="Arial" panose="020B0604020202020204" pitchFamily="34" charset="0"/>
                <a:cs typeface="Arial" panose="020B0604020202020204" pitchFamily="34" charset="0"/>
              </a:rPr>
              <a:t>% Tumor variant in </a:t>
            </a:r>
            <a:r>
              <a:rPr lang="de-DE" sz="1200" dirty="0" err="1">
                <a:solidFill>
                  <a:srgbClr val="4B483F"/>
                </a:solidFill>
                <a:latin typeface="Arial" panose="020B0604020202020204" pitchFamily="34" charset="0"/>
                <a:cs typeface="Arial" panose="020B0604020202020204" pitchFamily="34" charset="0"/>
              </a:rPr>
              <a:t>plasma</a:t>
            </a:r>
            <a:endParaRPr lang="de-DE" sz="1200" dirty="0">
              <a:solidFill>
                <a:srgbClr val="4B483F"/>
              </a:solidFill>
              <a:latin typeface="Arial" panose="020B0604020202020204" pitchFamily="34" charset="0"/>
              <a:cs typeface="Arial" panose="020B0604020202020204" pitchFamily="34" charset="0"/>
            </a:endParaRPr>
          </a:p>
        </p:txBody>
      </p:sp>
      <p:sp>
        <p:nvSpPr>
          <p:cNvPr id="32" name="Rechteck 31"/>
          <p:cNvSpPr/>
          <p:nvPr/>
        </p:nvSpPr>
        <p:spPr>
          <a:xfrm>
            <a:off x="605170" y="3451567"/>
            <a:ext cx="878035" cy="1076622"/>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Rechteck 32"/>
          <p:cNvSpPr/>
          <p:nvPr/>
        </p:nvSpPr>
        <p:spPr>
          <a:xfrm>
            <a:off x="608746" y="2991733"/>
            <a:ext cx="515327" cy="987539"/>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Rechteck 33"/>
          <p:cNvSpPr/>
          <p:nvPr/>
        </p:nvSpPr>
        <p:spPr>
          <a:xfrm rot="19289200">
            <a:off x="828091" y="3089242"/>
            <a:ext cx="515327" cy="574902"/>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Rechteck 34"/>
          <p:cNvSpPr/>
          <p:nvPr/>
        </p:nvSpPr>
        <p:spPr>
          <a:xfrm>
            <a:off x="1356286" y="4359156"/>
            <a:ext cx="515327" cy="154770"/>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Ellipse 35"/>
          <p:cNvSpPr/>
          <p:nvPr/>
        </p:nvSpPr>
        <p:spPr>
          <a:xfrm>
            <a:off x="1342035" y="3663207"/>
            <a:ext cx="243255"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Ellipse 36"/>
          <p:cNvSpPr/>
          <p:nvPr/>
        </p:nvSpPr>
        <p:spPr>
          <a:xfrm rot="19489481">
            <a:off x="1361758" y="3834009"/>
            <a:ext cx="324172"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Ellipse 37"/>
          <p:cNvSpPr/>
          <p:nvPr/>
        </p:nvSpPr>
        <p:spPr>
          <a:xfrm rot="17595258">
            <a:off x="866424" y="2773337"/>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Ellipse 38"/>
          <p:cNvSpPr/>
          <p:nvPr/>
        </p:nvSpPr>
        <p:spPr>
          <a:xfrm rot="20037800">
            <a:off x="1126434" y="3032299"/>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Ellipse 39"/>
          <p:cNvSpPr/>
          <p:nvPr/>
        </p:nvSpPr>
        <p:spPr>
          <a:xfrm rot="20764874">
            <a:off x="1213840" y="3310351"/>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Ellipse 40"/>
          <p:cNvSpPr/>
          <p:nvPr/>
        </p:nvSpPr>
        <p:spPr>
          <a:xfrm rot="20764874">
            <a:off x="1301448" y="3642501"/>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Ellipse 41"/>
          <p:cNvSpPr/>
          <p:nvPr/>
        </p:nvSpPr>
        <p:spPr>
          <a:xfrm rot="18238218">
            <a:off x="757877" y="2784804"/>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Ellipse 42"/>
          <p:cNvSpPr/>
          <p:nvPr/>
        </p:nvSpPr>
        <p:spPr>
          <a:xfrm rot="18238218">
            <a:off x="833012" y="2793553"/>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Ellipse 43"/>
          <p:cNvSpPr/>
          <p:nvPr/>
        </p:nvSpPr>
        <p:spPr>
          <a:xfrm rot="20113639">
            <a:off x="1205881" y="3341277"/>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Ellipse 44"/>
          <p:cNvSpPr/>
          <p:nvPr/>
        </p:nvSpPr>
        <p:spPr>
          <a:xfrm rot="20113639">
            <a:off x="1244780" y="3946149"/>
            <a:ext cx="324172" cy="321925"/>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Ellipse 45"/>
          <p:cNvSpPr/>
          <p:nvPr/>
        </p:nvSpPr>
        <p:spPr>
          <a:xfrm rot="20113639">
            <a:off x="1336851" y="4115215"/>
            <a:ext cx="324172" cy="321925"/>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p:cNvSpPr/>
          <p:nvPr/>
        </p:nvSpPr>
        <p:spPr>
          <a:xfrm rot="19604237">
            <a:off x="1421758" y="4077380"/>
            <a:ext cx="324172" cy="363350"/>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Ellipse 47"/>
          <p:cNvSpPr/>
          <p:nvPr/>
        </p:nvSpPr>
        <p:spPr>
          <a:xfrm rot="19604237">
            <a:off x="1458264" y="4165810"/>
            <a:ext cx="324172" cy="277473"/>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Ellipse 48"/>
          <p:cNvSpPr/>
          <p:nvPr/>
        </p:nvSpPr>
        <p:spPr>
          <a:xfrm rot="19604237">
            <a:off x="1598317" y="4095957"/>
            <a:ext cx="177654" cy="38275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Ellipse 49"/>
          <p:cNvSpPr/>
          <p:nvPr/>
        </p:nvSpPr>
        <p:spPr>
          <a:xfrm rot="19604237">
            <a:off x="1658281" y="4188823"/>
            <a:ext cx="177654" cy="311088"/>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Gleichschenkliges Dreieck 50"/>
          <p:cNvSpPr/>
          <p:nvPr/>
        </p:nvSpPr>
        <p:spPr>
          <a:xfrm rot="6161699">
            <a:off x="1835785" y="4138310"/>
            <a:ext cx="191504" cy="623565"/>
          </a:xfrm>
          <a:prstGeom prst="triangl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Ellipse 51"/>
          <p:cNvSpPr/>
          <p:nvPr/>
        </p:nvSpPr>
        <p:spPr>
          <a:xfrm rot="19328621">
            <a:off x="1397180" y="4098549"/>
            <a:ext cx="324172" cy="321925"/>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Gleichschenkliges Dreieck 52"/>
          <p:cNvSpPr/>
          <p:nvPr/>
        </p:nvSpPr>
        <p:spPr>
          <a:xfrm rot="6680912">
            <a:off x="1789947" y="4095631"/>
            <a:ext cx="191504" cy="623565"/>
          </a:xfrm>
          <a:prstGeom prst="triangl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Rechteck 53"/>
          <p:cNvSpPr/>
          <p:nvPr/>
        </p:nvSpPr>
        <p:spPr>
          <a:xfrm>
            <a:off x="1429339" y="4482991"/>
            <a:ext cx="720000" cy="45719"/>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5" name="Rechteck 54"/>
          <p:cNvSpPr/>
          <p:nvPr/>
        </p:nvSpPr>
        <p:spPr>
          <a:xfrm>
            <a:off x="1282636" y="4487578"/>
            <a:ext cx="864000" cy="36000"/>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cxnSp>
        <p:nvCxnSpPr>
          <p:cNvPr id="56" name="Gerader Verbinder 55"/>
          <p:cNvCxnSpPr/>
          <p:nvPr/>
        </p:nvCxnSpPr>
        <p:spPr>
          <a:xfrm>
            <a:off x="591603" y="4528189"/>
            <a:ext cx="6408000" cy="0"/>
          </a:xfrm>
          <a:prstGeom prst="line">
            <a:avLst/>
          </a:prstGeom>
          <a:ln>
            <a:solidFill>
              <a:srgbClr val="333300"/>
            </a:solidFill>
          </a:ln>
        </p:spPr>
        <p:style>
          <a:lnRef idx="1">
            <a:schemeClr val="accent1"/>
          </a:lnRef>
          <a:fillRef idx="0">
            <a:schemeClr val="accent1"/>
          </a:fillRef>
          <a:effectRef idx="0">
            <a:schemeClr val="accent1"/>
          </a:effectRef>
          <a:fontRef idx="minor">
            <a:schemeClr val="tx1"/>
          </a:fontRef>
        </p:style>
      </p:cxnSp>
      <p:sp>
        <p:nvSpPr>
          <p:cNvPr id="57" name="Gleichschenkliges Dreieck 56"/>
          <p:cNvSpPr/>
          <p:nvPr/>
        </p:nvSpPr>
        <p:spPr>
          <a:xfrm rot="20676028">
            <a:off x="1716729" y="4268848"/>
            <a:ext cx="173912" cy="118318"/>
          </a:xfrm>
          <a:prstGeom prst="triangl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Gleichschenkliges Dreieck 57"/>
          <p:cNvSpPr/>
          <p:nvPr/>
        </p:nvSpPr>
        <p:spPr>
          <a:xfrm rot="5640000">
            <a:off x="2134807" y="4375809"/>
            <a:ext cx="45719" cy="263478"/>
          </a:xfrm>
          <a:prstGeom prst="triangl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Rechteck 58"/>
          <p:cNvSpPr/>
          <p:nvPr/>
        </p:nvSpPr>
        <p:spPr>
          <a:xfrm>
            <a:off x="1581739" y="4520004"/>
            <a:ext cx="720000" cy="7200"/>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Rechteck 59"/>
          <p:cNvSpPr/>
          <p:nvPr/>
        </p:nvSpPr>
        <p:spPr>
          <a:xfrm>
            <a:off x="605170" y="2178265"/>
            <a:ext cx="61731" cy="1076622"/>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Rechteck 60"/>
          <p:cNvSpPr/>
          <p:nvPr/>
        </p:nvSpPr>
        <p:spPr>
          <a:xfrm>
            <a:off x="612069" y="2896474"/>
            <a:ext cx="79670" cy="987539"/>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Ellipse 61"/>
          <p:cNvSpPr/>
          <p:nvPr/>
        </p:nvSpPr>
        <p:spPr>
          <a:xfrm>
            <a:off x="1810538" y="4407146"/>
            <a:ext cx="216024" cy="216000"/>
          </a:xfrm>
          <a:prstGeom prst="ellipse">
            <a:avLst/>
          </a:prstGeom>
          <a:solidFill>
            <a:srgbClr val="008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3" name="Gerade Verbindung mit Pfeil 62"/>
          <p:cNvCxnSpPr/>
          <p:nvPr/>
        </p:nvCxnSpPr>
        <p:spPr>
          <a:xfrm flipH="1">
            <a:off x="2055916" y="4293738"/>
            <a:ext cx="214968" cy="194109"/>
          </a:xfrm>
          <a:prstGeom prst="straightConnector1">
            <a:avLst/>
          </a:prstGeom>
          <a:ln>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4" name="Gerader Verbinder 63"/>
          <p:cNvCxnSpPr/>
          <p:nvPr/>
        </p:nvCxnSpPr>
        <p:spPr>
          <a:xfrm flipV="1">
            <a:off x="1917134" y="2376494"/>
            <a:ext cx="0" cy="2142000"/>
          </a:xfrm>
          <a:prstGeom prst="line">
            <a:avLst/>
          </a:prstGeom>
          <a:ln w="28575">
            <a:solidFill>
              <a:srgbClr val="0080A4"/>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58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nodePh="1">
                                  <p:stCondLst>
                                    <p:cond delay="0"/>
                                  </p:stCondLst>
                                  <p:endCondLst>
                                    <p:cond evt="begin" delay="0">
                                      <p:tn val="29"/>
                                    </p:cond>
                                  </p:end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8"/>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1"/>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4"/>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5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5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59"/>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6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6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1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6"/>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64"/>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63"/>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7"/>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62"/>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24"/>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26"/>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P spid="12" grpId="0" animBg="1"/>
      <p:bldP spid="13" grpId="0" animBg="1"/>
      <p:bldP spid="14" grpId="0" animBg="1"/>
      <p:bldP spid="15" grpId="0" animBg="1"/>
      <p:bldP spid="16" grpId="0"/>
      <p:bldP spid="17" grpId="0"/>
      <p:bldP spid="18" grpId="0"/>
      <p:bldP spid="19" grpId="0" animBg="1"/>
      <p:bldP spid="20" grpId="0" animBg="1"/>
      <p:bldP spid="23" grpId="0" animBg="1"/>
      <p:bldP spid="24" grpId="0"/>
      <p:bldP spid="26" grpId="0" animBg="1"/>
      <p:bldP spid="28" grpId="0"/>
      <p:bldP spid="29" grpId="0"/>
      <p:bldP spid="31" grpId="0"/>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7" grpId="0" animBg="1"/>
      <p:bldP spid="58" grpId="0" animBg="1"/>
      <p:bldP spid="59" grpId="0" animBg="1"/>
      <p:bldP spid="60" grpId="0" animBg="1"/>
      <p:bldP spid="61" grpId="0" animBg="1"/>
      <p:bldP spid="6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387965" y="6068406"/>
            <a:ext cx="730770" cy="365125"/>
          </a:xfrm>
        </p:spPr>
        <p:txBody>
          <a:bodyPr/>
          <a:lstStyle/>
          <a:p>
            <a:fld id="{B897C2A1-9313-CA4F-AEA9-36A479C1E1AD}" type="slidenum">
              <a:rPr lang="en-US" smtClean="0"/>
              <a:pPr/>
              <a:t>8</a:t>
            </a:fld>
            <a:endParaRPr lang="en-US"/>
          </a:p>
        </p:txBody>
      </p:sp>
      <p:sp>
        <p:nvSpPr>
          <p:cNvPr id="7" name="TextBox 6"/>
          <p:cNvSpPr txBox="1"/>
          <p:nvPr/>
        </p:nvSpPr>
        <p:spPr>
          <a:xfrm>
            <a:off x="164635" y="696067"/>
            <a:ext cx="7408564" cy="461665"/>
          </a:xfrm>
          <a:prstGeom prst="rect">
            <a:avLst/>
          </a:prstGeom>
          <a:noFill/>
        </p:spPr>
        <p:txBody>
          <a:bodyPr wrap="square" rtlCol="0">
            <a:spAutoFit/>
          </a:bodyPr>
          <a:lstStyle/>
          <a:p>
            <a:r>
              <a:rPr lang="en-US" sz="2400" b="1" dirty="0">
                <a:latin typeface="+mj-lt"/>
              </a:rPr>
              <a:t>Technical challenges in liquid biopsy</a:t>
            </a:r>
          </a:p>
        </p:txBody>
      </p:sp>
      <p:sp>
        <p:nvSpPr>
          <p:cNvPr id="3" name="Rectangle 2"/>
          <p:cNvSpPr/>
          <p:nvPr/>
        </p:nvSpPr>
        <p:spPr>
          <a:xfrm>
            <a:off x="1239346" y="5164264"/>
            <a:ext cx="6828312" cy="553998"/>
          </a:xfrm>
          <a:prstGeom prst="rect">
            <a:avLst/>
          </a:prstGeom>
          <a:solidFill>
            <a:schemeClr val="bg2"/>
          </a:solidFill>
        </p:spPr>
        <p:txBody>
          <a:bodyPr wrap="square">
            <a:spAutoFit/>
          </a:bodyPr>
          <a:lstStyle/>
          <a:p>
            <a:pPr lvl="0"/>
            <a:r>
              <a:rPr lang="en-US" sz="1500" b="1" dirty="0"/>
              <a:t>Determination of the LOQ for each single assay to precisely quantify a low frequency tumor variant using positive control samples</a:t>
            </a:r>
          </a:p>
        </p:txBody>
      </p:sp>
      <p:sp>
        <p:nvSpPr>
          <p:cNvPr id="207" name="Content Placeholder 2"/>
          <p:cNvSpPr txBox="1">
            <a:spLocks/>
          </p:cNvSpPr>
          <p:nvPr/>
        </p:nvSpPr>
        <p:spPr>
          <a:xfrm>
            <a:off x="164635" y="1128857"/>
            <a:ext cx="8764980" cy="379418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50000"/>
              </a:lnSpc>
            </a:pPr>
            <a:endParaRPr lang="en-US" sz="1500" dirty="0"/>
          </a:p>
          <a:p>
            <a:pPr lvl="1">
              <a:lnSpc>
                <a:spcPct val="150000"/>
              </a:lnSpc>
            </a:pPr>
            <a:endParaRPr lang="en-US" sz="1500" dirty="0"/>
          </a:p>
        </p:txBody>
      </p:sp>
      <p:pic>
        <p:nvPicPr>
          <p:cNvPr id="49" name="Grafik 48"/>
          <p:cNvPicPr>
            <a:picLocks noChangeAspect="1"/>
          </p:cNvPicPr>
          <p:nvPr/>
        </p:nvPicPr>
        <p:blipFill rotWithShape="1">
          <a:blip r:embed="rId2"/>
          <a:srcRect r="29480"/>
          <a:stretch/>
        </p:blipFill>
        <p:spPr>
          <a:xfrm>
            <a:off x="470292" y="1995191"/>
            <a:ext cx="4530893" cy="2412226"/>
          </a:xfrm>
          <a:prstGeom prst="rect">
            <a:avLst/>
          </a:prstGeom>
        </p:spPr>
      </p:pic>
      <p:sp>
        <p:nvSpPr>
          <p:cNvPr id="50" name="Gleichschenkliges Dreieck 49"/>
          <p:cNvSpPr/>
          <p:nvPr/>
        </p:nvSpPr>
        <p:spPr>
          <a:xfrm rot="7907661">
            <a:off x="878795" y="3864220"/>
            <a:ext cx="360040" cy="529403"/>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51" name="Rechteck 50"/>
          <p:cNvSpPr/>
          <p:nvPr/>
        </p:nvSpPr>
        <p:spPr>
          <a:xfrm rot="19185845">
            <a:off x="1200651" y="3960579"/>
            <a:ext cx="152400" cy="362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52" name="Rechteck 51"/>
          <p:cNvSpPr/>
          <p:nvPr/>
        </p:nvSpPr>
        <p:spPr>
          <a:xfrm rot="17700681">
            <a:off x="2015735" y="4293256"/>
            <a:ext cx="72000" cy="1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53" name="Rechtwinkliges Dreieck 52"/>
          <p:cNvSpPr/>
          <p:nvPr/>
        </p:nvSpPr>
        <p:spPr>
          <a:xfrm>
            <a:off x="1926481" y="4229288"/>
            <a:ext cx="215836" cy="135465"/>
          </a:xfrm>
          <a:prstGeom prst="r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54" name="Rechtwinkliges Dreieck 53"/>
          <p:cNvSpPr/>
          <p:nvPr/>
        </p:nvSpPr>
        <p:spPr>
          <a:xfrm>
            <a:off x="2026492" y="4656110"/>
            <a:ext cx="242349" cy="10003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55" name="Rechtwinkliges Dreieck 54"/>
          <p:cNvSpPr/>
          <p:nvPr/>
        </p:nvSpPr>
        <p:spPr>
          <a:xfrm>
            <a:off x="1880624" y="4644057"/>
            <a:ext cx="242349" cy="129859"/>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56" name="Ellipse 55"/>
          <p:cNvSpPr/>
          <p:nvPr/>
        </p:nvSpPr>
        <p:spPr>
          <a:xfrm rot="3038340">
            <a:off x="936013" y="3835076"/>
            <a:ext cx="849305" cy="2098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Ellipse 56"/>
          <p:cNvSpPr/>
          <p:nvPr/>
        </p:nvSpPr>
        <p:spPr>
          <a:xfrm>
            <a:off x="1748577" y="3818082"/>
            <a:ext cx="131248" cy="2629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Ellipse 57"/>
          <p:cNvSpPr/>
          <p:nvPr/>
        </p:nvSpPr>
        <p:spPr>
          <a:xfrm rot="1959881">
            <a:off x="2000447" y="3813105"/>
            <a:ext cx="207658" cy="2576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Rechteck 58"/>
          <p:cNvSpPr/>
          <p:nvPr/>
        </p:nvSpPr>
        <p:spPr>
          <a:xfrm>
            <a:off x="2036844" y="4052979"/>
            <a:ext cx="45719" cy="778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Rechteck 59"/>
          <p:cNvSpPr/>
          <p:nvPr/>
        </p:nvSpPr>
        <p:spPr>
          <a:xfrm>
            <a:off x="2063874" y="4152118"/>
            <a:ext cx="45719" cy="126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1" name="Gerade Verbindung mit Pfeil 60"/>
          <p:cNvCxnSpPr/>
          <p:nvPr/>
        </p:nvCxnSpPr>
        <p:spPr>
          <a:xfrm flipH="1">
            <a:off x="2046249" y="4204634"/>
            <a:ext cx="168350" cy="127304"/>
          </a:xfrm>
          <a:prstGeom prst="straightConnector1">
            <a:avLst/>
          </a:prstGeom>
          <a:ln>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2" name="Rechteck 61"/>
          <p:cNvSpPr/>
          <p:nvPr/>
        </p:nvSpPr>
        <p:spPr>
          <a:xfrm>
            <a:off x="1770284" y="4398749"/>
            <a:ext cx="710621" cy="123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3" name="Gerader Verbinder 62"/>
          <p:cNvCxnSpPr/>
          <p:nvPr/>
        </p:nvCxnSpPr>
        <p:spPr>
          <a:xfrm flipH="1">
            <a:off x="1762607" y="4096318"/>
            <a:ext cx="0" cy="198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hteck 63"/>
          <p:cNvSpPr/>
          <p:nvPr/>
        </p:nvSpPr>
        <p:spPr>
          <a:xfrm rot="3263687">
            <a:off x="1471491" y="3987131"/>
            <a:ext cx="360144" cy="1326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Rechteck 64"/>
          <p:cNvSpPr/>
          <p:nvPr/>
        </p:nvSpPr>
        <p:spPr>
          <a:xfrm rot="20504750">
            <a:off x="1717030" y="4307737"/>
            <a:ext cx="243928"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cxnSp>
        <p:nvCxnSpPr>
          <p:cNvPr id="66" name="Gerader Verbinder 65"/>
          <p:cNvCxnSpPr/>
          <p:nvPr/>
        </p:nvCxnSpPr>
        <p:spPr>
          <a:xfrm flipV="1">
            <a:off x="1925684" y="3563387"/>
            <a:ext cx="0" cy="828000"/>
          </a:xfrm>
          <a:prstGeom prst="line">
            <a:avLst/>
          </a:prstGeom>
          <a:ln w="28575">
            <a:solidFill>
              <a:schemeClr val="bg1">
                <a:lumMod val="10000"/>
              </a:schemeClr>
            </a:solidFill>
            <a:prstDash val="solid"/>
          </a:ln>
        </p:spPr>
        <p:style>
          <a:lnRef idx="1">
            <a:schemeClr val="accent1"/>
          </a:lnRef>
          <a:fillRef idx="0">
            <a:schemeClr val="accent1"/>
          </a:fillRef>
          <a:effectRef idx="0">
            <a:schemeClr val="accent1"/>
          </a:effectRef>
          <a:fontRef idx="minor">
            <a:schemeClr val="tx1"/>
          </a:fontRef>
        </p:style>
      </p:cxnSp>
      <p:sp>
        <p:nvSpPr>
          <p:cNvPr id="67" name="Textfeld 66"/>
          <p:cNvSpPr txBox="1"/>
          <p:nvPr/>
        </p:nvSpPr>
        <p:spPr>
          <a:xfrm>
            <a:off x="537874" y="3963876"/>
            <a:ext cx="1387233" cy="369332"/>
          </a:xfrm>
          <a:prstGeom prst="rect">
            <a:avLst/>
          </a:prstGeom>
          <a:noFill/>
        </p:spPr>
        <p:txBody>
          <a:bodyPr wrap="square" rtlCol="0">
            <a:spAutoFit/>
          </a:bodyPr>
          <a:lstStyle/>
          <a:p>
            <a:r>
              <a:rPr lang="de-DE" sz="900" dirty="0">
                <a:solidFill>
                  <a:srgbClr val="4B483F"/>
                </a:solidFill>
                <a:latin typeface="Arial" panose="020B0604020202020204" pitchFamily="34" charset="0"/>
                <a:cs typeface="Arial" panose="020B0604020202020204" pitchFamily="34" charset="0"/>
              </a:rPr>
              <a:t> 5% Falsch Negativ  </a:t>
            </a:r>
          </a:p>
          <a:p>
            <a:r>
              <a:rPr lang="de-DE" sz="900" dirty="0">
                <a:solidFill>
                  <a:srgbClr val="4B483F"/>
                </a:solidFill>
                <a:latin typeface="Arial" panose="020B0604020202020204" pitchFamily="34" charset="0"/>
                <a:cs typeface="Arial" panose="020B0604020202020204" pitchFamily="34" charset="0"/>
              </a:rPr>
              <a:t>       Rate </a:t>
            </a:r>
          </a:p>
        </p:txBody>
      </p:sp>
      <p:sp>
        <p:nvSpPr>
          <p:cNvPr id="68" name="Textfeld 67"/>
          <p:cNvSpPr txBox="1"/>
          <p:nvPr/>
        </p:nvSpPr>
        <p:spPr>
          <a:xfrm>
            <a:off x="2142317" y="3962810"/>
            <a:ext cx="1428252" cy="369332"/>
          </a:xfrm>
          <a:prstGeom prst="rect">
            <a:avLst/>
          </a:prstGeom>
          <a:noFill/>
        </p:spPr>
        <p:txBody>
          <a:bodyPr wrap="square" rtlCol="0">
            <a:spAutoFit/>
          </a:bodyPr>
          <a:lstStyle/>
          <a:p>
            <a:r>
              <a:rPr lang="de-DE" sz="900" dirty="0">
                <a:solidFill>
                  <a:srgbClr val="4B483F"/>
                </a:solidFill>
                <a:latin typeface="Arial" panose="020B0604020202020204" pitchFamily="34" charset="0"/>
                <a:cs typeface="Arial" panose="020B0604020202020204" pitchFamily="34" charset="0"/>
              </a:rPr>
              <a:t> 5% </a:t>
            </a:r>
            <a:r>
              <a:rPr lang="de-DE" sz="900" dirty="0" err="1">
                <a:solidFill>
                  <a:srgbClr val="4B483F"/>
                </a:solidFill>
                <a:latin typeface="Arial" panose="020B0604020202020204" pitchFamily="34" charset="0"/>
                <a:cs typeface="Arial" panose="020B0604020202020204" pitchFamily="34" charset="0"/>
              </a:rPr>
              <a:t>False</a:t>
            </a:r>
            <a:r>
              <a:rPr lang="de-DE" sz="900" dirty="0">
                <a:solidFill>
                  <a:srgbClr val="4B483F"/>
                </a:solidFill>
                <a:latin typeface="Arial" panose="020B0604020202020204" pitchFamily="34" charset="0"/>
                <a:cs typeface="Arial" panose="020B0604020202020204" pitchFamily="34" charset="0"/>
              </a:rPr>
              <a:t> Positive Rate   </a:t>
            </a:r>
          </a:p>
          <a:p>
            <a:endParaRPr lang="de-DE" sz="900" dirty="0">
              <a:solidFill>
                <a:srgbClr val="4B483F"/>
              </a:solidFill>
              <a:latin typeface="Arial" panose="020B0604020202020204" pitchFamily="34" charset="0"/>
              <a:cs typeface="Arial" panose="020B0604020202020204" pitchFamily="34" charset="0"/>
            </a:endParaRPr>
          </a:p>
        </p:txBody>
      </p:sp>
      <p:sp>
        <p:nvSpPr>
          <p:cNvPr id="69" name="Rechtwinkliges Dreieck 68"/>
          <p:cNvSpPr/>
          <p:nvPr/>
        </p:nvSpPr>
        <p:spPr>
          <a:xfrm>
            <a:off x="3879845" y="3622138"/>
            <a:ext cx="853374" cy="757123"/>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Rechtwinkliges Dreieck 69"/>
          <p:cNvSpPr/>
          <p:nvPr/>
        </p:nvSpPr>
        <p:spPr>
          <a:xfrm rot="1122414">
            <a:off x="3951538" y="3479594"/>
            <a:ext cx="764874" cy="640187"/>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Rechtwinkliges Dreieck 70"/>
          <p:cNvSpPr/>
          <p:nvPr/>
        </p:nvSpPr>
        <p:spPr>
          <a:xfrm rot="1122414">
            <a:off x="4583035" y="2579875"/>
            <a:ext cx="764874" cy="114058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2" name="Gerader Verbinder 71"/>
          <p:cNvCxnSpPr/>
          <p:nvPr/>
        </p:nvCxnSpPr>
        <p:spPr>
          <a:xfrm>
            <a:off x="5277431" y="2279636"/>
            <a:ext cx="0" cy="7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Gerader Verbinder 72"/>
          <p:cNvCxnSpPr/>
          <p:nvPr/>
        </p:nvCxnSpPr>
        <p:spPr>
          <a:xfrm flipV="1">
            <a:off x="5223933" y="2267598"/>
            <a:ext cx="0" cy="4647"/>
          </a:xfrm>
          <a:prstGeom prst="line">
            <a:avLst/>
          </a:prstGeom>
          <a:ln w="12700"/>
        </p:spPr>
        <p:style>
          <a:lnRef idx="1">
            <a:schemeClr val="dk1"/>
          </a:lnRef>
          <a:fillRef idx="0">
            <a:schemeClr val="dk1"/>
          </a:fillRef>
          <a:effectRef idx="0">
            <a:schemeClr val="dk1"/>
          </a:effectRef>
          <a:fontRef idx="minor">
            <a:schemeClr val="tx1"/>
          </a:fontRef>
        </p:style>
      </p:cxnSp>
      <p:sp>
        <p:nvSpPr>
          <p:cNvPr id="74" name="Ellipse 73"/>
          <p:cNvSpPr/>
          <p:nvPr/>
        </p:nvSpPr>
        <p:spPr>
          <a:xfrm rot="20576275">
            <a:off x="4330277" y="2557430"/>
            <a:ext cx="1008112" cy="144966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5" name="Rechteck 74"/>
          <p:cNvSpPr/>
          <p:nvPr/>
        </p:nvSpPr>
        <p:spPr>
          <a:xfrm rot="2409350">
            <a:off x="4117794" y="3999731"/>
            <a:ext cx="88096" cy="332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Rechteck 75"/>
          <p:cNvSpPr/>
          <p:nvPr/>
        </p:nvSpPr>
        <p:spPr>
          <a:xfrm rot="2409350">
            <a:off x="4023458" y="4054649"/>
            <a:ext cx="88096" cy="332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7" name="Rechteck 76"/>
          <p:cNvSpPr/>
          <p:nvPr/>
        </p:nvSpPr>
        <p:spPr>
          <a:xfrm>
            <a:off x="3799601" y="4034529"/>
            <a:ext cx="523651" cy="332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Rechteck 77"/>
          <p:cNvSpPr/>
          <p:nvPr/>
        </p:nvSpPr>
        <p:spPr>
          <a:xfrm>
            <a:off x="3726213" y="4406123"/>
            <a:ext cx="523651" cy="332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9" name="Ellipse 78"/>
          <p:cNvSpPr/>
          <p:nvPr/>
        </p:nvSpPr>
        <p:spPr>
          <a:xfrm>
            <a:off x="4364995" y="2516606"/>
            <a:ext cx="1287989" cy="15562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0" name="Rechteck 79"/>
          <p:cNvSpPr/>
          <p:nvPr/>
        </p:nvSpPr>
        <p:spPr>
          <a:xfrm>
            <a:off x="4156695" y="3759913"/>
            <a:ext cx="283605" cy="2955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1" name="Rechteck 80"/>
          <p:cNvSpPr/>
          <p:nvPr/>
        </p:nvSpPr>
        <p:spPr>
          <a:xfrm>
            <a:off x="3785609" y="4072592"/>
            <a:ext cx="678604" cy="2955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2" name="Rechteck 81"/>
          <p:cNvSpPr/>
          <p:nvPr/>
        </p:nvSpPr>
        <p:spPr>
          <a:xfrm rot="20280555">
            <a:off x="1507767" y="4174608"/>
            <a:ext cx="295796" cy="1436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83" name="Gerade Verbindung mit Pfeil 82"/>
          <p:cNvCxnSpPr/>
          <p:nvPr/>
        </p:nvCxnSpPr>
        <p:spPr>
          <a:xfrm>
            <a:off x="1638046" y="4212566"/>
            <a:ext cx="168350" cy="127304"/>
          </a:xfrm>
          <a:prstGeom prst="straightConnector1">
            <a:avLst/>
          </a:prstGeom>
          <a:ln>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Ellipse 83"/>
          <p:cNvSpPr/>
          <p:nvPr/>
        </p:nvSpPr>
        <p:spPr>
          <a:xfrm>
            <a:off x="4345735" y="2506657"/>
            <a:ext cx="1293157" cy="15216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5" name="Ellipse 84"/>
          <p:cNvSpPr/>
          <p:nvPr/>
        </p:nvSpPr>
        <p:spPr>
          <a:xfrm rot="18442399">
            <a:off x="3723909" y="3875874"/>
            <a:ext cx="847682" cy="29986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6" name="Grafik 85"/>
          <p:cNvPicPr>
            <a:picLocks noChangeAspect="1"/>
          </p:cNvPicPr>
          <p:nvPr/>
        </p:nvPicPr>
        <p:blipFill rotWithShape="1">
          <a:blip r:embed="rId2"/>
          <a:srcRect l="47978"/>
          <a:stretch/>
        </p:blipFill>
        <p:spPr>
          <a:xfrm>
            <a:off x="3556263" y="1986639"/>
            <a:ext cx="3332961" cy="2419484"/>
          </a:xfrm>
          <a:prstGeom prst="rect">
            <a:avLst/>
          </a:prstGeom>
        </p:spPr>
      </p:pic>
      <p:cxnSp>
        <p:nvCxnSpPr>
          <p:cNvPr id="87" name="Gerader Verbinder 86"/>
          <p:cNvCxnSpPr/>
          <p:nvPr/>
        </p:nvCxnSpPr>
        <p:spPr>
          <a:xfrm flipV="1">
            <a:off x="5281216" y="2246842"/>
            <a:ext cx="0" cy="2142000"/>
          </a:xfrm>
          <a:prstGeom prst="line">
            <a:avLst/>
          </a:prstGeom>
          <a:ln w="28575">
            <a:solidFill>
              <a:srgbClr val="0080A4"/>
            </a:solidFill>
            <a:prstDash val="solid"/>
          </a:ln>
        </p:spPr>
        <p:style>
          <a:lnRef idx="1">
            <a:schemeClr val="accent1"/>
          </a:lnRef>
          <a:fillRef idx="0">
            <a:schemeClr val="accent1"/>
          </a:fillRef>
          <a:effectRef idx="0">
            <a:schemeClr val="accent1"/>
          </a:effectRef>
          <a:fontRef idx="minor">
            <a:schemeClr val="tx1"/>
          </a:fontRef>
        </p:style>
      </p:cxnSp>
      <p:sp>
        <p:nvSpPr>
          <p:cNvPr id="88" name="Textfeld 87"/>
          <p:cNvSpPr txBox="1"/>
          <p:nvPr/>
        </p:nvSpPr>
        <p:spPr>
          <a:xfrm>
            <a:off x="5174753" y="1946586"/>
            <a:ext cx="1986672" cy="292388"/>
          </a:xfrm>
          <a:prstGeom prst="rect">
            <a:avLst/>
          </a:prstGeom>
          <a:noFill/>
        </p:spPr>
        <p:txBody>
          <a:bodyPr wrap="square" rtlCol="0">
            <a:spAutoFit/>
          </a:bodyPr>
          <a:lstStyle/>
          <a:p>
            <a:r>
              <a:rPr lang="de-DE" sz="1300" b="1" dirty="0">
                <a:solidFill>
                  <a:srgbClr val="0080A4"/>
                </a:solidFill>
                <a:latin typeface="Arial" panose="020B0604020202020204" pitchFamily="34" charset="0"/>
                <a:cs typeface="Arial" panose="020B0604020202020204" pitchFamily="34" charset="0"/>
              </a:rPr>
              <a:t>Limit of Quantification</a:t>
            </a:r>
          </a:p>
        </p:txBody>
      </p:sp>
      <p:sp>
        <p:nvSpPr>
          <p:cNvPr id="89" name="Textfeld 88"/>
          <p:cNvSpPr txBox="1"/>
          <p:nvPr/>
        </p:nvSpPr>
        <p:spPr>
          <a:xfrm>
            <a:off x="3428088" y="1946586"/>
            <a:ext cx="1986672" cy="292388"/>
          </a:xfrm>
          <a:prstGeom prst="rect">
            <a:avLst/>
          </a:prstGeom>
          <a:noFill/>
        </p:spPr>
        <p:txBody>
          <a:bodyPr wrap="square" rtlCol="0">
            <a:spAutoFit/>
          </a:bodyPr>
          <a:lstStyle/>
          <a:p>
            <a:r>
              <a:rPr lang="de-DE" sz="1300" b="1" dirty="0">
                <a:solidFill>
                  <a:srgbClr val="0080A4"/>
                </a:solidFill>
                <a:latin typeface="Arial" panose="020B0604020202020204" pitchFamily="34" charset="0"/>
                <a:cs typeface="Arial" panose="020B0604020202020204" pitchFamily="34" charset="0"/>
              </a:rPr>
              <a:t>Limit of </a:t>
            </a:r>
            <a:r>
              <a:rPr lang="de-DE" sz="1300" b="1" dirty="0" err="1">
                <a:solidFill>
                  <a:srgbClr val="0080A4"/>
                </a:solidFill>
                <a:latin typeface="Arial" panose="020B0604020202020204" pitchFamily="34" charset="0"/>
                <a:cs typeface="Arial" panose="020B0604020202020204" pitchFamily="34" charset="0"/>
              </a:rPr>
              <a:t>Detection</a:t>
            </a:r>
            <a:endParaRPr lang="de-DE" sz="1300" b="1" dirty="0">
              <a:solidFill>
                <a:srgbClr val="0080A4"/>
              </a:solidFill>
              <a:latin typeface="Arial" panose="020B0604020202020204" pitchFamily="34" charset="0"/>
              <a:cs typeface="Arial" panose="020B0604020202020204" pitchFamily="34" charset="0"/>
            </a:endParaRPr>
          </a:p>
        </p:txBody>
      </p:sp>
      <p:sp>
        <p:nvSpPr>
          <p:cNvPr id="90" name="Rechteck 89"/>
          <p:cNvSpPr/>
          <p:nvPr/>
        </p:nvSpPr>
        <p:spPr>
          <a:xfrm>
            <a:off x="3817649" y="2196865"/>
            <a:ext cx="1671706" cy="523220"/>
          </a:xfrm>
          <a:prstGeom prst="rect">
            <a:avLst/>
          </a:prstGeom>
        </p:spPr>
        <p:txBody>
          <a:bodyPr wrap="square">
            <a:spAutoFit/>
          </a:bodyPr>
          <a:lstStyle/>
          <a:p>
            <a:r>
              <a:rPr lang="de-DE" sz="1200" dirty="0">
                <a:solidFill>
                  <a:srgbClr val="4B483F"/>
                </a:solidFill>
                <a:latin typeface="Arial" panose="020B0604020202020204" pitchFamily="34" charset="0"/>
                <a:cs typeface="Arial" panose="020B0604020202020204" pitchFamily="34" charset="0"/>
              </a:rPr>
              <a:t>≥ 95% </a:t>
            </a:r>
            <a:r>
              <a:rPr lang="de-DE" sz="1200" dirty="0" err="1">
                <a:solidFill>
                  <a:srgbClr val="4B483F"/>
                </a:solidFill>
                <a:latin typeface="Arial" panose="020B0604020202020204" pitchFamily="34" charset="0"/>
                <a:cs typeface="Arial" panose="020B0604020202020204" pitchFamily="34" charset="0"/>
              </a:rPr>
              <a:t>Sensitivity</a:t>
            </a:r>
            <a:r>
              <a:rPr lang="de-DE" sz="1200" dirty="0">
                <a:solidFill>
                  <a:srgbClr val="4B483F"/>
                </a:solidFill>
                <a:latin typeface="Arial" panose="020B0604020202020204" pitchFamily="34" charset="0"/>
                <a:cs typeface="Arial" panose="020B0604020202020204" pitchFamily="34" charset="0"/>
              </a:rPr>
              <a:t> </a:t>
            </a:r>
          </a:p>
          <a:p>
            <a:endParaRPr lang="de-DE" sz="200" dirty="0">
              <a:solidFill>
                <a:srgbClr val="4B483F"/>
              </a:solidFill>
              <a:latin typeface="Arial" panose="020B0604020202020204" pitchFamily="34" charset="0"/>
              <a:cs typeface="Arial" panose="020B0604020202020204" pitchFamily="34" charset="0"/>
            </a:endParaRPr>
          </a:p>
          <a:p>
            <a:r>
              <a:rPr lang="de-DE" sz="1200" dirty="0">
                <a:solidFill>
                  <a:srgbClr val="4B483F"/>
                </a:solidFill>
                <a:latin typeface="Arial" panose="020B0604020202020204" pitchFamily="34" charset="0"/>
                <a:cs typeface="Arial" panose="020B0604020202020204" pitchFamily="34" charset="0"/>
              </a:rPr>
              <a:t>≥ 95% </a:t>
            </a:r>
            <a:r>
              <a:rPr lang="de-DE" sz="1200" dirty="0" err="1">
                <a:solidFill>
                  <a:srgbClr val="4B483F"/>
                </a:solidFill>
                <a:latin typeface="Arial" panose="020B0604020202020204" pitchFamily="34" charset="0"/>
                <a:cs typeface="Arial" panose="020B0604020202020204" pitchFamily="34" charset="0"/>
              </a:rPr>
              <a:t>Specifity</a:t>
            </a:r>
            <a:r>
              <a:rPr lang="de-DE" sz="1200" dirty="0">
                <a:solidFill>
                  <a:srgbClr val="4B483F"/>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de-DE" sz="200" dirty="0">
              <a:solidFill>
                <a:srgbClr val="4B483F"/>
              </a:solidFill>
              <a:latin typeface="Arial" panose="020B0604020202020204" pitchFamily="34" charset="0"/>
              <a:cs typeface="Arial" panose="020B0604020202020204" pitchFamily="34" charset="0"/>
            </a:endParaRPr>
          </a:p>
        </p:txBody>
      </p:sp>
      <p:cxnSp>
        <p:nvCxnSpPr>
          <p:cNvPr id="91" name="Gerader Verbinder 90"/>
          <p:cNvCxnSpPr/>
          <p:nvPr/>
        </p:nvCxnSpPr>
        <p:spPr>
          <a:xfrm flipV="1">
            <a:off x="3546536" y="2242255"/>
            <a:ext cx="0" cy="2142000"/>
          </a:xfrm>
          <a:prstGeom prst="line">
            <a:avLst/>
          </a:prstGeom>
          <a:ln w="28575">
            <a:solidFill>
              <a:srgbClr val="0080A4"/>
            </a:solidFill>
            <a:prstDash val="solid"/>
          </a:ln>
        </p:spPr>
        <p:style>
          <a:lnRef idx="1">
            <a:schemeClr val="accent1"/>
          </a:lnRef>
          <a:fillRef idx="0">
            <a:schemeClr val="accent1"/>
          </a:fillRef>
          <a:effectRef idx="0">
            <a:schemeClr val="accent1"/>
          </a:effectRef>
          <a:fontRef idx="minor">
            <a:schemeClr val="tx1"/>
          </a:fontRef>
        </p:style>
      </p:cxnSp>
      <p:sp>
        <p:nvSpPr>
          <p:cNvPr id="92" name="Gleichschenkliges Dreieck 91"/>
          <p:cNvSpPr/>
          <p:nvPr/>
        </p:nvSpPr>
        <p:spPr>
          <a:xfrm rot="5400000">
            <a:off x="3755128" y="2302356"/>
            <a:ext cx="82978" cy="85613"/>
          </a:xfrm>
          <a:prstGeom prst="triangl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10000"/>
                </a:schemeClr>
              </a:solidFill>
            </a:endParaRPr>
          </a:p>
        </p:txBody>
      </p:sp>
      <p:sp>
        <p:nvSpPr>
          <p:cNvPr id="93" name="Gleichschenkliges Dreieck 92"/>
          <p:cNvSpPr/>
          <p:nvPr/>
        </p:nvSpPr>
        <p:spPr>
          <a:xfrm rot="5400000">
            <a:off x="3756472" y="2505832"/>
            <a:ext cx="82978" cy="85613"/>
          </a:xfrm>
          <a:prstGeom prst="triangl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10000"/>
                </a:schemeClr>
              </a:solidFill>
            </a:endParaRPr>
          </a:p>
        </p:txBody>
      </p:sp>
      <p:sp>
        <p:nvSpPr>
          <p:cNvPr id="94" name="Gleichschenkliges Dreieck 93"/>
          <p:cNvSpPr/>
          <p:nvPr/>
        </p:nvSpPr>
        <p:spPr>
          <a:xfrm rot="5400000">
            <a:off x="5492439" y="2279740"/>
            <a:ext cx="82978" cy="86400"/>
          </a:xfrm>
          <a:prstGeom prst="triangl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10000"/>
                </a:schemeClr>
              </a:solidFill>
            </a:endParaRPr>
          </a:p>
        </p:txBody>
      </p:sp>
      <p:sp>
        <p:nvSpPr>
          <p:cNvPr id="95" name="Gleichschenkliges Dreieck 94"/>
          <p:cNvSpPr/>
          <p:nvPr/>
        </p:nvSpPr>
        <p:spPr>
          <a:xfrm rot="5400000">
            <a:off x="5493783" y="2492479"/>
            <a:ext cx="82978" cy="86400"/>
          </a:xfrm>
          <a:prstGeom prst="triangle">
            <a:avLst/>
          </a:prstGeom>
          <a:solidFill>
            <a:schemeClr val="bg1">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lumMod val="10000"/>
                </a:schemeClr>
              </a:solidFill>
            </a:endParaRPr>
          </a:p>
        </p:txBody>
      </p:sp>
      <p:sp>
        <p:nvSpPr>
          <p:cNvPr id="96" name="Pfeil nach links und rechts 95"/>
          <p:cNvSpPr/>
          <p:nvPr/>
        </p:nvSpPr>
        <p:spPr>
          <a:xfrm>
            <a:off x="3952151" y="4766180"/>
            <a:ext cx="2664000" cy="137244"/>
          </a:xfrm>
          <a:prstGeom prst="leftRightArrow">
            <a:avLst/>
          </a:prstGeom>
          <a:gradFill flip="none" rotWithShape="1">
            <a:gsLst>
              <a:gs pos="100000">
                <a:srgbClr val="C1E4EC"/>
              </a:gs>
              <a:gs pos="0">
                <a:srgbClr val="C1E4EC"/>
              </a:gs>
              <a:gs pos="52000">
                <a:srgbClr val="0080A4"/>
              </a:gs>
            </a:gsLst>
            <a:lin ang="10800000" scaled="1"/>
            <a:tileRect/>
          </a:gra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4B483F"/>
              </a:solidFill>
            </a:endParaRPr>
          </a:p>
        </p:txBody>
      </p:sp>
      <p:cxnSp>
        <p:nvCxnSpPr>
          <p:cNvPr id="97" name="Gerader Verbinder 96"/>
          <p:cNvCxnSpPr/>
          <p:nvPr/>
        </p:nvCxnSpPr>
        <p:spPr>
          <a:xfrm>
            <a:off x="7015136" y="4316842"/>
            <a:ext cx="0" cy="72000"/>
          </a:xfrm>
          <a:prstGeom prst="line">
            <a:avLst/>
          </a:prstGeom>
          <a:ln>
            <a:solidFill>
              <a:srgbClr val="333300"/>
            </a:solidFill>
          </a:ln>
        </p:spPr>
        <p:style>
          <a:lnRef idx="1">
            <a:schemeClr val="accent1"/>
          </a:lnRef>
          <a:fillRef idx="0">
            <a:schemeClr val="accent1"/>
          </a:fillRef>
          <a:effectRef idx="0">
            <a:schemeClr val="accent1"/>
          </a:effectRef>
          <a:fontRef idx="minor">
            <a:schemeClr val="tx1"/>
          </a:fontRef>
        </p:style>
      </p:cxnSp>
      <p:sp>
        <p:nvSpPr>
          <p:cNvPr id="98" name="Textfeld 97"/>
          <p:cNvSpPr txBox="1"/>
          <p:nvPr/>
        </p:nvSpPr>
        <p:spPr>
          <a:xfrm>
            <a:off x="396232" y="4345731"/>
            <a:ext cx="619080" cy="276999"/>
          </a:xfrm>
          <a:prstGeom prst="rect">
            <a:avLst/>
          </a:prstGeom>
          <a:noFill/>
        </p:spPr>
        <p:txBody>
          <a:bodyPr wrap="none" rtlCol="0">
            <a:spAutoFit/>
          </a:bodyPr>
          <a:lstStyle/>
          <a:p>
            <a:r>
              <a:rPr lang="de-DE" sz="1200" dirty="0">
                <a:solidFill>
                  <a:srgbClr val="4B483F"/>
                </a:solidFill>
              </a:rPr>
              <a:t>0.00%</a:t>
            </a:r>
          </a:p>
        </p:txBody>
      </p:sp>
      <p:sp>
        <p:nvSpPr>
          <p:cNvPr id="99" name="Textfeld 98"/>
          <p:cNvSpPr txBox="1"/>
          <p:nvPr/>
        </p:nvSpPr>
        <p:spPr>
          <a:xfrm>
            <a:off x="6789159" y="4345731"/>
            <a:ext cx="482824" cy="276999"/>
          </a:xfrm>
          <a:prstGeom prst="rect">
            <a:avLst/>
          </a:prstGeom>
          <a:noFill/>
        </p:spPr>
        <p:txBody>
          <a:bodyPr wrap="none" rtlCol="0">
            <a:spAutoFit/>
          </a:bodyPr>
          <a:lstStyle/>
          <a:p>
            <a:r>
              <a:rPr lang="de-DE" sz="1200" dirty="0">
                <a:solidFill>
                  <a:srgbClr val="4B483F"/>
                </a:solidFill>
                <a:latin typeface="Arial" panose="020B0604020202020204" pitchFamily="34" charset="0"/>
                <a:cs typeface="Arial" panose="020B0604020202020204" pitchFamily="34" charset="0"/>
              </a:rPr>
              <a:t>0.75</a:t>
            </a:r>
          </a:p>
        </p:txBody>
      </p:sp>
      <p:sp>
        <p:nvSpPr>
          <p:cNvPr id="102" name="Textfeld 101"/>
          <p:cNvSpPr txBox="1"/>
          <p:nvPr/>
        </p:nvSpPr>
        <p:spPr>
          <a:xfrm>
            <a:off x="1807722" y="1946586"/>
            <a:ext cx="1717874" cy="292388"/>
          </a:xfrm>
          <a:prstGeom prst="rect">
            <a:avLst/>
          </a:prstGeom>
          <a:noFill/>
        </p:spPr>
        <p:txBody>
          <a:bodyPr wrap="square" rtlCol="0">
            <a:spAutoFit/>
          </a:bodyPr>
          <a:lstStyle/>
          <a:p>
            <a:r>
              <a:rPr lang="de-DE" sz="1300" b="1" dirty="0">
                <a:solidFill>
                  <a:srgbClr val="0080A4"/>
                </a:solidFill>
                <a:latin typeface="Arial" panose="020B0604020202020204" pitchFamily="34" charset="0"/>
                <a:cs typeface="Arial" panose="020B0604020202020204" pitchFamily="34" charset="0"/>
              </a:rPr>
              <a:t>Limit of Blank</a:t>
            </a:r>
          </a:p>
        </p:txBody>
      </p:sp>
      <p:sp>
        <p:nvSpPr>
          <p:cNvPr id="103" name="Ellipse 102"/>
          <p:cNvSpPr/>
          <p:nvPr/>
        </p:nvSpPr>
        <p:spPr>
          <a:xfrm>
            <a:off x="3435352" y="4276899"/>
            <a:ext cx="216024" cy="216000"/>
          </a:xfrm>
          <a:prstGeom prst="ellipse">
            <a:avLst/>
          </a:prstGeom>
          <a:solidFill>
            <a:srgbClr val="008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Ellipse 103"/>
          <p:cNvSpPr/>
          <p:nvPr/>
        </p:nvSpPr>
        <p:spPr>
          <a:xfrm>
            <a:off x="5174753" y="4277777"/>
            <a:ext cx="216024" cy="216000"/>
          </a:xfrm>
          <a:prstGeom prst="ellipse">
            <a:avLst/>
          </a:prstGeom>
          <a:solidFill>
            <a:srgbClr val="008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Gleichschenkliges Dreieck 104"/>
          <p:cNvSpPr/>
          <p:nvPr/>
        </p:nvSpPr>
        <p:spPr>
          <a:xfrm rot="7907661">
            <a:off x="1498945" y="3861630"/>
            <a:ext cx="360040" cy="529403"/>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06" name="Rechteck 105"/>
          <p:cNvSpPr/>
          <p:nvPr/>
        </p:nvSpPr>
        <p:spPr>
          <a:xfrm>
            <a:off x="1246497" y="4237356"/>
            <a:ext cx="576000" cy="1348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07" name="Rechteck 106"/>
          <p:cNvSpPr/>
          <p:nvPr/>
        </p:nvSpPr>
        <p:spPr>
          <a:xfrm rot="19185845">
            <a:off x="1222189" y="3957989"/>
            <a:ext cx="152400" cy="362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08" name="Rechteck 107"/>
          <p:cNvSpPr/>
          <p:nvPr/>
        </p:nvSpPr>
        <p:spPr>
          <a:xfrm rot="17700681">
            <a:off x="2052588" y="4311453"/>
            <a:ext cx="72000" cy="10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09" name="Rechteck 108"/>
          <p:cNvSpPr/>
          <p:nvPr/>
        </p:nvSpPr>
        <p:spPr>
          <a:xfrm rot="18120000">
            <a:off x="1821055" y="4180317"/>
            <a:ext cx="108000" cy="18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10" name="Rechtwinkliges Dreieck 109"/>
          <p:cNvSpPr/>
          <p:nvPr/>
        </p:nvSpPr>
        <p:spPr>
          <a:xfrm>
            <a:off x="1948019" y="4226698"/>
            <a:ext cx="215836" cy="135465"/>
          </a:xfrm>
          <a:prstGeom prst="r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11" name="Rechtwinkliges Dreieck 110"/>
          <p:cNvSpPr/>
          <p:nvPr/>
        </p:nvSpPr>
        <p:spPr>
          <a:xfrm>
            <a:off x="2072234" y="4328873"/>
            <a:ext cx="242349" cy="100031"/>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12" name="Rechtwinkliges Dreieck 111"/>
          <p:cNvSpPr/>
          <p:nvPr/>
        </p:nvSpPr>
        <p:spPr>
          <a:xfrm>
            <a:off x="1911467" y="4250337"/>
            <a:ext cx="242349" cy="129859"/>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13" name="Ellipse 112"/>
          <p:cNvSpPr/>
          <p:nvPr/>
        </p:nvSpPr>
        <p:spPr>
          <a:xfrm rot="3085035">
            <a:off x="1166062" y="3910190"/>
            <a:ext cx="849305" cy="2098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Rechteck 113"/>
          <p:cNvSpPr/>
          <p:nvPr/>
        </p:nvSpPr>
        <p:spPr>
          <a:xfrm>
            <a:off x="619127" y="3314738"/>
            <a:ext cx="878035" cy="1076622"/>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Rechteck 114"/>
          <p:cNvSpPr/>
          <p:nvPr/>
        </p:nvSpPr>
        <p:spPr>
          <a:xfrm>
            <a:off x="622703" y="2854904"/>
            <a:ext cx="515327" cy="987539"/>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5" name="Rechteck 124"/>
          <p:cNvSpPr/>
          <p:nvPr/>
        </p:nvSpPr>
        <p:spPr>
          <a:xfrm rot="19289200">
            <a:off x="842048" y="2952413"/>
            <a:ext cx="515327" cy="574902"/>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6" name="Rechteck 125"/>
          <p:cNvSpPr/>
          <p:nvPr/>
        </p:nvSpPr>
        <p:spPr>
          <a:xfrm>
            <a:off x="1381463" y="4222327"/>
            <a:ext cx="515327" cy="154770"/>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8" name="Ellipse 127"/>
          <p:cNvSpPr/>
          <p:nvPr/>
        </p:nvSpPr>
        <p:spPr>
          <a:xfrm>
            <a:off x="1355992" y="3526378"/>
            <a:ext cx="243255"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9" name="Ellipse 128"/>
          <p:cNvSpPr/>
          <p:nvPr/>
        </p:nvSpPr>
        <p:spPr>
          <a:xfrm rot="19489481">
            <a:off x="1384490" y="3697180"/>
            <a:ext cx="324172"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3" name="Ellipse 132"/>
          <p:cNvSpPr/>
          <p:nvPr/>
        </p:nvSpPr>
        <p:spPr>
          <a:xfrm rot="17595258">
            <a:off x="885991" y="2633343"/>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9" name="Ellipse 138"/>
          <p:cNvSpPr/>
          <p:nvPr/>
        </p:nvSpPr>
        <p:spPr>
          <a:xfrm rot="20037800">
            <a:off x="1140391" y="2873030"/>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0" name="Ellipse 139"/>
          <p:cNvSpPr/>
          <p:nvPr/>
        </p:nvSpPr>
        <p:spPr>
          <a:xfrm rot="20764874">
            <a:off x="1227797" y="3173522"/>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1" name="Ellipse 140"/>
          <p:cNvSpPr/>
          <p:nvPr/>
        </p:nvSpPr>
        <p:spPr>
          <a:xfrm rot="20764874">
            <a:off x="1270098" y="3259170"/>
            <a:ext cx="324172" cy="868180"/>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2" name="Ellipse 141"/>
          <p:cNvSpPr/>
          <p:nvPr/>
        </p:nvSpPr>
        <p:spPr>
          <a:xfrm rot="18238218">
            <a:off x="771834" y="2647975"/>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3" name="Ellipse 142"/>
          <p:cNvSpPr/>
          <p:nvPr/>
        </p:nvSpPr>
        <p:spPr>
          <a:xfrm rot="18238218">
            <a:off x="846969" y="2656724"/>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4" name="Ellipse 143"/>
          <p:cNvSpPr/>
          <p:nvPr/>
        </p:nvSpPr>
        <p:spPr>
          <a:xfrm rot="20113639">
            <a:off x="1225448" y="3204448"/>
            <a:ext cx="324172" cy="70237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Ellipse 148"/>
          <p:cNvSpPr/>
          <p:nvPr/>
        </p:nvSpPr>
        <p:spPr>
          <a:xfrm rot="20113639">
            <a:off x="1258737" y="3809320"/>
            <a:ext cx="324172" cy="321925"/>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Ellipse 149"/>
          <p:cNvSpPr/>
          <p:nvPr/>
        </p:nvSpPr>
        <p:spPr>
          <a:xfrm rot="20113639">
            <a:off x="1350808" y="3978386"/>
            <a:ext cx="324172" cy="321925"/>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Ellipse 150"/>
          <p:cNvSpPr/>
          <p:nvPr/>
        </p:nvSpPr>
        <p:spPr>
          <a:xfrm rot="19604237">
            <a:off x="1435715" y="3940551"/>
            <a:ext cx="324172" cy="363350"/>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Ellipse 151"/>
          <p:cNvSpPr/>
          <p:nvPr/>
        </p:nvSpPr>
        <p:spPr>
          <a:xfrm rot="19604237">
            <a:off x="1483441" y="4028981"/>
            <a:ext cx="324172" cy="277473"/>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Ellipse 152"/>
          <p:cNvSpPr/>
          <p:nvPr/>
        </p:nvSpPr>
        <p:spPr>
          <a:xfrm rot="19604237">
            <a:off x="1623494" y="3959128"/>
            <a:ext cx="177654" cy="382754"/>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Ellipse 153"/>
          <p:cNvSpPr/>
          <p:nvPr/>
        </p:nvSpPr>
        <p:spPr>
          <a:xfrm rot="19604237">
            <a:off x="1678568" y="4051994"/>
            <a:ext cx="177654" cy="311088"/>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Ellipse 154"/>
          <p:cNvSpPr/>
          <p:nvPr/>
        </p:nvSpPr>
        <p:spPr>
          <a:xfrm rot="19328621">
            <a:off x="1411137" y="3961720"/>
            <a:ext cx="324172" cy="321925"/>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Rechteck 155"/>
          <p:cNvSpPr/>
          <p:nvPr/>
        </p:nvSpPr>
        <p:spPr>
          <a:xfrm>
            <a:off x="1454516" y="4346162"/>
            <a:ext cx="720000" cy="45719"/>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Rechteck 156"/>
          <p:cNvSpPr/>
          <p:nvPr/>
        </p:nvSpPr>
        <p:spPr>
          <a:xfrm>
            <a:off x="1307813" y="4350749"/>
            <a:ext cx="864000" cy="36000"/>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58" name="Gleichschenkliges Dreieck 157"/>
          <p:cNvSpPr/>
          <p:nvPr/>
        </p:nvSpPr>
        <p:spPr>
          <a:xfrm rot="20676028">
            <a:off x="1741906" y="4132019"/>
            <a:ext cx="173912" cy="118318"/>
          </a:xfrm>
          <a:prstGeom prst="triangl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Rechteck 158"/>
          <p:cNvSpPr/>
          <p:nvPr/>
        </p:nvSpPr>
        <p:spPr>
          <a:xfrm>
            <a:off x="619127" y="2041436"/>
            <a:ext cx="61731" cy="1076622"/>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Rechteck 159"/>
          <p:cNvSpPr/>
          <p:nvPr/>
        </p:nvSpPr>
        <p:spPr>
          <a:xfrm>
            <a:off x="626026" y="2759645"/>
            <a:ext cx="79670" cy="987539"/>
          </a:xfrm>
          <a:prstGeom prst="rect">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Rechteck 160"/>
          <p:cNvSpPr/>
          <p:nvPr/>
        </p:nvSpPr>
        <p:spPr>
          <a:xfrm rot="17700681">
            <a:off x="2033316" y="4311453"/>
            <a:ext cx="72000" cy="108000"/>
          </a:xfrm>
          <a:prstGeom prst="rect">
            <a:avLst/>
          </a:prstGeom>
          <a:solidFill>
            <a:srgbClr val="D9EDF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62" name="Rechtwinkliges Dreieck 161"/>
          <p:cNvSpPr/>
          <p:nvPr/>
        </p:nvSpPr>
        <p:spPr>
          <a:xfrm>
            <a:off x="1928747" y="4226698"/>
            <a:ext cx="215836" cy="135465"/>
          </a:xfrm>
          <a:prstGeom prst="rtTriangl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63" name="Rechtwinkliges Dreieck 162"/>
          <p:cNvSpPr/>
          <p:nvPr/>
        </p:nvSpPr>
        <p:spPr>
          <a:xfrm>
            <a:off x="2033913" y="4292447"/>
            <a:ext cx="242349" cy="90174"/>
          </a:xfrm>
          <a:prstGeom prst="rtTriangl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64" name="Rechtwinkliges Dreieck 163"/>
          <p:cNvSpPr/>
          <p:nvPr/>
        </p:nvSpPr>
        <p:spPr>
          <a:xfrm>
            <a:off x="1892195" y="4250337"/>
            <a:ext cx="242349" cy="129859"/>
          </a:xfrm>
          <a:prstGeom prst="rtTriangl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4B483F"/>
              </a:solidFill>
            </a:endParaRPr>
          </a:p>
        </p:txBody>
      </p:sp>
      <p:sp>
        <p:nvSpPr>
          <p:cNvPr id="165" name="Gleichschenkliges Dreieck 164"/>
          <p:cNvSpPr/>
          <p:nvPr/>
        </p:nvSpPr>
        <p:spPr>
          <a:xfrm rot="5640000">
            <a:off x="2140712" y="4238980"/>
            <a:ext cx="45719" cy="263478"/>
          </a:xfrm>
          <a:prstGeom prst="triangl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66" name="Gerader Verbinder 165"/>
          <p:cNvCxnSpPr/>
          <p:nvPr/>
        </p:nvCxnSpPr>
        <p:spPr>
          <a:xfrm>
            <a:off x="611407" y="4388842"/>
            <a:ext cx="6408000" cy="0"/>
          </a:xfrm>
          <a:prstGeom prst="line">
            <a:avLst/>
          </a:prstGeom>
          <a:ln>
            <a:solidFill>
              <a:srgbClr val="333300"/>
            </a:solidFill>
          </a:ln>
        </p:spPr>
        <p:style>
          <a:lnRef idx="1">
            <a:schemeClr val="accent1"/>
          </a:lnRef>
          <a:fillRef idx="0">
            <a:schemeClr val="accent1"/>
          </a:fillRef>
          <a:effectRef idx="0">
            <a:schemeClr val="accent1"/>
          </a:effectRef>
          <a:fontRef idx="minor">
            <a:schemeClr val="tx1"/>
          </a:fontRef>
        </p:style>
      </p:cxnSp>
      <p:sp>
        <p:nvSpPr>
          <p:cNvPr id="167" name="Ellipse 166"/>
          <p:cNvSpPr/>
          <p:nvPr/>
        </p:nvSpPr>
        <p:spPr>
          <a:xfrm>
            <a:off x="1819122" y="4270317"/>
            <a:ext cx="216024" cy="216000"/>
          </a:xfrm>
          <a:prstGeom prst="ellipse">
            <a:avLst/>
          </a:prstGeom>
          <a:solidFill>
            <a:srgbClr val="008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68" name="Gerader Verbinder 167"/>
          <p:cNvCxnSpPr/>
          <p:nvPr/>
        </p:nvCxnSpPr>
        <p:spPr>
          <a:xfrm flipV="1">
            <a:off x="1925718" y="2239665"/>
            <a:ext cx="0" cy="2142000"/>
          </a:xfrm>
          <a:prstGeom prst="line">
            <a:avLst/>
          </a:prstGeom>
          <a:ln w="28575">
            <a:solidFill>
              <a:srgbClr val="0080A4"/>
            </a:solidFill>
            <a:prstDash val="solid"/>
          </a:ln>
        </p:spPr>
        <p:style>
          <a:lnRef idx="1">
            <a:schemeClr val="accent1"/>
          </a:lnRef>
          <a:fillRef idx="0">
            <a:schemeClr val="accent1"/>
          </a:fillRef>
          <a:effectRef idx="0">
            <a:schemeClr val="accent1"/>
          </a:effectRef>
          <a:fontRef idx="minor">
            <a:schemeClr val="tx1"/>
          </a:fontRef>
        </p:style>
      </p:cxnSp>
      <p:sp>
        <p:nvSpPr>
          <p:cNvPr id="169" name="Rechteck 168"/>
          <p:cNvSpPr/>
          <p:nvPr/>
        </p:nvSpPr>
        <p:spPr>
          <a:xfrm rot="19312150">
            <a:off x="2052986" y="4189880"/>
            <a:ext cx="167526" cy="80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70" name="Gerade Verbindung mit Pfeil 169"/>
          <p:cNvCxnSpPr/>
          <p:nvPr/>
        </p:nvCxnSpPr>
        <p:spPr>
          <a:xfrm flipH="1">
            <a:off x="2081093" y="4156909"/>
            <a:ext cx="214968" cy="194109"/>
          </a:xfrm>
          <a:prstGeom prst="straightConnector1">
            <a:avLst/>
          </a:prstGeom>
          <a:ln>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1" name="Rechteck 170"/>
          <p:cNvSpPr/>
          <p:nvPr/>
        </p:nvSpPr>
        <p:spPr>
          <a:xfrm rot="1260000">
            <a:off x="2057258" y="4253790"/>
            <a:ext cx="457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Ellipse 171"/>
          <p:cNvSpPr/>
          <p:nvPr/>
        </p:nvSpPr>
        <p:spPr>
          <a:xfrm rot="19489481">
            <a:off x="1250712" y="3390556"/>
            <a:ext cx="324172"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3" name="Ellipse 172"/>
          <p:cNvSpPr/>
          <p:nvPr/>
        </p:nvSpPr>
        <p:spPr>
          <a:xfrm rot="19489481">
            <a:off x="1280673" y="3469094"/>
            <a:ext cx="324172"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4" name="Ellipse 173"/>
          <p:cNvSpPr/>
          <p:nvPr/>
        </p:nvSpPr>
        <p:spPr>
          <a:xfrm rot="19489481">
            <a:off x="1326002" y="3587709"/>
            <a:ext cx="324172"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5" name="Ellipse 174"/>
          <p:cNvSpPr/>
          <p:nvPr/>
        </p:nvSpPr>
        <p:spPr>
          <a:xfrm rot="19489481">
            <a:off x="1155495" y="3011341"/>
            <a:ext cx="324172"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6" name="Ellipse 175"/>
          <p:cNvSpPr/>
          <p:nvPr/>
        </p:nvSpPr>
        <p:spPr>
          <a:xfrm rot="19489481">
            <a:off x="1186025" y="3134364"/>
            <a:ext cx="324172"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7" name="Ellipse 176"/>
          <p:cNvSpPr/>
          <p:nvPr/>
        </p:nvSpPr>
        <p:spPr>
          <a:xfrm rot="19489481">
            <a:off x="1434716" y="3782075"/>
            <a:ext cx="324172" cy="630531"/>
          </a:xfrm>
          <a:prstGeom prst="ellipse">
            <a:avLst/>
          </a:prstGeom>
          <a:solidFill>
            <a:srgbClr val="D9E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8" name="Textfeld 177"/>
          <p:cNvSpPr txBox="1"/>
          <p:nvPr/>
        </p:nvSpPr>
        <p:spPr>
          <a:xfrm>
            <a:off x="580656" y="3924986"/>
            <a:ext cx="1428252" cy="507831"/>
          </a:xfrm>
          <a:prstGeom prst="rect">
            <a:avLst/>
          </a:prstGeom>
          <a:noFill/>
        </p:spPr>
        <p:txBody>
          <a:bodyPr wrap="square" rtlCol="0">
            <a:spAutoFit/>
          </a:bodyPr>
          <a:lstStyle/>
          <a:p>
            <a:r>
              <a:rPr lang="de-DE" sz="900" dirty="0">
                <a:solidFill>
                  <a:srgbClr val="4B483F"/>
                </a:solidFill>
                <a:latin typeface="Arial" panose="020B0604020202020204" pitchFamily="34" charset="0"/>
                <a:cs typeface="Arial" panose="020B0604020202020204" pitchFamily="34" charset="0"/>
              </a:rPr>
              <a:t> 5% </a:t>
            </a:r>
            <a:r>
              <a:rPr lang="de-DE" sz="900" dirty="0" err="1">
                <a:solidFill>
                  <a:srgbClr val="4B483F"/>
                </a:solidFill>
                <a:latin typeface="Arial" panose="020B0604020202020204" pitchFamily="34" charset="0"/>
                <a:cs typeface="Arial" panose="020B0604020202020204" pitchFamily="34" charset="0"/>
              </a:rPr>
              <a:t>False</a:t>
            </a:r>
            <a:r>
              <a:rPr lang="de-DE" sz="900" dirty="0">
                <a:solidFill>
                  <a:srgbClr val="4B483F"/>
                </a:solidFill>
                <a:latin typeface="Arial" panose="020B0604020202020204" pitchFamily="34" charset="0"/>
                <a:cs typeface="Arial" panose="020B0604020202020204" pitchFamily="34" charset="0"/>
              </a:rPr>
              <a:t> Negative  </a:t>
            </a:r>
          </a:p>
          <a:p>
            <a:r>
              <a:rPr lang="de-DE" sz="900" dirty="0">
                <a:solidFill>
                  <a:srgbClr val="4B483F"/>
                </a:solidFill>
                <a:latin typeface="Arial" panose="020B0604020202020204" pitchFamily="34" charset="0"/>
                <a:cs typeface="Arial" panose="020B0604020202020204" pitchFamily="34" charset="0"/>
              </a:rPr>
              <a:t>       Rate   </a:t>
            </a:r>
          </a:p>
          <a:p>
            <a:endParaRPr lang="de-DE" sz="900" dirty="0">
              <a:solidFill>
                <a:srgbClr val="4B483F"/>
              </a:solidFill>
              <a:latin typeface="Arial" panose="020B0604020202020204" pitchFamily="34" charset="0"/>
              <a:cs typeface="Arial" panose="020B0604020202020204" pitchFamily="34" charset="0"/>
            </a:endParaRPr>
          </a:p>
        </p:txBody>
      </p:sp>
      <p:cxnSp>
        <p:nvCxnSpPr>
          <p:cNvPr id="179" name="Gerade Verbindung mit Pfeil 178"/>
          <p:cNvCxnSpPr/>
          <p:nvPr/>
        </p:nvCxnSpPr>
        <p:spPr>
          <a:xfrm rot="16200000" flipH="1">
            <a:off x="1586109" y="4146211"/>
            <a:ext cx="214968" cy="194109"/>
          </a:xfrm>
          <a:prstGeom prst="straightConnector1">
            <a:avLst/>
          </a:prstGeom>
          <a:ln>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0" name="Gerader Verbinder 179"/>
          <p:cNvCxnSpPr/>
          <p:nvPr/>
        </p:nvCxnSpPr>
        <p:spPr>
          <a:xfrm rot="18960000" flipH="1" flipV="1">
            <a:off x="1830046" y="4260100"/>
            <a:ext cx="84762" cy="10989"/>
          </a:xfrm>
          <a:prstGeom prst="line">
            <a:avLst/>
          </a:prstGeom>
          <a:ln>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1" name="Gerader Verbinder 180"/>
          <p:cNvCxnSpPr/>
          <p:nvPr/>
        </p:nvCxnSpPr>
        <p:spPr>
          <a:xfrm rot="19200000" flipH="1" flipV="1">
            <a:off x="1714491" y="4332075"/>
            <a:ext cx="84762" cy="10989"/>
          </a:xfrm>
          <a:prstGeom prst="line">
            <a:avLst/>
          </a:prstGeom>
          <a:ln>
            <a:solidFill>
              <a:schemeClr val="bg1">
                <a:lumMod val="10000"/>
              </a:schemeClr>
            </a:solidFill>
          </a:ln>
        </p:spPr>
        <p:style>
          <a:lnRef idx="1">
            <a:schemeClr val="accent1"/>
          </a:lnRef>
          <a:fillRef idx="0">
            <a:schemeClr val="accent1"/>
          </a:fillRef>
          <a:effectRef idx="0">
            <a:schemeClr val="accent1"/>
          </a:effectRef>
          <a:fontRef idx="minor">
            <a:schemeClr val="tx1"/>
          </a:fontRef>
        </p:style>
      </p:cxnSp>
      <p:sp>
        <p:nvSpPr>
          <p:cNvPr id="186" name="Textfeld 185"/>
          <p:cNvSpPr txBox="1"/>
          <p:nvPr/>
        </p:nvSpPr>
        <p:spPr>
          <a:xfrm rot="16200000">
            <a:off x="-519193" y="2981100"/>
            <a:ext cx="1685078" cy="276999"/>
          </a:xfrm>
          <a:prstGeom prst="rect">
            <a:avLst/>
          </a:prstGeom>
          <a:noFill/>
        </p:spPr>
        <p:txBody>
          <a:bodyPr wrap="none" rtlCol="0">
            <a:spAutoFit/>
          </a:bodyPr>
          <a:lstStyle/>
          <a:p>
            <a:pPr algn="ctr"/>
            <a:r>
              <a:rPr lang="de-DE" sz="1200" dirty="0">
                <a:solidFill>
                  <a:srgbClr val="4B483F"/>
                </a:solidFill>
                <a:latin typeface="Arial" panose="020B0604020202020204" pitchFamily="34" charset="0"/>
                <a:cs typeface="Arial" panose="020B0604020202020204" pitchFamily="34" charset="0"/>
              </a:rPr>
              <a:t>Measurement number</a:t>
            </a:r>
          </a:p>
        </p:txBody>
      </p:sp>
      <p:sp>
        <p:nvSpPr>
          <p:cNvPr id="190" name="Textfeld 189"/>
          <p:cNvSpPr txBox="1"/>
          <p:nvPr/>
        </p:nvSpPr>
        <p:spPr>
          <a:xfrm>
            <a:off x="2751069" y="4428766"/>
            <a:ext cx="2002023" cy="276999"/>
          </a:xfrm>
          <a:prstGeom prst="rect">
            <a:avLst/>
          </a:prstGeom>
          <a:noFill/>
        </p:spPr>
        <p:txBody>
          <a:bodyPr wrap="none" rtlCol="0">
            <a:spAutoFit/>
          </a:bodyPr>
          <a:lstStyle/>
          <a:p>
            <a:r>
              <a:rPr lang="de-DE" sz="1200" dirty="0">
                <a:solidFill>
                  <a:srgbClr val="4B483F"/>
                </a:solidFill>
                <a:latin typeface="Arial" panose="020B0604020202020204" pitchFamily="34" charset="0"/>
                <a:cs typeface="Arial" panose="020B0604020202020204" pitchFamily="34" charset="0"/>
              </a:rPr>
              <a:t>% Tumor variant in </a:t>
            </a:r>
            <a:r>
              <a:rPr lang="de-DE" sz="1200" dirty="0" err="1">
                <a:solidFill>
                  <a:srgbClr val="4B483F"/>
                </a:solidFill>
                <a:latin typeface="Arial" panose="020B0604020202020204" pitchFamily="34" charset="0"/>
                <a:cs typeface="Arial" panose="020B0604020202020204" pitchFamily="34" charset="0"/>
              </a:rPr>
              <a:t>plasma</a:t>
            </a:r>
            <a:endParaRPr lang="de-DE" sz="1200" dirty="0">
              <a:solidFill>
                <a:srgbClr val="4B483F"/>
              </a:solidFill>
              <a:latin typeface="Arial" panose="020B0604020202020204" pitchFamily="34" charset="0"/>
              <a:cs typeface="Arial" panose="020B0604020202020204" pitchFamily="34" charset="0"/>
            </a:endParaRPr>
          </a:p>
        </p:txBody>
      </p:sp>
      <p:sp>
        <p:nvSpPr>
          <p:cNvPr id="208" name="Textfeld 207"/>
          <p:cNvSpPr txBox="1"/>
          <p:nvPr/>
        </p:nvSpPr>
        <p:spPr>
          <a:xfrm>
            <a:off x="4522889" y="4852339"/>
            <a:ext cx="2325846" cy="246221"/>
          </a:xfrm>
          <a:prstGeom prst="rect">
            <a:avLst/>
          </a:prstGeom>
          <a:noFill/>
        </p:spPr>
        <p:txBody>
          <a:bodyPr wrap="square" rtlCol="0">
            <a:spAutoFit/>
          </a:bodyPr>
          <a:lstStyle/>
          <a:p>
            <a:r>
              <a:rPr lang="de-DE" sz="1000" dirty="0">
                <a:solidFill>
                  <a:srgbClr val="0080A4"/>
                </a:solidFill>
                <a:latin typeface="Arial" panose="020B0604020202020204" pitchFamily="34" charset="0"/>
                <a:cs typeface="Arial" panose="020B0604020202020204" pitchFamily="34" charset="0"/>
              </a:rPr>
              <a:t>Assay-</a:t>
            </a:r>
            <a:r>
              <a:rPr lang="de-DE" sz="1000" dirty="0" err="1">
                <a:solidFill>
                  <a:srgbClr val="0080A4"/>
                </a:solidFill>
                <a:latin typeface="Arial" panose="020B0604020202020204" pitchFamily="34" charset="0"/>
                <a:cs typeface="Arial" panose="020B0604020202020204" pitchFamily="34" charset="0"/>
              </a:rPr>
              <a:t>specific</a:t>
            </a:r>
            <a:r>
              <a:rPr lang="de-DE" sz="1000" dirty="0">
                <a:solidFill>
                  <a:srgbClr val="0080A4"/>
                </a:solidFill>
                <a:latin typeface="Arial" panose="020B0604020202020204" pitchFamily="34" charset="0"/>
                <a:cs typeface="Arial" panose="020B0604020202020204" pitchFamily="34" charset="0"/>
              </a:rPr>
              <a:t> </a:t>
            </a:r>
            <a:r>
              <a:rPr lang="de-DE" sz="1000" dirty="0" err="1">
                <a:solidFill>
                  <a:srgbClr val="0080A4"/>
                </a:solidFill>
                <a:latin typeface="Arial" panose="020B0604020202020204" pitchFamily="34" charset="0"/>
                <a:cs typeface="Arial" panose="020B0604020202020204" pitchFamily="34" charset="0"/>
              </a:rPr>
              <a:t>dispersion</a:t>
            </a:r>
            <a:endParaRPr lang="de-DE" sz="1000" dirty="0">
              <a:solidFill>
                <a:srgbClr val="0080A4"/>
              </a:solidFill>
              <a:latin typeface="Arial" panose="020B0604020202020204" pitchFamily="34" charset="0"/>
              <a:cs typeface="Arial" panose="020B0604020202020204" pitchFamily="34" charset="0"/>
            </a:endParaRPr>
          </a:p>
        </p:txBody>
      </p:sp>
      <p:sp>
        <p:nvSpPr>
          <p:cNvPr id="209" name="Rechteck 208"/>
          <p:cNvSpPr/>
          <p:nvPr/>
        </p:nvSpPr>
        <p:spPr>
          <a:xfrm>
            <a:off x="5542935" y="2146600"/>
            <a:ext cx="3680578" cy="754053"/>
          </a:xfrm>
          <a:prstGeom prst="rect">
            <a:avLst/>
          </a:prstGeom>
        </p:spPr>
        <p:txBody>
          <a:bodyPr wrap="square">
            <a:spAutoFit/>
          </a:bodyPr>
          <a:lstStyle/>
          <a:p>
            <a:r>
              <a:rPr lang="de-DE" sz="1200" dirty="0">
                <a:solidFill>
                  <a:srgbClr val="4B483F"/>
                </a:solidFill>
                <a:latin typeface="Arial" panose="020B0604020202020204" pitchFamily="34" charset="0"/>
                <a:cs typeface="Arial" panose="020B0604020202020204" pitchFamily="34" charset="0"/>
              </a:rPr>
              <a:t>Limit </a:t>
            </a:r>
            <a:r>
              <a:rPr lang="de-DE" sz="1200" dirty="0" err="1">
                <a:solidFill>
                  <a:srgbClr val="4B483F"/>
                </a:solidFill>
                <a:latin typeface="Arial" panose="020B0604020202020204" pitchFamily="34" charset="0"/>
                <a:cs typeface="Arial" panose="020B0604020202020204" pitchFamily="34" charset="0"/>
              </a:rPr>
              <a:t>of</a:t>
            </a:r>
            <a:r>
              <a:rPr lang="de-DE" sz="1200" dirty="0">
                <a:solidFill>
                  <a:srgbClr val="4B483F"/>
                </a:solidFill>
                <a:latin typeface="Arial" panose="020B0604020202020204" pitchFamily="34" charset="0"/>
                <a:cs typeface="Arial" panose="020B0604020202020204" pitchFamily="34" charset="0"/>
              </a:rPr>
              <a:t> </a:t>
            </a:r>
            <a:r>
              <a:rPr lang="de-DE" sz="1200" dirty="0" err="1">
                <a:solidFill>
                  <a:srgbClr val="4B483F"/>
                </a:solidFill>
                <a:latin typeface="Arial" panose="020B0604020202020204" pitchFamily="34" charset="0"/>
                <a:cs typeface="Arial" panose="020B0604020202020204" pitchFamily="34" charset="0"/>
              </a:rPr>
              <a:t>Detection</a:t>
            </a:r>
            <a:r>
              <a:rPr lang="de-DE" sz="1200" dirty="0">
                <a:solidFill>
                  <a:srgbClr val="4B483F"/>
                </a:solidFill>
                <a:latin typeface="Arial" panose="020B0604020202020204" pitchFamily="34" charset="0"/>
                <a:cs typeface="Arial" panose="020B0604020202020204" pitchFamily="34" charset="0"/>
              </a:rPr>
              <a:t> </a:t>
            </a:r>
            <a:r>
              <a:rPr lang="de-DE" sz="1200" dirty="0" err="1">
                <a:solidFill>
                  <a:srgbClr val="4B483F"/>
                </a:solidFill>
                <a:latin typeface="Arial" panose="020B0604020202020204" pitchFamily="34" charset="0"/>
                <a:cs typeface="Arial" panose="020B0604020202020204" pitchFamily="34" charset="0"/>
              </a:rPr>
              <a:t>and</a:t>
            </a:r>
            <a:r>
              <a:rPr lang="de-DE" sz="1500" dirty="0">
                <a:solidFill>
                  <a:srgbClr val="4B483F"/>
                </a:solidFill>
                <a:latin typeface="Arial" panose="020B0604020202020204" pitchFamily="34" charset="0"/>
                <a:cs typeface="Arial" panose="020B0604020202020204" pitchFamily="34" charset="0"/>
              </a:rPr>
              <a:t> </a:t>
            </a:r>
            <a:r>
              <a:rPr lang="de-DE" sz="1200" dirty="0">
                <a:solidFill>
                  <a:srgbClr val="4B483F"/>
                </a:solidFill>
                <a:latin typeface="Arial" panose="020B0604020202020204" pitchFamily="34" charset="0"/>
                <a:cs typeface="Arial" panose="020B0604020202020204" pitchFamily="34" charset="0"/>
              </a:rPr>
              <a:t>≤ Total Error Goal </a:t>
            </a:r>
          </a:p>
          <a:p>
            <a:endParaRPr lang="de-DE" sz="200" dirty="0">
              <a:solidFill>
                <a:srgbClr val="4B483F"/>
              </a:solidFill>
              <a:latin typeface="Arial" panose="020B0604020202020204" pitchFamily="34" charset="0"/>
              <a:cs typeface="Arial" panose="020B0604020202020204" pitchFamily="34" charset="0"/>
            </a:endParaRPr>
          </a:p>
          <a:p>
            <a:r>
              <a:rPr lang="de-DE" sz="1200" dirty="0">
                <a:solidFill>
                  <a:srgbClr val="4B483F"/>
                </a:solidFill>
                <a:latin typeface="Arial" panose="020B0604020202020204" pitchFamily="34" charset="0"/>
                <a:cs typeface="Arial" panose="020B0604020202020204" pitchFamily="34" charset="0"/>
              </a:rPr>
              <a:t>Tumor variant frequency </a:t>
            </a:r>
            <a:r>
              <a:rPr lang="de-DE" sz="1200" dirty="0" err="1">
                <a:solidFill>
                  <a:srgbClr val="4B483F"/>
                </a:solidFill>
                <a:latin typeface="Arial" panose="020B0604020202020204" pitchFamily="34" charset="0"/>
                <a:cs typeface="Arial" panose="020B0604020202020204" pitchFamily="34" charset="0"/>
              </a:rPr>
              <a:t>quantifiable</a:t>
            </a:r>
            <a:endParaRPr lang="de-DE" sz="1200" dirty="0">
              <a:solidFill>
                <a:srgbClr val="4B483F"/>
              </a:solidFill>
              <a:latin typeface="Arial" panose="020B0604020202020204" pitchFamily="34" charset="0"/>
              <a:cs typeface="Arial" panose="020B0604020202020204" pitchFamily="34" charset="0"/>
            </a:endParaRPr>
          </a:p>
          <a:p>
            <a:endParaRPr lang="de-DE" sz="1200" dirty="0">
              <a:solidFill>
                <a:srgbClr val="4B483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de-DE" sz="200" dirty="0">
              <a:solidFill>
                <a:srgbClr val="4B483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104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grpId="0" nodeType="withEffect" nodePh="1">
                                  <p:stCondLst>
                                    <p:cond delay="0"/>
                                  </p:stCondLst>
                                  <p:endCondLst>
                                    <p:cond evt="begin" delay="0">
                                      <p:tn val="11"/>
                                    </p:cond>
                                  </p:end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6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6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0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0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0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09"/>
                                        </p:tgtEl>
                                        <p:attrNameLst>
                                          <p:attrName>style.visibility</p:attrName>
                                        </p:attrNameLst>
                                      </p:cBhvr>
                                      <p:to>
                                        <p:strVal val="visible"/>
                                      </p:to>
                                    </p:set>
                                  </p:childTnLst>
                                </p:cTn>
                              </p:par>
                              <p:par>
                                <p:cTn id="69" presetID="1" presetClass="entr" presetSubtype="0" fill="hold" grpId="0" nodeType="withEffect" nodePh="1">
                                  <p:stCondLst>
                                    <p:cond delay="0"/>
                                  </p:stCondLst>
                                  <p:endCondLst>
                                    <p:cond evt="begin" delay="0">
                                      <p:tn val="69"/>
                                    </p:cond>
                                  </p:endCondLst>
                                  <p:childTnLst>
                                    <p:set>
                                      <p:cBhvr>
                                        <p:cTn id="70" dur="1" fill="hold">
                                          <p:stCondLst>
                                            <p:cond delay="0"/>
                                          </p:stCondLst>
                                        </p:cTn>
                                        <p:tgtEl>
                                          <p:spTgt spid="11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1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1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1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1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15"/>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2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2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2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2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33"/>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3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40"/>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41"/>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42"/>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43"/>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44"/>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4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5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51"/>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152"/>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53"/>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54"/>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55"/>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56"/>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57"/>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58"/>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59"/>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60"/>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170"/>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61"/>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62"/>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163"/>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164"/>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71"/>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172"/>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173"/>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174"/>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75"/>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176"/>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177"/>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165"/>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180"/>
                                        </p:tgtEl>
                                        <p:attrNameLst>
                                          <p:attrName>style.visibility</p:attrName>
                                        </p:attrNameLst>
                                      </p:cBhvr>
                                      <p:to>
                                        <p:strVal val="visible"/>
                                      </p:to>
                                    </p:set>
                                  </p:childTnLst>
                                </p:cTn>
                              </p:par>
                              <p:par>
                                <p:cTn id="155" presetID="1" presetClass="entr" presetSubtype="0" fill="hold" nodeType="withEffect">
                                  <p:stCondLst>
                                    <p:cond delay="0"/>
                                  </p:stCondLst>
                                  <p:childTnLst>
                                    <p:set>
                                      <p:cBhvr>
                                        <p:cTn id="156" dur="1" fill="hold">
                                          <p:stCondLst>
                                            <p:cond delay="0"/>
                                          </p:stCondLst>
                                        </p:cTn>
                                        <p:tgtEl>
                                          <p:spTgt spid="181"/>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ntr" presetSubtype="0" fill="hold" grpId="0" nodeType="clickEffect">
                                  <p:stCondLst>
                                    <p:cond delay="0"/>
                                  </p:stCondLst>
                                  <p:childTnLst>
                                    <p:set>
                                      <p:cBhvr>
                                        <p:cTn id="160" dur="1" fill="hold">
                                          <p:stCondLst>
                                            <p:cond delay="0"/>
                                          </p:stCondLst>
                                        </p:cTn>
                                        <p:tgtEl>
                                          <p:spTgt spid="67"/>
                                        </p:tgtEl>
                                        <p:attrNameLst>
                                          <p:attrName>style.visibility</p:attrName>
                                        </p:attrNameLst>
                                      </p:cBhvr>
                                      <p:to>
                                        <p:strVal val="visible"/>
                                      </p:to>
                                    </p:set>
                                  </p:childTnLst>
                                </p:cTn>
                              </p:par>
                              <p:par>
                                <p:cTn id="161" presetID="1" presetClass="entr" presetSubtype="0" fill="hold" nodeType="withEffect">
                                  <p:stCondLst>
                                    <p:cond delay="0"/>
                                  </p:stCondLst>
                                  <p:childTnLst>
                                    <p:set>
                                      <p:cBhvr>
                                        <p:cTn id="162" dur="1" fill="hold">
                                          <p:stCondLst>
                                            <p:cond delay="0"/>
                                          </p:stCondLst>
                                        </p:cTn>
                                        <p:tgtEl>
                                          <p:spTgt spid="83"/>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178"/>
                                        </p:tgtEl>
                                        <p:attrNameLst>
                                          <p:attrName>style.visibility</p:attrName>
                                        </p:attrNameLst>
                                      </p:cBhvr>
                                      <p:to>
                                        <p:strVal val="visible"/>
                                      </p:to>
                                    </p:set>
                                  </p:childTnLst>
                                </p:cTn>
                              </p:par>
                              <p:par>
                                <p:cTn id="165" presetID="1" presetClass="entr" presetSubtype="0" fill="hold" nodeType="withEffect">
                                  <p:stCondLst>
                                    <p:cond delay="0"/>
                                  </p:stCondLst>
                                  <p:childTnLst>
                                    <p:set>
                                      <p:cBhvr>
                                        <p:cTn id="166" dur="1" fill="hold">
                                          <p:stCondLst>
                                            <p:cond delay="0"/>
                                          </p:stCondLst>
                                        </p:cTn>
                                        <p:tgtEl>
                                          <p:spTgt spid="179"/>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90"/>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92"/>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93"/>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grpId="0" nodeType="clickEffect">
                                  <p:stCondLst>
                                    <p:cond delay="0"/>
                                  </p:stCondLst>
                                  <p:childTnLst>
                                    <p:set>
                                      <p:cBhvr>
                                        <p:cTn id="178" dur="1" fill="hold">
                                          <p:stCondLst>
                                            <p:cond delay="0"/>
                                          </p:stCondLst>
                                        </p:cTn>
                                        <p:tgtEl>
                                          <p:spTgt spid="69"/>
                                        </p:tgtEl>
                                        <p:attrNameLst>
                                          <p:attrName>style.visibility</p:attrName>
                                        </p:attrNameLst>
                                      </p:cBhvr>
                                      <p:to>
                                        <p:strVal val="visible"/>
                                      </p:to>
                                    </p:set>
                                  </p:childTnLst>
                                </p:cTn>
                              </p:par>
                              <p:par>
                                <p:cTn id="179" presetID="10" presetClass="exit" presetSubtype="0" fill="hold" grpId="1" nodeType="withEffect">
                                  <p:stCondLst>
                                    <p:cond delay="0"/>
                                  </p:stCondLst>
                                  <p:childTnLst>
                                    <p:animEffect transition="out" filter="fade">
                                      <p:cBhvr>
                                        <p:cTn id="180" dur="500"/>
                                        <p:tgtEl>
                                          <p:spTgt spid="90"/>
                                        </p:tgtEl>
                                      </p:cBhvr>
                                    </p:animEffect>
                                    <p:set>
                                      <p:cBhvr>
                                        <p:cTn id="181" dur="1" fill="hold">
                                          <p:stCondLst>
                                            <p:cond delay="499"/>
                                          </p:stCondLst>
                                        </p:cTn>
                                        <p:tgtEl>
                                          <p:spTgt spid="90"/>
                                        </p:tgtEl>
                                        <p:attrNameLst>
                                          <p:attrName>style.visibility</p:attrName>
                                        </p:attrNameLst>
                                      </p:cBhvr>
                                      <p:to>
                                        <p:strVal val="hidden"/>
                                      </p:to>
                                    </p:set>
                                  </p:childTnLst>
                                </p:cTn>
                              </p:par>
                              <p:par>
                                <p:cTn id="182" presetID="10" presetClass="exit" presetSubtype="0" fill="hold" grpId="1" nodeType="withEffect">
                                  <p:stCondLst>
                                    <p:cond delay="0"/>
                                  </p:stCondLst>
                                  <p:childTnLst>
                                    <p:animEffect transition="out" filter="fade">
                                      <p:cBhvr>
                                        <p:cTn id="183" dur="500"/>
                                        <p:tgtEl>
                                          <p:spTgt spid="92"/>
                                        </p:tgtEl>
                                      </p:cBhvr>
                                    </p:animEffect>
                                    <p:set>
                                      <p:cBhvr>
                                        <p:cTn id="184" dur="1" fill="hold">
                                          <p:stCondLst>
                                            <p:cond delay="499"/>
                                          </p:stCondLst>
                                        </p:cTn>
                                        <p:tgtEl>
                                          <p:spTgt spid="92"/>
                                        </p:tgtEl>
                                        <p:attrNameLst>
                                          <p:attrName>style.visibility</p:attrName>
                                        </p:attrNameLst>
                                      </p:cBhvr>
                                      <p:to>
                                        <p:strVal val="hidden"/>
                                      </p:to>
                                    </p:set>
                                  </p:childTnLst>
                                </p:cTn>
                              </p:par>
                              <p:par>
                                <p:cTn id="185" presetID="10" presetClass="exit" presetSubtype="0" fill="hold" grpId="1" nodeType="withEffect">
                                  <p:stCondLst>
                                    <p:cond delay="0"/>
                                  </p:stCondLst>
                                  <p:childTnLst>
                                    <p:animEffect transition="out" filter="fade">
                                      <p:cBhvr>
                                        <p:cTn id="186" dur="500"/>
                                        <p:tgtEl>
                                          <p:spTgt spid="93"/>
                                        </p:tgtEl>
                                      </p:cBhvr>
                                    </p:animEffect>
                                    <p:set>
                                      <p:cBhvr>
                                        <p:cTn id="187" dur="1" fill="hold">
                                          <p:stCondLst>
                                            <p:cond delay="499"/>
                                          </p:stCondLst>
                                        </p:cTn>
                                        <p:tgtEl>
                                          <p:spTgt spid="93"/>
                                        </p:tgtEl>
                                        <p:attrNameLst>
                                          <p:attrName>style.visibility</p:attrName>
                                        </p:attrNameLst>
                                      </p:cBhvr>
                                      <p:to>
                                        <p:strVal val="hidden"/>
                                      </p:to>
                                    </p:set>
                                  </p:childTnLst>
                                </p:cTn>
                              </p:par>
                            </p:childTnLst>
                          </p:cTn>
                        </p:par>
                      </p:childTnLst>
                    </p:cTn>
                  </p:par>
                  <p:par>
                    <p:cTn id="188" fill="hold">
                      <p:stCondLst>
                        <p:cond delay="indefinite"/>
                      </p:stCondLst>
                      <p:childTnLst>
                        <p:par>
                          <p:cTn id="189" fill="hold">
                            <p:stCondLst>
                              <p:cond delay="0"/>
                            </p:stCondLst>
                            <p:childTnLst>
                              <p:par>
                                <p:cTn id="190" presetID="1" presetClass="entr" presetSubtype="0" fill="hold" grpId="0" nodeType="clickEffect">
                                  <p:stCondLst>
                                    <p:cond delay="0"/>
                                  </p:stCondLst>
                                  <p:childTnLst>
                                    <p:set>
                                      <p:cBhvr>
                                        <p:cTn id="191" dur="1" fill="hold">
                                          <p:stCondLst>
                                            <p:cond delay="0"/>
                                          </p:stCondLst>
                                        </p:cTn>
                                        <p:tgtEl>
                                          <p:spTgt spid="104"/>
                                        </p:tgtEl>
                                        <p:attrNameLst>
                                          <p:attrName>style.visibility</p:attrName>
                                        </p:attrNameLst>
                                      </p:cBhvr>
                                      <p:to>
                                        <p:strVal val="visible"/>
                                      </p:to>
                                    </p:set>
                                  </p:childTnLst>
                                </p:cTn>
                              </p:par>
                            </p:childTnLst>
                          </p:cTn>
                        </p:par>
                        <p:par>
                          <p:cTn id="192" fill="hold">
                            <p:stCondLst>
                              <p:cond delay="0"/>
                            </p:stCondLst>
                            <p:childTnLst>
                              <p:par>
                                <p:cTn id="193" presetID="1" presetClass="entr" presetSubtype="0" fill="hold" grpId="0" nodeType="afterEffect">
                                  <p:stCondLst>
                                    <p:cond delay="0"/>
                                  </p:stCondLst>
                                  <p:childTnLst>
                                    <p:set>
                                      <p:cBhvr>
                                        <p:cTn id="194" dur="1" fill="hold">
                                          <p:stCondLst>
                                            <p:cond delay="0"/>
                                          </p:stCondLst>
                                        </p:cTn>
                                        <p:tgtEl>
                                          <p:spTgt spid="70"/>
                                        </p:tgtEl>
                                        <p:attrNameLst>
                                          <p:attrName>style.visibility</p:attrName>
                                        </p:attrNameLst>
                                      </p:cBhvr>
                                      <p:to>
                                        <p:strVal val="visible"/>
                                      </p:to>
                                    </p:set>
                                  </p:childTnLst>
                                </p:cTn>
                              </p:par>
                            </p:childTnLst>
                          </p:cTn>
                        </p:par>
                        <p:par>
                          <p:cTn id="195" fill="hold">
                            <p:stCondLst>
                              <p:cond delay="0"/>
                            </p:stCondLst>
                            <p:childTnLst>
                              <p:par>
                                <p:cTn id="196" presetID="1" presetClass="entr" presetSubtype="0" fill="hold" grpId="0" nodeType="afterEffect">
                                  <p:stCondLst>
                                    <p:cond delay="0"/>
                                  </p:stCondLst>
                                  <p:childTnLst>
                                    <p:set>
                                      <p:cBhvr>
                                        <p:cTn id="197" dur="1" fill="hold">
                                          <p:stCondLst>
                                            <p:cond delay="0"/>
                                          </p:stCondLst>
                                        </p:cTn>
                                        <p:tgtEl>
                                          <p:spTgt spid="71"/>
                                        </p:tgtEl>
                                        <p:attrNameLst>
                                          <p:attrName>style.visibility</p:attrName>
                                        </p:attrNameLst>
                                      </p:cBhvr>
                                      <p:to>
                                        <p:strVal val="visible"/>
                                      </p:to>
                                    </p:set>
                                  </p:childTnLst>
                                </p:cTn>
                              </p:par>
                            </p:childTnLst>
                          </p:cTn>
                        </p:par>
                        <p:par>
                          <p:cTn id="198" fill="hold">
                            <p:stCondLst>
                              <p:cond delay="0"/>
                            </p:stCondLst>
                            <p:childTnLst>
                              <p:par>
                                <p:cTn id="199" presetID="1" presetClass="entr" presetSubtype="0" fill="hold" nodeType="afterEffect">
                                  <p:stCondLst>
                                    <p:cond delay="0"/>
                                  </p:stCondLst>
                                  <p:childTnLst>
                                    <p:set>
                                      <p:cBhvr>
                                        <p:cTn id="200" dur="1" fill="hold">
                                          <p:stCondLst>
                                            <p:cond delay="0"/>
                                          </p:stCondLst>
                                        </p:cTn>
                                        <p:tgtEl>
                                          <p:spTgt spid="72"/>
                                        </p:tgtEl>
                                        <p:attrNameLst>
                                          <p:attrName>style.visibility</p:attrName>
                                        </p:attrNameLst>
                                      </p:cBhvr>
                                      <p:to>
                                        <p:strVal val="visible"/>
                                      </p:to>
                                    </p:set>
                                  </p:childTnLst>
                                </p:cTn>
                              </p:par>
                            </p:childTnLst>
                          </p:cTn>
                        </p:par>
                        <p:par>
                          <p:cTn id="201" fill="hold">
                            <p:stCondLst>
                              <p:cond delay="0"/>
                            </p:stCondLst>
                            <p:childTnLst>
                              <p:par>
                                <p:cTn id="202" presetID="1" presetClass="entr" presetSubtype="0" fill="hold" nodeType="afterEffect">
                                  <p:stCondLst>
                                    <p:cond delay="0"/>
                                  </p:stCondLst>
                                  <p:childTnLst>
                                    <p:set>
                                      <p:cBhvr>
                                        <p:cTn id="203" dur="1" fill="hold">
                                          <p:stCondLst>
                                            <p:cond delay="0"/>
                                          </p:stCondLst>
                                        </p:cTn>
                                        <p:tgtEl>
                                          <p:spTgt spid="73"/>
                                        </p:tgtEl>
                                        <p:attrNameLst>
                                          <p:attrName>style.visibility</p:attrName>
                                        </p:attrNameLst>
                                      </p:cBhvr>
                                      <p:to>
                                        <p:strVal val="visible"/>
                                      </p:to>
                                    </p:set>
                                  </p:childTnLst>
                                </p:cTn>
                              </p:par>
                            </p:childTnLst>
                          </p:cTn>
                        </p:par>
                        <p:par>
                          <p:cTn id="204" fill="hold">
                            <p:stCondLst>
                              <p:cond delay="0"/>
                            </p:stCondLst>
                            <p:childTnLst>
                              <p:par>
                                <p:cTn id="205" presetID="1" presetClass="entr" presetSubtype="0" fill="hold" grpId="0" nodeType="afterEffect">
                                  <p:stCondLst>
                                    <p:cond delay="0"/>
                                  </p:stCondLst>
                                  <p:childTnLst>
                                    <p:set>
                                      <p:cBhvr>
                                        <p:cTn id="206" dur="1" fill="hold">
                                          <p:stCondLst>
                                            <p:cond delay="0"/>
                                          </p:stCondLst>
                                        </p:cTn>
                                        <p:tgtEl>
                                          <p:spTgt spid="74"/>
                                        </p:tgtEl>
                                        <p:attrNameLst>
                                          <p:attrName>style.visibility</p:attrName>
                                        </p:attrNameLst>
                                      </p:cBhvr>
                                      <p:to>
                                        <p:strVal val="visible"/>
                                      </p:to>
                                    </p:set>
                                  </p:childTnLst>
                                </p:cTn>
                              </p:par>
                            </p:childTnLst>
                          </p:cTn>
                        </p:par>
                        <p:par>
                          <p:cTn id="207" fill="hold">
                            <p:stCondLst>
                              <p:cond delay="0"/>
                            </p:stCondLst>
                            <p:childTnLst>
                              <p:par>
                                <p:cTn id="208" presetID="1" presetClass="entr" presetSubtype="0" fill="hold" grpId="0" nodeType="afterEffect">
                                  <p:stCondLst>
                                    <p:cond delay="0"/>
                                  </p:stCondLst>
                                  <p:childTnLst>
                                    <p:set>
                                      <p:cBhvr>
                                        <p:cTn id="209" dur="1" fill="hold">
                                          <p:stCondLst>
                                            <p:cond delay="0"/>
                                          </p:stCondLst>
                                        </p:cTn>
                                        <p:tgtEl>
                                          <p:spTgt spid="75"/>
                                        </p:tgtEl>
                                        <p:attrNameLst>
                                          <p:attrName>style.visibility</p:attrName>
                                        </p:attrNameLst>
                                      </p:cBhvr>
                                      <p:to>
                                        <p:strVal val="visible"/>
                                      </p:to>
                                    </p:set>
                                  </p:childTnLst>
                                </p:cTn>
                              </p:par>
                            </p:childTnLst>
                          </p:cTn>
                        </p:par>
                        <p:par>
                          <p:cTn id="210" fill="hold">
                            <p:stCondLst>
                              <p:cond delay="0"/>
                            </p:stCondLst>
                            <p:childTnLst>
                              <p:par>
                                <p:cTn id="211" presetID="1" presetClass="entr" presetSubtype="0" fill="hold" grpId="0" nodeType="afterEffect">
                                  <p:stCondLst>
                                    <p:cond delay="0"/>
                                  </p:stCondLst>
                                  <p:childTnLst>
                                    <p:set>
                                      <p:cBhvr>
                                        <p:cTn id="212" dur="1" fill="hold">
                                          <p:stCondLst>
                                            <p:cond delay="0"/>
                                          </p:stCondLst>
                                        </p:cTn>
                                        <p:tgtEl>
                                          <p:spTgt spid="76"/>
                                        </p:tgtEl>
                                        <p:attrNameLst>
                                          <p:attrName>style.visibility</p:attrName>
                                        </p:attrNameLst>
                                      </p:cBhvr>
                                      <p:to>
                                        <p:strVal val="visible"/>
                                      </p:to>
                                    </p:set>
                                  </p:childTnLst>
                                </p:cTn>
                              </p:par>
                            </p:childTnLst>
                          </p:cTn>
                        </p:par>
                        <p:par>
                          <p:cTn id="213" fill="hold">
                            <p:stCondLst>
                              <p:cond delay="0"/>
                            </p:stCondLst>
                            <p:childTnLst>
                              <p:par>
                                <p:cTn id="214" presetID="1" presetClass="entr" presetSubtype="0" fill="hold" grpId="0" nodeType="afterEffect">
                                  <p:stCondLst>
                                    <p:cond delay="0"/>
                                  </p:stCondLst>
                                  <p:childTnLst>
                                    <p:set>
                                      <p:cBhvr>
                                        <p:cTn id="215" dur="1" fill="hold">
                                          <p:stCondLst>
                                            <p:cond delay="0"/>
                                          </p:stCondLst>
                                        </p:cTn>
                                        <p:tgtEl>
                                          <p:spTgt spid="77"/>
                                        </p:tgtEl>
                                        <p:attrNameLst>
                                          <p:attrName>style.visibility</p:attrName>
                                        </p:attrNameLst>
                                      </p:cBhvr>
                                      <p:to>
                                        <p:strVal val="visible"/>
                                      </p:to>
                                    </p:set>
                                  </p:childTnLst>
                                </p:cTn>
                              </p:par>
                            </p:childTnLst>
                          </p:cTn>
                        </p:par>
                        <p:par>
                          <p:cTn id="216" fill="hold">
                            <p:stCondLst>
                              <p:cond delay="0"/>
                            </p:stCondLst>
                            <p:childTnLst>
                              <p:par>
                                <p:cTn id="217" presetID="1" presetClass="entr" presetSubtype="0" fill="hold" grpId="0" nodeType="afterEffect">
                                  <p:stCondLst>
                                    <p:cond delay="0"/>
                                  </p:stCondLst>
                                  <p:childTnLst>
                                    <p:set>
                                      <p:cBhvr>
                                        <p:cTn id="218" dur="1" fill="hold">
                                          <p:stCondLst>
                                            <p:cond delay="0"/>
                                          </p:stCondLst>
                                        </p:cTn>
                                        <p:tgtEl>
                                          <p:spTgt spid="78"/>
                                        </p:tgtEl>
                                        <p:attrNameLst>
                                          <p:attrName>style.visibility</p:attrName>
                                        </p:attrNameLst>
                                      </p:cBhvr>
                                      <p:to>
                                        <p:strVal val="visible"/>
                                      </p:to>
                                    </p:set>
                                  </p:childTnLst>
                                </p:cTn>
                              </p:par>
                            </p:childTnLst>
                          </p:cTn>
                        </p:par>
                        <p:par>
                          <p:cTn id="219" fill="hold">
                            <p:stCondLst>
                              <p:cond delay="0"/>
                            </p:stCondLst>
                            <p:childTnLst>
                              <p:par>
                                <p:cTn id="220" presetID="1" presetClass="entr" presetSubtype="0" fill="hold" grpId="0" nodeType="afterEffect">
                                  <p:stCondLst>
                                    <p:cond delay="0"/>
                                  </p:stCondLst>
                                  <p:childTnLst>
                                    <p:set>
                                      <p:cBhvr>
                                        <p:cTn id="221" dur="1" fill="hold">
                                          <p:stCondLst>
                                            <p:cond delay="0"/>
                                          </p:stCondLst>
                                        </p:cTn>
                                        <p:tgtEl>
                                          <p:spTgt spid="79"/>
                                        </p:tgtEl>
                                        <p:attrNameLst>
                                          <p:attrName>style.visibility</p:attrName>
                                        </p:attrNameLst>
                                      </p:cBhvr>
                                      <p:to>
                                        <p:strVal val="visible"/>
                                      </p:to>
                                    </p:set>
                                  </p:childTnLst>
                                </p:cTn>
                              </p:par>
                            </p:childTnLst>
                          </p:cTn>
                        </p:par>
                        <p:par>
                          <p:cTn id="222" fill="hold">
                            <p:stCondLst>
                              <p:cond delay="0"/>
                            </p:stCondLst>
                            <p:childTnLst>
                              <p:par>
                                <p:cTn id="223" presetID="1" presetClass="entr" presetSubtype="0" fill="hold" grpId="0" nodeType="afterEffect">
                                  <p:stCondLst>
                                    <p:cond delay="0"/>
                                  </p:stCondLst>
                                  <p:childTnLst>
                                    <p:set>
                                      <p:cBhvr>
                                        <p:cTn id="224" dur="1" fill="hold">
                                          <p:stCondLst>
                                            <p:cond delay="0"/>
                                          </p:stCondLst>
                                        </p:cTn>
                                        <p:tgtEl>
                                          <p:spTgt spid="80"/>
                                        </p:tgtEl>
                                        <p:attrNameLst>
                                          <p:attrName>style.visibility</p:attrName>
                                        </p:attrNameLst>
                                      </p:cBhvr>
                                      <p:to>
                                        <p:strVal val="visible"/>
                                      </p:to>
                                    </p:set>
                                  </p:childTnLst>
                                </p:cTn>
                              </p:par>
                            </p:childTnLst>
                          </p:cTn>
                        </p:par>
                        <p:par>
                          <p:cTn id="225" fill="hold">
                            <p:stCondLst>
                              <p:cond delay="0"/>
                            </p:stCondLst>
                            <p:childTnLst>
                              <p:par>
                                <p:cTn id="226" presetID="1" presetClass="entr" presetSubtype="0" fill="hold" grpId="0" nodeType="afterEffect">
                                  <p:stCondLst>
                                    <p:cond delay="0"/>
                                  </p:stCondLst>
                                  <p:childTnLst>
                                    <p:set>
                                      <p:cBhvr>
                                        <p:cTn id="227" dur="1" fill="hold">
                                          <p:stCondLst>
                                            <p:cond delay="0"/>
                                          </p:stCondLst>
                                        </p:cTn>
                                        <p:tgtEl>
                                          <p:spTgt spid="81"/>
                                        </p:tgtEl>
                                        <p:attrNameLst>
                                          <p:attrName>style.visibility</p:attrName>
                                        </p:attrNameLst>
                                      </p:cBhvr>
                                      <p:to>
                                        <p:strVal val="visible"/>
                                      </p:to>
                                    </p:set>
                                  </p:childTnLst>
                                </p:cTn>
                              </p:par>
                            </p:childTnLst>
                          </p:cTn>
                        </p:par>
                        <p:par>
                          <p:cTn id="228" fill="hold">
                            <p:stCondLst>
                              <p:cond delay="0"/>
                            </p:stCondLst>
                            <p:childTnLst>
                              <p:par>
                                <p:cTn id="229" presetID="1" presetClass="entr" presetSubtype="0" fill="hold" nodeType="afterEffect">
                                  <p:stCondLst>
                                    <p:cond delay="0"/>
                                  </p:stCondLst>
                                  <p:childTnLst>
                                    <p:set>
                                      <p:cBhvr>
                                        <p:cTn id="230" dur="1" fill="hold">
                                          <p:stCondLst>
                                            <p:cond delay="0"/>
                                          </p:stCondLst>
                                        </p:cTn>
                                        <p:tgtEl>
                                          <p:spTgt spid="86"/>
                                        </p:tgtEl>
                                        <p:attrNameLst>
                                          <p:attrName>style.visibility</p:attrName>
                                        </p:attrNameLst>
                                      </p:cBhvr>
                                      <p:to>
                                        <p:strVal val="visible"/>
                                      </p:to>
                                    </p:set>
                                  </p:childTnLst>
                                </p:cTn>
                              </p:par>
                            </p:childTnLst>
                          </p:cTn>
                        </p:par>
                        <p:par>
                          <p:cTn id="231" fill="hold">
                            <p:stCondLst>
                              <p:cond delay="0"/>
                            </p:stCondLst>
                            <p:childTnLst>
                              <p:par>
                                <p:cTn id="232" presetID="1" presetClass="exit" presetSubtype="0" fill="hold" grpId="0" nodeType="afterEffect">
                                  <p:stCondLst>
                                    <p:cond delay="0"/>
                                  </p:stCondLst>
                                  <p:childTnLst>
                                    <p:set>
                                      <p:cBhvr>
                                        <p:cTn id="233" dur="1" fill="hold">
                                          <p:stCondLst>
                                            <p:cond delay="0"/>
                                          </p:stCondLst>
                                        </p:cTn>
                                        <p:tgtEl>
                                          <p:spTgt spid="84"/>
                                        </p:tgtEl>
                                        <p:attrNameLst>
                                          <p:attrName>style.visibility</p:attrName>
                                        </p:attrNameLst>
                                      </p:cBhvr>
                                      <p:to>
                                        <p:strVal val="hidden"/>
                                      </p:to>
                                    </p:set>
                                  </p:childTnLst>
                                </p:cTn>
                              </p:par>
                            </p:childTnLst>
                          </p:cTn>
                        </p:par>
                        <p:par>
                          <p:cTn id="234" fill="hold">
                            <p:stCondLst>
                              <p:cond delay="0"/>
                            </p:stCondLst>
                            <p:childTnLst>
                              <p:par>
                                <p:cTn id="235" presetID="1" presetClass="exit" presetSubtype="0" fill="hold" grpId="0" nodeType="afterEffect">
                                  <p:stCondLst>
                                    <p:cond delay="0"/>
                                  </p:stCondLst>
                                  <p:childTnLst>
                                    <p:set>
                                      <p:cBhvr>
                                        <p:cTn id="236" dur="1" fill="hold">
                                          <p:stCondLst>
                                            <p:cond delay="0"/>
                                          </p:stCondLst>
                                        </p:cTn>
                                        <p:tgtEl>
                                          <p:spTgt spid="85"/>
                                        </p:tgtEl>
                                        <p:attrNameLst>
                                          <p:attrName>style.visibility</p:attrName>
                                        </p:attrNameLst>
                                      </p:cBhvr>
                                      <p:to>
                                        <p:strVal val="hidden"/>
                                      </p:to>
                                    </p:set>
                                  </p:childTnLst>
                                </p:cTn>
                              </p:par>
                            </p:childTnLst>
                          </p:cTn>
                        </p:par>
                        <p:par>
                          <p:cTn id="237" fill="hold">
                            <p:stCondLst>
                              <p:cond delay="0"/>
                            </p:stCondLst>
                            <p:childTnLst>
                              <p:par>
                                <p:cTn id="238" presetID="1" presetClass="entr" presetSubtype="0" fill="hold" nodeType="afterEffect">
                                  <p:stCondLst>
                                    <p:cond delay="0"/>
                                  </p:stCondLst>
                                  <p:childTnLst>
                                    <p:set>
                                      <p:cBhvr>
                                        <p:cTn id="239" dur="1" fill="hold">
                                          <p:stCondLst>
                                            <p:cond delay="0"/>
                                          </p:stCondLst>
                                        </p:cTn>
                                        <p:tgtEl>
                                          <p:spTgt spid="87"/>
                                        </p:tgtEl>
                                        <p:attrNameLst>
                                          <p:attrName>style.visibility</p:attrName>
                                        </p:attrNameLst>
                                      </p:cBhvr>
                                      <p:to>
                                        <p:strVal val="visible"/>
                                      </p:to>
                                    </p:set>
                                  </p:childTnLst>
                                </p:cTn>
                              </p:par>
                            </p:childTnLst>
                          </p:cTn>
                        </p:par>
                        <p:par>
                          <p:cTn id="240" fill="hold">
                            <p:stCondLst>
                              <p:cond delay="0"/>
                            </p:stCondLst>
                            <p:childTnLst>
                              <p:par>
                                <p:cTn id="241" presetID="1" presetClass="entr" presetSubtype="0" fill="hold" grpId="0" nodeType="afterEffect">
                                  <p:stCondLst>
                                    <p:cond delay="0"/>
                                  </p:stCondLst>
                                  <p:childTnLst>
                                    <p:set>
                                      <p:cBhvr>
                                        <p:cTn id="242" dur="1" fill="hold">
                                          <p:stCondLst>
                                            <p:cond delay="0"/>
                                          </p:stCondLst>
                                        </p:cTn>
                                        <p:tgtEl>
                                          <p:spTgt spid="88"/>
                                        </p:tgtEl>
                                        <p:attrNameLst>
                                          <p:attrName>style.visibility</p:attrName>
                                        </p:attrNameLst>
                                      </p:cBhvr>
                                      <p:to>
                                        <p:strVal val="visible"/>
                                      </p:to>
                                    </p:set>
                                  </p:childTnLst>
                                </p:cTn>
                              </p:par>
                            </p:childTnLst>
                          </p:cTn>
                        </p:par>
                      </p:childTnLst>
                    </p:cTn>
                  </p:par>
                  <p:par>
                    <p:cTn id="243" fill="hold">
                      <p:stCondLst>
                        <p:cond delay="indefinite"/>
                      </p:stCondLst>
                      <p:childTnLst>
                        <p:par>
                          <p:cTn id="244" fill="hold">
                            <p:stCondLst>
                              <p:cond delay="0"/>
                            </p:stCondLst>
                            <p:childTnLst>
                              <p:par>
                                <p:cTn id="245" presetID="1" presetClass="entr" presetSubtype="0" fill="hold" grpId="0" nodeType="clickEffect">
                                  <p:stCondLst>
                                    <p:cond delay="0"/>
                                  </p:stCondLst>
                                  <p:childTnLst>
                                    <p:set>
                                      <p:cBhvr>
                                        <p:cTn id="246" dur="1" fill="hold">
                                          <p:stCondLst>
                                            <p:cond delay="0"/>
                                          </p:stCondLst>
                                        </p:cTn>
                                        <p:tgtEl>
                                          <p:spTgt spid="96"/>
                                        </p:tgtEl>
                                        <p:attrNameLst>
                                          <p:attrName>style.visibility</p:attrName>
                                        </p:attrNameLst>
                                      </p:cBhvr>
                                      <p:to>
                                        <p:strVal val="visible"/>
                                      </p:to>
                                    </p:set>
                                  </p:childTnLst>
                                </p:cTn>
                              </p:par>
                              <p:par>
                                <p:cTn id="247" presetID="1" presetClass="entr" presetSubtype="0" fill="hold" grpId="0" nodeType="withEffect">
                                  <p:stCondLst>
                                    <p:cond delay="0"/>
                                  </p:stCondLst>
                                  <p:childTnLst>
                                    <p:set>
                                      <p:cBhvr>
                                        <p:cTn id="248" dur="1" fill="hold">
                                          <p:stCondLst>
                                            <p:cond delay="0"/>
                                          </p:stCondLst>
                                        </p:cTn>
                                        <p:tgtEl>
                                          <p:spTgt spid="94"/>
                                        </p:tgtEl>
                                        <p:attrNameLst>
                                          <p:attrName>style.visibility</p:attrName>
                                        </p:attrNameLst>
                                      </p:cBhvr>
                                      <p:to>
                                        <p:strVal val="visible"/>
                                      </p:to>
                                    </p:set>
                                  </p:childTnLst>
                                </p:cTn>
                              </p:par>
                              <p:par>
                                <p:cTn id="249" presetID="1" presetClass="entr" presetSubtype="0" fill="hold" grpId="0" nodeType="withEffect">
                                  <p:stCondLst>
                                    <p:cond delay="0"/>
                                  </p:stCondLst>
                                  <p:childTnLst>
                                    <p:set>
                                      <p:cBhvr>
                                        <p:cTn id="250" dur="1" fill="hold">
                                          <p:stCondLst>
                                            <p:cond delay="0"/>
                                          </p:stCondLst>
                                        </p:cTn>
                                        <p:tgtEl>
                                          <p:spTgt spid="95"/>
                                        </p:tgtEl>
                                        <p:attrNameLst>
                                          <p:attrName>style.visibility</p:attrName>
                                        </p:attrNameLst>
                                      </p:cBhvr>
                                      <p:to>
                                        <p:strVal val="visible"/>
                                      </p:to>
                                    </p:set>
                                  </p:childTnLst>
                                </p:cTn>
                              </p:par>
                            </p:childTnLst>
                          </p:cTn>
                        </p:par>
                      </p:childTnLst>
                    </p:cTn>
                  </p:par>
                  <p:par>
                    <p:cTn id="251" fill="hold">
                      <p:stCondLst>
                        <p:cond delay="indefinite"/>
                      </p:stCondLst>
                      <p:childTnLst>
                        <p:par>
                          <p:cTn id="252" fill="hold">
                            <p:stCondLst>
                              <p:cond delay="0"/>
                            </p:stCondLst>
                            <p:childTnLst>
                              <p:par>
                                <p:cTn id="253" presetID="1" presetClass="entr" presetSubtype="0" fill="hold" grpId="0" nodeType="clickEffect">
                                  <p:stCondLst>
                                    <p:cond delay="0"/>
                                  </p:stCondLst>
                                  <p:childTnLst>
                                    <p:set>
                                      <p:cBhvr>
                                        <p:cTn id="254" dur="1" fill="hold">
                                          <p:stCondLst>
                                            <p:cond delay="0"/>
                                          </p:stCondLst>
                                        </p:cTn>
                                        <p:tgtEl>
                                          <p:spTgt spid="186"/>
                                        </p:tgtEl>
                                        <p:attrNameLst>
                                          <p:attrName>style.visibility</p:attrName>
                                        </p:attrNameLst>
                                      </p:cBhvr>
                                      <p:to>
                                        <p:strVal val="visible"/>
                                      </p:to>
                                    </p:set>
                                  </p:childTnLst>
                                </p:cTn>
                              </p:par>
                              <p:par>
                                <p:cTn id="255" presetID="1" presetClass="entr" presetSubtype="0" fill="hold" grpId="0" nodeType="withEffect">
                                  <p:stCondLst>
                                    <p:cond delay="0"/>
                                  </p:stCondLst>
                                  <p:childTnLst>
                                    <p:set>
                                      <p:cBhvr>
                                        <p:cTn id="256" dur="1" fill="hold">
                                          <p:stCondLst>
                                            <p:cond delay="0"/>
                                          </p:stCondLst>
                                        </p:cTn>
                                        <p:tgtEl>
                                          <p:spTgt spid="190"/>
                                        </p:tgtEl>
                                        <p:attrNameLst>
                                          <p:attrName>style.visibility</p:attrName>
                                        </p:attrNameLst>
                                      </p:cBhvr>
                                      <p:to>
                                        <p:strVal val="visible"/>
                                      </p:to>
                                    </p:set>
                                  </p:childTnLst>
                                </p:cTn>
                              </p:par>
                              <p:par>
                                <p:cTn id="257" presetID="1" presetClass="entr" presetSubtype="0" fill="hold" grpId="0" nodeType="withEffect">
                                  <p:stCondLst>
                                    <p:cond delay="0"/>
                                  </p:stCondLst>
                                  <p:childTnLst>
                                    <p:set>
                                      <p:cBhvr>
                                        <p:cTn id="258" dur="1" fill="hold">
                                          <p:stCondLst>
                                            <p:cond delay="0"/>
                                          </p:stCondLst>
                                        </p:cTn>
                                        <p:tgtEl>
                                          <p:spTgt spid="208"/>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ntr" presetSubtype="0" fill="hold" grpId="0" nodeType="clickEffect">
                                  <p:stCondLst>
                                    <p:cond delay="0"/>
                                  </p:stCondLst>
                                  <p:childTnLst>
                                    <p:set>
                                      <p:cBhvr>
                                        <p:cTn id="262" dur="1" fill="hold">
                                          <p:stCondLst>
                                            <p:cond delay="0"/>
                                          </p:stCondLst>
                                        </p:cTn>
                                        <p:tgtEl>
                                          <p:spTgt spid="209"/>
                                        </p:tgtEl>
                                        <p:attrNameLst>
                                          <p:attrName>style.visibility</p:attrName>
                                        </p:attrNameLst>
                                      </p:cBhvr>
                                      <p:to>
                                        <p:strVal val="visible"/>
                                      </p:to>
                                    </p:set>
                                  </p:childTnLst>
                                </p:cTn>
                              </p:par>
                              <p:par>
                                <p:cTn id="263" presetID="1" presetClass="entr" presetSubtype="0" fill="hold" nodeType="withEffect">
                                  <p:stCondLst>
                                    <p:cond delay="0"/>
                                  </p:stCondLst>
                                  <p:childTnLst>
                                    <p:set>
                                      <p:cBhvr>
                                        <p:cTn id="264"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265" fill="hold">
                      <p:stCondLst>
                        <p:cond delay="indefinite"/>
                      </p:stCondLst>
                      <p:childTnLst>
                        <p:par>
                          <p:cTn id="266" fill="hold">
                            <p:stCondLst>
                              <p:cond delay="0"/>
                            </p:stCondLst>
                            <p:childTnLst>
                              <p:par>
                                <p:cTn id="267" presetID="1" presetClass="entr" presetSubtype="0" fill="hold" nodeType="clickEffect">
                                  <p:stCondLst>
                                    <p:cond delay="0"/>
                                  </p:stCondLst>
                                  <p:childTnLst>
                                    <p:set>
                                      <p:cBhvr>
                                        <p:cTn id="268"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p:bldP spid="56" grpId="0" animBg="1"/>
      <p:bldP spid="57" grpId="0" animBg="1"/>
      <p:bldP spid="58" grpId="0" animBg="1"/>
      <p:bldP spid="59" grpId="0" animBg="1"/>
      <p:bldP spid="60" grpId="0" animBg="1"/>
      <p:bldP spid="62" grpId="0" animBg="1"/>
      <p:bldP spid="64" grpId="0" animBg="1"/>
      <p:bldP spid="65" grpId="0" animBg="1"/>
      <p:bldP spid="67" grpId="0"/>
      <p:bldP spid="68" grpId="0"/>
      <p:bldP spid="69" grpId="0" animBg="1"/>
      <p:bldP spid="70" grpId="0" animBg="1"/>
      <p:bldP spid="71" grpId="0" animBg="1"/>
      <p:bldP spid="74" grpId="0" animBg="1"/>
      <p:bldP spid="75" grpId="0" animBg="1"/>
      <p:bldP spid="76" grpId="0" animBg="1"/>
      <p:bldP spid="77" grpId="0" animBg="1"/>
      <p:bldP spid="78" grpId="0" animBg="1"/>
      <p:bldP spid="79" grpId="0" animBg="1"/>
      <p:bldP spid="80" grpId="0" animBg="1"/>
      <p:bldP spid="81" grpId="0" animBg="1"/>
      <p:bldP spid="84" grpId="0" animBg="1"/>
      <p:bldP spid="85" grpId="0" animBg="1"/>
      <p:bldP spid="88" grpId="0"/>
      <p:bldP spid="89" grpId="0"/>
      <p:bldP spid="90" grpId="0"/>
      <p:bldP spid="90" grpId="1"/>
      <p:bldP spid="92" grpId="0" animBg="1"/>
      <p:bldP spid="92" grpId="1" animBg="1"/>
      <p:bldP spid="93" grpId="0" animBg="1"/>
      <p:bldP spid="93" grpId="1" animBg="1"/>
      <p:bldP spid="94" grpId="0" animBg="1"/>
      <p:bldP spid="95" grpId="0" animBg="1"/>
      <p:bldP spid="96" grpId="0" animBg="1"/>
      <p:bldP spid="98" grpId="0"/>
      <p:bldP spid="99" grpId="0"/>
      <p:bldP spid="102" grpId="0"/>
      <p:bldP spid="103" grpId="0" animBg="1"/>
      <p:bldP spid="104" grpId="0" animBg="1"/>
      <p:bldP spid="105" grpId="0" animBg="1"/>
      <p:bldP spid="106" grpId="0" animBg="1"/>
      <p:bldP spid="107" grpId="0" animBg="1"/>
      <p:bldP spid="108" grpId="0" animBg="1"/>
      <p:bldP spid="109" grpId="0" animBg="1"/>
      <p:bldP spid="110" grpId="0"/>
      <p:bldP spid="111" grpId="0" animBg="1"/>
      <p:bldP spid="112" grpId="0" animBg="1"/>
      <p:bldP spid="113" grpId="0" animBg="1"/>
      <p:bldP spid="114" grpId="0" animBg="1"/>
      <p:bldP spid="115" grpId="0" animBg="1"/>
      <p:bldP spid="125" grpId="0" animBg="1"/>
      <p:bldP spid="126" grpId="0" animBg="1"/>
      <p:bldP spid="128" grpId="0" animBg="1"/>
      <p:bldP spid="129" grpId="0" animBg="1"/>
      <p:bldP spid="133" grpId="0" animBg="1"/>
      <p:bldP spid="139" grpId="0" animBg="1"/>
      <p:bldP spid="140" grpId="0" animBg="1"/>
      <p:bldP spid="141" grpId="0" animBg="1"/>
      <p:bldP spid="142" grpId="0" animBg="1"/>
      <p:bldP spid="143" grpId="0" animBg="1"/>
      <p:bldP spid="144"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7" grpId="0" animBg="1"/>
      <p:bldP spid="171" grpId="0" animBg="1"/>
      <p:bldP spid="172" grpId="0" animBg="1"/>
      <p:bldP spid="173" grpId="0" animBg="1"/>
      <p:bldP spid="174" grpId="0" animBg="1"/>
      <p:bldP spid="175" grpId="0" animBg="1"/>
      <p:bldP spid="176" grpId="0" animBg="1"/>
      <p:bldP spid="177" grpId="0" animBg="1"/>
      <p:bldP spid="178" grpId="0"/>
      <p:bldP spid="186" grpId="0"/>
      <p:bldP spid="190" grpId="0"/>
      <p:bldP spid="208" grpId="0"/>
      <p:bldP spid="20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388352" y="624455"/>
            <a:ext cx="7408564" cy="400110"/>
          </a:xfrm>
          <a:prstGeom prst="rect">
            <a:avLst/>
          </a:prstGeom>
          <a:noFill/>
        </p:spPr>
        <p:txBody>
          <a:bodyPr wrap="square" rtlCol="0">
            <a:spAutoFit/>
          </a:bodyPr>
          <a:lstStyle/>
          <a:p>
            <a:r>
              <a:rPr lang="en-US" sz="2000" b="1" dirty="0">
                <a:latin typeface="+mj-lt"/>
              </a:rPr>
              <a:t>LOB, LOD &amp; LOQ of five </a:t>
            </a:r>
            <a:r>
              <a:rPr lang="en-US" sz="2000" b="1" dirty="0" err="1">
                <a:latin typeface="+mj-lt"/>
              </a:rPr>
              <a:t>ddPCR</a:t>
            </a:r>
            <a:r>
              <a:rPr lang="en-US" sz="2000" b="1" dirty="0">
                <a:latin typeface="+mj-lt"/>
              </a:rPr>
              <a:t> assays</a:t>
            </a:r>
          </a:p>
        </p:txBody>
      </p:sp>
      <p:sp>
        <p:nvSpPr>
          <p:cNvPr id="3" name="Rectangle 2"/>
          <p:cNvSpPr/>
          <p:nvPr/>
        </p:nvSpPr>
        <p:spPr>
          <a:xfrm>
            <a:off x="1948923" y="5647460"/>
            <a:ext cx="6828312" cy="646331"/>
          </a:xfrm>
          <a:prstGeom prst="rect">
            <a:avLst/>
          </a:prstGeom>
          <a:solidFill>
            <a:schemeClr val="bg1">
              <a:lumMod val="95000"/>
            </a:schemeClr>
          </a:solidFill>
        </p:spPr>
        <p:txBody>
          <a:bodyPr wrap="square">
            <a:spAutoFit/>
          </a:bodyPr>
          <a:lstStyle/>
          <a:p>
            <a:r>
              <a:rPr lang="en-US" b="1" dirty="0"/>
              <a:t>Assay-specific performance characteristics for analysis of low-frequency tumor variants</a:t>
            </a:r>
          </a:p>
        </p:txBody>
      </p:sp>
      <p:pic>
        <p:nvPicPr>
          <p:cNvPr id="5" name="Grafik 4"/>
          <p:cNvPicPr>
            <a:picLocks noChangeAspect="1"/>
          </p:cNvPicPr>
          <p:nvPr/>
        </p:nvPicPr>
        <p:blipFill>
          <a:blip r:embed="rId2"/>
          <a:stretch>
            <a:fillRect/>
          </a:stretch>
        </p:blipFill>
        <p:spPr>
          <a:xfrm>
            <a:off x="5584240" y="1503543"/>
            <a:ext cx="3588545" cy="1476139"/>
          </a:xfrm>
          <a:prstGeom prst="rect">
            <a:avLst/>
          </a:prstGeom>
        </p:spPr>
      </p:pic>
      <p:pic>
        <p:nvPicPr>
          <p:cNvPr id="8" name="Grafik 7"/>
          <p:cNvPicPr>
            <a:picLocks noChangeAspect="1"/>
          </p:cNvPicPr>
          <p:nvPr/>
        </p:nvPicPr>
        <p:blipFill>
          <a:blip r:embed="rId3"/>
          <a:stretch>
            <a:fillRect/>
          </a:stretch>
        </p:blipFill>
        <p:spPr>
          <a:xfrm>
            <a:off x="0" y="1270595"/>
            <a:ext cx="5710818" cy="3872362"/>
          </a:xfrm>
          <a:prstGeom prst="rect">
            <a:avLst/>
          </a:prstGeom>
        </p:spPr>
      </p:pic>
      <p:sp>
        <p:nvSpPr>
          <p:cNvPr id="10" name="Textfeld 9"/>
          <p:cNvSpPr txBox="1"/>
          <p:nvPr/>
        </p:nvSpPr>
        <p:spPr>
          <a:xfrm>
            <a:off x="2236731" y="5267556"/>
            <a:ext cx="2002023" cy="276999"/>
          </a:xfrm>
          <a:prstGeom prst="rect">
            <a:avLst/>
          </a:prstGeom>
          <a:noFill/>
        </p:spPr>
        <p:txBody>
          <a:bodyPr wrap="none" rtlCol="0">
            <a:spAutoFit/>
          </a:bodyPr>
          <a:lstStyle/>
          <a:p>
            <a:r>
              <a:rPr lang="de-DE" sz="1200" dirty="0">
                <a:solidFill>
                  <a:srgbClr val="4B483F"/>
                </a:solidFill>
                <a:latin typeface="Arial" panose="020B0604020202020204" pitchFamily="34" charset="0"/>
                <a:cs typeface="Arial" panose="020B0604020202020204" pitchFamily="34" charset="0"/>
              </a:rPr>
              <a:t>% Tumor variant in </a:t>
            </a:r>
            <a:r>
              <a:rPr lang="de-DE" sz="1200" dirty="0" err="1">
                <a:solidFill>
                  <a:srgbClr val="4B483F"/>
                </a:solidFill>
                <a:latin typeface="Arial" panose="020B0604020202020204" pitchFamily="34" charset="0"/>
                <a:cs typeface="Arial" panose="020B0604020202020204" pitchFamily="34" charset="0"/>
              </a:rPr>
              <a:t>plasma</a:t>
            </a:r>
            <a:endParaRPr lang="de-DE" sz="1200" dirty="0">
              <a:solidFill>
                <a:srgbClr val="4B483F"/>
              </a:solidFill>
              <a:latin typeface="Arial" panose="020B0604020202020204" pitchFamily="34" charset="0"/>
              <a:cs typeface="Arial" panose="020B0604020202020204" pitchFamily="34" charset="0"/>
            </a:endParaRPr>
          </a:p>
        </p:txBody>
      </p:sp>
      <p:sp>
        <p:nvSpPr>
          <p:cNvPr id="9" name="Content Placeholder 2"/>
          <p:cNvSpPr txBox="1">
            <a:spLocks/>
          </p:cNvSpPr>
          <p:nvPr/>
        </p:nvSpPr>
        <p:spPr>
          <a:xfrm>
            <a:off x="5595329" y="3323155"/>
            <a:ext cx="3260736" cy="244120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500" dirty="0"/>
              <a:t>Each assay has different performance characteristics</a:t>
            </a:r>
          </a:p>
          <a:p>
            <a:r>
              <a:rPr lang="en-US" sz="1500" dirty="0"/>
              <a:t>Differences must be considered in clinical reporting</a:t>
            </a:r>
          </a:p>
          <a:p>
            <a:r>
              <a:rPr lang="en-US" sz="1500" dirty="0"/>
              <a:t>Clinically relevant LOB and LOQ are not commonly reported by liquid biopsy assay providers</a:t>
            </a:r>
          </a:p>
          <a:p>
            <a:endParaRPr lang="en-US" sz="1500" dirty="0"/>
          </a:p>
          <a:p>
            <a:pPr lvl="1"/>
            <a:endParaRPr lang="en-US" sz="1500" dirty="0"/>
          </a:p>
        </p:txBody>
      </p:sp>
      <p:sp>
        <p:nvSpPr>
          <p:cNvPr id="2" name="Textfeld 1"/>
          <p:cNvSpPr txBox="1"/>
          <p:nvPr/>
        </p:nvSpPr>
        <p:spPr>
          <a:xfrm>
            <a:off x="2743021" y="2245489"/>
            <a:ext cx="932616" cy="230832"/>
          </a:xfrm>
          <a:prstGeom prst="rect">
            <a:avLst/>
          </a:prstGeom>
          <a:solidFill>
            <a:srgbClr val="D9D9D9"/>
          </a:solidFill>
        </p:spPr>
        <p:txBody>
          <a:bodyPr wrap="square" rtlCol="0">
            <a:spAutoFit/>
          </a:bodyPr>
          <a:lstStyle/>
          <a:p>
            <a:r>
              <a:rPr lang="de-DE" sz="900" dirty="0"/>
              <a:t>not defined</a:t>
            </a:r>
          </a:p>
        </p:txBody>
      </p:sp>
      <p:sp>
        <p:nvSpPr>
          <p:cNvPr id="11" name="Textfeld 10"/>
          <p:cNvSpPr txBox="1"/>
          <p:nvPr/>
        </p:nvSpPr>
        <p:spPr>
          <a:xfrm>
            <a:off x="2743020" y="4584704"/>
            <a:ext cx="932616" cy="230832"/>
          </a:xfrm>
          <a:prstGeom prst="rect">
            <a:avLst/>
          </a:prstGeom>
          <a:solidFill>
            <a:srgbClr val="D9D9D9"/>
          </a:solidFill>
        </p:spPr>
        <p:txBody>
          <a:bodyPr wrap="square" rtlCol="0">
            <a:spAutoFit/>
          </a:bodyPr>
          <a:lstStyle/>
          <a:p>
            <a:r>
              <a:rPr lang="de-DE" sz="900" dirty="0"/>
              <a:t>not defined</a:t>
            </a:r>
          </a:p>
        </p:txBody>
      </p:sp>
    </p:spTree>
    <p:extLst>
      <p:ext uri="{BB962C8B-B14F-4D97-AF65-F5344CB8AC3E}">
        <p14:creationId xmlns:p14="http://schemas.microsoft.com/office/powerpoint/2010/main" val="15301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TotalTime>
  <Words>1127</Words>
  <Application>Microsoft Office PowerPoint</Application>
  <PresentationFormat>On-screen Show (4:3)</PresentationFormat>
  <Paragraphs>158</Paragraphs>
  <Slides>14</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Arial Unicode MS</vt:lpstr>
      <vt:lpstr>Avenir</vt:lpstr>
      <vt:lpstr>Calibri</vt:lpstr>
      <vt:lpstr>Courier New</vt:lpstr>
      <vt:lpstr>Times New Roman</vt:lpstr>
      <vt:lpstr>Wingdings</vt:lpstr>
      <vt:lpstr>Office Theme</vt:lpstr>
      <vt:lpstr>PowerPoint Presentation</vt:lpstr>
      <vt:lpstr>PowerPoint Presentation</vt:lpstr>
      <vt:lpstr>PowerPoint Presentation</vt:lpstr>
      <vt:lpstr>PowerPoint Presentation</vt:lpstr>
      <vt:lpstr>Introduction summary</vt:lpstr>
      <vt:lpstr>Materials &amp; Methods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Matt Boyle</cp:lastModifiedBy>
  <cp:revision>163</cp:revision>
  <dcterms:created xsi:type="dcterms:W3CDTF">2014-07-07T15:02:10Z</dcterms:created>
  <dcterms:modified xsi:type="dcterms:W3CDTF">2021-12-06T21:46:00Z</dcterms:modified>
</cp:coreProperties>
</file>