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60" r:id="rId2"/>
    <p:sldId id="257" r:id="rId3"/>
    <p:sldId id="266" r:id="rId4"/>
    <p:sldId id="268" r:id="rId5"/>
    <p:sldId id="264" r:id="rId6"/>
    <p:sldId id="265" r:id="rId7"/>
    <p:sldId id="277" r:id="rId8"/>
    <p:sldId id="270" r:id="rId9"/>
    <p:sldId id="258" r:id="rId10"/>
    <p:sldId id="271" r:id="rId11"/>
    <p:sldId id="272" r:id="rId12"/>
    <p:sldId id="273" r:id="rId13"/>
    <p:sldId id="274" r:id="rId14"/>
    <p:sldId id="275" r:id="rId15"/>
    <p:sldId id="278" r:id="rId16"/>
    <p:sldId id="276" r:id="rId17"/>
    <p:sldId id="261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11F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5087"/>
    <p:restoredTop sz="94660"/>
  </p:normalViewPr>
  <p:slideViewPr>
    <p:cSldViewPr snapToGrid="0" snapToObjects="1">
      <p:cViewPr varScale="1">
        <p:scale>
          <a:sx n="112" d="100"/>
          <a:sy n="112" d="100"/>
        </p:scale>
        <p:origin x="110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68" d="100"/>
          <a:sy n="68" d="100"/>
        </p:scale>
        <p:origin x="-2694" y="-11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title>
      <c:tx>
        <c:rich>
          <a:bodyPr/>
          <a:lstStyle/>
          <a:p>
            <a:pPr>
              <a:defRPr b="1"/>
            </a:pPr>
            <a:r>
              <a:rPr lang="en-US" b="1" dirty="0"/>
              <a:t>Baseline hs-cTnT distribution</a:t>
            </a:r>
            <a:r>
              <a:rPr lang="en-US" b="1" baseline="0" dirty="0"/>
              <a:t> by analytical ranges</a:t>
            </a:r>
            <a:endParaRPr lang="en-US" b="1" dirty="0"/>
          </a:p>
        </c:rich>
      </c:tx>
      <c:overlay val="0"/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&lt;LoQ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Overall</c:v>
                </c:pt>
                <c:pt idx="1">
                  <c:v>Men</c:v>
                </c:pt>
                <c:pt idx="2">
                  <c:v>Women</c:v>
                </c:pt>
              </c:strCache>
            </c:strRef>
          </c:cat>
          <c:val>
            <c:numRef>
              <c:f>Sheet1!$B$2:$D$2</c:f>
              <c:numCache>
                <c:formatCode>0%</c:formatCode>
                <c:ptCount val="3"/>
                <c:pt idx="0">
                  <c:v>0.25700000000000001</c:v>
                </c:pt>
                <c:pt idx="1">
                  <c:v>0.15</c:v>
                </c:pt>
                <c:pt idx="2">
                  <c:v>0.41699999999999998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22C-044E-BB40-54F0EB5D61F1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LoQ-99th URL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Overall</c:v>
                </c:pt>
                <c:pt idx="1">
                  <c:v>Men</c:v>
                </c:pt>
                <c:pt idx="2">
                  <c:v>Women</c:v>
                </c:pt>
              </c:strCache>
            </c:strRef>
          </c:cat>
          <c:val>
            <c:numRef>
              <c:f>Sheet1!$B$3:$D$3</c:f>
              <c:numCache>
                <c:formatCode>0%</c:formatCode>
                <c:ptCount val="3"/>
                <c:pt idx="0">
                  <c:v>0.31</c:v>
                </c:pt>
                <c:pt idx="1">
                  <c:v>0.39300000000000002</c:v>
                </c:pt>
                <c:pt idx="2">
                  <c:v>0.188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22C-044E-BB40-54F0EB5D61F1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&gt;99th URL</c:v>
                </c:pt>
              </c:strCache>
            </c:strRef>
          </c:tx>
          <c:spPr>
            <a:solidFill>
              <a:schemeClr val="tx1">
                <a:lumMod val="50000"/>
                <a:lumOff val="5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Overall</c:v>
                </c:pt>
                <c:pt idx="1">
                  <c:v>Men</c:v>
                </c:pt>
                <c:pt idx="2">
                  <c:v>Women</c:v>
                </c:pt>
              </c:strCache>
            </c:strRef>
          </c:cat>
          <c:val>
            <c:numRef>
              <c:f>Sheet1!$B$4:$D$4</c:f>
              <c:numCache>
                <c:formatCode>0%</c:formatCode>
                <c:ptCount val="3"/>
                <c:pt idx="0">
                  <c:v>0.433</c:v>
                </c:pt>
                <c:pt idx="1">
                  <c:v>0.45800000000000002</c:v>
                </c:pt>
                <c:pt idx="2">
                  <c:v>0.39600000000000002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22C-044E-BB40-54F0EB5D61F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overlap val="100"/>
        <c:axId val="160750208"/>
        <c:axId val="160756096"/>
      </c:barChart>
      <c:catAx>
        <c:axId val="16075020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b="1"/>
            </a:pPr>
            <a:endParaRPr lang="en-US"/>
          </a:p>
        </c:txPr>
        <c:crossAx val="160756096"/>
        <c:crosses val="autoZero"/>
        <c:auto val="1"/>
        <c:lblAlgn val="ctr"/>
        <c:lblOffset val="100"/>
        <c:noMultiLvlLbl val="0"/>
      </c:catAx>
      <c:valAx>
        <c:axId val="160756096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crossAx val="160750208"/>
        <c:crosses val="autoZero"/>
        <c:crossBetween val="between"/>
      </c:valAx>
    </c:plotArea>
    <c:legend>
      <c:legendPos val="b"/>
      <c:overlay val="0"/>
    </c:legend>
    <c:plotVisOnly val="1"/>
    <c:dispBlanksAs val="gap"/>
    <c:showDLblsOverMax val="0"/>
  </c:chart>
  <c:txPr>
    <a:bodyPr/>
    <a:lstStyle/>
    <a:p>
      <a:pPr>
        <a:defRPr sz="1200" b="0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383FFA-3E67-DB41-B3A2-21169D97D067}" type="datetimeFigureOut">
              <a:rPr lang="en-US" smtClean="0"/>
              <a:pPr/>
              <a:t>8/25/2021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0BE9DC-4AA4-B44E-8F32-4AD1D72B17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1348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1524B2-032A-9342-AADA-6B28D1DAB08B}" type="datetimeFigureOut">
              <a:rPr lang="en-US" smtClean="0"/>
              <a:pPr/>
              <a:t>8/25/2021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CF8BBE-5964-3B4B-9F39-2C8B2758F6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56051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gif"/><Relationship Id="rId3" Type="http://schemas.openxmlformats.org/officeDocument/2006/relationships/image" Target="../media/image3.png"/><Relationship Id="rId7" Type="http://schemas.openxmlformats.org/officeDocument/2006/relationships/hyperlink" Target="https://www.facebook.com/ClinicalChemistry" TargetMode="External"/><Relationship Id="rId2" Type="http://schemas.openxmlformats.org/officeDocument/2006/relationships/hyperlink" Target="https://www.youtube.com/user/ClinicalChemistry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hyperlink" Target="https://twitter.com/Clin_Chem_AACC" TargetMode="Externa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-1380" y="3836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000">
                <a:solidFill>
                  <a:schemeClr val="accent4"/>
                </a:solidFill>
                <a:latin typeface="Arial"/>
                <a:cs typeface="Arial"/>
              </a:defRPr>
            </a:lvl1pPr>
          </a:lstStyle>
          <a:p>
            <a:fld id="{B897C2A1-9313-CA4F-AEA9-36A479C1E1A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itle 1"/>
          <p:cNvSpPr txBox="1">
            <a:spLocks/>
          </p:cNvSpPr>
          <p:nvPr userDrawn="1"/>
        </p:nvSpPr>
        <p:spPr>
          <a:xfrm>
            <a:off x="685800" y="1328968"/>
            <a:ext cx="3304744" cy="391145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1F1F1F"/>
                </a:solidFill>
                <a:latin typeface="Arial"/>
                <a:ea typeface="+mj-ea"/>
                <a:cs typeface="Arial"/>
              </a:defRPr>
            </a:lvl1pPr>
          </a:lstStyle>
          <a:p>
            <a:br>
              <a:rPr lang="en-US" sz="4000">
                <a:solidFill>
                  <a:schemeClr val="bg1">
                    <a:lumMod val="50000"/>
                  </a:schemeClr>
                </a:solidFill>
              </a:rPr>
            </a:br>
            <a:endParaRPr lang="en-US" sz="67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TextBox 1"/>
          <p:cNvSpPr txBox="1"/>
          <p:nvPr userDrawn="1"/>
        </p:nvSpPr>
        <p:spPr>
          <a:xfrm>
            <a:off x="-1380" y="867303"/>
            <a:ext cx="9144000" cy="92333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b="0" dirty="0">
                <a:solidFill>
                  <a:srgbClr val="B11F24"/>
                </a:solidFill>
              </a:rPr>
              <a:t>Journal Club</a:t>
            </a:r>
          </a:p>
        </p:txBody>
      </p:sp>
      <p:pic>
        <p:nvPicPr>
          <p:cNvPr id="8" name="Picture 7" descr="AACC+tag_horiz_rgb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657" y="199780"/>
            <a:ext cx="2386209" cy="39288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320800"/>
            <a:ext cx="2057400" cy="48053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320800"/>
            <a:ext cx="6019800" cy="4805363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303175" y="693855"/>
            <a:ext cx="7250202" cy="747396"/>
          </a:xfrm>
        </p:spPr>
        <p:txBody>
          <a:bodyPr/>
          <a:lstStyle/>
          <a:p>
            <a:r>
              <a:rPr lang="en-US" dirty="0"/>
              <a:t>Slide headline goes here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303175" y="1441251"/>
            <a:ext cx="7250202" cy="379418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Slide text goes here.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marL="0" indent="0">
              <a:buNone/>
            </a:pPr>
            <a:r>
              <a:rPr lang="en-US" dirty="0"/>
              <a:t>Slide text goes here.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Box 1"/>
          <p:cNvSpPr txBox="1">
            <a:spLocks noChangeArrowheads="1"/>
          </p:cNvSpPr>
          <p:nvPr userDrawn="1"/>
        </p:nvSpPr>
        <p:spPr bwMode="auto">
          <a:xfrm flipH="1">
            <a:off x="1333409" y="1388341"/>
            <a:ext cx="6375581" cy="2616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z="2000" dirty="0">
              <a:solidFill>
                <a:srgbClr val="7F7F7F"/>
              </a:solidFill>
              <a:latin typeface="Times New Roman" pitchFamily="18" charset="0"/>
              <a:ea typeface="MS PGothic" pitchFamily="34" charset="-128"/>
            </a:endParaRP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Thank you for participating in this month’s</a:t>
            </a:r>
          </a:p>
          <a:p>
            <a:pPr algn="ctr" defTabSz="914400" eaLnBrk="1" hangingPunct="1">
              <a:defRPr/>
            </a:pPr>
            <a:r>
              <a:rPr lang="en-US" sz="2400" i="1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Clinical Chemistry </a:t>
            </a: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Journal Club.</a:t>
            </a:r>
          </a:p>
          <a:p>
            <a:pPr algn="ctr" defTabSz="914400" eaLnBrk="1" hangingPunct="1">
              <a:defRPr/>
            </a:pPr>
            <a:endParaRPr lang="en-US" sz="2400" kern="1200" dirty="0">
              <a:solidFill>
                <a:srgbClr val="000000"/>
              </a:solidFill>
              <a:latin typeface="Arial" charset="0"/>
              <a:ea typeface="+mn-ea"/>
              <a:cs typeface="Arial" charset="0"/>
            </a:endParaRP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Additional Journal Clubs are available at</a:t>
            </a: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B11F24"/>
                </a:solidFill>
                <a:latin typeface="Arial" charset="0"/>
                <a:ea typeface="+mn-ea"/>
                <a:cs typeface="Arial" charset="0"/>
              </a:rPr>
              <a:t>www.clinchem.org</a:t>
            </a:r>
          </a:p>
          <a:p>
            <a:pPr algn="ctr" defTabSz="914400" eaLnBrk="1" hangingPunct="1">
              <a:defRPr/>
            </a:pPr>
            <a:endParaRPr lang="en-US" sz="2400" kern="1200" dirty="0">
              <a:solidFill>
                <a:srgbClr val="C00000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9" name="TextBox 2"/>
          <p:cNvSpPr txBox="1">
            <a:spLocks noChangeArrowheads="1"/>
          </p:cNvSpPr>
          <p:nvPr userDrawn="1"/>
        </p:nvSpPr>
        <p:spPr bwMode="auto">
          <a:xfrm>
            <a:off x="3881730" y="4300850"/>
            <a:ext cx="1270000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9pPr>
          </a:lstStyle>
          <a:p>
            <a:pPr defTabSz="914400" eaLnBrk="1" hangingPunct="1">
              <a:defRPr/>
            </a:pPr>
            <a:r>
              <a:rPr lang="en-US" sz="2000" dirty="0">
                <a:solidFill>
                  <a:srgbClr val="000000"/>
                </a:solidFill>
                <a:latin typeface="+mn-lt"/>
              </a:rPr>
              <a:t>Follow us</a:t>
            </a:r>
          </a:p>
        </p:txBody>
      </p:sp>
      <p:pic>
        <p:nvPicPr>
          <p:cNvPr id="10" name="Picture 9" descr="http://upload.wikimedia.org/wikipedia/commons/4/41/YouTube_icon_block.png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0942" y="4868949"/>
            <a:ext cx="457200" cy="457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 descr="http://icons.iconarchive.com/icons/limav/flat-gradient-social/512/Twitter-icon.png">
            <a:hlinkClick r:id="rId4"/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5004" y="4845879"/>
            <a:ext cx="501726" cy="501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9409" y="4868062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12">
            <a:hlinkClick r:id="rId7"/>
          </p:cNvPr>
          <p:cNvPicPr>
            <a:picLocks noChangeAspect="1" noChangeArrowheads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454690" y="4852947"/>
            <a:ext cx="457200" cy="489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9672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96720"/>
            <a:ext cx="5111750" cy="442944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97200"/>
            <a:ext cx="3008313" cy="31289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798319"/>
            <a:ext cx="5486400" cy="292925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03175" y="812591"/>
            <a:ext cx="7250202" cy="74739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175" y="1559987"/>
            <a:ext cx="7250202" cy="37941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11850" y="6243335"/>
            <a:ext cx="7307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00">
                <a:solidFill>
                  <a:srgbClr val="81ADA8"/>
                </a:solidFill>
                <a:latin typeface="Arial"/>
                <a:cs typeface="Arial"/>
              </a:defRPr>
            </a:lvl1pPr>
          </a:lstStyle>
          <a:p>
            <a:fld id="{B897C2A1-9313-CA4F-AEA9-36A479C1E1A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1935678" y="6459403"/>
            <a:ext cx="6042561" cy="0"/>
          </a:xfrm>
          <a:prstGeom prst="line">
            <a:avLst/>
          </a:prstGeom>
          <a:ln w="63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ClinChem_2lines_title_B12025.eps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66" y="6046297"/>
            <a:ext cx="1871134" cy="777838"/>
          </a:xfrm>
          <a:prstGeom prst="rect">
            <a:avLst/>
          </a:prstGeom>
        </p:spPr>
      </p:pic>
      <p:pic>
        <p:nvPicPr>
          <p:cNvPr id="4" name="Picture 3" descr="AACC+tag_horiz_rgb.eps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0927" y="276426"/>
            <a:ext cx="2023533" cy="33317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0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SzPct val="70000"/>
        <a:buFont typeface="Courier New"/>
        <a:buChar char="o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4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s://doi.org/10.1093/clinchem/hvab062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3"/>
          <p:cNvSpPr txBox="1">
            <a:spLocks/>
          </p:cNvSpPr>
          <p:nvPr/>
        </p:nvSpPr>
        <p:spPr>
          <a:xfrm>
            <a:off x="3719745" y="1971073"/>
            <a:ext cx="5343896" cy="4708408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rtlCol="0">
            <a:normAutofit fontScale="32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70000"/>
              <a:buFont typeface="Courier New"/>
              <a:buChar char="o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1600" b="1" dirty="0"/>
          </a:p>
          <a:p>
            <a:pPr marL="0" indent="0">
              <a:buNone/>
            </a:pPr>
            <a:r>
              <a:rPr lang="en-US" sz="7400" b="1" dirty="0"/>
              <a:t>High-Sensitivity Cardiac Troponin T for the Detection of Myocardial Injury and Risk Stratification in COVID-19</a:t>
            </a:r>
          </a:p>
          <a:p>
            <a:pPr marL="0" indent="0">
              <a:buNone/>
            </a:pPr>
            <a:endParaRPr lang="en-US" sz="4200" dirty="0"/>
          </a:p>
          <a:p>
            <a:pPr marL="0" indent="0">
              <a:buNone/>
            </a:pPr>
            <a:r>
              <a:rPr lang="en-US" sz="5500" dirty="0">
                <a:latin typeface="Arial" pitchFamily="34" charset="0"/>
                <a:cs typeface="Arial" pitchFamily="34" charset="0"/>
              </a:rPr>
              <a:t>L. De Michieli, O. Ola, J.D. Knott, A. </a:t>
            </a:r>
            <a:r>
              <a:rPr lang="en-US" sz="5500" dirty="0" err="1">
                <a:latin typeface="Arial" pitchFamily="34" charset="0"/>
                <a:cs typeface="Arial" pitchFamily="34" charset="0"/>
              </a:rPr>
              <a:t>Akula</a:t>
            </a:r>
            <a:r>
              <a:rPr lang="en-US" sz="5500" dirty="0">
                <a:latin typeface="Arial" pitchFamily="34" charset="0"/>
                <a:cs typeface="Arial" pitchFamily="34" charset="0"/>
              </a:rPr>
              <a:t>, R.A. Mehta, D.O. Hodge, M. </a:t>
            </a:r>
            <a:r>
              <a:rPr lang="en-US" sz="5500" dirty="0" err="1">
                <a:latin typeface="Arial" pitchFamily="34" charset="0"/>
                <a:cs typeface="Arial" pitchFamily="34" charset="0"/>
              </a:rPr>
              <a:t>Dworak</a:t>
            </a:r>
            <a:r>
              <a:rPr lang="en-US" sz="5500" dirty="0">
                <a:latin typeface="Arial" pitchFamily="34" charset="0"/>
                <a:cs typeface="Arial" pitchFamily="34" charset="0"/>
              </a:rPr>
              <a:t>, E.H. Yang, M. </a:t>
            </a:r>
            <a:r>
              <a:rPr lang="en-US" sz="5500" dirty="0" err="1">
                <a:latin typeface="Arial" pitchFamily="34" charset="0"/>
                <a:cs typeface="Arial" pitchFamily="34" charset="0"/>
              </a:rPr>
              <a:t>Gharacholou</a:t>
            </a:r>
            <a:r>
              <a:rPr lang="en-US" sz="5500" dirty="0">
                <a:latin typeface="Arial" pitchFamily="34" charset="0"/>
                <a:cs typeface="Arial" pitchFamily="34" charset="0"/>
              </a:rPr>
              <a:t>, G. Singh, R. Singh, R. Gulati, A.S. Jaffe, Y. Sandoval</a:t>
            </a:r>
          </a:p>
          <a:p>
            <a:pPr marL="0" indent="0">
              <a:buNone/>
            </a:pPr>
            <a:endParaRPr lang="en-US" sz="4200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en-US" sz="5500" dirty="0">
                <a:latin typeface="Arial" pitchFamily="34" charset="0"/>
                <a:cs typeface="Arial" pitchFamily="34" charset="0"/>
              </a:rPr>
              <a:t>August 2021</a:t>
            </a:r>
            <a:endParaRPr lang="en-US" sz="55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endParaRPr lang="en-US" sz="4200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r>
              <a:rPr lang="en-US" sz="5500" dirty="0">
                <a:hlinkClick r:id="rId2"/>
              </a:rPr>
              <a:t>https://doi.org/10.1093/clinchem/hvab062</a:t>
            </a:r>
            <a:endParaRPr lang="en-US" sz="5500" dirty="0"/>
          </a:p>
          <a:p>
            <a:pPr marL="0" indent="0">
              <a:buFont typeface="Arial" pitchFamily="34" charset="0"/>
              <a:buNone/>
              <a:defRPr/>
            </a:pPr>
            <a:endParaRPr lang="en-US" sz="4200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r>
              <a:rPr lang="en-US" sz="5500" dirty="0">
                <a:latin typeface="Arial" pitchFamily="34" charset="0"/>
                <a:cs typeface="Arial" pitchFamily="34" charset="0"/>
              </a:rPr>
              <a:t>© Copyright 2021 by the American Association for Clinical Chemistry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71A767E-0707-449C-B06D-A45A7613D4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829" y="1971073"/>
            <a:ext cx="3492685" cy="4708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9885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432" y="1551138"/>
            <a:ext cx="7112727" cy="351734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65716" y="696003"/>
            <a:ext cx="54557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+mj-lt"/>
              </a:rPr>
              <a:t>Distribution of hs-cTnT values </a:t>
            </a:r>
          </a:p>
        </p:txBody>
      </p:sp>
      <p:sp>
        <p:nvSpPr>
          <p:cNvPr id="3" name="Rectangle 2"/>
          <p:cNvSpPr/>
          <p:nvPr/>
        </p:nvSpPr>
        <p:spPr>
          <a:xfrm>
            <a:off x="1948923" y="5371689"/>
            <a:ext cx="6828312" cy="58477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B11F24"/>
                </a:solidFill>
              </a:rPr>
              <a:t>Figure 1.  </a:t>
            </a:r>
            <a:r>
              <a:rPr lang="it-IT" sz="1600" dirty="0" err="1"/>
              <a:t>Histograms</a:t>
            </a:r>
            <a:r>
              <a:rPr lang="it-IT" sz="1600" dirty="0"/>
              <a:t> for the </a:t>
            </a:r>
            <a:r>
              <a:rPr lang="it-IT" sz="1600" dirty="0" err="1"/>
              <a:t>distribution</a:t>
            </a:r>
            <a:r>
              <a:rPr lang="it-IT" sz="1600" dirty="0"/>
              <a:t> of baseline (panel A) and maximum (panel B) hs-cTnT </a:t>
            </a:r>
            <a:r>
              <a:rPr lang="it-IT" sz="1600" dirty="0" err="1"/>
              <a:t>concentrations</a:t>
            </a:r>
            <a:r>
              <a:rPr lang="it-IT" sz="1600" dirty="0"/>
              <a:t>.</a:t>
            </a:r>
            <a:endParaRPr lang="en-US" sz="1600" b="1" dirty="0">
              <a:solidFill>
                <a:srgbClr val="C00000"/>
              </a:solidFill>
            </a:endParaRP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A4A868D9-0B08-754F-A61A-103E46C3DE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123" y="1434264"/>
            <a:ext cx="7595754" cy="3838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1694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432" y="1551138"/>
            <a:ext cx="7112727" cy="351734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65716" y="696003"/>
            <a:ext cx="54557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+mj-lt"/>
              </a:rPr>
              <a:t>Distribution of hs-cTnT values </a:t>
            </a:r>
          </a:p>
        </p:txBody>
      </p:sp>
      <p:sp>
        <p:nvSpPr>
          <p:cNvPr id="3" name="Rectangle 2"/>
          <p:cNvSpPr/>
          <p:nvPr/>
        </p:nvSpPr>
        <p:spPr>
          <a:xfrm>
            <a:off x="2076696" y="5553195"/>
            <a:ext cx="6828312" cy="646331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B11F24"/>
                </a:solidFill>
              </a:rPr>
              <a:t>Figure 2. 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Distribution of baseline hs-cTnT concentrations for the overall study cohort and by sex using sex specific cut off values.</a:t>
            </a:r>
            <a:endParaRPr lang="en-US" b="1" dirty="0">
              <a:solidFill>
                <a:srgbClr val="C00000"/>
              </a:solidFill>
            </a:endParaRPr>
          </a:p>
        </p:txBody>
      </p:sp>
      <p:graphicFrame>
        <p:nvGraphicFramePr>
          <p:cNvPr id="8" name="Chart 17">
            <a:extLst>
              <a:ext uri="{FF2B5EF4-FFF2-40B4-BE49-F238E27FC236}">
                <a16:creationId xmlns:a16="http://schemas.microsoft.com/office/drawing/2014/main" id="{B658E345-AB96-5346-BBA5-1D524315576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10005105"/>
              </p:ext>
            </p:extLst>
          </p:nvPr>
        </p:nvGraphicFramePr>
        <p:xfrm>
          <a:off x="1400841" y="1414895"/>
          <a:ext cx="6317673" cy="40282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680121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dirty="0"/>
              <a:t>RESULTS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77981" y="1401285"/>
            <a:ext cx="8239991" cy="4355279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Patients with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myocardial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injury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had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higher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incidence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of in-hospital (15% vs. 3.5%, </a:t>
            </a:r>
            <a:r>
              <a:rPr lang="it-IT" i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&lt;0.0001) and post-discharge death (8.8% vs. 1.1%, </a:t>
            </a:r>
            <a:r>
              <a:rPr lang="it-IT" i="1" dirty="0">
                <a:latin typeface="Arial" panose="020B0604020202020204" pitchFamily="34" charset="0"/>
                <a:cs typeface="Arial" panose="020B0604020202020204" pitchFamily="34" charset="0"/>
              </a:rPr>
              <a:t>P 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=0.0013) than patients without myocardial injury. </a:t>
            </a:r>
          </a:p>
          <a:p>
            <a:pPr marL="0" indent="0" algn="just">
              <a:buNone/>
            </a:pP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They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were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more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likely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to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develop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adverse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events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(35% vs. 11%, </a:t>
            </a:r>
            <a:r>
              <a:rPr lang="it-IT" i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&lt;0.0001; adjusted OR 3.84, 95% CI 2.00-7.36, </a:t>
            </a:r>
            <a:r>
              <a:rPr lang="it-IT" i="1" dirty="0">
                <a:latin typeface="Arial" panose="020B0604020202020204" pitchFamily="34" charset="0"/>
                <a:cs typeface="Arial" panose="020B0604020202020204" pitchFamily="34" charset="0"/>
              </a:rPr>
              <a:t>P 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&lt;0.0001). </a:t>
            </a:r>
          </a:p>
          <a:p>
            <a:pPr marL="0" indent="0" algn="just">
              <a:buNone/>
            </a:pP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Both baseline (adjusted OR 1.003, 95% CI 1.00-1.007, </a:t>
            </a:r>
            <a:r>
              <a:rPr lang="it-IT" i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=0.047) and maximum (adjusted OR 1.005, 95% CI 1.001-1.009, </a:t>
            </a:r>
            <a:r>
              <a:rPr lang="it-IT" i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=0.0012) hs-cTnT were independent predictors of major adverse events. </a:t>
            </a:r>
          </a:p>
          <a:p>
            <a:pPr marL="0" indent="0" algn="just">
              <a:buNone/>
            </a:pP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A hs-cTnT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value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of &lt;6 ng/L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identified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26% of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patients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without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short-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term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mortality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or major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adverse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events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, with a 94.9% (95% CI 87.5-98.6) negative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predictive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value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and 93.1%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sensitivity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(95% CI 83.3-98.1) in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those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presenting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to the ED.</a:t>
            </a:r>
          </a:p>
          <a:p>
            <a:pPr algn="just"/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it-IT" dirty="0"/>
          </a:p>
          <a:p>
            <a:pPr algn="just"/>
            <a:endParaRPr lang="it-IT" dirty="0"/>
          </a:p>
          <a:p>
            <a:pPr algn="just"/>
            <a:endParaRPr lang="it-IT" dirty="0"/>
          </a:p>
          <a:p>
            <a:pPr lvl="1" algn="just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39526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432" y="1551138"/>
            <a:ext cx="7112727" cy="351734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65716" y="696003"/>
            <a:ext cx="84275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+mj-lt"/>
              </a:rPr>
              <a:t>Overall survival in patients with and without myocardial injury</a:t>
            </a:r>
          </a:p>
        </p:txBody>
      </p:sp>
      <p:sp>
        <p:nvSpPr>
          <p:cNvPr id="3" name="Rectangle 2"/>
          <p:cNvSpPr/>
          <p:nvPr/>
        </p:nvSpPr>
        <p:spPr>
          <a:xfrm>
            <a:off x="1948923" y="6008108"/>
            <a:ext cx="6828312" cy="30777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rgbClr val="B11F24"/>
                </a:solidFill>
              </a:rPr>
              <a:t>Figure 3. </a:t>
            </a:r>
            <a:r>
              <a:rPr lang="it-IT" sz="1400" dirty="0" err="1"/>
              <a:t>Survival</a:t>
            </a:r>
            <a:r>
              <a:rPr lang="it-IT" sz="1400" dirty="0"/>
              <a:t> </a:t>
            </a:r>
            <a:r>
              <a:rPr lang="it-IT" sz="1400" dirty="0" err="1"/>
              <a:t>among</a:t>
            </a:r>
            <a:r>
              <a:rPr lang="it-IT" sz="1400" dirty="0"/>
              <a:t> COVID-19 </a:t>
            </a:r>
            <a:r>
              <a:rPr lang="it-IT" sz="1400" dirty="0" err="1"/>
              <a:t>patients</a:t>
            </a:r>
            <a:r>
              <a:rPr lang="it-IT" sz="1400" dirty="0"/>
              <a:t> with and </a:t>
            </a:r>
            <a:r>
              <a:rPr lang="it-IT" sz="1400" dirty="0" err="1"/>
              <a:t>without</a:t>
            </a:r>
            <a:r>
              <a:rPr lang="it-IT" sz="1400" dirty="0"/>
              <a:t> </a:t>
            </a:r>
            <a:r>
              <a:rPr lang="it-IT" sz="1400" dirty="0" err="1"/>
              <a:t>myocardial</a:t>
            </a:r>
            <a:r>
              <a:rPr lang="it-IT" sz="1400" dirty="0"/>
              <a:t> </a:t>
            </a:r>
            <a:r>
              <a:rPr lang="it-IT" sz="1400" dirty="0" err="1"/>
              <a:t>injury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US" sz="1400" b="1" dirty="0">
              <a:solidFill>
                <a:srgbClr val="C00000"/>
              </a:solidFill>
            </a:endParaRP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C25C8EF4-A5D0-3A45-8583-282661553D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4304" y="1457081"/>
            <a:ext cx="5630390" cy="4190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1520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432" y="1551138"/>
            <a:ext cx="7112727" cy="351734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65716" y="696003"/>
            <a:ext cx="84275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+mj-lt"/>
              </a:rPr>
              <a:t>Overall survival according to analytical thresholds</a:t>
            </a:r>
          </a:p>
        </p:txBody>
      </p:sp>
      <p:sp>
        <p:nvSpPr>
          <p:cNvPr id="3" name="Rectangle 2"/>
          <p:cNvSpPr/>
          <p:nvPr/>
        </p:nvSpPr>
        <p:spPr>
          <a:xfrm>
            <a:off x="1948923" y="5665238"/>
            <a:ext cx="6828312" cy="52322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en-US" sz="1400" b="1" dirty="0">
                <a:solidFill>
                  <a:srgbClr val="B11F24"/>
                </a:solidFill>
              </a:rPr>
              <a:t>Figure 4.</a:t>
            </a:r>
            <a:r>
              <a:rPr lang="it-IT" sz="1400" dirty="0">
                <a:latin typeface="Arial" panose="020B0604020202020204" pitchFamily="34" charset="0"/>
                <a:cs typeface="Arial" panose="020B0604020202020204" pitchFamily="34" charset="0"/>
              </a:rPr>
              <a:t> Survival among COVID-19 patients according to baseline (Figure A) and maximum (Figure B) hs-cTnT concentrations based on sex specifc cut off values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US" sz="1400" b="1" dirty="0">
              <a:solidFill>
                <a:srgbClr val="C00000"/>
              </a:solidFill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1A885B9E-5955-1741-86F3-7F35320B05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7844" y="1338081"/>
            <a:ext cx="6828311" cy="4085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10841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dirty="0"/>
              <a:t>RESULTS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675322" y="1779689"/>
            <a:ext cx="7793356" cy="3794183"/>
          </a:xfrm>
        </p:spPr>
        <p:txBody>
          <a:bodyPr>
            <a:normAutofit/>
          </a:bodyPr>
          <a:lstStyle/>
          <a:p>
            <a:pPr marL="457200" lvl="1" indent="0" algn="just">
              <a:buNone/>
            </a:pPr>
            <a:r>
              <a:rPr lang="en-US" b="1"/>
              <a:t>QUESTION FOR DISCUSSION, 3</a:t>
            </a:r>
          </a:p>
          <a:p>
            <a:pPr marL="457200" lvl="1" indent="0" algn="just">
              <a:buNone/>
            </a:pPr>
            <a:endParaRPr lang="en-US" b="1" dirty="0"/>
          </a:p>
          <a:p>
            <a:pPr lvl="1" algn="just"/>
            <a:r>
              <a:rPr lang="en-US" dirty="0"/>
              <a:t>If not related to myocardial infarction, what is the pathophysiology of cardiac troponin elevation in COVID-19 patients?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9199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773" y="747407"/>
            <a:ext cx="7250202" cy="747396"/>
          </a:xfrm>
        </p:spPr>
        <p:txBody>
          <a:bodyPr>
            <a:normAutofit/>
          </a:bodyPr>
          <a:lstStyle/>
          <a:p>
            <a:r>
              <a:rPr lang="en-US" dirty="0"/>
              <a:t>KEY MESSAGES AND CONCLUSIONS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26027" y="1664028"/>
            <a:ext cx="8291946" cy="4313715"/>
          </a:xfrm>
        </p:spPr>
        <p:txBody>
          <a:bodyPr>
            <a:noAutofit/>
          </a:bodyPr>
          <a:lstStyle/>
          <a:p>
            <a:pPr algn="just"/>
            <a:r>
              <a:rPr lang="it-IT" sz="1500" dirty="0">
                <a:latin typeface="Arial" panose="020B0604020202020204" pitchFamily="34" charset="0"/>
                <a:cs typeface="Arial" panose="020B0604020202020204" pitchFamily="34" charset="0"/>
              </a:rPr>
              <a:t>Using the hs-cTnT </a:t>
            </a:r>
            <a:r>
              <a:rPr lang="it-IT" sz="1500" dirty="0" err="1">
                <a:latin typeface="Arial" panose="020B0604020202020204" pitchFamily="34" charset="0"/>
                <a:cs typeface="Arial" panose="020B0604020202020204" pitchFamily="34" charset="0"/>
              </a:rPr>
              <a:t>assay</a:t>
            </a:r>
            <a:r>
              <a:rPr lang="it-IT" sz="1500" dirty="0">
                <a:latin typeface="Arial" panose="020B0604020202020204" pitchFamily="34" charset="0"/>
                <a:cs typeface="Arial" panose="020B0604020202020204" pitchFamily="34" charset="0"/>
              </a:rPr>
              <a:t> with sex-</a:t>
            </a:r>
            <a:r>
              <a:rPr lang="it-IT" sz="1500" dirty="0" err="1">
                <a:latin typeface="Arial" panose="020B0604020202020204" pitchFamily="34" charset="0"/>
                <a:cs typeface="Arial" panose="020B0604020202020204" pitchFamily="34" charset="0"/>
              </a:rPr>
              <a:t>specific</a:t>
            </a:r>
            <a:r>
              <a:rPr lang="it-IT" sz="1500" dirty="0">
                <a:latin typeface="Arial" panose="020B0604020202020204" pitchFamily="34" charset="0"/>
                <a:cs typeface="Arial" panose="020B0604020202020204" pitchFamily="34" charset="0"/>
              </a:rPr>
              <a:t> 99th percentile </a:t>
            </a:r>
            <a:r>
              <a:rPr lang="it-IT" sz="1500" dirty="0" err="1">
                <a:latin typeface="Arial" panose="020B0604020202020204" pitchFamily="34" charset="0"/>
                <a:cs typeface="Arial" panose="020B0604020202020204" pitchFamily="34" charset="0"/>
              </a:rPr>
              <a:t>URLs</a:t>
            </a:r>
            <a:r>
              <a:rPr lang="it-IT" sz="15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sz="1500" dirty="0" err="1">
                <a:latin typeface="Arial" panose="020B0604020202020204" pitchFamily="34" charset="0"/>
                <a:cs typeface="Arial" panose="020B0604020202020204" pitchFamily="34" charset="0"/>
              </a:rPr>
              <a:t>myocardial</a:t>
            </a:r>
            <a:r>
              <a:rPr lang="it-IT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500" dirty="0" err="1">
                <a:latin typeface="Arial" panose="020B0604020202020204" pitchFamily="34" charset="0"/>
                <a:cs typeface="Arial" panose="020B0604020202020204" pitchFamily="34" charset="0"/>
              </a:rPr>
              <a:t>injury</a:t>
            </a:r>
            <a:r>
              <a:rPr lang="it-IT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500" dirty="0" err="1">
                <a:latin typeface="Arial" panose="020B0604020202020204" pitchFamily="34" charset="0"/>
                <a:cs typeface="Arial" panose="020B0604020202020204" pitchFamily="34" charset="0"/>
              </a:rPr>
              <a:t>was</a:t>
            </a:r>
            <a:r>
              <a:rPr lang="it-IT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500" dirty="0" err="1">
                <a:latin typeface="Arial" panose="020B0604020202020204" pitchFamily="34" charset="0"/>
                <a:cs typeface="Arial" panose="020B0604020202020204" pitchFamily="34" charset="0"/>
              </a:rPr>
              <a:t>present</a:t>
            </a:r>
            <a:r>
              <a:rPr lang="it-IT" sz="1500" dirty="0">
                <a:latin typeface="Arial" panose="020B0604020202020204" pitchFamily="34" charset="0"/>
                <a:cs typeface="Arial" panose="020B0604020202020204" pitchFamily="34" charset="0"/>
              </a:rPr>
              <a:t> in 46% of COVID-19 </a:t>
            </a:r>
            <a:r>
              <a:rPr lang="it-IT" sz="1500" dirty="0" err="1">
                <a:latin typeface="Arial" panose="020B0604020202020204" pitchFamily="34" charset="0"/>
                <a:cs typeface="Arial" panose="020B0604020202020204" pitchFamily="34" charset="0"/>
              </a:rPr>
              <a:t>patients</a:t>
            </a:r>
            <a:r>
              <a:rPr lang="it-IT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500" dirty="0" err="1">
                <a:latin typeface="Arial" panose="020B0604020202020204" pitchFamily="34" charset="0"/>
                <a:cs typeface="Arial" panose="020B0604020202020204" pitchFamily="34" charset="0"/>
              </a:rPr>
              <a:t>undergoing</a:t>
            </a:r>
            <a:r>
              <a:rPr lang="it-IT" sz="1500" dirty="0">
                <a:latin typeface="Arial" panose="020B0604020202020204" pitchFamily="34" charset="0"/>
                <a:cs typeface="Arial" panose="020B0604020202020204" pitchFamily="34" charset="0"/>
              </a:rPr>
              <a:t> hs-cTnT </a:t>
            </a:r>
            <a:r>
              <a:rPr lang="it-IT" sz="1500" dirty="0" err="1">
                <a:latin typeface="Arial" panose="020B0604020202020204" pitchFamily="34" charset="0"/>
                <a:cs typeface="Arial" panose="020B0604020202020204" pitchFamily="34" charset="0"/>
              </a:rPr>
              <a:t>measurements</a:t>
            </a:r>
            <a:r>
              <a:rPr lang="it-IT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500" dirty="0" err="1">
                <a:latin typeface="Arial" panose="020B0604020202020204" pitchFamily="34" charset="0"/>
                <a:cs typeface="Arial" panose="020B0604020202020204" pitchFamily="34" charset="0"/>
              </a:rPr>
              <a:t>during</a:t>
            </a:r>
            <a:r>
              <a:rPr lang="it-IT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500" dirty="0" err="1">
                <a:latin typeface="Arial" panose="020B0604020202020204" pitchFamily="34" charset="0"/>
                <a:cs typeface="Arial" panose="020B0604020202020204" pitchFamily="34" charset="0"/>
              </a:rPr>
              <a:t>hospitalization</a:t>
            </a:r>
            <a:r>
              <a:rPr lang="it-IT" sz="15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857250" indent="-857250" algn="just">
              <a:buFont typeface="Arial" panose="020B0604020202020204" pitchFamily="34" charset="0"/>
              <a:buChar char="•"/>
            </a:pPr>
            <a:endParaRPr lang="it-IT"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it-IT" sz="1500" dirty="0" err="1">
                <a:latin typeface="Arial" panose="020B0604020202020204" pitchFamily="34" charset="0"/>
                <a:cs typeface="Arial" panose="020B0604020202020204" pitchFamily="34" charset="0"/>
              </a:rPr>
              <a:t>Myocardial</a:t>
            </a:r>
            <a:r>
              <a:rPr lang="it-IT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500" dirty="0" err="1">
                <a:latin typeface="Arial" panose="020B0604020202020204" pitchFamily="34" charset="0"/>
                <a:cs typeface="Arial" panose="020B0604020202020204" pitchFamily="34" charset="0"/>
              </a:rPr>
              <a:t>injury</a:t>
            </a:r>
            <a:r>
              <a:rPr lang="it-IT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500" dirty="0" err="1">
                <a:latin typeface="Arial" panose="020B0604020202020204" pitchFamily="34" charset="0"/>
                <a:cs typeface="Arial" panose="020B0604020202020204" pitchFamily="34" charset="0"/>
              </a:rPr>
              <a:t>had</a:t>
            </a:r>
            <a:r>
              <a:rPr lang="it-IT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500" dirty="0" err="1">
                <a:latin typeface="Arial" panose="020B0604020202020204" pitchFamily="34" charset="0"/>
                <a:cs typeface="Arial" panose="020B0604020202020204" pitchFamily="34" charset="0"/>
              </a:rPr>
              <a:t>important</a:t>
            </a:r>
            <a:r>
              <a:rPr lang="it-IT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500" dirty="0" err="1">
                <a:latin typeface="Arial" panose="020B0604020202020204" pitchFamily="34" charset="0"/>
                <a:cs typeface="Arial" panose="020B0604020202020204" pitchFamily="34" charset="0"/>
              </a:rPr>
              <a:t>prognostic</a:t>
            </a:r>
            <a:r>
              <a:rPr lang="it-IT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500" dirty="0" err="1">
                <a:latin typeface="Arial" panose="020B0604020202020204" pitchFamily="34" charset="0"/>
                <a:cs typeface="Arial" panose="020B0604020202020204" pitchFamily="34" charset="0"/>
              </a:rPr>
              <a:t>implications</a:t>
            </a:r>
            <a:r>
              <a:rPr lang="it-IT" sz="1500" dirty="0">
                <a:latin typeface="Arial" panose="020B0604020202020204" pitchFamily="34" charset="0"/>
                <a:cs typeface="Arial" panose="020B0604020202020204" pitchFamily="34" charset="0"/>
              </a:rPr>
              <a:t> with 20% of COVID-19 </a:t>
            </a:r>
            <a:r>
              <a:rPr lang="it-IT" sz="1500" dirty="0" err="1">
                <a:latin typeface="Arial" panose="020B0604020202020204" pitchFamily="34" charset="0"/>
                <a:cs typeface="Arial" panose="020B0604020202020204" pitchFamily="34" charset="0"/>
              </a:rPr>
              <a:t>patients</a:t>
            </a:r>
            <a:r>
              <a:rPr lang="it-IT" sz="1500" dirty="0">
                <a:latin typeface="Arial" panose="020B0604020202020204" pitchFamily="34" charset="0"/>
                <a:cs typeface="Arial" panose="020B0604020202020204" pitchFamily="34" charset="0"/>
              </a:rPr>
              <a:t> with </a:t>
            </a:r>
            <a:r>
              <a:rPr lang="it-IT" sz="1500" dirty="0" err="1">
                <a:latin typeface="Arial" panose="020B0604020202020204" pitchFamily="34" charset="0"/>
                <a:cs typeface="Arial" panose="020B0604020202020204" pitchFamily="34" charset="0"/>
              </a:rPr>
              <a:t>myocardial</a:t>
            </a:r>
            <a:r>
              <a:rPr lang="it-IT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500" dirty="0" err="1">
                <a:latin typeface="Arial" panose="020B0604020202020204" pitchFamily="34" charset="0"/>
                <a:cs typeface="Arial" panose="020B0604020202020204" pitchFamily="34" charset="0"/>
              </a:rPr>
              <a:t>injury</a:t>
            </a:r>
            <a:r>
              <a:rPr lang="it-IT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500" dirty="0" err="1">
                <a:latin typeface="Arial" panose="020B0604020202020204" pitchFamily="34" charset="0"/>
                <a:cs typeface="Arial" panose="020B0604020202020204" pitchFamily="34" charset="0"/>
              </a:rPr>
              <a:t>having</a:t>
            </a:r>
            <a:r>
              <a:rPr lang="it-IT" sz="1500" dirty="0">
                <a:latin typeface="Arial" panose="020B0604020202020204" pitchFamily="34" charset="0"/>
                <a:cs typeface="Arial" panose="020B0604020202020204" pitchFamily="34" charset="0"/>
              </a:rPr>
              <a:t> short-</a:t>
            </a:r>
            <a:r>
              <a:rPr lang="it-IT" sz="1500" dirty="0" err="1">
                <a:latin typeface="Arial" panose="020B0604020202020204" pitchFamily="34" charset="0"/>
                <a:cs typeface="Arial" panose="020B0604020202020204" pitchFamily="34" charset="0"/>
              </a:rPr>
              <a:t>term</a:t>
            </a:r>
            <a:r>
              <a:rPr lang="it-IT" sz="15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it-IT" sz="1500" dirty="0" err="1">
                <a:latin typeface="Arial" panose="020B0604020202020204" pitchFamily="34" charset="0"/>
                <a:cs typeface="Arial" panose="020B0604020202020204" pitchFamily="34" charset="0"/>
              </a:rPr>
              <a:t>mortality</a:t>
            </a:r>
            <a:r>
              <a:rPr lang="it-IT" sz="1500" dirty="0">
                <a:latin typeface="Arial" panose="020B0604020202020204" pitchFamily="34" charset="0"/>
                <a:cs typeface="Arial" panose="020B0604020202020204" pitchFamily="34" charset="0"/>
              </a:rPr>
              <a:t> and 35% major </a:t>
            </a:r>
            <a:r>
              <a:rPr lang="it-IT" sz="1500" dirty="0" err="1">
                <a:latin typeface="Arial" panose="020B0604020202020204" pitchFamily="34" charset="0"/>
                <a:cs typeface="Arial" panose="020B0604020202020204" pitchFamily="34" charset="0"/>
              </a:rPr>
              <a:t>adverse</a:t>
            </a:r>
            <a:r>
              <a:rPr lang="it-IT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500" dirty="0" err="1">
                <a:latin typeface="Arial" panose="020B0604020202020204" pitchFamily="34" charset="0"/>
                <a:cs typeface="Arial" panose="020B0604020202020204" pitchFamily="34" charset="0"/>
              </a:rPr>
              <a:t>events</a:t>
            </a:r>
            <a:r>
              <a:rPr lang="it-IT" sz="15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endParaRPr lang="it-IT"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it-IT" sz="1500" dirty="0" err="1">
                <a:latin typeface="Arial" panose="020B0604020202020204" pitchFamily="34" charset="0"/>
                <a:cs typeface="Arial" panose="020B0604020202020204" pitchFamily="34" charset="0"/>
              </a:rPr>
              <a:t>After</a:t>
            </a:r>
            <a:r>
              <a:rPr lang="it-IT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500" dirty="0" err="1">
                <a:latin typeface="Arial" panose="020B0604020202020204" pitchFamily="34" charset="0"/>
                <a:cs typeface="Arial" panose="020B0604020202020204" pitchFamily="34" charset="0"/>
              </a:rPr>
              <a:t>adjudication</a:t>
            </a:r>
            <a:r>
              <a:rPr lang="it-IT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500" dirty="0" err="1">
                <a:latin typeface="Arial" panose="020B0604020202020204" pitchFamily="34" charset="0"/>
                <a:cs typeface="Arial" panose="020B0604020202020204" pitchFamily="34" charset="0"/>
              </a:rPr>
              <a:t>using</a:t>
            </a:r>
            <a:r>
              <a:rPr lang="it-IT" sz="1500" dirty="0">
                <a:latin typeface="Arial" panose="020B0604020202020204" pitchFamily="34" charset="0"/>
                <a:cs typeface="Arial" panose="020B0604020202020204" pitchFamily="34" charset="0"/>
              </a:rPr>
              <a:t> the </a:t>
            </a:r>
            <a:r>
              <a:rPr lang="it-IT" sz="1500" dirty="0" err="1">
                <a:latin typeface="Arial" panose="020B0604020202020204" pitchFamily="34" charset="0"/>
                <a:cs typeface="Arial" panose="020B0604020202020204" pitchFamily="34" charset="0"/>
              </a:rPr>
              <a:t>Fourth</a:t>
            </a:r>
            <a:r>
              <a:rPr lang="it-IT" sz="1500" dirty="0">
                <a:latin typeface="Arial" panose="020B0604020202020204" pitchFamily="34" charset="0"/>
                <a:cs typeface="Arial" panose="020B0604020202020204" pitchFamily="34" charset="0"/>
              </a:rPr>
              <a:t> Universal Definition of MI, </a:t>
            </a:r>
            <a:r>
              <a:rPr lang="it-IT" sz="1500" dirty="0" err="1">
                <a:latin typeface="Arial" panose="020B0604020202020204" pitchFamily="34" charset="0"/>
                <a:cs typeface="Arial" panose="020B0604020202020204" pitchFamily="34" charset="0"/>
              </a:rPr>
              <a:t>most</a:t>
            </a:r>
            <a:r>
              <a:rPr lang="it-IT" sz="1500" dirty="0">
                <a:latin typeface="Arial" panose="020B0604020202020204" pitchFamily="34" charset="0"/>
                <a:cs typeface="Arial" panose="020B0604020202020204" pitchFamily="34" charset="0"/>
              </a:rPr>
              <a:t> (95%) </a:t>
            </a:r>
            <a:r>
              <a:rPr lang="it-IT" sz="1500" dirty="0" err="1">
                <a:latin typeface="Arial" panose="020B0604020202020204" pitchFamily="34" charset="0"/>
                <a:cs typeface="Arial" panose="020B0604020202020204" pitchFamily="34" charset="0"/>
              </a:rPr>
              <a:t>events</a:t>
            </a:r>
            <a:r>
              <a:rPr lang="it-IT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500" dirty="0" err="1">
                <a:latin typeface="Arial" panose="020B0604020202020204" pitchFamily="34" charset="0"/>
                <a:cs typeface="Arial" panose="020B0604020202020204" pitchFamily="34" charset="0"/>
              </a:rPr>
              <a:t>were</a:t>
            </a:r>
            <a:r>
              <a:rPr lang="it-IT" sz="1500" dirty="0">
                <a:latin typeface="Arial" panose="020B0604020202020204" pitchFamily="34" charset="0"/>
                <a:cs typeface="Arial" panose="020B0604020202020204" pitchFamily="34" charset="0"/>
              </a:rPr>
              <a:t> due to </a:t>
            </a:r>
            <a:r>
              <a:rPr lang="it-IT" sz="1500" dirty="0" err="1">
                <a:latin typeface="Arial" panose="020B0604020202020204" pitchFamily="34" charset="0"/>
                <a:cs typeface="Arial" panose="020B0604020202020204" pitchFamily="34" charset="0"/>
              </a:rPr>
              <a:t>isolated</a:t>
            </a:r>
            <a:r>
              <a:rPr lang="it-IT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500" dirty="0" err="1">
                <a:latin typeface="Arial" panose="020B0604020202020204" pitchFamily="34" charset="0"/>
                <a:cs typeface="Arial" panose="020B0604020202020204" pitchFamily="34" charset="0"/>
              </a:rPr>
              <a:t>myocardial</a:t>
            </a:r>
            <a:r>
              <a:rPr lang="it-IT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500" dirty="0" err="1">
                <a:latin typeface="Arial" panose="020B0604020202020204" pitchFamily="34" charset="0"/>
                <a:cs typeface="Arial" panose="020B0604020202020204" pitchFamily="34" charset="0"/>
              </a:rPr>
              <a:t>injury</a:t>
            </a:r>
            <a:r>
              <a:rPr lang="it-IT" sz="1500" dirty="0">
                <a:latin typeface="Arial" panose="020B0604020202020204" pitchFamily="34" charset="0"/>
                <a:cs typeface="Arial" panose="020B0604020202020204" pitchFamily="34" charset="0"/>
              </a:rPr>
              <a:t> (i.e. </a:t>
            </a:r>
            <a:r>
              <a:rPr lang="it-IT" sz="1500" dirty="0" err="1">
                <a:latin typeface="Arial" panose="020B0604020202020204" pitchFamily="34" charset="0"/>
                <a:cs typeface="Arial" panose="020B0604020202020204" pitchFamily="34" charset="0"/>
              </a:rPr>
              <a:t>without</a:t>
            </a:r>
            <a:r>
              <a:rPr lang="it-IT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500" dirty="0" err="1">
                <a:latin typeface="Arial" panose="020B0604020202020204" pitchFamily="34" charset="0"/>
                <a:cs typeface="Arial" panose="020B0604020202020204" pitchFamily="34" charset="0"/>
              </a:rPr>
              <a:t>clinical</a:t>
            </a:r>
            <a:r>
              <a:rPr lang="it-IT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500" dirty="0" err="1">
                <a:latin typeface="Arial" panose="020B0604020202020204" pitchFamily="34" charset="0"/>
                <a:cs typeface="Arial" panose="020B0604020202020204" pitchFamily="34" charset="0"/>
              </a:rPr>
              <a:t>evidence</a:t>
            </a:r>
            <a:r>
              <a:rPr lang="it-IT" sz="1500" dirty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it-IT" sz="1500" dirty="0" err="1">
                <a:latin typeface="Arial" panose="020B0604020202020204" pitchFamily="34" charset="0"/>
                <a:cs typeface="Arial" panose="020B0604020202020204" pitchFamily="34" charset="0"/>
              </a:rPr>
              <a:t>myocardial</a:t>
            </a:r>
            <a:r>
              <a:rPr lang="it-IT" sz="1500" dirty="0">
                <a:latin typeface="Arial" panose="020B0604020202020204" pitchFamily="34" charset="0"/>
                <a:cs typeface="Arial" panose="020B0604020202020204" pitchFamily="34" charset="0"/>
              </a:rPr>
              <a:t> ischemia). </a:t>
            </a:r>
          </a:p>
          <a:p>
            <a:pPr marL="0" indent="0" algn="just">
              <a:buNone/>
            </a:pPr>
            <a:endParaRPr lang="it-IT"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it-IT" sz="1500" dirty="0" err="1">
                <a:latin typeface="Arial" panose="020B0604020202020204" pitchFamily="34" charset="0"/>
                <a:cs typeface="Arial" panose="020B0604020202020204" pitchFamily="34" charset="0"/>
              </a:rPr>
              <a:t>While</a:t>
            </a:r>
            <a:r>
              <a:rPr lang="it-IT" sz="1500" dirty="0">
                <a:latin typeface="Arial" panose="020B0604020202020204" pitchFamily="34" charset="0"/>
                <a:cs typeface="Arial" panose="020B0604020202020204" pitchFamily="34" charset="0"/>
              </a:rPr>
              <a:t> hs-cTnT </a:t>
            </a:r>
            <a:r>
              <a:rPr lang="it-IT" sz="1500" dirty="0" err="1">
                <a:latin typeface="Arial" panose="020B0604020202020204" pitchFamily="34" charset="0"/>
                <a:cs typeface="Arial" panose="020B0604020202020204" pitchFamily="34" charset="0"/>
              </a:rPr>
              <a:t>increases</a:t>
            </a:r>
            <a:r>
              <a:rPr lang="it-IT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500" dirty="0" err="1">
                <a:latin typeface="Arial" panose="020B0604020202020204" pitchFamily="34" charset="0"/>
                <a:cs typeface="Arial" panose="020B0604020202020204" pitchFamily="34" charset="0"/>
              </a:rPr>
              <a:t>were</a:t>
            </a:r>
            <a:r>
              <a:rPr lang="it-IT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500" dirty="0" err="1">
                <a:latin typeface="Arial" panose="020B0604020202020204" pitchFamily="34" charset="0"/>
                <a:cs typeface="Arial" panose="020B0604020202020204" pitchFamily="34" charset="0"/>
              </a:rPr>
              <a:t>modest</a:t>
            </a:r>
            <a:r>
              <a:rPr lang="it-IT" sz="15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it-IT" sz="1500" dirty="0"/>
              <a:t> maximum hs-cTnT </a:t>
            </a:r>
            <a:r>
              <a:rPr lang="it-IT" sz="1500" dirty="0" err="1"/>
              <a:t>was</a:t>
            </a:r>
            <a:r>
              <a:rPr lang="it-IT" sz="1500" dirty="0"/>
              <a:t> an </a:t>
            </a:r>
            <a:r>
              <a:rPr lang="it-IT" sz="1500" dirty="0" err="1"/>
              <a:t>independent</a:t>
            </a:r>
            <a:r>
              <a:rPr lang="it-IT" sz="1500" dirty="0"/>
              <a:t> </a:t>
            </a:r>
            <a:r>
              <a:rPr lang="it-IT" sz="1500" dirty="0" err="1"/>
              <a:t>predictor</a:t>
            </a:r>
            <a:r>
              <a:rPr lang="it-IT" sz="1500" dirty="0"/>
              <a:t> of </a:t>
            </a:r>
            <a:r>
              <a:rPr lang="it-IT" sz="1500" dirty="0" err="1"/>
              <a:t>both</a:t>
            </a:r>
            <a:r>
              <a:rPr lang="it-IT" sz="1500" dirty="0"/>
              <a:t> </a:t>
            </a:r>
            <a:r>
              <a:rPr lang="it-IT" sz="1500" dirty="0" err="1"/>
              <a:t>mortality</a:t>
            </a:r>
            <a:r>
              <a:rPr lang="it-IT" sz="1500" dirty="0"/>
              <a:t> and major </a:t>
            </a:r>
            <a:r>
              <a:rPr lang="it-IT" sz="1500" dirty="0" err="1"/>
              <a:t>adverse</a:t>
            </a:r>
            <a:r>
              <a:rPr lang="it-IT" sz="1500" dirty="0"/>
              <a:t> </a:t>
            </a:r>
            <a:r>
              <a:rPr lang="it-IT" sz="1500" dirty="0" err="1"/>
              <a:t>events</a:t>
            </a:r>
            <a:r>
              <a:rPr lang="it-IT" sz="1500" dirty="0"/>
              <a:t>. Baseline hs-cTnT </a:t>
            </a:r>
            <a:r>
              <a:rPr lang="it-IT" sz="1500" dirty="0" err="1"/>
              <a:t>concentrations</a:t>
            </a:r>
            <a:r>
              <a:rPr lang="it-IT" sz="1500" dirty="0"/>
              <a:t> </a:t>
            </a:r>
            <a:r>
              <a:rPr lang="it-IT" sz="1500" dirty="0" err="1"/>
              <a:t>were</a:t>
            </a:r>
            <a:r>
              <a:rPr lang="it-IT" sz="1500" dirty="0"/>
              <a:t> </a:t>
            </a:r>
            <a:r>
              <a:rPr lang="it-IT" sz="1500" dirty="0" err="1"/>
              <a:t>also</a:t>
            </a:r>
            <a:r>
              <a:rPr lang="it-IT" sz="1500" dirty="0"/>
              <a:t> </a:t>
            </a:r>
            <a:r>
              <a:rPr lang="it-IT" sz="1500" dirty="0" err="1"/>
              <a:t>associated</a:t>
            </a:r>
            <a:r>
              <a:rPr lang="it-IT" sz="1500" dirty="0"/>
              <a:t> with the major </a:t>
            </a:r>
            <a:r>
              <a:rPr lang="it-IT" sz="1500" dirty="0" err="1"/>
              <a:t>adverse</a:t>
            </a:r>
            <a:r>
              <a:rPr lang="it-IT" sz="1500" dirty="0"/>
              <a:t> </a:t>
            </a:r>
            <a:r>
              <a:rPr lang="it-IT" sz="1500" dirty="0" err="1"/>
              <a:t>event</a:t>
            </a:r>
            <a:r>
              <a:rPr lang="it-IT" sz="1500" dirty="0"/>
              <a:t> composite </a:t>
            </a:r>
            <a:r>
              <a:rPr lang="it-IT" sz="1500" dirty="0" err="1"/>
              <a:t>endpoint</a:t>
            </a:r>
            <a:r>
              <a:rPr lang="it-IT" sz="1500" dirty="0"/>
              <a:t>.</a:t>
            </a:r>
            <a:endParaRPr lang="it-IT"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it-IT"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it-IT" sz="1500" dirty="0">
                <a:latin typeface="Arial" panose="020B0604020202020204" pitchFamily="34" charset="0"/>
                <a:cs typeface="Arial" panose="020B0604020202020204" pitchFamily="34" charset="0"/>
              </a:rPr>
              <a:t>A single hs-cTnT </a:t>
            </a:r>
            <a:r>
              <a:rPr lang="it-IT" sz="1500" dirty="0" err="1">
                <a:latin typeface="Arial" panose="020B0604020202020204" pitchFamily="34" charset="0"/>
                <a:cs typeface="Arial" panose="020B0604020202020204" pitchFamily="34" charset="0"/>
              </a:rPr>
              <a:t>measurement</a:t>
            </a:r>
            <a:r>
              <a:rPr lang="it-IT" sz="1500" dirty="0">
                <a:latin typeface="Arial" panose="020B0604020202020204" pitchFamily="34" charset="0"/>
                <a:cs typeface="Arial" panose="020B0604020202020204" pitchFamily="34" charset="0"/>
              </a:rPr>
              <a:t> &lt;6 ng/L </a:t>
            </a:r>
            <a:r>
              <a:rPr lang="it-IT" sz="1500" dirty="0" err="1">
                <a:latin typeface="Arial" panose="020B0604020202020204" pitchFamily="34" charset="0"/>
                <a:cs typeface="Arial" panose="020B0604020202020204" pitchFamily="34" charset="0"/>
              </a:rPr>
              <a:t>at</a:t>
            </a:r>
            <a:r>
              <a:rPr lang="it-IT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500" dirty="0" err="1"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  <a:r>
              <a:rPr lang="it-IT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500" dirty="0" err="1">
                <a:latin typeface="Arial" panose="020B0604020202020204" pitchFamily="34" charset="0"/>
                <a:cs typeface="Arial" panose="020B0604020202020204" pitchFamily="34" charset="0"/>
              </a:rPr>
              <a:t>identifies</a:t>
            </a:r>
            <a:r>
              <a:rPr lang="it-IT" sz="1500" dirty="0">
                <a:latin typeface="Arial" panose="020B0604020202020204" pitchFamily="34" charset="0"/>
                <a:cs typeface="Arial" panose="020B0604020202020204" pitchFamily="34" charset="0"/>
              </a:rPr>
              <a:t> 26% of COVID-19 </a:t>
            </a:r>
            <a:r>
              <a:rPr lang="it-IT" sz="1500" dirty="0" err="1">
                <a:latin typeface="Arial" panose="020B0604020202020204" pitchFamily="34" charset="0"/>
                <a:cs typeface="Arial" panose="020B0604020202020204" pitchFamily="34" charset="0"/>
              </a:rPr>
              <a:t>patients</a:t>
            </a:r>
            <a:r>
              <a:rPr lang="it-IT" sz="1500" dirty="0">
                <a:latin typeface="Arial" panose="020B0604020202020204" pitchFamily="34" charset="0"/>
                <a:cs typeface="Arial" panose="020B0604020202020204" pitchFamily="34" charset="0"/>
              </a:rPr>
              <a:t> with a more </a:t>
            </a:r>
            <a:r>
              <a:rPr lang="it-IT" sz="1500" dirty="0" err="1">
                <a:latin typeface="Arial" panose="020B0604020202020204" pitchFamily="34" charset="0"/>
                <a:cs typeface="Arial" panose="020B0604020202020204" pitchFamily="34" charset="0"/>
              </a:rPr>
              <a:t>favorable</a:t>
            </a:r>
            <a:r>
              <a:rPr lang="it-IT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500" dirty="0" err="1">
                <a:latin typeface="Arial" panose="020B0604020202020204" pitchFamily="34" charset="0"/>
                <a:cs typeface="Arial" panose="020B0604020202020204" pitchFamily="34" charset="0"/>
              </a:rPr>
              <a:t>prognosis</a:t>
            </a:r>
            <a:r>
              <a:rPr lang="it-IT" sz="150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it-IT" sz="1500" dirty="0" err="1">
                <a:latin typeface="Arial" panose="020B0604020202020204" pitchFamily="34" charset="0"/>
                <a:cs typeface="Arial" panose="020B0604020202020204" pitchFamily="34" charset="0"/>
              </a:rPr>
              <a:t>potentially</a:t>
            </a:r>
            <a:r>
              <a:rPr lang="it-IT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500" dirty="0" err="1">
                <a:latin typeface="Arial" panose="020B0604020202020204" pitchFamily="34" charset="0"/>
                <a:cs typeface="Arial" panose="020B0604020202020204" pitchFamily="34" charset="0"/>
              </a:rPr>
              <a:t>may</a:t>
            </a:r>
            <a:r>
              <a:rPr lang="it-IT" sz="1500" dirty="0">
                <a:latin typeface="Arial" panose="020B0604020202020204" pitchFamily="34" charset="0"/>
                <a:cs typeface="Arial" panose="020B0604020202020204" pitchFamily="34" charset="0"/>
              </a:rPr>
              <a:t> help with </a:t>
            </a:r>
            <a:r>
              <a:rPr lang="it-IT" sz="1500" dirty="0" err="1">
                <a:latin typeface="Arial" panose="020B0604020202020204" pitchFamily="34" charset="0"/>
                <a:cs typeface="Arial" panose="020B0604020202020204" pitchFamily="34" charset="0"/>
              </a:rPr>
              <a:t>patient</a:t>
            </a:r>
            <a:r>
              <a:rPr lang="it-IT" sz="1500" dirty="0">
                <a:latin typeface="Arial" panose="020B0604020202020204" pitchFamily="34" charset="0"/>
                <a:cs typeface="Arial" panose="020B0604020202020204" pitchFamily="34" charset="0"/>
              </a:rPr>
              <a:t> triage. </a:t>
            </a:r>
            <a:endParaRPr lang="it-IT" sz="1500" dirty="0"/>
          </a:p>
          <a:p>
            <a:pPr algn="just"/>
            <a:endParaRPr lang="it-IT" sz="1500" dirty="0"/>
          </a:p>
          <a:p>
            <a:pPr lvl="1" algn="just"/>
            <a:endParaRPr lang="en-US" sz="15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48551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8504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675322" y="1779689"/>
            <a:ext cx="7793356" cy="3794183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it-IT" dirty="0"/>
              <a:t>The coronavirus </a:t>
            </a:r>
            <a:r>
              <a:rPr lang="it-IT" dirty="0" err="1"/>
              <a:t>disease</a:t>
            </a:r>
            <a:r>
              <a:rPr lang="it-IT" dirty="0"/>
              <a:t> 2019 (COVID-19) </a:t>
            </a:r>
            <a:r>
              <a:rPr lang="it-IT" dirty="0" err="1"/>
              <a:t>pandemic</a:t>
            </a:r>
            <a:r>
              <a:rPr lang="it-IT" dirty="0"/>
              <a:t> </a:t>
            </a:r>
            <a:r>
              <a:rPr lang="it-IT" dirty="0" err="1"/>
              <a:t>caused</a:t>
            </a:r>
            <a:r>
              <a:rPr lang="it-IT" dirty="0"/>
              <a:t> by severe acute </a:t>
            </a:r>
            <a:r>
              <a:rPr lang="it-IT" dirty="0" err="1"/>
              <a:t>respiratory</a:t>
            </a:r>
            <a:r>
              <a:rPr lang="it-IT" dirty="0"/>
              <a:t> </a:t>
            </a:r>
            <a:r>
              <a:rPr lang="it-IT" dirty="0" err="1"/>
              <a:t>syndrome</a:t>
            </a:r>
            <a:r>
              <a:rPr lang="it-IT" dirty="0"/>
              <a:t> coronavirus 2 (SARS-CoV-2) </a:t>
            </a:r>
            <a:r>
              <a:rPr lang="it-IT" dirty="0" err="1"/>
              <a:t>has</a:t>
            </a:r>
            <a:r>
              <a:rPr lang="it-IT" dirty="0"/>
              <a:t> </a:t>
            </a:r>
            <a:r>
              <a:rPr lang="it-IT" dirty="0" err="1"/>
              <a:t>affected</a:t>
            </a:r>
            <a:r>
              <a:rPr lang="it-IT" dirty="0"/>
              <a:t> </a:t>
            </a:r>
            <a:r>
              <a:rPr lang="it-IT" dirty="0" err="1"/>
              <a:t>millions</a:t>
            </a:r>
            <a:r>
              <a:rPr lang="it-IT" dirty="0"/>
              <a:t> of </a:t>
            </a:r>
            <a:r>
              <a:rPr lang="it-IT" dirty="0" err="1"/>
              <a:t>people</a:t>
            </a:r>
            <a:r>
              <a:rPr lang="it-IT" dirty="0"/>
              <a:t> </a:t>
            </a:r>
            <a:r>
              <a:rPr lang="it-IT" dirty="0" err="1"/>
              <a:t>worldwide</a:t>
            </a:r>
            <a:r>
              <a:rPr lang="it-IT" dirty="0"/>
              <a:t> with </a:t>
            </a:r>
            <a:r>
              <a:rPr lang="it-IT" dirty="0" err="1"/>
              <a:t>substantial</a:t>
            </a:r>
            <a:r>
              <a:rPr lang="it-IT" dirty="0"/>
              <a:t> </a:t>
            </a:r>
            <a:r>
              <a:rPr lang="it-IT" dirty="0" err="1"/>
              <a:t>morbidity</a:t>
            </a:r>
            <a:r>
              <a:rPr lang="it-IT" dirty="0"/>
              <a:t> and </a:t>
            </a:r>
            <a:r>
              <a:rPr lang="it-IT" dirty="0" err="1"/>
              <a:t>mortality</a:t>
            </a:r>
            <a:r>
              <a:rPr lang="it-IT" dirty="0"/>
              <a:t>.</a:t>
            </a:r>
          </a:p>
          <a:p>
            <a:pPr marL="0" indent="0" algn="just">
              <a:buNone/>
            </a:pPr>
            <a:endParaRPr lang="it-IT" dirty="0"/>
          </a:p>
          <a:p>
            <a:pPr algn="just"/>
            <a:r>
              <a:rPr lang="it-IT" dirty="0" err="1"/>
              <a:t>Different</a:t>
            </a:r>
            <a:r>
              <a:rPr lang="it-IT" dirty="0"/>
              <a:t> </a:t>
            </a:r>
            <a:r>
              <a:rPr lang="it-IT" dirty="0" err="1"/>
              <a:t>studies</a:t>
            </a:r>
            <a:r>
              <a:rPr lang="it-IT" dirty="0"/>
              <a:t> </a:t>
            </a:r>
            <a:r>
              <a:rPr lang="it-IT" dirty="0" err="1"/>
              <a:t>showed</a:t>
            </a:r>
            <a:r>
              <a:rPr lang="it-IT" dirty="0"/>
              <a:t> </a:t>
            </a:r>
            <a:r>
              <a:rPr lang="it-IT" dirty="0" err="1"/>
              <a:t>that</a:t>
            </a:r>
            <a:r>
              <a:rPr lang="it-IT" dirty="0"/>
              <a:t> </a:t>
            </a:r>
            <a:r>
              <a:rPr lang="it-IT" dirty="0" err="1"/>
              <a:t>myocardial</a:t>
            </a:r>
            <a:r>
              <a:rPr lang="it-IT" dirty="0"/>
              <a:t> </a:t>
            </a:r>
            <a:r>
              <a:rPr lang="it-IT" dirty="0" err="1"/>
              <a:t>injury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common, in </a:t>
            </a:r>
            <a:r>
              <a:rPr lang="it-IT" dirty="0" err="1"/>
              <a:t>particular</a:t>
            </a:r>
            <a:r>
              <a:rPr lang="it-IT" dirty="0"/>
              <a:t> </a:t>
            </a:r>
            <a:r>
              <a:rPr lang="it-IT" dirty="0" err="1"/>
              <a:t>among</a:t>
            </a:r>
            <a:r>
              <a:rPr lang="it-IT" dirty="0"/>
              <a:t> </a:t>
            </a:r>
            <a:r>
              <a:rPr lang="it-IT" dirty="0" err="1"/>
              <a:t>those</a:t>
            </a:r>
            <a:r>
              <a:rPr lang="it-IT" dirty="0"/>
              <a:t> with </a:t>
            </a:r>
            <a:r>
              <a:rPr lang="it-IT" dirty="0" err="1"/>
              <a:t>chronic</a:t>
            </a:r>
            <a:r>
              <a:rPr lang="it-IT" dirty="0"/>
              <a:t> </a:t>
            </a:r>
            <a:r>
              <a:rPr lang="it-IT" dirty="0" err="1"/>
              <a:t>cardiovascular</a:t>
            </a:r>
            <a:r>
              <a:rPr lang="it-IT" dirty="0"/>
              <a:t> </a:t>
            </a:r>
            <a:r>
              <a:rPr lang="it-IT" dirty="0" err="1"/>
              <a:t>conditions</a:t>
            </a:r>
            <a:r>
              <a:rPr lang="it-IT" dirty="0"/>
              <a:t> and more severe COVID-19 </a:t>
            </a:r>
            <a:r>
              <a:rPr lang="it-IT" dirty="0" err="1"/>
              <a:t>presentations</a:t>
            </a:r>
            <a:endParaRPr lang="it-IT" dirty="0"/>
          </a:p>
          <a:p>
            <a:pPr marL="0" indent="0" algn="just">
              <a:buNone/>
            </a:pPr>
            <a:endParaRPr lang="it-IT" dirty="0"/>
          </a:p>
          <a:p>
            <a:pPr algn="just"/>
            <a:r>
              <a:rPr lang="it-IT" dirty="0"/>
              <a:t>The </a:t>
            </a:r>
            <a:r>
              <a:rPr lang="it-IT" dirty="0" err="1"/>
              <a:t>presence</a:t>
            </a:r>
            <a:r>
              <a:rPr lang="it-IT" dirty="0"/>
              <a:t> and </a:t>
            </a:r>
            <a:r>
              <a:rPr lang="it-IT" dirty="0" err="1"/>
              <a:t>magnitude</a:t>
            </a:r>
            <a:r>
              <a:rPr lang="it-IT" dirty="0"/>
              <a:t> of </a:t>
            </a:r>
            <a:r>
              <a:rPr lang="it-IT" dirty="0" err="1"/>
              <a:t>myocardial</a:t>
            </a:r>
            <a:r>
              <a:rPr lang="it-IT" dirty="0"/>
              <a:t> </a:t>
            </a:r>
            <a:r>
              <a:rPr lang="it-IT" dirty="0" err="1"/>
              <a:t>injury</a:t>
            </a:r>
            <a:r>
              <a:rPr lang="it-IT" dirty="0"/>
              <a:t> 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associated</a:t>
            </a:r>
            <a:r>
              <a:rPr lang="it-IT" dirty="0"/>
              <a:t> with </a:t>
            </a:r>
            <a:r>
              <a:rPr lang="it-IT" dirty="0" err="1"/>
              <a:t>worse</a:t>
            </a:r>
            <a:r>
              <a:rPr lang="it-IT" dirty="0"/>
              <a:t> </a:t>
            </a:r>
            <a:r>
              <a:rPr lang="it-IT" dirty="0" err="1"/>
              <a:t>outcomes</a:t>
            </a:r>
            <a:endParaRPr lang="it-IT" dirty="0"/>
          </a:p>
          <a:p>
            <a:pPr algn="just"/>
            <a:endParaRPr lang="it-IT" dirty="0"/>
          </a:p>
          <a:p>
            <a:pPr lvl="1" algn="just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675322" y="1779689"/>
            <a:ext cx="7793356" cy="3794183"/>
          </a:xfrm>
        </p:spPr>
        <p:txBody>
          <a:bodyPr>
            <a:normAutofit/>
          </a:bodyPr>
          <a:lstStyle/>
          <a:p>
            <a:pPr marL="457200" lvl="1" indent="0" algn="just">
              <a:buNone/>
            </a:pPr>
            <a:r>
              <a:rPr lang="en-US" b="1" dirty="0"/>
              <a:t>QUESTION FOR DISCUSSION, 1</a:t>
            </a:r>
          </a:p>
          <a:p>
            <a:pPr marL="457200" lvl="1" indent="0" algn="just">
              <a:buNone/>
            </a:pPr>
            <a:endParaRPr lang="en-US" b="1" dirty="0"/>
          </a:p>
          <a:p>
            <a:pPr lvl="1" algn="just"/>
            <a:r>
              <a:rPr lang="en-US" dirty="0"/>
              <a:t>How do we define myocardial injury as per the most recent Guidelines? Which is the biomarker of choice and which are the most appropriate cutoffs to define abnormality?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76850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89288" y="1652526"/>
            <a:ext cx="8365424" cy="3794796"/>
          </a:xfrm>
        </p:spPr>
        <p:txBody>
          <a:bodyPr>
            <a:normAutofit lnSpcReduction="10000"/>
          </a:bodyPr>
          <a:lstStyle/>
          <a:p>
            <a:pPr algn="just"/>
            <a:r>
              <a:rPr lang="it-IT" dirty="0" err="1"/>
              <a:t>Cardiac</a:t>
            </a:r>
            <a:r>
              <a:rPr lang="it-IT" dirty="0"/>
              <a:t> </a:t>
            </a:r>
            <a:r>
              <a:rPr lang="it-IT" dirty="0" err="1"/>
              <a:t>troponin</a:t>
            </a:r>
            <a:r>
              <a:rPr lang="it-IT" dirty="0"/>
              <a:t> (cTn) </a:t>
            </a:r>
            <a:r>
              <a:rPr lang="it-IT" dirty="0" err="1"/>
              <a:t>is</a:t>
            </a:r>
            <a:r>
              <a:rPr lang="it-IT" dirty="0"/>
              <a:t> the </a:t>
            </a:r>
            <a:r>
              <a:rPr lang="it-IT" dirty="0" err="1"/>
              <a:t>preferred</a:t>
            </a:r>
            <a:r>
              <a:rPr lang="it-IT" dirty="0"/>
              <a:t> </a:t>
            </a:r>
            <a:r>
              <a:rPr lang="it-IT" dirty="0" err="1"/>
              <a:t>biomarker</a:t>
            </a:r>
            <a:r>
              <a:rPr lang="it-IT" dirty="0"/>
              <a:t> for the </a:t>
            </a:r>
            <a:r>
              <a:rPr lang="it-IT" dirty="0" err="1"/>
              <a:t>detection</a:t>
            </a:r>
            <a:r>
              <a:rPr lang="it-IT" dirty="0"/>
              <a:t> of </a:t>
            </a:r>
            <a:r>
              <a:rPr lang="it-IT" dirty="0" err="1"/>
              <a:t>myocardial</a:t>
            </a:r>
            <a:r>
              <a:rPr lang="it-IT" dirty="0"/>
              <a:t> </a:t>
            </a:r>
            <a:r>
              <a:rPr lang="it-IT" dirty="0" err="1"/>
              <a:t>injury</a:t>
            </a:r>
            <a:r>
              <a:rPr lang="it-IT" dirty="0"/>
              <a:t>, </a:t>
            </a:r>
            <a:r>
              <a:rPr lang="it-IT" dirty="0" err="1"/>
              <a:t>which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defined</a:t>
            </a:r>
            <a:r>
              <a:rPr lang="it-IT" dirty="0"/>
              <a:t> </a:t>
            </a:r>
            <a:r>
              <a:rPr lang="it-IT" dirty="0" err="1"/>
              <a:t>when</a:t>
            </a:r>
            <a:r>
              <a:rPr lang="it-IT" dirty="0"/>
              <a:t> </a:t>
            </a:r>
            <a:r>
              <a:rPr lang="it-IT" dirty="0" err="1"/>
              <a:t>there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at</a:t>
            </a:r>
            <a:r>
              <a:rPr lang="it-IT" dirty="0"/>
              <a:t> </a:t>
            </a:r>
            <a:r>
              <a:rPr lang="it-IT" dirty="0" err="1"/>
              <a:t>least</a:t>
            </a:r>
            <a:r>
              <a:rPr lang="it-IT" dirty="0"/>
              <a:t> </a:t>
            </a:r>
            <a:r>
              <a:rPr lang="it-IT" dirty="0" err="1"/>
              <a:t>one</a:t>
            </a:r>
            <a:r>
              <a:rPr lang="it-IT" dirty="0"/>
              <a:t> cTn </a:t>
            </a:r>
            <a:r>
              <a:rPr lang="it-IT" dirty="0" err="1"/>
              <a:t>concentration</a:t>
            </a:r>
            <a:r>
              <a:rPr lang="it-IT" dirty="0"/>
              <a:t> </a:t>
            </a:r>
            <a:r>
              <a:rPr lang="it-IT" dirty="0" err="1"/>
              <a:t>above</a:t>
            </a:r>
            <a:r>
              <a:rPr lang="it-IT" dirty="0"/>
              <a:t> the sex-</a:t>
            </a:r>
            <a:r>
              <a:rPr lang="it-IT" dirty="0" err="1"/>
              <a:t>specific</a:t>
            </a:r>
            <a:r>
              <a:rPr lang="it-IT" dirty="0"/>
              <a:t> 99th percentile </a:t>
            </a:r>
            <a:r>
              <a:rPr lang="it-IT" dirty="0" err="1"/>
              <a:t>upper-reference</a:t>
            </a:r>
            <a:r>
              <a:rPr lang="it-IT" dirty="0"/>
              <a:t> </a:t>
            </a:r>
            <a:r>
              <a:rPr lang="it-IT" dirty="0" err="1"/>
              <a:t>limit</a:t>
            </a:r>
            <a:r>
              <a:rPr lang="it-IT" dirty="0"/>
              <a:t> (URL) of a </a:t>
            </a:r>
            <a:r>
              <a:rPr lang="it-IT" dirty="0" err="1"/>
              <a:t>healthy</a:t>
            </a:r>
            <a:r>
              <a:rPr lang="it-IT" dirty="0"/>
              <a:t> </a:t>
            </a:r>
            <a:r>
              <a:rPr lang="it-IT" dirty="0" err="1"/>
              <a:t>reference</a:t>
            </a:r>
            <a:r>
              <a:rPr lang="it-IT" dirty="0"/>
              <a:t> </a:t>
            </a:r>
            <a:r>
              <a:rPr lang="it-IT" dirty="0" err="1"/>
              <a:t>cohort</a:t>
            </a:r>
            <a:r>
              <a:rPr lang="it-IT" dirty="0"/>
              <a:t>. </a:t>
            </a:r>
          </a:p>
          <a:p>
            <a:pPr marL="0" indent="0" algn="just">
              <a:buNone/>
            </a:pPr>
            <a:endParaRPr lang="it-IT" dirty="0"/>
          </a:p>
          <a:p>
            <a:pPr algn="just"/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Limited data exist on the incidence of myocardial injury as determined with high sensitivity cardiac troponin (hs-cTn) using sex-specific 99th URLs and on the use of the hs-cTn for risk-stratification in patients with COVID-19.</a:t>
            </a:r>
          </a:p>
          <a:p>
            <a:pPr algn="just"/>
            <a:endParaRPr lang="it-IT" dirty="0"/>
          </a:p>
          <a:p>
            <a:pPr algn="just"/>
            <a:endParaRPr lang="it-IT" dirty="0"/>
          </a:p>
          <a:p>
            <a:pPr lvl="1" algn="just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F5244CE0-2336-F347-AF6E-8D878259D77D}"/>
              </a:ext>
            </a:extLst>
          </p:cNvPr>
          <p:cNvSpPr txBox="1"/>
          <p:nvPr/>
        </p:nvSpPr>
        <p:spPr>
          <a:xfrm>
            <a:off x="1901537" y="5822788"/>
            <a:ext cx="697229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800" dirty="0" err="1"/>
              <a:t>Thygesen</a:t>
            </a:r>
            <a:r>
              <a:rPr lang="it-IT" sz="800" dirty="0"/>
              <a:t> K, </a:t>
            </a:r>
            <a:r>
              <a:rPr lang="it-IT" sz="800" dirty="0" err="1"/>
              <a:t>Alpert</a:t>
            </a:r>
            <a:r>
              <a:rPr lang="it-IT" sz="800" dirty="0"/>
              <a:t> JS, </a:t>
            </a:r>
            <a:r>
              <a:rPr lang="it-IT" sz="800" dirty="0" err="1"/>
              <a:t>Jaffe</a:t>
            </a:r>
            <a:r>
              <a:rPr lang="it-IT" sz="800" dirty="0"/>
              <a:t> AS et al. </a:t>
            </a:r>
            <a:r>
              <a:rPr lang="it-IT" sz="800" dirty="0" err="1"/>
              <a:t>Fourth</a:t>
            </a:r>
            <a:r>
              <a:rPr lang="it-IT" sz="800" dirty="0"/>
              <a:t> Universal Definition of </a:t>
            </a:r>
            <a:r>
              <a:rPr lang="it-IT" sz="800" dirty="0" err="1"/>
              <a:t>Myocardial</a:t>
            </a:r>
            <a:r>
              <a:rPr lang="it-IT" sz="800" dirty="0"/>
              <a:t> </a:t>
            </a:r>
            <a:r>
              <a:rPr lang="it-IT" sz="800" dirty="0" err="1"/>
              <a:t>Infarction</a:t>
            </a:r>
            <a:r>
              <a:rPr lang="it-IT" sz="800" dirty="0"/>
              <a:t> (2018). </a:t>
            </a:r>
            <a:r>
              <a:rPr lang="it-IT" sz="800" dirty="0" err="1"/>
              <a:t>J</a:t>
            </a:r>
            <a:r>
              <a:rPr lang="it-IT" sz="800" dirty="0"/>
              <a:t> </a:t>
            </a:r>
            <a:r>
              <a:rPr lang="it-IT" sz="800" dirty="0" err="1"/>
              <a:t>Am</a:t>
            </a:r>
            <a:r>
              <a:rPr lang="it-IT" sz="800" dirty="0"/>
              <a:t> </a:t>
            </a:r>
            <a:r>
              <a:rPr lang="it-IT" sz="800" dirty="0" err="1"/>
              <a:t>Coll</a:t>
            </a:r>
            <a:r>
              <a:rPr lang="it-IT" sz="800" dirty="0"/>
              <a:t> </a:t>
            </a:r>
            <a:r>
              <a:rPr lang="it-IT" sz="800" dirty="0" err="1"/>
              <a:t>Cardiol</a:t>
            </a:r>
            <a:r>
              <a:rPr lang="it-IT" sz="800" dirty="0"/>
              <a:t>. 2018 </a:t>
            </a:r>
            <a:r>
              <a:rPr lang="it-IT" sz="800" dirty="0" err="1"/>
              <a:t>Oct</a:t>
            </a:r>
            <a:r>
              <a:rPr lang="it-IT" sz="800" dirty="0"/>
              <a:t> 30;72(18):2231-2264.</a:t>
            </a:r>
            <a:endParaRPr lang="it-US" sz="800" dirty="0"/>
          </a:p>
        </p:txBody>
      </p:sp>
    </p:spTree>
    <p:extLst>
      <p:ext uri="{BB962C8B-B14F-4D97-AF65-F5344CB8AC3E}">
        <p14:creationId xmlns:p14="http://schemas.microsoft.com/office/powerpoint/2010/main" val="40376162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dirty="0"/>
              <a:t>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618494" y="1616729"/>
            <a:ext cx="7793356" cy="3794183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it-IT" dirty="0"/>
              <a:t>To </a:t>
            </a:r>
            <a:r>
              <a:rPr lang="it-IT" dirty="0" err="1"/>
              <a:t>determine</a:t>
            </a:r>
            <a:r>
              <a:rPr lang="it-IT" dirty="0"/>
              <a:t> the </a:t>
            </a:r>
            <a:r>
              <a:rPr lang="it-IT" dirty="0" err="1"/>
              <a:t>incidence</a:t>
            </a:r>
            <a:r>
              <a:rPr lang="it-IT" dirty="0"/>
              <a:t> of </a:t>
            </a:r>
            <a:r>
              <a:rPr lang="it-IT" dirty="0" err="1"/>
              <a:t>myocardial</a:t>
            </a:r>
            <a:r>
              <a:rPr lang="it-IT" dirty="0"/>
              <a:t> </a:t>
            </a:r>
            <a:r>
              <a:rPr lang="it-IT" dirty="0" err="1"/>
              <a:t>injury</a:t>
            </a:r>
            <a:r>
              <a:rPr lang="it-IT" dirty="0"/>
              <a:t> and acute </a:t>
            </a:r>
            <a:r>
              <a:rPr lang="it-IT" dirty="0" err="1"/>
              <a:t>myocardial</a:t>
            </a:r>
            <a:r>
              <a:rPr lang="it-IT" dirty="0"/>
              <a:t> </a:t>
            </a:r>
            <a:r>
              <a:rPr lang="it-IT" dirty="0" err="1"/>
              <a:t>infarction</a:t>
            </a:r>
            <a:r>
              <a:rPr lang="it-IT" dirty="0"/>
              <a:t> (MI), </a:t>
            </a:r>
            <a:r>
              <a:rPr lang="it-IT" dirty="0" err="1"/>
              <a:t>including</a:t>
            </a:r>
            <a:r>
              <a:rPr lang="it-IT" dirty="0"/>
              <a:t> the </a:t>
            </a:r>
            <a:r>
              <a:rPr lang="it-IT" dirty="0" err="1"/>
              <a:t>frequency</a:t>
            </a:r>
            <a:r>
              <a:rPr lang="it-IT" dirty="0"/>
              <a:t> of </a:t>
            </a:r>
            <a:r>
              <a:rPr lang="it-IT" dirty="0" err="1"/>
              <a:t>type</a:t>
            </a:r>
            <a:r>
              <a:rPr lang="it-IT" dirty="0"/>
              <a:t> 1 and 2 </a:t>
            </a:r>
            <a:r>
              <a:rPr lang="it-IT" dirty="0" err="1"/>
              <a:t>MIs</a:t>
            </a:r>
            <a:r>
              <a:rPr lang="it-IT" dirty="0"/>
              <a:t>, </a:t>
            </a:r>
            <a:r>
              <a:rPr lang="it-IT" dirty="0" err="1"/>
              <a:t>following</a:t>
            </a:r>
            <a:r>
              <a:rPr lang="it-IT" dirty="0"/>
              <a:t> the </a:t>
            </a:r>
            <a:r>
              <a:rPr lang="it-IT" dirty="0" err="1"/>
              <a:t>recommendations</a:t>
            </a:r>
            <a:r>
              <a:rPr lang="it-IT" dirty="0"/>
              <a:t> from the Task Force for the </a:t>
            </a:r>
            <a:r>
              <a:rPr lang="it-IT" dirty="0" err="1"/>
              <a:t>Fourth</a:t>
            </a:r>
            <a:r>
              <a:rPr lang="it-IT" dirty="0"/>
              <a:t> Universal Definition of MI (UDMI) in a </a:t>
            </a:r>
            <a:r>
              <a:rPr lang="it-IT" dirty="0" err="1"/>
              <a:t>multicenter</a:t>
            </a:r>
            <a:r>
              <a:rPr lang="it-IT" dirty="0"/>
              <a:t> COVID-19 US </a:t>
            </a:r>
            <a:r>
              <a:rPr lang="it-IT" dirty="0" err="1"/>
              <a:t>cohort</a:t>
            </a:r>
            <a:r>
              <a:rPr lang="it-IT" dirty="0"/>
              <a:t>.  </a:t>
            </a:r>
          </a:p>
          <a:p>
            <a:pPr marL="0" indent="0" algn="just">
              <a:buNone/>
            </a:pPr>
            <a:endParaRPr lang="it-IT" dirty="0"/>
          </a:p>
          <a:p>
            <a:pPr algn="just"/>
            <a:r>
              <a:rPr lang="it-IT" dirty="0"/>
              <a:t>To </a:t>
            </a:r>
            <a:r>
              <a:rPr lang="it-IT" dirty="0" err="1"/>
              <a:t>evaluate</a:t>
            </a:r>
            <a:r>
              <a:rPr lang="it-IT" dirty="0"/>
              <a:t> the </a:t>
            </a:r>
            <a:r>
              <a:rPr lang="it-IT" dirty="0" err="1"/>
              <a:t>clinical</a:t>
            </a:r>
            <a:r>
              <a:rPr lang="it-IT" dirty="0"/>
              <a:t> </a:t>
            </a:r>
            <a:r>
              <a:rPr lang="it-IT" dirty="0" err="1"/>
              <a:t>features</a:t>
            </a:r>
            <a:r>
              <a:rPr lang="it-IT" dirty="0"/>
              <a:t> and </a:t>
            </a:r>
            <a:r>
              <a:rPr lang="it-IT" dirty="0" err="1"/>
              <a:t>outcomes</a:t>
            </a:r>
            <a:r>
              <a:rPr lang="it-IT" dirty="0"/>
              <a:t> of COVID-19 </a:t>
            </a:r>
            <a:r>
              <a:rPr lang="it-IT" dirty="0" err="1"/>
              <a:t>patients</a:t>
            </a:r>
            <a:r>
              <a:rPr lang="it-IT" dirty="0"/>
              <a:t> with and </a:t>
            </a:r>
            <a:r>
              <a:rPr lang="it-IT" dirty="0" err="1"/>
              <a:t>without</a:t>
            </a:r>
            <a:r>
              <a:rPr lang="it-IT" dirty="0"/>
              <a:t> </a:t>
            </a:r>
            <a:r>
              <a:rPr lang="it-IT" dirty="0" err="1"/>
              <a:t>myocardial</a:t>
            </a:r>
            <a:r>
              <a:rPr lang="it-IT" dirty="0"/>
              <a:t> </a:t>
            </a:r>
            <a:r>
              <a:rPr lang="it-IT" dirty="0" err="1"/>
              <a:t>injury</a:t>
            </a:r>
            <a:r>
              <a:rPr lang="it-IT" dirty="0"/>
              <a:t>.</a:t>
            </a:r>
          </a:p>
          <a:p>
            <a:pPr marL="0" indent="0" algn="just">
              <a:buNone/>
            </a:pPr>
            <a:r>
              <a:rPr lang="it-IT" dirty="0"/>
              <a:t> </a:t>
            </a:r>
          </a:p>
          <a:p>
            <a:pPr algn="just"/>
            <a:r>
              <a:rPr lang="it-IT" dirty="0"/>
              <a:t>To </a:t>
            </a:r>
            <a:r>
              <a:rPr lang="it-IT" dirty="0" err="1"/>
              <a:t>evaluate</a:t>
            </a:r>
            <a:r>
              <a:rPr lang="it-IT" dirty="0"/>
              <a:t> the </a:t>
            </a:r>
            <a:r>
              <a:rPr lang="it-IT" dirty="0" err="1"/>
              <a:t>prognostic</a:t>
            </a:r>
            <a:r>
              <a:rPr lang="it-IT" dirty="0"/>
              <a:t> </a:t>
            </a:r>
            <a:r>
              <a:rPr lang="it-IT" dirty="0" err="1"/>
              <a:t>role</a:t>
            </a:r>
            <a:r>
              <a:rPr lang="it-IT" dirty="0"/>
              <a:t> of hs-cTnT and </a:t>
            </a:r>
            <a:r>
              <a:rPr lang="it-IT" dirty="0" err="1"/>
              <a:t>its</a:t>
            </a:r>
            <a:r>
              <a:rPr lang="it-IT" dirty="0"/>
              <a:t> </a:t>
            </a:r>
            <a:r>
              <a:rPr lang="it-IT" dirty="0" err="1"/>
              <a:t>potential</a:t>
            </a:r>
            <a:r>
              <a:rPr lang="it-IT" dirty="0"/>
              <a:t> use as a </a:t>
            </a:r>
            <a:r>
              <a:rPr lang="it-IT" dirty="0" err="1"/>
              <a:t>risk-stratification</a:t>
            </a:r>
            <a:r>
              <a:rPr lang="it-IT" dirty="0"/>
              <a:t> </a:t>
            </a:r>
            <a:r>
              <a:rPr lang="it-IT" dirty="0" err="1"/>
              <a:t>tool</a:t>
            </a:r>
            <a:r>
              <a:rPr lang="it-IT" dirty="0"/>
              <a:t>.</a:t>
            </a:r>
          </a:p>
          <a:p>
            <a:pPr marL="457200" lvl="1" indent="0" algn="just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76C6E27A-CE29-4444-93D1-D1259091CF64}"/>
              </a:ext>
            </a:extLst>
          </p:cNvPr>
          <p:cNvSpPr txBox="1"/>
          <p:nvPr/>
        </p:nvSpPr>
        <p:spPr>
          <a:xfrm>
            <a:off x="1891146" y="5856973"/>
            <a:ext cx="697229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800" dirty="0" err="1"/>
              <a:t>Thygesen</a:t>
            </a:r>
            <a:r>
              <a:rPr lang="it-IT" sz="800" dirty="0"/>
              <a:t> K, </a:t>
            </a:r>
            <a:r>
              <a:rPr lang="it-IT" sz="800" dirty="0" err="1"/>
              <a:t>Alpert</a:t>
            </a:r>
            <a:r>
              <a:rPr lang="it-IT" sz="800" dirty="0"/>
              <a:t> JS, </a:t>
            </a:r>
            <a:r>
              <a:rPr lang="it-IT" sz="800" dirty="0" err="1"/>
              <a:t>Jaffe</a:t>
            </a:r>
            <a:r>
              <a:rPr lang="it-IT" sz="800" dirty="0"/>
              <a:t> AS et al. </a:t>
            </a:r>
            <a:r>
              <a:rPr lang="it-IT" sz="800" dirty="0" err="1"/>
              <a:t>Fourth</a:t>
            </a:r>
            <a:r>
              <a:rPr lang="it-IT" sz="800" dirty="0"/>
              <a:t> Universal Definition of </a:t>
            </a:r>
            <a:r>
              <a:rPr lang="it-IT" sz="800" dirty="0" err="1"/>
              <a:t>Myocardial</a:t>
            </a:r>
            <a:r>
              <a:rPr lang="it-IT" sz="800" dirty="0"/>
              <a:t> </a:t>
            </a:r>
            <a:r>
              <a:rPr lang="it-IT" sz="800" dirty="0" err="1"/>
              <a:t>Infarction</a:t>
            </a:r>
            <a:r>
              <a:rPr lang="it-IT" sz="800" dirty="0"/>
              <a:t> (2018). </a:t>
            </a:r>
            <a:r>
              <a:rPr lang="it-IT" sz="800" dirty="0" err="1"/>
              <a:t>J</a:t>
            </a:r>
            <a:r>
              <a:rPr lang="it-IT" sz="800" dirty="0"/>
              <a:t> </a:t>
            </a:r>
            <a:r>
              <a:rPr lang="it-IT" sz="800" dirty="0" err="1"/>
              <a:t>Am</a:t>
            </a:r>
            <a:r>
              <a:rPr lang="it-IT" sz="800" dirty="0"/>
              <a:t> </a:t>
            </a:r>
            <a:r>
              <a:rPr lang="it-IT" sz="800" dirty="0" err="1"/>
              <a:t>Coll</a:t>
            </a:r>
            <a:r>
              <a:rPr lang="it-IT" sz="800" dirty="0"/>
              <a:t> </a:t>
            </a:r>
            <a:r>
              <a:rPr lang="it-IT" sz="800" dirty="0" err="1"/>
              <a:t>Cardiol</a:t>
            </a:r>
            <a:r>
              <a:rPr lang="it-IT" sz="800" dirty="0"/>
              <a:t>. 2018 </a:t>
            </a:r>
            <a:r>
              <a:rPr lang="it-IT" sz="800" dirty="0" err="1"/>
              <a:t>Oct</a:t>
            </a:r>
            <a:r>
              <a:rPr lang="it-IT" sz="800" dirty="0"/>
              <a:t> 30;72(18):2231-2264.</a:t>
            </a:r>
            <a:endParaRPr lang="it-US" sz="800" dirty="0"/>
          </a:p>
        </p:txBody>
      </p:sp>
    </p:spTree>
    <p:extLst>
      <p:ext uri="{BB962C8B-B14F-4D97-AF65-F5344CB8AC3E}">
        <p14:creationId xmlns:p14="http://schemas.microsoft.com/office/powerpoint/2010/main" val="34372809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dirty="0"/>
              <a:t>Methods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90981" y="1665390"/>
            <a:ext cx="8130651" cy="4101565"/>
          </a:xfrm>
        </p:spPr>
        <p:txBody>
          <a:bodyPr>
            <a:normAutofit fontScale="92500" lnSpcReduction="20000"/>
          </a:bodyPr>
          <a:lstStyle/>
          <a:p>
            <a:pPr lvl="1" algn="just"/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Retrospective,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multicenter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=20),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observational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, US-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based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study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of COVID-19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patients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undergoing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hs-cTnT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measurements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lvl="1" algn="just"/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/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For this assay, the limit of quantification (LoQ) is &lt;6 ng/L and sex-specific 99° percentiles (F 10 ng/L, M 15 ng/L) were used to define myocardial injury. </a:t>
            </a:r>
          </a:p>
          <a:p>
            <a:pPr lvl="1" algn="just"/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/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Outcomes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included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in-hospital and 30-days post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discharge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mortality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, and a composite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outcome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of major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adverse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events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including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respiratory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failure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requiring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mechanical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ventilation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cardiac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arrest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, shock and/or in-hospital or 30-day post-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discharge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mortality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1" algn="just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59705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dirty="0"/>
              <a:t>METHODS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675322" y="1779689"/>
            <a:ext cx="7793356" cy="3794183"/>
          </a:xfrm>
        </p:spPr>
        <p:txBody>
          <a:bodyPr>
            <a:normAutofit/>
          </a:bodyPr>
          <a:lstStyle/>
          <a:p>
            <a:pPr marL="457200" lvl="1" indent="0" algn="just">
              <a:buNone/>
            </a:pPr>
            <a:r>
              <a:rPr lang="en-US" b="1" dirty="0"/>
              <a:t>QUESTION FOR DISCUSSION, 2</a:t>
            </a:r>
          </a:p>
          <a:p>
            <a:pPr marL="457200" lvl="1" indent="0" algn="just">
              <a:buNone/>
            </a:pPr>
            <a:endParaRPr lang="en-US" b="1" dirty="0"/>
          </a:p>
          <a:p>
            <a:pPr algn="just"/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there</a:t>
            </a:r>
            <a:r>
              <a:rPr lang="it-IT" dirty="0"/>
              <a:t> a </a:t>
            </a:r>
            <a:r>
              <a:rPr lang="it-IT" dirty="0" err="1"/>
              <a:t>potential</a:t>
            </a:r>
            <a:r>
              <a:rPr lang="it-IT" dirty="0"/>
              <a:t> </a:t>
            </a:r>
            <a:r>
              <a:rPr lang="it-IT" dirty="0" err="1"/>
              <a:t>selection</a:t>
            </a:r>
            <a:r>
              <a:rPr lang="it-IT" dirty="0"/>
              <a:t> </a:t>
            </a:r>
            <a:r>
              <a:rPr lang="it-IT" dirty="0" err="1"/>
              <a:t>bias</a:t>
            </a:r>
            <a:r>
              <a:rPr lang="it-IT" dirty="0"/>
              <a:t> as </a:t>
            </a:r>
            <a:r>
              <a:rPr lang="it-IT" dirty="0" err="1"/>
              <a:t>not</a:t>
            </a:r>
            <a:r>
              <a:rPr lang="it-IT" dirty="0"/>
              <a:t> </a:t>
            </a:r>
            <a:r>
              <a:rPr lang="it-IT" dirty="0" err="1"/>
              <a:t>all</a:t>
            </a:r>
            <a:r>
              <a:rPr lang="it-IT" dirty="0"/>
              <a:t> COVID-19 </a:t>
            </a:r>
            <a:r>
              <a:rPr lang="it-IT" dirty="0" err="1"/>
              <a:t>patients</a:t>
            </a:r>
            <a:r>
              <a:rPr lang="it-IT" dirty="0"/>
              <a:t> </a:t>
            </a:r>
            <a:r>
              <a:rPr lang="it-IT" dirty="0" err="1"/>
              <a:t>underwent</a:t>
            </a:r>
            <a:r>
              <a:rPr lang="it-IT" dirty="0"/>
              <a:t> </a:t>
            </a:r>
            <a:r>
              <a:rPr lang="it-IT" dirty="0" err="1"/>
              <a:t>systematic</a:t>
            </a:r>
            <a:r>
              <a:rPr lang="it-IT" dirty="0"/>
              <a:t> hs-cTnT </a:t>
            </a:r>
            <a:r>
              <a:rPr lang="it-IT" dirty="0" err="1"/>
              <a:t>measurements</a:t>
            </a:r>
            <a:r>
              <a:rPr lang="en-US" dirty="0"/>
              <a:t>? What are the data on hs-cTn values in non-selected COVID-19 patients?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73386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dirty="0"/>
              <a:t>RESULTS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675322" y="1634217"/>
            <a:ext cx="7793356" cy="3794183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Among 367 COVID-19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patients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with hs-cTnT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measurements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, the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incidence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myocardial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injury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was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46%. </a:t>
            </a:r>
          </a:p>
          <a:p>
            <a:pPr algn="just"/>
            <a:endParaRPr lang="it-IT" dirty="0"/>
          </a:p>
          <a:p>
            <a:pPr algn="just"/>
            <a:r>
              <a:rPr lang="it-IT" dirty="0" err="1"/>
              <a:t>Median</a:t>
            </a:r>
            <a:r>
              <a:rPr lang="it-IT" dirty="0"/>
              <a:t> baseline hs-cTnT </a:t>
            </a:r>
            <a:r>
              <a:rPr lang="it-IT" dirty="0" err="1"/>
              <a:t>concentrations</a:t>
            </a:r>
            <a:r>
              <a:rPr lang="it-IT" dirty="0"/>
              <a:t> </a:t>
            </a:r>
            <a:r>
              <a:rPr lang="it-IT" dirty="0" err="1"/>
              <a:t>were</a:t>
            </a:r>
            <a:r>
              <a:rPr lang="it-IT" dirty="0"/>
              <a:t> 11 (IQR 5, 29) ng/L, with men </a:t>
            </a:r>
            <a:r>
              <a:rPr lang="it-IT" dirty="0" err="1"/>
              <a:t>having</a:t>
            </a:r>
            <a:r>
              <a:rPr lang="it-IT" dirty="0"/>
              <a:t> </a:t>
            </a:r>
            <a:r>
              <a:rPr lang="it-IT" dirty="0" err="1"/>
              <a:t>significantly</a:t>
            </a:r>
            <a:r>
              <a:rPr lang="it-IT" dirty="0"/>
              <a:t> </a:t>
            </a:r>
            <a:r>
              <a:rPr lang="it-IT" dirty="0" err="1"/>
              <a:t>higher</a:t>
            </a:r>
            <a:r>
              <a:rPr lang="it-IT" dirty="0"/>
              <a:t> baseline </a:t>
            </a:r>
            <a:r>
              <a:rPr lang="it-IT" dirty="0" err="1"/>
              <a:t>concentrations</a:t>
            </a:r>
            <a:r>
              <a:rPr lang="it-IT" dirty="0"/>
              <a:t> </a:t>
            </a:r>
            <a:r>
              <a:rPr lang="it-IT" dirty="0" err="1"/>
              <a:t>than</a:t>
            </a:r>
            <a:r>
              <a:rPr lang="it-IT" dirty="0"/>
              <a:t> </a:t>
            </a:r>
            <a:r>
              <a:rPr lang="it-IT" dirty="0" err="1"/>
              <a:t>women</a:t>
            </a:r>
            <a:r>
              <a:rPr lang="it-IT" dirty="0"/>
              <a:t> (14 vs 7.5 ng/L, </a:t>
            </a:r>
            <a:r>
              <a:rPr lang="it-IT" i="1" dirty="0" err="1"/>
              <a:t>P</a:t>
            </a:r>
            <a:r>
              <a:rPr lang="it-IT" dirty="0"/>
              <a:t>&lt;0.0001).</a:t>
            </a:r>
          </a:p>
          <a:p>
            <a:pPr marL="0" indent="0" algn="just">
              <a:buNone/>
            </a:pPr>
            <a:endParaRPr lang="it-IT" dirty="0"/>
          </a:p>
          <a:p>
            <a:pPr algn="just"/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Most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(95%) hs-cTnT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increases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were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due to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isolated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myocardial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injury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, with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only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5% (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=8)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adjudicated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as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type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1 or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type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2 MI. </a:t>
            </a:r>
          </a:p>
          <a:p>
            <a:pPr algn="just"/>
            <a:endParaRPr lang="it-IT" dirty="0"/>
          </a:p>
          <a:p>
            <a:pPr algn="just"/>
            <a:endParaRPr lang="it-IT" dirty="0"/>
          </a:p>
          <a:p>
            <a:pPr algn="just"/>
            <a:endParaRPr lang="it-IT" dirty="0"/>
          </a:p>
          <a:p>
            <a:pPr lvl="1" algn="just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8717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432" y="1551138"/>
            <a:ext cx="7112727" cy="351734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07398" y="432522"/>
            <a:ext cx="50292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latin typeface="+mj-lt"/>
              </a:rPr>
              <a:t>Baseline characteristics</a:t>
            </a:r>
          </a:p>
        </p:txBody>
      </p:sp>
      <p:sp>
        <p:nvSpPr>
          <p:cNvPr id="3" name="Rectangle 2"/>
          <p:cNvSpPr/>
          <p:nvPr/>
        </p:nvSpPr>
        <p:spPr>
          <a:xfrm>
            <a:off x="1966983" y="6148898"/>
            <a:ext cx="6378316" cy="276999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1200" b="1" dirty="0">
                <a:solidFill>
                  <a:srgbClr val="B11F24"/>
                </a:solidFill>
              </a:rPr>
              <a:t>Table 1</a:t>
            </a:r>
            <a:r>
              <a:rPr lang="en-US" sz="1200" dirty="0">
                <a:solidFill>
                  <a:srgbClr val="B11F24"/>
                </a:solidFill>
              </a:rPr>
              <a:t>. Baseline characteristics. </a:t>
            </a:r>
          </a:p>
        </p:txBody>
      </p:sp>
      <p:pic>
        <p:nvPicPr>
          <p:cNvPr id="5" name="Immagine 4" descr="Immagine che contiene tavolo&#10;&#10;Descrizione generata automaticamente">
            <a:extLst>
              <a:ext uri="{FF2B5EF4-FFF2-40B4-BE49-F238E27FC236}">
                <a16:creationId xmlns:a16="http://schemas.microsoft.com/office/drawing/2014/main" id="{4F893013-0321-8243-A47B-E9AF8F2E56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5673" y="1148854"/>
            <a:ext cx="6182591" cy="488000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32">
      <a:dk1>
        <a:srgbClr val="1F1F1F"/>
      </a:dk1>
      <a:lt1>
        <a:sysClr val="window" lastClr="FFFFFF"/>
      </a:lt1>
      <a:dk2>
        <a:srgbClr val="636463"/>
      </a:dk2>
      <a:lt2>
        <a:srgbClr val="EEECE1"/>
      </a:lt2>
      <a:accent1>
        <a:srgbClr val="B11F24"/>
      </a:accent1>
      <a:accent2>
        <a:srgbClr val="005A84"/>
      </a:accent2>
      <a:accent3>
        <a:srgbClr val="E2A856"/>
      </a:accent3>
      <a:accent4>
        <a:srgbClr val="81ADA8"/>
      </a:accent4>
      <a:accent5>
        <a:srgbClr val="636463"/>
      </a:accent5>
      <a:accent6>
        <a:srgbClr val="328CB6"/>
      </a:accent6>
      <a:hlink>
        <a:srgbClr val="81ADA8"/>
      </a:hlink>
      <a:folHlink>
        <a:srgbClr val="81ADA8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1233</TotalTime>
  <Words>1133</Words>
  <Application>Microsoft Office PowerPoint</Application>
  <PresentationFormat>On-screen Show (4:3)</PresentationFormat>
  <Paragraphs>103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</vt:lpstr>
      <vt:lpstr>Courier New</vt:lpstr>
      <vt:lpstr>Times New Roman</vt:lpstr>
      <vt:lpstr>Office Theme</vt:lpstr>
      <vt:lpstr>PowerPoint Presentation</vt:lpstr>
      <vt:lpstr>INTRODUCTION</vt:lpstr>
      <vt:lpstr>INTRODUCTION</vt:lpstr>
      <vt:lpstr>INTRODUCTION</vt:lpstr>
      <vt:lpstr>OBJECTIVES</vt:lpstr>
      <vt:lpstr>Methods</vt:lpstr>
      <vt:lpstr>METHODS</vt:lpstr>
      <vt:lpstr>RESULTS </vt:lpstr>
      <vt:lpstr>PowerPoint Presentation</vt:lpstr>
      <vt:lpstr>PowerPoint Presentation</vt:lpstr>
      <vt:lpstr>PowerPoint Presentation</vt:lpstr>
      <vt:lpstr>RESULTS </vt:lpstr>
      <vt:lpstr>PowerPoint Presentation</vt:lpstr>
      <vt:lpstr>PowerPoint Presentation</vt:lpstr>
      <vt:lpstr>RESULTS</vt:lpstr>
      <vt:lpstr>KEY MESSAGES AND CONCLUSIONS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Laboratory Statistics and Quality Control</dc:title>
  <dc:creator>Christine Page</dc:creator>
  <cp:lastModifiedBy>Matt Boyle</cp:lastModifiedBy>
  <cp:revision>132</cp:revision>
  <dcterms:created xsi:type="dcterms:W3CDTF">2014-07-07T15:02:10Z</dcterms:created>
  <dcterms:modified xsi:type="dcterms:W3CDTF">2021-08-25T20:42:05Z</dcterms:modified>
</cp:coreProperties>
</file>