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60" r:id="rId2"/>
    <p:sldId id="265" r:id="rId3"/>
    <p:sldId id="269" r:id="rId4"/>
    <p:sldId id="257" r:id="rId5"/>
    <p:sldId id="270" r:id="rId6"/>
    <p:sldId id="271" r:id="rId7"/>
    <p:sldId id="272" r:id="rId8"/>
    <p:sldId id="276" r:id="rId9"/>
    <p:sldId id="277" r:id="rId10"/>
    <p:sldId id="266" r:id="rId11"/>
    <p:sldId id="267" r:id="rId12"/>
    <p:sldId id="273" r:id="rId13"/>
    <p:sldId id="274" r:id="rId14"/>
    <p:sldId id="275" r:id="rId15"/>
    <p:sldId id="261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1F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81"/>
    <p:restoredTop sz="96400" autoAdjust="0"/>
  </p:normalViewPr>
  <p:slideViewPr>
    <p:cSldViewPr snapToGrid="0" snapToObjects="1">
      <p:cViewPr varScale="1">
        <p:scale>
          <a:sx n="111" d="100"/>
          <a:sy n="111" d="100"/>
        </p:scale>
        <p:origin x="156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68" d="100"/>
          <a:sy n="68" d="100"/>
        </p:scale>
        <p:origin x="-2694" y="-11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383FFA-3E67-DB41-B3A2-21169D97D067}" type="datetimeFigureOut">
              <a:rPr lang="en-US" smtClean="0"/>
              <a:pPr/>
              <a:t>10/4/2022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0BE9DC-4AA4-B44E-8F32-4AD1D72B17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134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1524B2-032A-9342-AADA-6B28D1DAB08B}" type="datetimeFigureOut">
              <a:rPr lang="en-US" smtClean="0"/>
              <a:pPr/>
              <a:t>10/4/2022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CF8BBE-5964-3B4B-9F39-2C8B2758F6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56051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image" Target="../media/image3.png"/><Relationship Id="rId7" Type="http://schemas.openxmlformats.org/officeDocument/2006/relationships/hyperlink" Target="https://www.facebook.com/ClinicalChemistry" TargetMode="External"/><Relationship Id="rId2" Type="http://schemas.openxmlformats.org/officeDocument/2006/relationships/hyperlink" Target="https://www.youtube.com/user/ClinicalChemistry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hyperlink" Target="https://twitter.com/Clin_Chem_AACC" TargetMode="Externa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-1380" y="3836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000">
                <a:solidFill>
                  <a:schemeClr val="accent4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1"/>
          <p:cNvSpPr txBox="1">
            <a:spLocks/>
          </p:cNvSpPr>
          <p:nvPr userDrawn="1"/>
        </p:nvSpPr>
        <p:spPr>
          <a:xfrm>
            <a:off x="685800" y="1328968"/>
            <a:ext cx="3304744" cy="391145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1F1F1F"/>
                </a:solidFill>
                <a:latin typeface="Arial"/>
                <a:ea typeface="+mj-ea"/>
                <a:cs typeface="Arial"/>
              </a:defRPr>
            </a:lvl1pPr>
          </a:lstStyle>
          <a:p>
            <a:br>
              <a:rPr lang="en-US" sz="4000">
                <a:solidFill>
                  <a:schemeClr val="bg1">
                    <a:lumMod val="50000"/>
                  </a:schemeClr>
                </a:solidFill>
              </a:rPr>
            </a:br>
            <a:endParaRPr lang="en-US" sz="67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extBox 1"/>
          <p:cNvSpPr txBox="1"/>
          <p:nvPr userDrawn="1"/>
        </p:nvSpPr>
        <p:spPr>
          <a:xfrm>
            <a:off x="-1380" y="867303"/>
            <a:ext cx="9144000" cy="92333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0" dirty="0">
                <a:solidFill>
                  <a:srgbClr val="B11F24"/>
                </a:solidFill>
              </a:rPr>
              <a:t>Journal Club</a:t>
            </a:r>
          </a:p>
        </p:txBody>
      </p:sp>
      <p:pic>
        <p:nvPicPr>
          <p:cNvPr id="8" name="Picture 7" descr="AACC+tag_horiz_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657" y="199780"/>
            <a:ext cx="2386209" cy="39288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20800"/>
            <a:ext cx="2057400" cy="48053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20800"/>
            <a:ext cx="6019800" cy="4805363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303175" y="693855"/>
            <a:ext cx="7250202" cy="747396"/>
          </a:xfrm>
        </p:spPr>
        <p:txBody>
          <a:bodyPr/>
          <a:lstStyle/>
          <a:p>
            <a:r>
              <a:rPr lang="en-US" dirty="0"/>
              <a:t>Slide headline goes here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303175" y="1441251"/>
            <a:ext cx="7250202" cy="379418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Box 1"/>
          <p:cNvSpPr txBox="1">
            <a:spLocks noChangeArrowheads="1"/>
          </p:cNvSpPr>
          <p:nvPr userDrawn="1"/>
        </p:nvSpPr>
        <p:spPr bwMode="auto">
          <a:xfrm flipH="1">
            <a:off x="1333409" y="1388341"/>
            <a:ext cx="6375581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2000" dirty="0">
              <a:solidFill>
                <a:srgbClr val="7F7F7F"/>
              </a:solidFill>
              <a:latin typeface="Times New Roman" pitchFamily="18" charset="0"/>
              <a:ea typeface="MS PGothic" pitchFamily="34" charset="-128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Thank you for participating in this month’s</a:t>
            </a:r>
          </a:p>
          <a:p>
            <a:pPr algn="ctr" defTabSz="914400" eaLnBrk="1" hangingPunct="1">
              <a:defRPr/>
            </a:pPr>
            <a:r>
              <a:rPr lang="en-US" sz="2400" i="1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Clinical Chemistry </a:t>
            </a: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Journal Club.</a:t>
            </a:r>
          </a:p>
          <a:p>
            <a:pPr algn="ctr" defTabSz="914400" eaLnBrk="1" hangingPunct="1">
              <a:defRPr/>
            </a:pPr>
            <a:endParaRPr lang="en-US" sz="2400" kern="1200" dirty="0">
              <a:solidFill>
                <a:srgbClr val="000000"/>
              </a:solidFill>
              <a:latin typeface="Arial" charset="0"/>
              <a:ea typeface="+mn-ea"/>
              <a:cs typeface="Arial" charset="0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Additional Journal Clubs are available at</a:t>
            </a: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B11F24"/>
                </a:solidFill>
                <a:latin typeface="Arial" charset="0"/>
                <a:ea typeface="+mn-ea"/>
                <a:cs typeface="Arial" charset="0"/>
              </a:rPr>
              <a:t>www.clinchem.org</a:t>
            </a:r>
          </a:p>
          <a:p>
            <a:pPr algn="ctr" defTabSz="914400" eaLnBrk="1" hangingPunct="1">
              <a:defRPr/>
            </a:pPr>
            <a:endParaRPr lang="en-US" sz="2400" kern="1200" dirty="0">
              <a:solidFill>
                <a:srgbClr val="C00000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9" name="TextBox 2"/>
          <p:cNvSpPr txBox="1">
            <a:spLocks noChangeArrowheads="1"/>
          </p:cNvSpPr>
          <p:nvPr userDrawn="1"/>
        </p:nvSpPr>
        <p:spPr bwMode="auto">
          <a:xfrm>
            <a:off x="3881730" y="4300850"/>
            <a:ext cx="1270000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2000" dirty="0">
                <a:solidFill>
                  <a:srgbClr val="000000"/>
                </a:solidFill>
                <a:latin typeface="+mn-lt"/>
              </a:rPr>
              <a:t>Follow us</a:t>
            </a:r>
          </a:p>
        </p:txBody>
      </p:sp>
      <p:pic>
        <p:nvPicPr>
          <p:cNvPr id="10" name="Picture 9" descr="http://upload.wikimedia.org/wikipedia/commons/4/41/YouTube_icon_block.pn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0942" y="4868949"/>
            <a:ext cx="457200" cy="457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http://icons.iconarchive.com/icons/limav/flat-gradient-social/512/Twitter-icon.png">
            <a:hlinkClick r:id="rId4"/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5004" y="4845879"/>
            <a:ext cx="501726" cy="501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409" y="4868062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2">
            <a:hlinkClick r:id="rId7"/>
          </p:cNvPr>
          <p:cNvPicPr>
            <a:picLocks noChangeAspect="1" noChangeArrowheads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454690" y="4852947"/>
            <a:ext cx="457200" cy="489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9672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96720"/>
            <a:ext cx="5111750" cy="442944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97200"/>
            <a:ext cx="3008313" cy="31289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798319"/>
            <a:ext cx="5486400" cy="292925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03175" y="812591"/>
            <a:ext cx="7250202" cy="7473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175" y="1559987"/>
            <a:ext cx="7250202" cy="37941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11850" y="6243335"/>
            <a:ext cx="7307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00">
                <a:solidFill>
                  <a:srgbClr val="81ADA8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1935678" y="6459403"/>
            <a:ext cx="6042561" cy="0"/>
          </a:xfrm>
          <a:prstGeom prst="line">
            <a:avLst/>
          </a:prstGeom>
          <a:ln w="63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ClinChem_2lines_title_B12025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6" y="6046297"/>
            <a:ext cx="1871134" cy="777838"/>
          </a:xfrm>
          <a:prstGeom prst="rect">
            <a:avLst/>
          </a:prstGeom>
        </p:spPr>
      </p:pic>
      <p:pic>
        <p:nvPicPr>
          <p:cNvPr id="4" name="Picture 3" descr="AACC+tag_horiz_rgb.eps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0927" y="276426"/>
            <a:ext cx="2023533" cy="33317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0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SzPct val="70000"/>
        <a:buFont typeface="Courier New"/>
        <a:buChar char="o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4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s://doi.org/10.1093/clinchem/hvac086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3"/>
          <p:cNvSpPr txBox="1">
            <a:spLocks/>
          </p:cNvSpPr>
          <p:nvPr/>
        </p:nvSpPr>
        <p:spPr>
          <a:xfrm>
            <a:off x="3719745" y="1971073"/>
            <a:ext cx="5343896" cy="470840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rtlCol="0">
            <a:normAutofit fontScale="2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600" b="1" dirty="0"/>
          </a:p>
          <a:p>
            <a:pPr marL="0" indent="0">
              <a:buNone/>
            </a:pPr>
            <a:r>
              <a:rPr lang="en-US" sz="9600" b="1" dirty="0"/>
              <a:t>Single-Molecule Sequencing Enables Long Cell-Free DNA Detection and Direct Methylation Analysis for Cancer Patients</a:t>
            </a:r>
          </a:p>
          <a:p>
            <a:pPr marL="0" indent="0">
              <a:buNone/>
            </a:pPr>
            <a:endParaRPr lang="en-US" sz="4200" dirty="0"/>
          </a:p>
          <a:p>
            <a:pPr marL="0" indent="0">
              <a:buNone/>
            </a:pPr>
            <a:endParaRPr lang="en-US" sz="72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7200" dirty="0">
                <a:latin typeface="Arial" pitchFamily="34" charset="0"/>
                <a:cs typeface="Arial" pitchFamily="34" charset="0"/>
              </a:rPr>
              <a:t>L.Y.L. Choy, W. Peng, P. Jiang, S.H. Cheng, S.C.Y. Yu, H. Shang, O.Y.O. </a:t>
            </a:r>
            <a:r>
              <a:rPr lang="en-US" sz="7200" dirty="0" err="1">
                <a:latin typeface="Arial" pitchFamily="34" charset="0"/>
                <a:cs typeface="Arial" pitchFamily="34" charset="0"/>
              </a:rPr>
              <a:t>Tse</a:t>
            </a:r>
            <a:r>
              <a:rPr lang="en-US" sz="7200" dirty="0">
                <a:latin typeface="Arial" pitchFamily="34" charset="0"/>
                <a:cs typeface="Arial" pitchFamily="34" charset="0"/>
              </a:rPr>
              <a:t>, J. Wong, V.W.‑S. Wong, G.L.H. Wong, W.K.J. Lam, S.L. Chan, R.W.K. Chiu, K.C.A. Chan, Y.M.D. Lo</a:t>
            </a:r>
          </a:p>
          <a:p>
            <a:pPr marL="0" indent="0">
              <a:buNone/>
            </a:pPr>
            <a:endParaRPr lang="en-US" sz="72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7200" dirty="0">
                <a:latin typeface="Arial" pitchFamily="34" charset="0"/>
                <a:cs typeface="Arial" pitchFamily="34" charset="0"/>
              </a:rPr>
              <a:t>September 2022</a:t>
            </a:r>
            <a:endParaRPr lang="en-US" sz="72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endParaRPr lang="en-US" sz="72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7200" dirty="0">
                <a:hlinkClick r:id="rId2"/>
              </a:rPr>
              <a:t>https://doi.org/10.1093/clinchem/hvac086</a:t>
            </a:r>
            <a:endParaRPr lang="en-US" sz="7200" dirty="0"/>
          </a:p>
          <a:p>
            <a:pPr marL="0" indent="0">
              <a:buFont typeface="Arial" pitchFamily="34" charset="0"/>
              <a:buNone/>
              <a:defRPr/>
            </a:pPr>
            <a:endParaRPr lang="en-US" sz="72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7200" dirty="0">
                <a:latin typeface="Arial" pitchFamily="34" charset="0"/>
                <a:cs typeface="Arial" pitchFamily="34" charset="0"/>
              </a:rPr>
              <a:t>© 2022 by the American Association for Clinical Chemistry</a:t>
            </a:r>
          </a:p>
        </p:txBody>
      </p:sp>
      <p:pic>
        <p:nvPicPr>
          <p:cNvPr id="5" name="Picture 4" descr="Graphical user interface&#10;&#10;Description automatically generated">
            <a:extLst>
              <a:ext uri="{FF2B5EF4-FFF2-40B4-BE49-F238E27FC236}">
                <a16:creationId xmlns:a16="http://schemas.microsoft.com/office/drawing/2014/main" id="{21F89B4F-E27F-6A17-4D02-972B69D5E0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59" y="1971072"/>
            <a:ext cx="3502678" cy="4708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9885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/>
              <a:t>Conclusions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83128" y="1738126"/>
            <a:ext cx="9060872" cy="3794183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sz="2000" b="1" dirty="0"/>
              <a:t>Long </a:t>
            </a:r>
            <a:r>
              <a:rPr lang="en-US" sz="2000" b="1" dirty="0" err="1"/>
              <a:t>cfDNA</a:t>
            </a:r>
            <a:r>
              <a:rPr lang="en-US" sz="2000" b="1" dirty="0"/>
              <a:t> exists in the plasma of cancer patients </a:t>
            </a:r>
          </a:p>
          <a:p>
            <a:pPr lvl="1"/>
            <a:r>
              <a:rPr lang="en-US" sz="2000" dirty="0"/>
              <a:t>A large proportion of plasma DNA was longer than 1 kb (median: 16%)</a:t>
            </a:r>
          </a:p>
          <a:p>
            <a:pPr lvl="1"/>
            <a:r>
              <a:rPr lang="en-US" sz="2000" dirty="0"/>
              <a:t>Tumoral </a:t>
            </a:r>
            <a:r>
              <a:rPr lang="en-US" sz="2000" dirty="0" err="1"/>
              <a:t>cfDNA</a:t>
            </a:r>
            <a:r>
              <a:rPr lang="en-US" sz="2000" dirty="0"/>
              <a:t> was generally shorter than nontumoral </a:t>
            </a:r>
            <a:r>
              <a:rPr lang="en-US" sz="2000" dirty="0" err="1"/>
              <a:t>cfDNA</a:t>
            </a:r>
            <a:r>
              <a:rPr lang="en-US" sz="2000" dirty="0"/>
              <a:t> (longest: 13.6 kb)</a:t>
            </a:r>
          </a:p>
          <a:p>
            <a:pPr marL="0" indent="0">
              <a:buNone/>
            </a:pPr>
            <a:endParaRPr lang="en-US" sz="2000" b="1" dirty="0"/>
          </a:p>
          <a:p>
            <a:pPr marL="0" indent="0">
              <a:buNone/>
            </a:pPr>
            <a:r>
              <a:rPr lang="en-US" sz="2000" b="1" dirty="0"/>
              <a:t>Direct methylation analysis of long DNA enabled tissue-of-origin analysis</a:t>
            </a:r>
          </a:p>
          <a:p>
            <a:pPr lvl="1"/>
            <a:r>
              <a:rPr lang="en-US" sz="2000" dirty="0"/>
              <a:t>Tumoral </a:t>
            </a:r>
            <a:r>
              <a:rPr lang="en-US" sz="2000" dirty="0" err="1"/>
              <a:t>cfDNA</a:t>
            </a:r>
            <a:r>
              <a:rPr lang="en-US" sz="2000" dirty="0"/>
              <a:t> were hypomethylated when compared with nontumoral </a:t>
            </a:r>
            <a:r>
              <a:rPr lang="en-US" sz="2000" dirty="0" err="1"/>
              <a:t>cfDNA</a:t>
            </a:r>
            <a:r>
              <a:rPr lang="en-US" sz="2000" dirty="0">
                <a:solidFill>
                  <a:srgbClr val="B11F24"/>
                </a:solidFill>
              </a:rPr>
              <a:t> </a:t>
            </a:r>
          </a:p>
          <a:p>
            <a:pPr lvl="1"/>
            <a:r>
              <a:rPr lang="en-US" sz="2000" dirty="0"/>
              <a:t>A higher percentage of fragments was derived from the liver in HCC patients</a:t>
            </a:r>
          </a:p>
          <a:p>
            <a:pPr lvl="1"/>
            <a:r>
              <a:rPr lang="en-US" sz="2000" dirty="0"/>
              <a:t>HCC patients displayed significantly higher HCC methylation scores</a:t>
            </a:r>
          </a:p>
          <a:p>
            <a:pPr marL="0" indent="0">
              <a:buNone/>
            </a:pPr>
            <a:endParaRPr lang="en-US" sz="2000" b="1" dirty="0"/>
          </a:p>
          <a:p>
            <a:pPr marL="0" indent="0">
              <a:buNone/>
            </a:pPr>
            <a:r>
              <a:rPr lang="en-US" sz="2000" b="1" dirty="0"/>
              <a:t>New possibilities for long </a:t>
            </a:r>
            <a:r>
              <a:rPr lang="en-US" sz="2000" b="1" dirty="0" err="1"/>
              <a:t>cfDNA</a:t>
            </a:r>
            <a:r>
              <a:rPr lang="en-US" sz="2000" b="1" dirty="0"/>
              <a:t>-based cancer diagnostics</a:t>
            </a:r>
            <a:endParaRPr lang="en-US" sz="2500" dirty="0"/>
          </a:p>
          <a:p>
            <a:pPr lvl="1"/>
            <a:r>
              <a:rPr lang="en-US" sz="2000" dirty="0"/>
              <a:t>The use of long </a:t>
            </a:r>
            <a:r>
              <a:rPr lang="en-US" sz="2000" dirty="0" err="1"/>
              <a:t>cfDNA</a:t>
            </a:r>
            <a:r>
              <a:rPr lang="en-US" sz="2000" dirty="0"/>
              <a:t> molecules greatly enhanced the discriminatory power </a:t>
            </a:r>
          </a:p>
          <a:p>
            <a:pPr marL="457200" lvl="1" indent="0">
              <a:buNone/>
            </a:pPr>
            <a:r>
              <a:rPr lang="en-US" sz="2000" dirty="0"/>
              <a:t>     (AUC 0.75</a:t>
            </a:r>
            <a:r>
              <a:rPr lang="en-US" sz="2000" dirty="0">
                <a:sym typeface="Wingdings" pitchFamily="2" charset="2"/>
              </a:rPr>
              <a:t>0.91)</a:t>
            </a:r>
            <a:endParaRPr lang="en-US" sz="2000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0774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/>
              <a:t>Discussions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7CD2429-0E37-6743-A410-8321C40B47B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60413" y="1738313"/>
            <a:ext cx="7793037" cy="1896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HK" sz="2500" b="1" dirty="0"/>
              <a:t>Why would there be a characteristic change in end motif profile with respect to size of plasma DNA with an increase in A-end fragments in long molecules?</a:t>
            </a:r>
          </a:p>
        </p:txBody>
      </p:sp>
    </p:spTree>
    <p:extLst>
      <p:ext uri="{BB962C8B-B14F-4D97-AF65-F5344CB8AC3E}">
        <p14:creationId xmlns:p14="http://schemas.microsoft.com/office/powerpoint/2010/main" val="18740622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1FE72C5-6125-400A-3797-81999200D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A8017E-90B0-FB6B-8C69-1CCBB31FD2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Our group previously elucidated the role of nucleases in plasma DNA end motifs in mouse models (Han et al. Am J Hum Genet 2020; 106:202-14).</a:t>
            </a:r>
          </a:p>
          <a:p>
            <a:r>
              <a:rPr lang="en-US" dirty="0"/>
              <a:t>DNA fragmentation factor subunit beta (DFFB) preferentially generated </a:t>
            </a:r>
            <a:r>
              <a:rPr lang="en-US" dirty="0" err="1"/>
              <a:t>cfDNA</a:t>
            </a:r>
            <a:r>
              <a:rPr lang="en-US" dirty="0"/>
              <a:t> molecules ending with A nucleotides.</a:t>
            </a:r>
          </a:p>
          <a:p>
            <a:r>
              <a:rPr lang="en-US" dirty="0"/>
              <a:t>Hence, we postulated that DFFB might play a role in generating these long DNA fragments.</a:t>
            </a:r>
          </a:p>
        </p:txBody>
      </p:sp>
    </p:spTree>
    <p:extLst>
      <p:ext uri="{BB962C8B-B14F-4D97-AF65-F5344CB8AC3E}">
        <p14:creationId xmlns:p14="http://schemas.microsoft.com/office/powerpoint/2010/main" val="11844333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69E1E05-D8C2-1CC6-0D35-628B6675C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41BDD0B-05CD-BE88-AED2-83A2DF4D83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3175" y="1441251"/>
            <a:ext cx="7250202" cy="21130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HK" sz="2800" b="1" dirty="0"/>
              <a:t>Why would the use of longer plasma DNA for HCC methylation score analysis improve the diagnostic performance?</a:t>
            </a:r>
          </a:p>
        </p:txBody>
      </p:sp>
    </p:spTree>
    <p:extLst>
      <p:ext uri="{BB962C8B-B14F-4D97-AF65-F5344CB8AC3E}">
        <p14:creationId xmlns:p14="http://schemas.microsoft.com/office/powerpoint/2010/main" val="1145182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A8D1198-97E0-25C8-5812-7BF69D46B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5ADDB3-5BC0-F922-6D8D-B0860F6B3A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HK" dirty="0"/>
              <a:t>Such improvement might be attributed to the fact that longer plasma DNA generally </a:t>
            </a:r>
            <a:r>
              <a:rPr lang="en-HK" dirty="0" err="1"/>
              <a:t>harbored</a:t>
            </a:r>
            <a:r>
              <a:rPr lang="en-HK" dirty="0"/>
              <a:t> more CpG sites, leading to an increased specificity for tissue-of-origin analysis. </a:t>
            </a:r>
          </a:p>
          <a:p>
            <a:r>
              <a:rPr lang="en-HK" dirty="0"/>
              <a:t>The single-molecule methylation pattern across a series of CpG sites could be considered as a ‘molecular barcode’ suggestive of the cell identity.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2515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850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18494" y="1401285"/>
            <a:ext cx="7793356" cy="434263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2500" b="1" dirty="0"/>
              <a:t>Analysis of circulating DNA in cancer patients has been focused on short fragments &lt;600 bp</a:t>
            </a:r>
          </a:p>
          <a:p>
            <a:pPr marL="0" indent="0">
              <a:buNone/>
            </a:pPr>
            <a:endParaRPr lang="en-US" sz="2500" b="1" dirty="0"/>
          </a:p>
          <a:p>
            <a:pPr marL="0" indent="0">
              <a:buNone/>
            </a:pPr>
            <a:r>
              <a:rPr lang="en-US" sz="2500" b="1" dirty="0"/>
              <a:t>Bisulfite sequencing was a common approach for DNA methylation analysis</a:t>
            </a:r>
          </a:p>
          <a:p>
            <a:pPr lvl="1"/>
            <a:r>
              <a:rPr lang="en-US" sz="2500" dirty="0"/>
              <a:t>Disadvantage: DNA degradation</a:t>
            </a:r>
          </a:p>
          <a:p>
            <a:pPr marL="0" indent="0">
              <a:buNone/>
            </a:pPr>
            <a:endParaRPr lang="en-US" sz="2500" b="1" dirty="0"/>
          </a:p>
          <a:p>
            <a:pPr marL="0" indent="0">
              <a:buNone/>
            </a:pPr>
            <a:r>
              <a:rPr lang="en-US" sz="2500" b="1" dirty="0"/>
              <a:t>Single-molecule sequencing can generate long read length with high accuracy</a:t>
            </a:r>
          </a:p>
          <a:p>
            <a:pPr marL="0" indent="0">
              <a:buNone/>
            </a:pPr>
            <a:endParaRPr lang="en-US" sz="2500" b="1" dirty="0"/>
          </a:p>
          <a:p>
            <a:pPr marL="0" indent="0">
              <a:buNone/>
            </a:pPr>
            <a:r>
              <a:rPr lang="en-US" sz="2500" b="1" dirty="0"/>
              <a:t>Genome-wide DNA methylation at single-base resolution can be detected in single-molecule real-time sequencing (SMRT) by the holistic kinetic (HK) model</a:t>
            </a:r>
          </a:p>
          <a:p>
            <a:pPr lvl="1"/>
            <a:r>
              <a:rPr lang="en-US" sz="2500" dirty="0"/>
              <a:t>By making use of the sequence context and kinetic signals produced by a polymerase </a:t>
            </a:r>
          </a:p>
          <a:p>
            <a:pPr marL="0" indent="0">
              <a:buNone/>
            </a:pPr>
            <a:endParaRPr lang="en-US" sz="2500" b="1" dirty="0"/>
          </a:p>
          <a:p>
            <a:pPr marL="0" indent="0">
              <a:buNone/>
            </a:pPr>
            <a:endParaRPr lang="en-US" sz="2500" b="1" dirty="0"/>
          </a:p>
          <a:p>
            <a:pPr marL="0" indent="0">
              <a:buNone/>
            </a:pPr>
            <a:endParaRPr lang="en-US" sz="25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6567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/>
              <a:t>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738126"/>
            <a:ext cx="7486832" cy="3794183"/>
          </a:xfrm>
        </p:spPr>
        <p:txBody>
          <a:bodyPr/>
          <a:lstStyle/>
          <a:p>
            <a:pPr marL="0" indent="0">
              <a:buNone/>
            </a:pPr>
            <a:r>
              <a:rPr lang="en-US" sz="2500" dirty="0"/>
              <a:t>Do long cell-free DNA molecules exist in the plasma of cancer patients? </a:t>
            </a:r>
          </a:p>
          <a:p>
            <a:pPr marL="0" indent="0">
              <a:buNone/>
            </a:pPr>
            <a:endParaRPr lang="en-US" sz="2500" dirty="0"/>
          </a:p>
          <a:p>
            <a:pPr marL="0" indent="0">
              <a:buNone/>
            </a:pPr>
            <a:r>
              <a:rPr lang="en-US" sz="2500" dirty="0"/>
              <a:t>Can the use of single-molecule sequencing for cancer liquid biopsy enable direct and concurrent assessment of both long </a:t>
            </a:r>
            <a:r>
              <a:rPr lang="en-US" sz="2500" dirty="0" err="1"/>
              <a:t>cfDNA</a:t>
            </a:r>
            <a:r>
              <a:rPr lang="en-US" sz="2500" dirty="0"/>
              <a:t> molecules and their methylation patterns? 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4371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/>
              <a:t>Materials and 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82881" y="1669546"/>
            <a:ext cx="8961119" cy="37941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Cancer patients and control individuals</a:t>
            </a:r>
          </a:p>
          <a:p>
            <a:pPr lvl="1"/>
            <a:r>
              <a:rPr lang="en-US" sz="2000" dirty="0"/>
              <a:t>13 Hepatocellular carcinoma (HCC) patients </a:t>
            </a:r>
          </a:p>
          <a:p>
            <a:pPr lvl="1"/>
            <a:r>
              <a:rPr lang="en-US" sz="2000" dirty="0"/>
              <a:t>13 Hepatitis B virus (HBV) carriers</a:t>
            </a:r>
          </a:p>
          <a:p>
            <a:pPr lvl="1"/>
            <a:r>
              <a:rPr lang="en-US" sz="2000" dirty="0"/>
              <a:t>15 Healthy individuals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Single-molecule real-time sequencing (SMRT) of plasma DNA</a:t>
            </a:r>
          </a:p>
          <a:p>
            <a:pPr lvl="1"/>
            <a:r>
              <a:rPr lang="en-US" sz="2000" dirty="0"/>
              <a:t>Size analysis </a:t>
            </a:r>
          </a:p>
          <a:p>
            <a:pPr lvl="1"/>
            <a:r>
              <a:rPr lang="en-US" sz="2000" dirty="0"/>
              <a:t>Direct methylation analysis by holistic kinetic (HK) model</a:t>
            </a:r>
          </a:p>
          <a:p>
            <a:pPr lvl="1"/>
            <a:r>
              <a:rPr lang="en-US" sz="2000" dirty="0"/>
              <a:t>HCC methylation score</a:t>
            </a:r>
          </a:p>
          <a:p>
            <a:pPr lvl="1"/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0" y="254059"/>
            <a:ext cx="73609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latin typeface="+mj-lt"/>
              </a:rPr>
              <a:t>SMRT sequencing of </a:t>
            </a:r>
            <a:r>
              <a:rPr lang="en-US" sz="2200" b="1" dirty="0" err="1">
                <a:latin typeface="+mj-lt"/>
              </a:rPr>
              <a:t>cfDNA</a:t>
            </a:r>
            <a:r>
              <a:rPr lang="en-US" sz="2200" b="1" dirty="0">
                <a:latin typeface="+mj-lt"/>
              </a:rPr>
              <a:t> from cancer patients</a:t>
            </a:r>
          </a:p>
        </p:txBody>
      </p:sp>
      <p:sp>
        <p:nvSpPr>
          <p:cNvPr id="3" name="Rectangle 2"/>
          <p:cNvSpPr/>
          <p:nvPr/>
        </p:nvSpPr>
        <p:spPr>
          <a:xfrm>
            <a:off x="1937493" y="5619442"/>
            <a:ext cx="6223527" cy="83099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srgbClr val="B11F24"/>
                </a:solidFill>
              </a:rPr>
              <a:t>Figure 1. </a:t>
            </a:r>
            <a:r>
              <a:rPr lang="en-US" sz="1200" dirty="0" err="1">
                <a:solidFill>
                  <a:srgbClr val="B11F24"/>
                </a:solidFill>
              </a:rPr>
              <a:t>cfDNA</a:t>
            </a:r>
            <a:r>
              <a:rPr lang="en-US" sz="1200" dirty="0">
                <a:solidFill>
                  <a:srgbClr val="B11F24"/>
                </a:solidFill>
              </a:rPr>
              <a:t> molecules from the plasma of cancer patients were sequenced with SMRT sequencing. The size distribution of </a:t>
            </a:r>
            <a:r>
              <a:rPr lang="en-US" sz="1200" dirty="0" err="1">
                <a:solidFill>
                  <a:srgbClr val="B11F24"/>
                </a:solidFill>
              </a:rPr>
              <a:t>cfDNA</a:t>
            </a:r>
            <a:r>
              <a:rPr lang="en-US" sz="1200" dirty="0">
                <a:solidFill>
                  <a:srgbClr val="B11F24"/>
                </a:solidFill>
              </a:rPr>
              <a:t> molecules was profiled and long DNA molecules were identified. Direct methylation analysis was performed and an HCC methylation score was developed to distinguish between patients with and without cancer. </a:t>
            </a:r>
          </a:p>
        </p:txBody>
      </p:sp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CE0FF526-70CF-1F6E-4F6B-BE2A628B9A1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" r="1310" b="5696"/>
          <a:stretch/>
        </p:blipFill>
        <p:spPr>
          <a:xfrm>
            <a:off x="2274489" y="823059"/>
            <a:ext cx="4320622" cy="4724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6541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5716" y="696003"/>
            <a:ext cx="607506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+mj-lt"/>
              </a:rPr>
              <a:t>Long </a:t>
            </a:r>
            <a:r>
              <a:rPr lang="en-US" sz="3000" b="1" dirty="0" err="1">
                <a:latin typeface="+mj-lt"/>
              </a:rPr>
              <a:t>cfDNA</a:t>
            </a:r>
            <a:r>
              <a:rPr lang="en-US" sz="3000" b="1" dirty="0">
                <a:latin typeface="+mj-lt"/>
              </a:rPr>
              <a:t> in cancer patients</a:t>
            </a:r>
          </a:p>
        </p:txBody>
      </p:sp>
      <p:sp>
        <p:nvSpPr>
          <p:cNvPr id="3" name="Rectangle 2"/>
          <p:cNvSpPr/>
          <p:nvPr/>
        </p:nvSpPr>
        <p:spPr>
          <a:xfrm>
            <a:off x="1948923" y="5607999"/>
            <a:ext cx="6462927" cy="95410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B11F24"/>
                </a:solidFill>
              </a:rPr>
              <a:t>Figure 2.</a:t>
            </a:r>
            <a:r>
              <a:rPr lang="en-US" sz="1400" dirty="0">
                <a:solidFill>
                  <a:srgbClr val="B11F24"/>
                </a:solidFill>
              </a:rPr>
              <a:t> A large proportion of plasma DNA was longer than 1kb with a median of 16% in HCC patients, HBV carriers, and healthy individuals. Tumoral </a:t>
            </a:r>
            <a:r>
              <a:rPr lang="en-US" sz="1400" dirty="0" err="1">
                <a:solidFill>
                  <a:srgbClr val="B11F24"/>
                </a:solidFill>
              </a:rPr>
              <a:t>cfDNA</a:t>
            </a:r>
            <a:r>
              <a:rPr lang="en-US" sz="1400" dirty="0">
                <a:solidFill>
                  <a:srgbClr val="B11F24"/>
                </a:solidFill>
              </a:rPr>
              <a:t> was generally shorter than nontumoral </a:t>
            </a:r>
            <a:r>
              <a:rPr lang="en-US" sz="1400" dirty="0" err="1">
                <a:solidFill>
                  <a:srgbClr val="B11F24"/>
                </a:solidFill>
              </a:rPr>
              <a:t>cfDNA</a:t>
            </a:r>
            <a:r>
              <a:rPr lang="en-US" sz="1400" dirty="0">
                <a:solidFill>
                  <a:srgbClr val="B11F24"/>
                </a:solidFill>
              </a:rPr>
              <a:t>, with the longest tumoral </a:t>
            </a:r>
            <a:r>
              <a:rPr lang="en-US" sz="1400" dirty="0" err="1">
                <a:solidFill>
                  <a:srgbClr val="B11F24"/>
                </a:solidFill>
              </a:rPr>
              <a:t>cfDNA</a:t>
            </a:r>
            <a:r>
              <a:rPr lang="en-US" sz="1400" dirty="0">
                <a:solidFill>
                  <a:srgbClr val="B11F24"/>
                </a:solidFill>
              </a:rPr>
              <a:t> being 13.6 kb. </a:t>
            </a:r>
            <a:endParaRPr lang="en-US" sz="1400" b="1" dirty="0">
              <a:solidFill>
                <a:srgbClr val="B11F24"/>
              </a:solidFill>
            </a:endParaRPr>
          </a:p>
        </p:txBody>
      </p:sp>
      <p:pic>
        <p:nvPicPr>
          <p:cNvPr id="5" name="Picture 4" descr="Graphical user interface, diagram&#10;&#10;Description automatically generated">
            <a:extLst>
              <a:ext uri="{FF2B5EF4-FFF2-40B4-BE49-F238E27FC236}">
                <a16:creationId xmlns:a16="http://schemas.microsoft.com/office/drawing/2014/main" id="{7581B5E8-3111-CEE9-8A64-C580D50433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" t="47513" r="13" b="15833"/>
          <a:stretch/>
        </p:blipFill>
        <p:spPr>
          <a:xfrm>
            <a:off x="1000383" y="1551138"/>
            <a:ext cx="7301063" cy="3755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6390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42856" y="581342"/>
            <a:ext cx="735522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+mj-lt"/>
              </a:rPr>
              <a:t>End motif analyses of </a:t>
            </a:r>
            <a:r>
              <a:rPr lang="en-US" sz="3000" b="1" dirty="0" err="1">
                <a:latin typeface="+mj-lt"/>
              </a:rPr>
              <a:t>cfDNA</a:t>
            </a:r>
            <a:r>
              <a:rPr lang="en-US" sz="3000" b="1" dirty="0">
                <a:latin typeface="+mj-lt"/>
              </a:rPr>
              <a:t> molecules</a:t>
            </a:r>
          </a:p>
        </p:txBody>
      </p:sp>
      <p:sp>
        <p:nvSpPr>
          <p:cNvPr id="3" name="Rectangle 2"/>
          <p:cNvSpPr/>
          <p:nvPr/>
        </p:nvSpPr>
        <p:spPr>
          <a:xfrm>
            <a:off x="1940576" y="5299082"/>
            <a:ext cx="6471274" cy="116955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B11F24"/>
                </a:solidFill>
              </a:rPr>
              <a:t>Figure 3.</a:t>
            </a:r>
            <a:r>
              <a:rPr lang="en-US" sz="1400" dirty="0">
                <a:solidFill>
                  <a:srgbClr val="B11F24"/>
                </a:solidFill>
              </a:rPr>
              <a:t> For molecules shorter than 500 bp, C-end fragments were the most abundant, followed by G-end, T-end, and A-end. From 500 bp onwards, there was a gradual decline in C-end and T-end fragments, with a dramatic increase in A-end fragments and a moderate increase in G-end fragments. The A-end fragments became the most abundant from 2 kb onwards. </a:t>
            </a:r>
            <a:endParaRPr lang="en-US" sz="1400" b="1" dirty="0">
              <a:solidFill>
                <a:srgbClr val="B11F24"/>
              </a:solidFill>
            </a:endParaRPr>
          </a:p>
        </p:txBody>
      </p:sp>
      <p:pic>
        <p:nvPicPr>
          <p:cNvPr id="5" name="Picture 4" descr="Chart&#10;&#10;Description automatically generated">
            <a:extLst>
              <a:ext uri="{FF2B5EF4-FFF2-40B4-BE49-F238E27FC236}">
                <a16:creationId xmlns:a16="http://schemas.microsoft.com/office/drawing/2014/main" id="{F98A455B-CB49-119C-2633-055A42652D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395" r="48549" b="55167"/>
          <a:stretch/>
        </p:blipFill>
        <p:spPr>
          <a:xfrm>
            <a:off x="2421643" y="1273540"/>
            <a:ext cx="4219187" cy="3962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1014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5716" y="696003"/>
            <a:ext cx="653226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+mj-lt"/>
              </a:rPr>
              <a:t>Hypomethylation in tumoral </a:t>
            </a:r>
            <a:r>
              <a:rPr lang="en-US" sz="3000" b="1" dirty="0" err="1">
                <a:latin typeface="+mj-lt"/>
              </a:rPr>
              <a:t>cfDNA</a:t>
            </a:r>
            <a:endParaRPr lang="en-US" sz="3000" b="1" dirty="0">
              <a:latin typeface="+mj-l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948923" y="5685130"/>
            <a:ext cx="6462927" cy="92333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B11F24"/>
                </a:solidFill>
              </a:rPr>
              <a:t>Figure 4.</a:t>
            </a:r>
            <a:r>
              <a:rPr lang="en-US" dirty="0">
                <a:solidFill>
                  <a:srgbClr val="B11F24"/>
                </a:solidFill>
              </a:rPr>
              <a:t> Tumoral </a:t>
            </a:r>
            <a:r>
              <a:rPr lang="en-US" dirty="0" err="1">
                <a:solidFill>
                  <a:srgbClr val="B11F24"/>
                </a:solidFill>
              </a:rPr>
              <a:t>cfDNA</a:t>
            </a:r>
            <a:r>
              <a:rPr lang="en-US" dirty="0">
                <a:solidFill>
                  <a:srgbClr val="B11F24"/>
                </a:solidFill>
              </a:rPr>
              <a:t> had lower methylation levels compared with nontumoral </a:t>
            </a:r>
            <a:r>
              <a:rPr lang="en-US" dirty="0" err="1">
                <a:solidFill>
                  <a:srgbClr val="B11F24"/>
                </a:solidFill>
              </a:rPr>
              <a:t>cfDNA</a:t>
            </a:r>
            <a:r>
              <a:rPr lang="en-US" dirty="0">
                <a:solidFill>
                  <a:srgbClr val="B11F24"/>
                </a:solidFill>
              </a:rPr>
              <a:t> (median: 59.3% vs 76.9%; </a:t>
            </a:r>
            <a:r>
              <a:rPr lang="en-US" i="1" dirty="0">
                <a:solidFill>
                  <a:srgbClr val="B11F24"/>
                </a:solidFill>
              </a:rPr>
              <a:t>P</a:t>
            </a:r>
            <a:r>
              <a:rPr lang="en-US" dirty="0">
                <a:solidFill>
                  <a:srgbClr val="B11F24"/>
                </a:solidFill>
              </a:rPr>
              <a:t> value &lt;0.001, Mann-Whitney U-test)</a:t>
            </a:r>
            <a:endParaRPr lang="en-US" b="1" dirty="0">
              <a:solidFill>
                <a:srgbClr val="B11F24"/>
              </a:solidFill>
            </a:endParaRPr>
          </a:p>
        </p:txBody>
      </p:sp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EEEECBDF-3816-93DE-2809-F0397C085CE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667" r="50000" b="60833"/>
          <a:stretch/>
        </p:blipFill>
        <p:spPr>
          <a:xfrm>
            <a:off x="2688415" y="1416034"/>
            <a:ext cx="4318175" cy="4180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8936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15056" y="875556"/>
            <a:ext cx="90925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+mj-lt"/>
              </a:rPr>
              <a:t>Superior performance of long </a:t>
            </a:r>
            <a:r>
              <a:rPr lang="en-US" sz="2400" b="1" dirty="0" err="1">
                <a:latin typeface="+mj-lt"/>
              </a:rPr>
              <a:t>cfDNA</a:t>
            </a:r>
            <a:r>
              <a:rPr lang="en-US" sz="2400" b="1" dirty="0">
                <a:latin typeface="+mj-lt"/>
              </a:rPr>
              <a:t> in cancer diagnosis</a:t>
            </a:r>
          </a:p>
        </p:txBody>
      </p:sp>
      <p:sp>
        <p:nvSpPr>
          <p:cNvPr id="3" name="Rectangle 2"/>
          <p:cNvSpPr/>
          <p:nvPr/>
        </p:nvSpPr>
        <p:spPr>
          <a:xfrm>
            <a:off x="1948923" y="5320005"/>
            <a:ext cx="6462927" cy="116955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B11F24"/>
                </a:solidFill>
              </a:rPr>
              <a:t>Figure 5.</a:t>
            </a:r>
            <a:r>
              <a:rPr lang="en-US" sz="1400" dirty="0">
                <a:solidFill>
                  <a:srgbClr val="B11F24"/>
                </a:solidFill>
              </a:rPr>
              <a:t> A metric reflecting single-molecule methylation patterns associated with cancer (HCC methylation score) was developed. HCC patients displayed significantly higher HCC methylation scores than those without HCC. Interestingly, compared to using short </a:t>
            </a:r>
            <a:r>
              <a:rPr lang="en-US" sz="1400" dirty="0" err="1">
                <a:solidFill>
                  <a:srgbClr val="B11F24"/>
                </a:solidFill>
              </a:rPr>
              <a:t>cfDNA</a:t>
            </a:r>
            <a:r>
              <a:rPr lang="en-US" sz="1400" dirty="0">
                <a:solidFill>
                  <a:srgbClr val="B11F24"/>
                </a:solidFill>
              </a:rPr>
              <a:t>, the use of long </a:t>
            </a:r>
            <a:r>
              <a:rPr lang="en-US" sz="1400" dirty="0" err="1">
                <a:solidFill>
                  <a:srgbClr val="B11F24"/>
                </a:solidFill>
              </a:rPr>
              <a:t>cfDNA</a:t>
            </a:r>
            <a:r>
              <a:rPr lang="en-US" sz="1400" dirty="0">
                <a:solidFill>
                  <a:srgbClr val="B11F24"/>
                </a:solidFill>
              </a:rPr>
              <a:t> molecules greatly enhanced the discriminatory power. </a:t>
            </a:r>
            <a:endParaRPr lang="en-US" sz="1400" b="1" dirty="0">
              <a:solidFill>
                <a:srgbClr val="B11F24"/>
              </a:solidFill>
            </a:endParaRPr>
          </a:p>
        </p:txBody>
      </p:sp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166C6F54-432C-980F-2113-E8B6CEAE25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1927" r="1588" b="13999"/>
          <a:stretch/>
        </p:blipFill>
        <p:spPr>
          <a:xfrm>
            <a:off x="1167859" y="1755539"/>
            <a:ext cx="7112727" cy="3455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0271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2">
      <a:dk1>
        <a:srgbClr val="1F1F1F"/>
      </a:dk1>
      <a:lt1>
        <a:sysClr val="window" lastClr="FFFFFF"/>
      </a:lt1>
      <a:dk2>
        <a:srgbClr val="636463"/>
      </a:dk2>
      <a:lt2>
        <a:srgbClr val="EEECE1"/>
      </a:lt2>
      <a:accent1>
        <a:srgbClr val="B11F24"/>
      </a:accent1>
      <a:accent2>
        <a:srgbClr val="005A84"/>
      </a:accent2>
      <a:accent3>
        <a:srgbClr val="E2A856"/>
      </a:accent3>
      <a:accent4>
        <a:srgbClr val="81ADA8"/>
      </a:accent4>
      <a:accent5>
        <a:srgbClr val="636463"/>
      </a:accent5>
      <a:accent6>
        <a:srgbClr val="328CB6"/>
      </a:accent6>
      <a:hlink>
        <a:srgbClr val="81ADA8"/>
      </a:hlink>
      <a:folHlink>
        <a:srgbClr val="81ADA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3075</TotalTime>
  <Words>865</Words>
  <Application>Microsoft Office PowerPoint</Application>
  <PresentationFormat>On-screen Show (4:3)</PresentationFormat>
  <Paragraphs>81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Courier New</vt:lpstr>
      <vt:lpstr>Times New Roman</vt:lpstr>
      <vt:lpstr>Office Theme</vt:lpstr>
      <vt:lpstr>PowerPoint Presentation</vt:lpstr>
      <vt:lpstr>Introduction</vt:lpstr>
      <vt:lpstr>Questions</vt:lpstr>
      <vt:lpstr>Materials and Methods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Conclusions</vt:lpstr>
      <vt:lpstr>Discussions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Matt Boyle</cp:lastModifiedBy>
  <cp:revision>69</cp:revision>
  <dcterms:created xsi:type="dcterms:W3CDTF">2014-07-07T15:02:10Z</dcterms:created>
  <dcterms:modified xsi:type="dcterms:W3CDTF">2022-10-04T17:26:44Z</dcterms:modified>
</cp:coreProperties>
</file>