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3"/>
  </p:sldMasterIdLst>
  <p:notesMasterIdLst>
    <p:notesMasterId r:id="rId13"/>
  </p:notesMasterIdLst>
  <p:handoutMasterIdLst>
    <p:handoutMasterId r:id="rId14"/>
  </p:handoutMasterIdLst>
  <p:sldIdLst>
    <p:sldId id="260" r:id="rId4"/>
    <p:sldId id="257" r:id="rId5"/>
    <p:sldId id="264" r:id="rId6"/>
    <p:sldId id="265" r:id="rId7"/>
    <p:sldId id="267" r:id="rId8"/>
    <p:sldId id="258" r:id="rId9"/>
    <p:sldId id="263" r:id="rId10"/>
    <p:sldId id="268" r:id="rId11"/>
    <p:sldId id="261" r:id="rId1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F292E"/>
    <a:srgbClr val="B11F24"/>
    <a:srgbClr val="DE0000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 snapToGrid="0" snapToObjects="1">
      <p:cViewPr varScale="1">
        <p:scale>
          <a:sx n="75" d="100"/>
          <a:sy n="75" d="100"/>
        </p:scale>
        <p:origin x="72" y="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 snapToObjects="1">
      <p:cViewPr varScale="1">
        <p:scale>
          <a:sx n="68" d="100"/>
          <a:sy n="68" d="100"/>
        </p:scale>
        <p:origin x="-2694" y="-114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presProps" Target="presProps.xml"/><Relationship Id="rId10" Type="http://schemas.openxmlformats.org/officeDocument/2006/relationships/slide" Target="slides/slide7.xml"/><Relationship Id="rId19" Type="http://schemas.microsoft.com/office/2016/11/relationships/changesInfo" Target="changesInfos/changesInfo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handoutMaster" Target="handoutMasters/handout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eather Drought" userId="49bf4d7f-a3d2-4d42-9981-7a113dffd777" providerId="ADAL" clId="{B67FF620-820F-4677-8E41-23FC24DF495C}"/>
    <pc:docChg chg="custSel modSld">
      <pc:chgData name="Heather Drought" userId="49bf4d7f-a3d2-4d42-9981-7a113dffd777" providerId="ADAL" clId="{B67FF620-820F-4677-8E41-23FC24DF495C}" dt="2023-03-24T14:47:59.668" v="61" actId="1036"/>
      <pc:docMkLst>
        <pc:docMk/>
      </pc:docMkLst>
      <pc:sldChg chg="modSp mod">
        <pc:chgData name="Heather Drought" userId="49bf4d7f-a3d2-4d42-9981-7a113dffd777" providerId="ADAL" clId="{B67FF620-820F-4677-8E41-23FC24DF495C}" dt="2023-03-24T14:42:10.494" v="0" actId="14100"/>
        <pc:sldMkLst>
          <pc:docMk/>
          <pc:sldMk cId="0" sldId="257"/>
        </pc:sldMkLst>
        <pc:spChg chg="mod">
          <ac:chgData name="Heather Drought" userId="49bf4d7f-a3d2-4d42-9981-7a113dffd777" providerId="ADAL" clId="{B67FF620-820F-4677-8E41-23FC24DF495C}" dt="2023-03-24T14:42:10.494" v="0" actId="14100"/>
          <ac:spMkLst>
            <pc:docMk/>
            <pc:sldMk cId="0" sldId="257"/>
            <ac:spMk id="3" creationId="{00000000-0000-0000-0000-000000000000}"/>
          </ac:spMkLst>
        </pc:spChg>
      </pc:sldChg>
      <pc:sldChg chg="modSp mod">
        <pc:chgData name="Heather Drought" userId="49bf4d7f-a3d2-4d42-9981-7a113dffd777" providerId="ADAL" clId="{B67FF620-820F-4677-8E41-23FC24DF495C}" dt="2023-03-24T14:43:59.011" v="10" actId="255"/>
        <pc:sldMkLst>
          <pc:docMk/>
          <pc:sldMk cId="0" sldId="258"/>
        </pc:sldMkLst>
        <pc:spChg chg="mod">
          <ac:chgData name="Heather Drought" userId="49bf4d7f-a3d2-4d42-9981-7a113dffd777" providerId="ADAL" clId="{B67FF620-820F-4677-8E41-23FC24DF495C}" dt="2023-03-24T14:43:59.011" v="10" actId="255"/>
          <ac:spMkLst>
            <pc:docMk/>
            <pc:sldMk cId="0" sldId="258"/>
            <ac:spMk id="7" creationId="{00000000-0000-0000-0000-000000000000}"/>
          </ac:spMkLst>
        </pc:spChg>
      </pc:sldChg>
      <pc:sldChg chg="modSp mod">
        <pc:chgData name="Heather Drought" userId="49bf4d7f-a3d2-4d42-9981-7a113dffd777" providerId="ADAL" clId="{B67FF620-820F-4677-8E41-23FC24DF495C}" dt="2023-03-24T14:44:54.056" v="17" actId="20577"/>
        <pc:sldMkLst>
          <pc:docMk/>
          <pc:sldMk cId="1743101776" sldId="263"/>
        </pc:sldMkLst>
        <pc:spChg chg="mod">
          <ac:chgData name="Heather Drought" userId="49bf4d7f-a3d2-4d42-9981-7a113dffd777" providerId="ADAL" clId="{B67FF620-820F-4677-8E41-23FC24DF495C}" dt="2023-03-24T14:44:54.056" v="17" actId="20577"/>
          <ac:spMkLst>
            <pc:docMk/>
            <pc:sldMk cId="1743101776" sldId="263"/>
            <ac:spMk id="2" creationId="{00000000-0000-0000-0000-000000000000}"/>
          </ac:spMkLst>
        </pc:spChg>
        <pc:spChg chg="mod">
          <ac:chgData name="Heather Drought" userId="49bf4d7f-a3d2-4d42-9981-7a113dffd777" providerId="ADAL" clId="{B67FF620-820F-4677-8E41-23FC24DF495C}" dt="2023-03-24T14:44:27.147" v="11" actId="255"/>
          <ac:spMkLst>
            <pc:docMk/>
            <pc:sldMk cId="1743101776" sldId="263"/>
            <ac:spMk id="7" creationId="{00000000-0000-0000-0000-000000000000}"/>
          </ac:spMkLst>
        </pc:spChg>
        <pc:picChg chg="mod">
          <ac:chgData name="Heather Drought" userId="49bf4d7f-a3d2-4d42-9981-7a113dffd777" providerId="ADAL" clId="{B67FF620-820F-4677-8E41-23FC24DF495C}" dt="2023-03-24T14:44:46.904" v="15" actId="1035"/>
          <ac:picMkLst>
            <pc:docMk/>
            <pc:sldMk cId="1743101776" sldId="263"/>
            <ac:picMk id="9" creationId="{425711F3-7343-3A94-CEDE-872BB0C62AAB}"/>
          </ac:picMkLst>
        </pc:picChg>
      </pc:sldChg>
      <pc:sldChg chg="modSp mod">
        <pc:chgData name="Heather Drought" userId="49bf4d7f-a3d2-4d42-9981-7a113dffd777" providerId="ADAL" clId="{B67FF620-820F-4677-8E41-23FC24DF495C}" dt="2023-03-24T14:43:15.407" v="6" actId="114"/>
        <pc:sldMkLst>
          <pc:docMk/>
          <pc:sldMk cId="906542591" sldId="265"/>
        </pc:sldMkLst>
        <pc:spChg chg="mod">
          <ac:chgData name="Heather Drought" userId="49bf4d7f-a3d2-4d42-9981-7a113dffd777" providerId="ADAL" clId="{B67FF620-820F-4677-8E41-23FC24DF495C}" dt="2023-03-24T14:43:15.407" v="6" actId="114"/>
          <ac:spMkLst>
            <pc:docMk/>
            <pc:sldMk cId="906542591" sldId="265"/>
            <ac:spMk id="3" creationId="{00000000-0000-0000-0000-000000000000}"/>
          </ac:spMkLst>
        </pc:spChg>
      </pc:sldChg>
      <pc:sldChg chg="modSp mod">
        <pc:chgData name="Heather Drought" userId="49bf4d7f-a3d2-4d42-9981-7a113dffd777" providerId="ADAL" clId="{B67FF620-820F-4677-8E41-23FC24DF495C}" dt="2023-03-24T14:43:34.079" v="9" actId="114"/>
        <pc:sldMkLst>
          <pc:docMk/>
          <pc:sldMk cId="2064177262" sldId="267"/>
        </pc:sldMkLst>
        <pc:spChg chg="mod">
          <ac:chgData name="Heather Drought" userId="49bf4d7f-a3d2-4d42-9981-7a113dffd777" providerId="ADAL" clId="{B67FF620-820F-4677-8E41-23FC24DF495C}" dt="2023-03-24T14:43:34.079" v="9" actId="114"/>
          <ac:spMkLst>
            <pc:docMk/>
            <pc:sldMk cId="2064177262" sldId="267"/>
            <ac:spMk id="8" creationId="{97724FDC-10FD-ADCA-8CC8-81F458294AAC}"/>
          </ac:spMkLst>
        </pc:spChg>
      </pc:sldChg>
      <pc:sldChg chg="modSp mod">
        <pc:chgData name="Heather Drought" userId="49bf4d7f-a3d2-4d42-9981-7a113dffd777" providerId="ADAL" clId="{B67FF620-820F-4677-8E41-23FC24DF495C}" dt="2023-03-24T14:47:59.668" v="61" actId="1036"/>
        <pc:sldMkLst>
          <pc:docMk/>
          <pc:sldMk cId="1206787948" sldId="268"/>
        </pc:sldMkLst>
        <pc:spChg chg="mod">
          <ac:chgData name="Heather Drought" userId="49bf4d7f-a3d2-4d42-9981-7a113dffd777" providerId="ADAL" clId="{B67FF620-820F-4677-8E41-23FC24DF495C}" dt="2023-03-24T14:47:59.668" v="61" actId="1036"/>
          <ac:spMkLst>
            <pc:docMk/>
            <pc:sldMk cId="1206787948" sldId="268"/>
            <ac:spMk id="2" creationId="{00000000-0000-0000-0000-000000000000}"/>
          </ac:spMkLst>
        </pc:spChg>
        <pc:spChg chg="mod">
          <ac:chgData name="Heather Drought" userId="49bf4d7f-a3d2-4d42-9981-7a113dffd777" providerId="ADAL" clId="{B67FF620-820F-4677-8E41-23FC24DF495C}" dt="2023-03-24T14:47:54.422" v="51" actId="14100"/>
          <ac:spMkLst>
            <pc:docMk/>
            <pc:sldMk cId="1206787948" sldId="268"/>
            <ac:spMk id="3" creationId="{00000000-0000-0000-0000-000000000000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C383FFA-3E67-DB41-B3A2-21169D97D067}" type="datetimeFigureOut">
              <a:rPr lang="en-US" smtClean="0"/>
              <a:pPr/>
              <a:t>3/24/2023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0BE9DC-4AA4-B44E-8F32-4AD1D72B177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413489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1524B2-032A-9342-AADA-6B28D1DAB08B}" type="datetimeFigureOut">
              <a:rPr lang="en-US" smtClean="0"/>
              <a:pPr/>
              <a:t>3/24/2023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CF8BBE-5964-3B4B-9F39-2C8B2758F63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856051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gif"/><Relationship Id="rId3" Type="http://schemas.openxmlformats.org/officeDocument/2006/relationships/image" Target="../media/image3.png"/><Relationship Id="rId7" Type="http://schemas.openxmlformats.org/officeDocument/2006/relationships/hyperlink" Target="https://www.facebook.com/ClinicalChemistry" TargetMode="External"/><Relationship Id="rId2" Type="http://schemas.openxmlformats.org/officeDocument/2006/relationships/hyperlink" Target="https://www.youtube.com/user/ClinicalChemistry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hyperlink" Target="https://twitter.com/Clin_Chem_AACC" TargetMode="Externa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-1380" y="3836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z="2000">
                <a:solidFill>
                  <a:schemeClr val="accent4"/>
                </a:solidFill>
                <a:latin typeface="Arial"/>
                <a:cs typeface="Arial"/>
              </a:defRPr>
            </a:lvl1pPr>
          </a:lstStyle>
          <a:p>
            <a:fld id="{B897C2A1-9313-CA4F-AEA9-36A479C1E1A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itle 1"/>
          <p:cNvSpPr txBox="1">
            <a:spLocks/>
          </p:cNvSpPr>
          <p:nvPr userDrawn="1"/>
        </p:nvSpPr>
        <p:spPr>
          <a:xfrm>
            <a:off x="685800" y="1328968"/>
            <a:ext cx="3304744" cy="391145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600" b="1" kern="1200">
                <a:solidFill>
                  <a:srgbClr val="1F1F1F"/>
                </a:solidFill>
                <a:latin typeface="Arial"/>
                <a:ea typeface="+mj-ea"/>
                <a:cs typeface="Arial"/>
              </a:defRPr>
            </a:lvl1pPr>
          </a:lstStyle>
          <a:p>
            <a:br>
              <a:rPr lang="en-US" sz="4000">
                <a:solidFill>
                  <a:schemeClr val="bg1">
                    <a:lumMod val="50000"/>
                  </a:schemeClr>
                </a:solidFill>
              </a:rPr>
            </a:br>
            <a:endParaRPr lang="en-US" sz="67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" name="TextBox 1"/>
          <p:cNvSpPr txBox="1"/>
          <p:nvPr userDrawn="1"/>
        </p:nvSpPr>
        <p:spPr>
          <a:xfrm>
            <a:off x="-1380" y="867303"/>
            <a:ext cx="9144000" cy="769441"/>
          </a:xfrm>
          <a:prstGeom prst="rect">
            <a:avLst/>
          </a:prstGeom>
          <a:solidFill>
            <a:schemeClr val="bg1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4400" b="0" i="1" dirty="0">
                <a:solidFill>
                  <a:srgbClr val="AF292E"/>
                </a:solidFill>
              </a:rPr>
              <a:t>Clinical Chemistry </a:t>
            </a:r>
            <a:r>
              <a:rPr lang="en-US" sz="4400" b="0" dirty="0">
                <a:solidFill>
                  <a:srgbClr val="AF292E"/>
                </a:solidFill>
              </a:rPr>
              <a:t>Journal Club</a:t>
            </a:r>
          </a:p>
        </p:txBody>
      </p:sp>
      <p:pic>
        <p:nvPicPr>
          <p:cNvPr id="8" name="Picture 7" descr="AACC+tag_horiz_rgb.eps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657" y="199780"/>
            <a:ext cx="2386209" cy="39288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320800"/>
            <a:ext cx="2057400" cy="48053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320800"/>
            <a:ext cx="6019800" cy="4805363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303175" y="693855"/>
            <a:ext cx="7250202" cy="747396"/>
          </a:xfrm>
        </p:spPr>
        <p:txBody>
          <a:bodyPr/>
          <a:lstStyle/>
          <a:p>
            <a:r>
              <a:rPr lang="en-US" dirty="0"/>
              <a:t>Slide headline goes here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1303175" y="1441251"/>
            <a:ext cx="7250202" cy="3794183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Slide text goes here.</a:t>
            </a:r>
          </a:p>
          <a:p>
            <a:pPr lvl="1"/>
            <a:r>
              <a:rPr lang="en-US" dirty="0"/>
              <a:t>Bulleted list item</a:t>
            </a:r>
          </a:p>
          <a:p>
            <a:pPr lvl="1"/>
            <a:r>
              <a:rPr lang="en-US" dirty="0"/>
              <a:t>Bulleted list item</a:t>
            </a:r>
          </a:p>
          <a:p>
            <a:pPr lvl="1"/>
            <a:r>
              <a:rPr lang="en-US" dirty="0"/>
              <a:t>Bulleted list item</a:t>
            </a:r>
          </a:p>
          <a:p>
            <a:pPr marL="0" indent="0">
              <a:buNone/>
            </a:pPr>
            <a:r>
              <a:rPr lang="en-US" dirty="0"/>
              <a:t>Slide text goes here.</a:t>
            </a:r>
          </a:p>
          <a:p>
            <a:pPr lvl="1"/>
            <a:r>
              <a:rPr lang="en-US" dirty="0"/>
              <a:t>Bulleted list item</a:t>
            </a:r>
          </a:p>
          <a:p>
            <a:pPr lvl="1"/>
            <a:r>
              <a:rPr lang="en-US" dirty="0"/>
              <a:t>Bulleted list item</a:t>
            </a:r>
          </a:p>
          <a:p>
            <a:pPr lvl="1"/>
            <a:r>
              <a:rPr lang="en-US" dirty="0"/>
              <a:t>Bulleted list item</a:t>
            </a:r>
          </a:p>
          <a:p>
            <a:pPr lvl="1"/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4" name="TextBox 1"/>
          <p:cNvSpPr txBox="1">
            <a:spLocks noChangeArrowheads="1"/>
          </p:cNvSpPr>
          <p:nvPr userDrawn="1"/>
        </p:nvSpPr>
        <p:spPr bwMode="auto">
          <a:xfrm flipH="1">
            <a:off x="1333409" y="1388341"/>
            <a:ext cx="6375581" cy="26161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sz="2000" dirty="0">
              <a:solidFill>
                <a:srgbClr val="7F7F7F"/>
              </a:solidFill>
              <a:latin typeface="Times New Roman" pitchFamily="18" charset="0"/>
              <a:ea typeface="MS PGothic" pitchFamily="34" charset="-128"/>
            </a:endParaRPr>
          </a:p>
          <a:p>
            <a:pPr algn="ctr" defTabSz="914400" eaLnBrk="1" hangingPunct="1">
              <a:defRPr/>
            </a:pPr>
            <a:r>
              <a:rPr lang="en-US" sz="2400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Thank you for participating in this month’s</a:t>
            </a:r>
          </a:p>
          <a:p>
            <a:pPr algn="ctr" defTabSz="914400" eaLnBrk="1" hangingPunct="1">
              <a:defRPr/>
            </a:pPr>
            <a:r>
              <a:rPr lang="en-US" sz="2400" i="1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Clinical Chemistry </a:t>
            </a:r>
            <a:r>
              <a:rPr lang="en-US" sz="2400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Journal Club.</a:t>
            </a:r>
          </a:p>
          <a:p>
            <a:pPr algn="ctr" defTabSz="914400" eaLnBrk="1" hangingPunct="1">
              <a:defRPr/>
            </a:pPr>
            <a:endParaRPr lang="en-US" sz="2400" kern="1200" dirty="0">
              <a:solidFill>
                <a:srgbClr val="000000"/>
              </a:solidFill>
              <a:latin typeface="Arial" charset="0"/>
              <a:ea typeface="+mn-ea"/>
              <a:cs typeface="Arial" charset="0"/>
            </a:endParaRPr>
          </a:p>
          <a:p>
            <a:pPr algn="ctr" defTabSz="914400" eaLnBrk="1" hangingPunct="1">
              <a:defRPr/>
            </a:pPr>
            <a:r>
              <a:rPr lang="en-US" sz="2400" kern="1200" dirty="0">
                <a:solidFill>
                  <a:srgbClr val="000000"/>
                </a:solidFill>
                <a:latin typeface="Arial" charset="0"/>
                <a:ea typeface="+mn-ea"/>
                <a:cs typeface="Arial" charset="0"/>
              </a:rPr>
              <a:t>Additional Journal Clubs are available at</a:t>
            </a:r>
          </a:p>
          <a:p>
            <a:pPr algn="ctr" defTabSz="914400" eaLnBrk="1" hangingPunct="1">
              <a:defRPr/>
            </a:pPr>
            <a:r>
              <a:rPr lang="en-US" sz="2400" kern="1200" dirty="0">
                <a:solidFill>
                  <a:srgbClr val="B11F24"/>
                </a:solidFill>
                <a:latin typeface="Arial" charset="0"/>
                <a:ea typeface="+mn-ea"/>
                <a:cs typeface="Arial" charset="0"/>
              </a:rPr>
              <a:t>www.clinchem.org</a:t>
            </a:r>
          </a:p>
          <a:p>
            <a:pPr algn="ctr" defTabSz="914400" eaLnBrk="1" hangingPunct="1">
              <a:defRPr/>
            </a:pPr>
            <a:endParaRPr lang="en-US" sz="2400" kern="1200" dirty="0">
              <a:solidFill>
                <a:srgbClr val="C00000"/>
              </a:solidFill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9" name="TextBox 2"/>
          <p:cNvSpPr txBox="1">
            <a:spLocks noChangeArrowheads="1"/>
          </p:cNvSpPr>
          <p:nvPr userDrawn="1"/>
        </p:nvSpPr>
        <p:spPr bwMode="auto">
          <a:xfrm>
            <a:off x="3881730" y="4300850"/>
            <a:ext cx="1270000" cy="400050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ea typeface="ＭＳ Ｐゴシック" pitchFamily="28" charset="-128"/>
              </a:defRPr>
            </a:lvl9pPr>
          </a:lstStyle>
          <a:p>
            <a:pPr defTabSz="914400" eaLnBrk="1" hangingPunct="1">
              <a:defRPr/>
            </a:pPr>
            <a:r>
              <a:rPr lang="en-US" sz="2000" dirty="0">
                <a:solidFill>
                  <a:srgbClr val="000000"/>
                </a:solidFill>
                <a:latin typeface="+mn-lt"/>
              </a:rPr>
              <a:t>Follow us</a:t>
            </a:r>
          </a:p>
        </p:txBody>
      </p:sp>
      <p:pic>
        <p:nvPicPr>
          <p:cNvPr id="10" name="Picture 9" descr="http://upload.wikimedia.org/wikipedia/commons/4/41/YouTube_icon_block.png">
            <a:hlinkClick r:id="rId2"/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0942" y="4868949"/>
            <a:ext cx="457200" cy="4570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0" descr="http://icons.iconarchive.com/icons/limav/flat-gradient-social/512/Twitter-icon.png">
            <a:hlinkClick r:id="rId4"/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5004" y="4845879"/>
            <a:ext cx="501726" cy="5015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1"/>
          <p:cNvPicPr>
            <a:picLocks noChangeAspect="1" noChangeArrowheads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9409" y="4868062"/>
            <a:ext cx="457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12">
            <a:hlinkClick r:id="rId7"/>
          </p:cNvPr>
          <p:cNvPicPr>
            <a:picLocks noChangeAspect="1" noChangeArrowheads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3454690" y="4852947"/>
            <a:ext cx="457200" cy="4890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69672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696720"/>
            <a:ext cx="5111750" cy="442944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97200"/>
            <a:ext cx="3008313" cy="31289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1798319"/>
            <a:ext cx="5486400" cy="292925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e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03175" y="812591"/>
            <a:ext cx="7250202" cy="74739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175" y="1559987"/>
            <a:ext cx="7250202" cy="37941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11850" y="6243335"/>
            <a:ext cx="73077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00">
                <a:solidFill>
                  <a:srgbClr val="81ADA8"/>
                </a:solidFill>
                <a:latin typeface="Arial"/>
                <a:cs typeface="Arial"/>
              </a:defRPr>
            </a:lvl1pPr>
          </a:lstStyle>
          <a:p>
            <a:fld id="{B897C2A1-9313-CA4F-AEA9-36A479C1E1AD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 userDrawn="1"/>
        </p:nvCxnSpPr>
        <p:spPr>
          <a:xfrm>
            <a:off x="1935678" y="6459403"/>
            <a:ext cx="6042561" cy="0"/>
          </a:xfrm>
          <a:prstGeom prst="line">
            <a:avLst/>
          </a:prstGeom>
          <a:ln w="6350" cap="flat" cmpd="sng" algn="ctr">
            <a:solidFill>
              <a:schemeClr val="accent4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7" name="Picture 6" descr="ClinChem_2lines_title_B12025.eps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66" y="6046297"/>
            <a:ext cx="1871134" cy="777838"/>
          </a:xfrm>
          <a:prstGeom prst="rect">
            <a:avLst/>
          </a:prstGeom>
        </p:spPr>
      </p:pic>
      <p:pic>
        <p:nvPicPr>
          <p:cNvPr id="4" name="Picture 3" descr="AACC+tag_horiz_rgb.eps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0927" y="276426"/>
            <a:ext cx="2023533" cy="333173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000" b="1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spcBef>
          <a:spcPct val="20000"/>
        </a:spcBef>
        <a:buSzPct val="70000"/>
        <a:buFont typeface="Courier New"/>
        <a:buChar char="o"/>
        <a:defRPr sz="2400" kern="1200">
          <a:solidFill>
            <a:schemeClr val="tx1"/>
          </a:solidFill>
          <a:latin typeface="Arial"/>
          <a:ea typeface="+mn-ea"/>
          <a:cs typeface="Arial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400" kern="1200">
          <a:solidFill>
            <a:schemeClr val="tx1"/>
          </a:solidFill>
          <a:latin typeface="Arial"/>
          <a:ea typeface="+mn-ea"/>
          <a:cs typeface="Arial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400" kern="1200">
          <a:solidFill>
            <a:schemeClr val="tx1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doi.org/10.1093/clinchem/hvac214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3"/>
          <p:cNvSpPr txBox="1">
            <a:spLocks/>
          </p:cNvSpPr>
          <p:nvPr/>
        </p:nvSpPr>
        <p:spPr>
          <a:xfrm>
            <a:off x="1184563" y="3657600"/>
            <a:ext cx="6774874" cy="2231231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txBody>
          <a:bodyPr rtlCol="0">
            <a:normAutofit fontScale="250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SzPct val="70000"/>
              <a:buFont typeface="Courier New"/>
              <a:buChar char="o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1600" b="1" dirty="0"/>
          </a:p>
          <a:p>
            <a:pPr marL="0" indent="0">
              <a:buNone/>
            </a:pPr>
            <a:r>
              <a:rPr lang="sv-SE" sz="6200" dirty="0">
                <a:latin typeface="Arial" pitchFamily="34" charset="0"/>
                <a:cs typeface="Arial" pitchFamily="34" charset="0"/>
              </a:rPr>
              <a:t>C. Nitschke, B. Markmann, P. Walter, A. Badbaran, M. Tölle, </a:t>
            </a:r>
          </a:p>
          <a:p>
            <a:pPr marL="0" indent="0">
              <a:buNone/>
            </a:pPr>
            <a:r>
              <a:rPr lang="sv-SE" sz="6200" dirty="0">
                <a:latin typeface="Arial" pitchFamily="34" charset="0"/>
                <a:cs typeface="Arial" pitchFamily="34" charset="0"/>
              </a:rPr>
              <a:t>J. Kropidlowski, Y. Belloum, M.R. Goetz, J. Bardenhagen, L. Stern, </a:t>
            </a:r>
          </a:p>
          <a:p>
            <a:pPr marL="0" indent="0">
              <a:buNone/>
            </a:pPr>
            <a:r>
              <a:rPr lang="sv-SE" sz="6200" dirty="0">
                <a:latin typeface="Arial" pitchFamily="34" charset="0"/>
                <a:cs typeface="Arial" pitchFamily="34" charset="0"/>
              </a:rPr>
              <a:t>J. Tintelnot, M. Schönlein, M. Sinn, P. van der Leest, R. Simon, </a:t>
            </a:r>
          </a:p>
          <a:p>
            <a:pPr marL="0" indent="0">
              <a:buNone/>
            </a:pPr>
            <a:r>
              <a:rPr lang="sv-SE" sz="6200" dirty="0">
                <a:latin typeface="Arial" pitchFamily="34" charset="0"/>
                <a:cs typeface="Arial" pitchFamily="34" charset="0"/>
              </a:rPr>
              <a:t>A. Heumann, J.R. Izbicki, K. Pantel, H. Wikman, F.G. Uzunoglu</a:t>
            </a:r>
          </a:p>
          <a:p>
            <a:pPr marL="0" indent="0">
              <a:buNone/>
            </a:pPr>
            <a:endParaRPr lang="en-US" sz="6200" dirty="0"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charset="0"/>
              <a:buNone/>
              <a:defRPr/>
            </a:pPr>
            <a:r>
              <a:rPr lang="en-US" sz="6200" dirty="0">
                <a:latin typeface="Arial" pitchFamily="34" charset="0"/>
                <a:cs typeface="Arial" pitchFamily="34" charset="0"/>
              </a:rPr>
              <a:t>March 2023</a:t>
            </a:r>
            <a:endParaRPr lang="en-US" sz="62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pitchFamily="34" charset="0"/>
              <a:buNone/>
              <a:defRPr/>
            </a:pPr>
            <a:endParaRPr lang="en-US" sz="7200" dirty="0"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pitchFamily="34" charset="0"/>
              <a:buNone/>
              <a:defRPr/>
            </a:pPr>
            <a:r>
              <a:rPr lang="en-US" sz="6200" dirty="0">
                <a:hlinkClick r:id="rId2"/>
              </a:rPr>
              <a:t>https://doi.org/10.1093/clinchem/hvac214</a:t>
            </a:r>
            <a:endParaRPr lang="en-US" sz="6200" dirty="0"/>
          </a:p>
          <a:p>
            <a:pPr marL="0" indent="0">
              <a:buFont typeface="Arial" pitchFamily="34" charset="0"/>
              <a:buNone/>
              <a:defRPr/>
            </a:pPr>
            <a:endParaRPr lang="en-US" sz="7200" dirty="0">
              <a:latin typeface="Arial" pitchFamily="34" charset="0"/>
              <a:cs typeface="Arial" pitchFamily="34" charset="0"/>
            </a:endParaRPr>
          </a:p>
          <a:p>
            <a:pPr marL="0" indent="0">
              <a:buFont typeface="Arial" pitchFamily="34" charset="0"/>
              <a:buNone/>
              <a:defRPr/>
            </a:pPr>
            <a:endParaRPr lang="en-US" sz="7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Content Placeholder 3">
            <a:extLst>
              <a:ext uri="{FF2B5EF4-FFF2-40B4-BE49-F238E27FC236}">
                <a16:creationId xmlns:a16="http://schemas.microsoft.com/office/drawing/2014/main" id="{86F7C497-07CE-EC9C-372C-9094820DC797}"/>
              </a:ext>
            </a:extLst>
          </p:cNvPr>
          <p:cNvSpPr txBox="1">
            <a:spLocks/>
          </p:cNvSpPr>
          <p:nvPr/>
        </p:nvSpPr>
        <p:spPr>
          <a:xfrm>
            <a:off x="1184563" y="1892335"/>
            <a:ext cx="6774874" cy="1765265"/>
          </a:xfrm>
          <a:prstGeom prst="rect">
            <a:avLst/>
          </a:prstGeom>
          <a:solidFill>
            <a:srgbClr val="AF292E"/>
          </a:solidFill>
          <a:ln w="19050">
            <a:solidFill>
              <a:schemeClr val="tx1"/>
            </a:solidFill>
          </a:ln>
        </p:spPr>
        <p:txBody>
          <a:bodyPr rtlCol="0">
            <a:normAutofit fontScale="250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SzPct val="70000"/>
              <a:buFont typeface="Courier New"/>
              <a:buChar char="o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1600" b="1" dirty="0"/>
          </a:p>
          <a:p>
            <a:pPr marL="0" indent="0">
              <a:lnSpc>
                <a:spcPct val="120000"/>
              </a:lnSpc>
              <a:buNone/>
            </a:pPr>
            <a:r>
              <a:rPr lang="en-US" sz="9600" b="1" dirty="0">
                <a:solidFill>
                  <a:schemeClr val="bg1"/>
                </a:solidFill>
              </a:rPr>
              <a:t>Peripheral and Portal Venous KRAS ctDNA Detection as Independent Prognostic Markers of Early Tumor Recurrence in Pancreatic Ductal Adenocarcinoma</a:t>
            </a:r>
            <a:endParaRPr lang="en-US" sz="7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A8AC5BF-77EF-0489-0ED8-193A8635FFF0}"/>
              </a:ext>
            </a:extLst>
          </p:cNvPr>
          <p:cNvSpPr txBox="1">
            <a:spLocks/>
          </p:cNvSpPr>
          <p:nvPr/>
        </p:nvSpPr>
        <p:spPr>
          <a:xfrm>
            <a:off x="1184563" y="5888825"/>
            <a:ext cx="6774874" cy="775253"/>
          </a:xfrm>
          <a:prstGeom prst="rect">
            <a:avLst/>
          </a:prstGeom>
          <a:solidFill>
            <a:srgbClr val="AF292E"/>
          </a:solidFill>
          <a:ln w="19050">
            <a:solidFill>
              <a:schemeClr val="tx1"/>
            </a:solidFill>
          </a:ln>
        </p:spPr>
        <p:txBody>
          <a:bodyPr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SzPct val="70000"/>
              <a:buFont typeface="Courier New"/>
              <a:buChar char="o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en-US" sz="1600" dirty="0">
              <a:solidFill>
                <a:schemeClr val="bg1"/>
              </a:solidFill>
              <a:latin typeface="+mj-lt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b="1" dirty="0">
                <a:solidFill>
                  <a:schemeClr val="bg1"/>
                </a:solidFill>
                <a:effectLst/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© 2023 American Association for Clinical Chemistry</a:t>
            </a:r>
          </a:p>
          <a:p>
            <a:pPr marL="0" indent="0">
              <a:buFont typeface="Arial" pitchFamily="34" charset="0"/>
              <a:buNone/>
              <a:defRPr/>
            </a:pPr>
            <a:endParaRPr lang="en-US" sz="7200" dirty="0">
              <a:solidFill>
                <a:schemeClr val="bg1"/>
              </a:solidFill>
              <a:latin typeface="+mj-lt"/>
              <a:cs typeface="Arial" pitchFamily="34" charset="0"/>
            </a:endParaRPr>
          </a:p>
          <a:p>
            <a:pPr marL="0" indent="0">
              <a:buFont typeface="Arial" pitchFamily="34" charset="0"/>
              <a:buNone/>
              <a:defRPr/>
            </a:pPr>
            <a:endParaRPr lang="en-US" sz="7200" dirty="0">
              <a:solidFill>
                <a:schemeClr val="bg1"/>
              </a:solidFill>
              <a:latin typeface="+mj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69885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27" y="653889"/>
            <a:ext cx="7250202" cy="747396"/>
          </a:xfrm>
        </p:spPr>
        <p:txBody>
          <a:bodyPr>
            <a:normAutofit/>
          </a:bodyPr>
          <a:lstStyle/>
          <a:p>
            <a:r>
              <a:rPr lang="en-US" dirty="0"/>
              <a:t> Introduction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760021" y="1536700"/>
            <a:ext cx="7793356" cy="431800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2800" i="1" dirty="0"/>
              <a:t>KRAS </a:t>
            </a:r>
            <a:r>
              <a:rPr lang="en-US" sz="2800" dirty="0"/>
              <a:t>circulating tumor (</a:t>
            </a:r>
            <a:r>
              <a:rPr lang="en-US" sz="2800" dirty="0" err="1"/>
              <a:t>ct</a:t>
            </a:r>
            <a:r>
              <a:rPr lang="en-US" sz="2800" dirty="0"/>
              <a:t>)DNA </a:t>
            </a:r>
          </a:p>
          <a:p>
            <a:pPr lvl="1"/>
            <a:r>
              <a:rPr lang="en-US" sz="2000" i="1" dirty="0"/>
              <a:t>KRAS </a:t>
            </a:r>
            <a:r>
              <a:rPr lang="en-US" sz="2000" dirty="0"/>
              <a:t>is a driver gene in pancreatic ductal adenocarcinomas (PDAC) and mutated in about 80–90% of tumors.</a:t>
            </a:r>
          </a:p>
          <a:p>
            <a:pPr lvl="1"/>
            <a:r>
              <a:rPr lang="en-US" sz="2000" dirty="0"/>
              <a:t>Liquid biopsy-based biomarker potential for PDAC</a:t>
            </a:r>
          </a:p>
          <a:p>
            <a:pPr lvl="1"/>
            <a:endParaRPr lang="en-US" sz="2000" dirty="0"/>
          </a:p>
          <a:p>
            <a:pPr marL="0" indent="0">
              <a:buNone/>
            </a:pPr>
            <a:r>
              <a:rPr lang="en-US" sz="2800" dirty="0"/>
              <a:t>Study Aims</a:t>
            </a:r>
            <a:endParaRPr lang="en-US" sz="2500" dirty="0"/>
          </a:p>
          <a:p>
            <a:pPr lvl="1"/>
            <a:r>
              <a:rPr lang="en-US" sz="2000" dirty="0"/>
              <a:t>To improve clinical applicability of ctDNA detection in PDAC. </a:t>
            </a:r>
          </a:p>
          <a:p>
            <a:pPr lvl="1"/>
            <a:r>
              <a:rPr lang="en-US" sz="2000" dirty="0"/>
              <a:t>To study the impact of blood-draw site and time point on the detectability and prognostic role of </a:t>
            </a:r>
            <a:r>
              <a:rPr lang="en-US" sz="2000" i="1" dirty="0"/>
              <a:t>KRAS</a:t>
            </a:r>
            <a:r>
              <a:rPr lang="en-US" sz="2000" dirty="0"/>
              <a:t> mutations in ctDNA.</a:t>
            </a:r>
          </a:p>
          <a:p>
            <a:pPr marL="457200" lvl="1" indent="0">
              <a:buNone/>
            </a:pPr>
            <a:endParaRPr lang="en-US" dirty="0">
              <a:sym typeface="Wingdings" panose="05000000000000000000" pitchFamily="2" charset="2"/>
            </a:endParaRPr>
          </a:p>
          <a:p>
            <a:pPr marL="457200" lvl="1" indent="0">
              <a:buNone/>
            </a:pPr>
            <a:r>
              <a:rPr lang="en-US" dirty="0">
                <a:sym typeface="Wingdings" panose="05000000000000000000" pitchFamily="2" charset="2"/>
              </a:rPr>
              <a:t> Could </a:t>
            </a:r>
            <a:r>
              <a:rPr lang="en-US" i="1" dirty="0">
                <a:sym typeface="Wingdings" panose="05000000000000000000" pitchFamily="2" charset="2"/>
              </a:rPr>
              <a:t>KRAS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err="1">
                <a:sym typeface="Wingdings" panose="05000000000000000000" pitchFamily="2" charset="2"/>
              </a:rPr>
              <a:t>ctDNA</a:t>
            </a:r>
            <a:r>
              <a:rPr lang="en-US" dirty="0">
                <a:sym typeface="Wingdings" panose="05000000000000000000" pitchFamily="2" charset="2"/>
              </a:rPr>
              <a:t> serve as a future clinical biomarker for prognosis in PDAC?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27" y="653889"/>
            <a:ext cx="7250202" cy="747396"/>
          </a:xfrm>
        </p:spPr>
        <p:txBody>
          <a:bodyPr>
            <a:normAutofit/>
          </a:bodyPr>
          <a:lstStyle/>
          <a:p>
            <a:r>
              <a:rPr lang="en-US" dirty="0"/>
              <a:t>Materials &amp; Methods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C1F39844-1B95-D479-2455-A2662A362040}"/>
              </a:ext>
            </a:extLst>
          </p:cNvPr>
          <p:cNvSpPr txBox="1">
            <a:spLocks/>
          </p:cNvSpPr>
          <p:nvPr/>
        </p:nvSpPr>
        <p:spPr>
          <a:xfrm>
            <a:off x="760021" y="1401286"/>
            <a:ext cx="7793356" cy="4802826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SzPct val="70000"/>
              <a:buFont typeface="Courier New"/>
              <a:buChar char="o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400" kern="1200">
                <a:solidFill>
                  <a:schemeClr val="tx1"/>
                </a:solidFill>
                <a:latin typeface="Arial"/>
                <a:ea typeface="+mn-ea"/>
                <a:cs typeface="Arial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en-US" sz="2800" dirty="0"/>
              <a:t>Sample collection &amp; procession</a:t>
            </a:r>
          </a:p>
          <a:p>
            <a:pPr lvl="1"/>
            <a:r>
              <a:rPr lang="en-US" sz="2200" b="0" i="0" u="none" strike="noStrike" baseline="0" dirty="0">
                <a:latin typeface="+mj-lt"/>
              </a:rPr>
              <a:t>221 EDTA blood samples from 108 PDAC patients (65 curative, 43 palliative patients) </a:t>
            </a:r>
            <a:endParaRPr lang="en-US" sz="2200" dirty="0">
              <a:latin typeface="+mj-lt"/>
            </a:endParaRPr>
          </a:p>
          <a:p>
            <a:pPr lvl="1"/>
            <a:r>
              <a:rPr lang="en-US" sz="2200" dirty="0">
                <a:latin typeface="+mj-lt"/>
              </a:rPr>
              <a:t>Including baseline peripheral </a:t>
            </a:r>
            <a:r>
              <a:rPr lang="en-US" sz="2200" dirty="0"/>
              <a:t>and tumor-draining portal venous (PV), postoperative, and follow-up blood samples </a:t>
            </a:r>
          </a:p>
          <a:p>
            <a:pPr lvl="1"/>
            <a:r>
              <a:rPr lang="en-US" sz="2200" dirty="0"/>
              <a:t>Plasma isolation was followed by cfDNA isolation, quantification and digital-droplet PCR (ddPCR) for </a:t>
            </a:r>
            <a:r>
              <a:rPr lang="en-US" sz="2200" i="1" dirty="0"/>
              <a:t>KRAS G12D, G12V, G12R, G12C, </a:t>
            </a:r>
            <a:r>
              <a:rPr lang="en-US" sz="2200" dirty="0"/>
              <a:t>and</a:t>
            </a:r>
            <a:r>
              <a:rPr lang="en-US" sz="2200" i="1" dirty="0"/>
              <a:t> Q61H </a:t>
            </a:r>
            <a:r>
              <a:rPr lang="en-US" sz="2200" dirty="0"/>
              <a:t>hot spot mutations</a:t>
            </a:r>
          </a:p>
          <a:p>
            <a:pPr marL="0" indent="0">
              <a:buFont typeface="Arial"/>
              <a:buNone/>
            </a:pPr>
            <a:r>
              <a:rPr lang="en-US" sz="2800" dirty="0"/>
              <a:t>Clinical correlation</a:t>
            </a:r>
          </a:p>
          <a:p>
            <a:pPr lvl="1"/>
            <a:r>
              <a:rPr lang="en-US" sz="2200" dirty="0"/>
              <a:t>Correlation with recurrence-free (RFS) and overall survival (OS)</a:t>
            </a:r>
          </a:p>
          <a:p>
            <a:pPr marL="457200" lvl="1" indent="0">
              <a:buNone/>
            </a:pPr>
            <a:endParaRPr lang="en-US" sz="2100" dirty="0"/>
          </a:p>
          <a:p>
            <a:pPr marL="457200" lvl="1" indent="0">
              <a:buNone/>
            </a:pPr>
            <a:r>
              <a:rPr lang="en-US" sz="2800" dirty="0">
                <a:sym typeface="Wingdings" panose="05000000000000000000" pitchFamily="2" charset="2"/>
              </a:rPr>
              <a:t> </a:t>
            </a:r>
            <a:r>
              <a:rPr lang="en-US" sz="2100" dirty="0">
                <a:sym typeface="Wingdings" panose="05000000000000000000" pitchFamily="2" charset="2"/>
              </a:rPr>
              <a:t>Can we increase </a:t>
            </a:r>
            <a:r>
              <a:rPr lang="en-US" sz="2100" i="1" dirty="0">
                <a:sym typeface="Wingdings" panose="05000000000000000000" pitchFamily="2" charset="2"/>
              </a:rPr>
              <a:t>KRAS </a:t>
            </a:r>
            <a:r>
              <a:rPr lang="en-US" sz="2100" dirty="0" err="1">
                <a:sym typeface="Wingdings" panose="05000000000000000000" pitchFamily="2" charset="2"/>
              </a:rPr>
              <a:t>ctDNA</a:t>
            </a:r>
            <a:r>
              <a:rPr lang="en-US" sz="2100" dirty="0">
                <a:sym typeface="Wingdings" panose="05000000000000000000" pitchFamily="2" charset="2"/>
              </a:rPr>
              <a:t> detectability or increase prognostic impact by analyzing tumor-draining PV blood?</a:t>
            </a:r>
            <a:endParaRPr lang="en-US" sz="2100" dirty="0"/>
          </a:p>
        </p:txBody>
      </p:sp>
    </p:spTree>
    <p:extLst>
      <p:ext uri="{BB962C8B-B14F-4D97-AF65-F5344CB8AC3E}">
        <p14:creationId xmlns:p14="http://schemas.microsoft.com/office/powerpoint/2010/main" val="120521908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0875" y="276856"/>
            <a:ext cx="7250202" cy="747396"/>
          </a:xfrm>
        </p:spPr>
        <p:txBody>
          <a:bodyPr>
            <a:normAutofit/>
          </a:bodyPr>
          <a:lstStyle/>
          <a:p>
            <a:r>
              <a:rPr lang="en-US" dirty="0"/>
              <a:t>Main Results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618494" y="795177"/>
            <a:ext cx="7793356" cy="5303535"/>
          </a:xfrm>
        </p:spPr>
        <p:txBody>
          <a:bodyPr>
            <a:normAutofit fontScale="47500" lnSpcReduction="20000"/>
          </a:bodyPr>
          <a:lstStyle/>
          <a:p>
            <a:pPr marL="0" indent="0">
              <a:buNone/>
            </a:pPr>
            <a:r>
              <a:rPr lang="en-US" sz="3800" dirty="0">
                <a:latin typeface="+mj-lt"/>
              </a:rPr>
              <a:t>Comparison of palliative and curative patients</a:t>
            </a:r>
          </a:p>
          <a:p>
            <a:pPr algn="l">
              <a:lnSpc>
                <a:spcPct val="120000"/>
              </a:lnSpc>
            </a:pPr>
            <a:r>
              <a:rPr lang="en-US" sz="3500" b="0" i="0" u="none" strike="noStrike" baseline="0" dirty="0">
                <a:latin typeface="+mj-lt"/>
              </a:rPr>
              <a:t>Significantly higher </a:t>
            </a:r>
            <a:r>
              <a:rPr lang="en-US" sz="3500" b="0" i="1" u="none" strike="noStrike" baseline="0" dirty="0">
                <a:latin typeface="+mj-lt"/>
              </a:rPr>
              <a:t>KRAS</a:t>
            </a:r>
            <a:r>
              <a:rPr lang="en-US" sz="3500" b="0" i="0" u="none" strike="noStrike" baseline="0" dirty="0">
                <a:latin typeface="+mj-lt"/>
              </a:rPr>
              <a:t> mutant detection rates and copy numbers were observed in palliative patients’ baseline blood </a:t>
            </a:r>
            <a:r>
              <a:rPr lang="de-DE" sz="3500" b="0" i="0" u="none" strike="noStrike" baseline="0" dirty="0">
                <a:latin typeface="+mj-lt"/>
              </a:rPr>
              <a:t>(58.1% </a:t>
            </a:r>
            <a:r>
              <a:rPr lang="de-DE" sz="3500" b="0" i="0" u="none" strike="noStrike" baseline="0" dirty="0" err="1">
                <a:latin typeface="+mj-lt"/>
              </a:rPr>
              <a:t>vs</a:t>
            </a:r>
            <a:r>
              <a:rPr lang="de-DE" sz="3500" b="0" i="0" u="none" strike="noStrike" baseline="0" dirty="0">
                <a:latin typeface="+mj-lt"/>
              </a:rPr>
              <a:t> </a:t>
            </a:r>
            <a:r>
              <a:rPr lang="en-US" sz="3500" b="0" i="0" u="none" strike="noStrike" baseline="0" dirty="0">
                <a:latin typeface="+mj-lt"/>
              </a:rPr>
              <a:t>24.6%; </a:t>
            </a:r>
            <a:r>
              <a:rPr lang="en-US" sz="3500" b="0" i="1" u="none" strike="noStrike" baseline="0" dirty="0">
                <a:latin typeface="+mj-lt"/>
              </a:rPr>
              <a:t>P</a:t>
            </a:r>
            <a:r>
              <a:rPr lang="en-US" sz="3500" b="0" i="0" u="none" strike="noStrike" baseline="0" dirty="0">
                <a:latin typeface="+mj-lt"/>
              </a:rPr>
              <a:t>=0.002; and </a:t>
            </a:r>
            <a:r>
              <a:rPr lang="en-US" sz="3500" b="0" i="1" u="none" strike="noStrike" baseline="0" dirty="0">
                <a:latin typeface="+mj-lt"/>
              </a:rPr>
              <a:t>P</a:t>
            </a:r>
            <a:r>
              <a:rPr lang="en-US" sz="3500" b="0" i="0" u="none" strike="noStrike" baseline="0" dirty="0">
                <a:latin typeface="+mj-lt"/>
              </a:rPr>
              <a:t>&lt;0.001)</a:t>
            </a:r>
          </a:p>
          <a:p>
            <a:pPr marL="0" indent="0">
              <a:buNone/>
            </a:pPr>
            <a:r>
              <a:rPr lang="en-US" sz="3700" dirty="0">
                <a:latin typeface="+mj-lt"/>
              </a:rPr>
              <a:t>Comparison of PV and baseline blood</a:t>
            </a:r>
          </a:p>
          <a:p>
            <a:pPr algn="l">
              <a:lnSpc>
                <a:spcPct val="120000"/>
              </a:lnSpc>
            </a:pPr>
            <a:r>
              <a:rPr lang="en-US" sz="3500" b="0" i="0" u="none" strike="noStrike" baseline="0" dirty="0">
                <a:latin typeface="+mj-lt"/>
              </a:rPr>
              <a:t>Significantly higher </a:t>
            </a:r>
            <a:r>
              <a:rPr lang="en-US" sz="3500" b="0" i="1" u="none" strike="noStrike" baseline="0" dirty="0">
                <a:latin typeface="+mj-lt"/>
              </a:rPr>
              <a:t>KRAS</a:t>
            </a:r>
            <a:r>
              <a:rPr lang="en-US" sz="3500" b="0" i="0" u="none" strike="noStrike" baseline="0" dirty="0">
                <a:latin typeface="+mj-lt"/>
              </a:rPr>
              <a:t> mutant copies were found in PV blood samples (</a:t>
            </a:r>
            <a:r>
              <a:rPr lang="en-US" sz="3500" b="0" i="1" u="none" strike="noStrike" baseline="0" dirty="0">
                <a:latin typeface="+mj-lt"/>
              </a:rPr>
              <a:t>P</a:t>
            </a:r>
            <a:r>
              <a:rPr lang="en-US" sz="3500" b="0" i="0" u="none" strike="noStrike" baseline="0" dirty="0">
                <a:latin typeface="+mj-lt"/>
              </a:rPr>
              <a:t>&lt;0.05) </a:t>
            </a:r>
          </a:p>
          <a:p>
            <a:pPr marL="0" indent="0">
              <a:buNone/>
            </a:pPr>
            <a:r>
              <a:rPr lang="en-US" sz="3700" i="1" dirty="0">
                <a:latin typeface="+mj-lt"/>
              </a:rPr>
              <a:t>KRAS</a:t>
            </a:r>
            <a:r>
              <a:rPr lang="en-US" sz="3700" dirty="0">
                <a:latin typeface="+mj-lt"/>
              </a:rPr>
              <a:t> as an independent prognostic marker for shorter recurrence-free survival (RFS)</a:t>
            </a:r>
          </a:p>
          <a:p>
            <a:pPr algn="l">
              <a:lnSpc>
                <a:spcPct val="120000"/>
              </a:lnSpc>
            </a:pPr>
            <a:r>
              <a:rPr lang="en-US" sz="3500" b="0" i="0" u="none" strike="noStrike" baseline="0" dirty="0">
                <a:latin typeface="+mj-lt"/>
              </a:rPr>
              <a:t>KRAS </a:t>
            </a:r>
            <a:r>
              <a:rPr lang="en-US" sz="3500" b="0" i="0" u="none" strike="noStrike" baseline="0" dirty="0" err="1">
                <a:latin typeface="+mj-lt"/>
              </a:rPr>
              <a:t>ctDNA</a:t>
            </a:r>
            <a:r>
              <a:rPr lang="en-US" sz="3500" b="0" i="0" u="none" strike="noStrike" baseline="0" dirty="0">
                <a:latin typeface="+mj-lt"/>
              </a:rPr>
              <a:t> detection in pre-, postoperative, and PV blood was significantly associated with shorter RFS and identified as independent prognostic markers (all </a:t>
            </a:r>
            <a:r>
              <a:rPr lang="en-US" sz="3500" b="0" i="1" u="none" strike="noStrike" baseline="0" dirty="0">
                <a:latin typeface="+mj-lt"/>
              </a:rPr>
              <a:t>P</a:t>
            </a:r>
            <a:r>
              <a:rPr lang="en-US" sz="3500" b="0" i="0" u="none" strike="noStrike" baseline="0" dirty="0">
                <a:latin typeface="+mj-lt"/>
              </a:rPr>
              <a:t>&lt;0.015)</a:t>
            </a:r>
          </a:p>
          <a:p>
            <a:pPr marL="0" indent="0">
              <a:buNone/>
            </a:pPr>
            <a:r>
              <a:rPr lang="en-US" sz="3700" i="1" dirty="0">
                <a:latin typeface="+mj-lt"/>
              </a:rPr>
              <a:t>KRAS</a:t>
            </a:r>
            <a:r>
              <a:rPr lang="en-US" sz="3700" dirty="0">
                <a:latin typeface="+mj-lt"/>
              </a:rPr>
              <a:t> as an independent prognostic marker for shorter overall survival (OS)</a:t>
            </a:r>
          </a:p>
          <a:p>
            <a:pPr algn="l">
              <a:lnSpc>
                <a:spcPct val="120000"/>
              </a:lnSpc>
            </a:pPr>
            <a:r>
              <a:rPr lang="en-US" sz="3500" b="0" i="0" u="none" strike="noStrike" baseline="0" dirty="0">
                <a:latin typeface="+mj-lt"/>
              </a:rPr>
              <a:t>KRAS </a:t>
            </a:r>
            <a:r>
              <a:rPr lang="en-US" sz="3500" b="0" i="0" u="none" strike="noStrike" baseline="0" dirty="0" err="1">
                <a:latin typeface="+mj-lt"/>
              </a:rPr>
              <a:t>ctDNA</a:t>
            </a:r>
            <a:r>
              <a:rPr lang="en-US" sz="3500" b="0" i="0" u="none" strike="noStrike" baseline="0" dirty="0">
                <a:latin typeface="+mj-lt"/>
              </a:rPr>
              <a:t> detection in the palliative and curative cohorts was an independent unfavorable prognostic factor for shorter OS  (hazard ratio </a:t>
            </a:r>
            <a:r>
              <a:rPr lang="de-DE" sz="3500" b="0" i="0" u="none" strike="noStrike" baseline="0" dirty="0">
                <a:latin typeface="+mj-lt"/>
              </a:rPr>
              <a:t>[HR] 4.9, </a:t>
            </a:r>
            <a:r>
              <a:rPr lang="de-DE" sz="3500" b="0" i="1" u="none" strike="noStrike" baseline="0" dirty="0">
                <a:latin typeface="+mj-lt"/>
              </a:rPr>
              <a:t>P</a:t>
            </a:r>
            <a:r>
              <a:rPr lang="de-DE" sz="3500" b="0" i="0" u="none" strike="noStrike" baseline="0" dirty="0">
                <a:latin typeface="+mj-lt"/>
              </a:rPr>
              <a:t>=0.011; HR 6.9, </a:t>
            </a:r>
            <a:r>
              <a:rPr lang="de-DE" sz="3500" b="0" i="1" u="none" strike="noStrike" baseline="0" dirty="0">
                <a:latin typeface="+mj-lt"/>
              </a:rPr>
              <a:t>P</a:t>
            </a:r>
            <a:r>
              <a:rPr lang="de-DE" sz="3500" b="0" i="0" u="none" strike="noStrike" baseline="0" dirty="0">
                <a:latin typeface="+mj-lt"/>
              </a:rPr>
              <a:t>=0.008)</a:t>
            </a:r>
          </a:p>
          <a:p>
            <a:pPr algn="l"/>
            <a:endParaRPr lang="en-US" sz="2400" b="0" i="0" u="none" strike="noStrike" baseline="0" dirty="0">
              <a:latin typeface="+mj-lt"/>
            </a:endParaRPr>
          </a:p>
          <a:p>
            <a:pPr marL="0" indent="0" algn="l">
              <a:buNone/>
            </a:pPr>
            <a:r>
              <a:rPr lang="en-US" sz="3700" b="0" i="0" u="none" strike="noStrike" baseline="0" dirty="0">
                <a:latin typeface="+mj-lt"/>
                <a:sym typeface="Wingdings" panose="05000000000000000000" pitchFamily="2" charset="2"/>
              </a:rPr>
              <a:t> Could PV blood be an effective novel tool for identifying prognostic borderline patients?</a:t>
            </a:r>
            <a:endParaRPr lang="en-US" sz="3700" b="0" i="0" u="none" strike="noStrike" baseline="0" dirty="0">
              <a:latin typeface="+mj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65425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half" idx="4294967295"/>
          </p:nvPr>
        </p:nvSpPr>
        <p:spPr>
          <a:xfrm>
            <a:off x="630432" y="1551138"/>
            <a:ext cx="7112727" cy="3517340"/>
          </a:xfrm>
        </p:spPr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5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65833" y="696003"/>
            <a:ext cx="865918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000" b="1" dirty="0">
                <a:latin typeface="+mj-lt"/>
              </a:rPr>
              <a:t>Site dependent </a:t>
            </a:r>
            <a:r>
              <a:rPr lang="en-US" sz="3000" b="1" i="1" dirty="0">
                <a:latin typeface="+mj-lt"/>
              </a:rPr>
              <a:t>KRAS</a:t>
            </a:r>
            <a:r>
              <a:rPr lang="en-US" sz="3000" b="1" dirty="0">
                <a:latin typeface="+mj-lt"/>
              </a:rPr>
              <a:t> </a:t>
            </a:r>
            <a:r>
              <a:rPr lang="en-US" sz="3000" b="1" dirty="0" err="1">
                <a:latin typeface="+mj-lt"/>
              </a:rPr>
              <a:t>ctDNA</a:t>
            </a:r>
            <a:r>
              <a:rPr lang="en-US" sz="3000" b="1" dirty="0">
                <a:latin typeface="+mj-lt"/>
              </a:rPr>
              <a:t> analyses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97724FDC-10FD-ADCA-8CC8-81F458294AAC}"/>
              </a:ext>
            </a:extLst>
          </p:cNvPr>
          <p:cNvSpPr txBox="1"/>
          <p:nvPr/>
        </p:nvSpPr>
        <p:spPr>
          <a:xfrm>
            <a:off x="242405" y="4684140"/>
            <a:ext cx="8659189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l">
              <a:buAutoNum type="alphaUcParenR"/>
            </a:pPr>
            <a:r>
              <a:rPr lang="de-DE" sz="1400" b="0" i="0" u="none" strike="noStrike" baseline="0" dirty="0">
                <a:latin typeface="+mj-lt"/>
              </a:rPr>
              <a:t>ctDNA </a:t>
            </a:r>
            <a:r>
              <a:rPr lang="de-DE" sz="1400" b="0" i="0" u="none" strike="noStrike" baseline="0" dirty="0" err="1">
                <a:latin typeface="+mj-lt"/>
              </a:rPr>
              <a:t>copies</a:t>
            </a:r>
            <a:r>
              <a:rPr lang="de-DE" sz="1400" b="0" i="0" u="none" strike="noStrike" baseline="0" dirty="0">
                <a:latin typeface="+mj-lt"/>
              </a:rPr>
              <a:t> per ml of </a:t>
            </a:r>
            <a:r>
              <a:rPr lang="de-DE" sz="1400" b="0" i="0" u="none" strike="noStrike" baseline="0" dirty="0" err="1">
                <a:latin typeface="+mj-lt"/>
              </a:rPr>
              <a:t>plasma</a:t>
            </a:r>
            <a:r>
              <a:rPr lang="de-DE" sz="1400" b="0" i="0" u="none" strike="noStrike" baseline="0" dirty="0">
                <a:latin typeface="+mj-lt"/>
              </a:rPr>
              <a:t>; </a:t>
            </a:r>
            <a:r>
              <a:rPr lang="en-US" sz="1400" b="0" i="0" u="none" strike="noStrike" baseline="0" dirty="0">
                <a:latin typeface="+mj-lt"/>
              </a:rPr>
              <a:t>significant difference between the palliative preoperative blood and all timepoints of the curative cohort </a:t>
            </a:r>
            <a:r>
              <a:rPr lang="de-DE" sz="1400" b="0" i="0" u="none" strike="noStrike" baseline="0" dirty="0">
                <a:latin typeface="+mj-lt"/>
              </a:rPr>
              <a:t>(****</a:t>
            </a:r>
            <a:r>
              <a:rPr lang="de-DE" sz="1400" b="0" i="1" u="none" strike="noStrike" baseline="0" dirty="0">
                <a:latin typeface="+mj-lt"/>
              </a:rPr>
              <a:t>P</a:t>
            </a:r>
            <a:r>
              <a:rPr lang="de-DE" sz="1400" b="0" i="0" u="none" strike="noStrike" baseline="0" dirty="0">
                <a:latin typeface="+mj-lt"/>
              </a:rPr>
              <a:t>&lt;0.0001; ***</a:t>
            </a:r>
            <a:r>
              <a:rPr lang="de-DE" sz="1400" b="0" i="1" u="none" strike="noStrike" baseline="0" dirty="0">
                <a:latin typeface="+mj-lt"/>
              </a:rPr>
              <a:t>P</a:t>
            </a:r>
            <a:r>
              <a:rPr lang="de-DE" sz="1400" b="0" i="0" u="none" strike="noStrike" baseline="0" dirty="0">
                <a:latin typeface="+mj-lt"/>
              </a:rPr>
              <a:t>&lt;0.001).</a:t>
            </a:r>
          </a:p>
          <a:p>
            <a:pPr marL="342900" indent="-342900" algn="l">
              <a:buAutoNum type="alphaUcParenR"/>
            </a:pPr>
            <a:endParaRPr lang="en-US" sz="1400" dirty="0">
              <a:latin typeface="+mj-lt"/>
            </a:endParaRPr>
          </a:p>
          <a:p>
            <a:pPr algn="l"/>
            <a:r>
              <a:rPr lang="de-DE" sz="1400" dirty="0">
                <a:latin typeface="+mj-lt"/>
              </a:rPr>
              <a:t>B)   </a:t>
            </a:r>
            <a:r>
              <a:rPr lang="de-DE" sz="1400" b="0" i="0" u="none" strike="noStrike" baseline="0" dirty="0">
                <a:latin typeface="+mj-lt"/>
              </a:rPr>
              <a:t>The significant difference in ctDNA copies</a:t>
            </a:r>
            <a:r>
              <a:rPr lang="de-DE" sz="1400" dirty="0">
                <a:latin typeface="+mj-lt"/>
              </a:rPr>
              <a:t> </a:t>
            </a:r>
            <a:r>
              <a:rPr lang="en-US" sz="1400" b="0" i="0" u="none" strike="noStrike" baseline="0" dirty="0">
                <a:latin typeface="+mj-lt"/>
              </a:rPr>
              <a:t>per ml of plasma in matched pairs of baseline and PV blood (*</a:t>
            </a:r>
            <a:r>
              <a:rPr lang="en-US" sz="1400" b="0" i="1" u="none" strike="noStrike" baseline="0" dirty="0">
                <a:latin typeface="+mj-lt"/>
              </a:rPr>
              <a:t>P</a:t>
            </a:r>
            <a:r>
              <a:rPr lang="en-US" sz="1400" b="0" i="0" u="none" strike="noStrike" baseline="0" dirty="0">
                <a:latin typeface="+mj-lt"/>
              </a:rPr>
              <a:t>&lt;0.05).</a:t>
            </a:r>
            <a:endParaRPr lang="de-DE" sz="1400" dirty="0">
              <a:latin typeface="+mj-lt"/>
            </a:endParaRP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30D20209-991B-263C-F6AF-996286B8870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800"/>
          <a:stretch/>
        </p:blipFill>
        <p:spPr>
          <a:xfrm>
            <a:off x="1181786" y="1663337"/>
            <a:ext cx="6010017" cy="2977937"/>
          </a:xfrm>
          <a:prstGeom prst="rect">
            <a:avLst/>
          </a:prstGeom>
        </p:spPr>
      </p:pic>
      <p:sp>
        <p:nvSpPr>
          <p:cNvPr id="2" name="Textfeld 1"/>
          <p:cNvSpPr txBox="1"/>
          <p:nvPr/>
        </p:nvSpPr>
        <p:spPr>
          <a:xfrm>
            <a:off x="1012509" y="1406167"/>
            <a:ext cx="3048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A</a:t>
            </a:r>
          </a:p>
        </p:txBody>
      </p:sp>
      <p:sp>
        <p:nvSpPr>
          <p:cNvPr id="9" name="Textfeld 8"/>
          <p:cNvSpPr txBox="1"/>
          <p:nvPr/>
        </p:nvSpPr>
        <p:spPr>
          <a:xfrm>
            <a:off x="4326150" y="1406167"/>
            <a:ext cx="30489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B</a:t>
            </a:r>
          </a:p>
        </p:txBody>
      </p:sp>
    </p:spTree>
    <p:extLst>
      <p:ext uri="{BB962C8B-B14F-4D97-AF65-F5344CB8AC3E}">
        <p14:creationId xmlns:p14="http://schemas.microsoft.com/office/powerpoint/2010/main" val="20641772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half" idx="4294967295"/>
          </p:nvPr>
        </p:nvSpPr>
        <p:spPr>
          <a:xfrm>
            <a:off x="630432" y="1526715"/>
            <a:ext cx="7112727" cy="3517340"/>
          </a:xfrm>
        </p:spPr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6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0" y="75343"/>
            <a:ext cx="824601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0" u="none" strike="noStrike" baseline="0" dirty="0">
                <a:latin typeface="+mj-lt"/>
              </a:rPr>
              <a:t>Overall and recurrence-free Survival </a:t>
            </a:r>
            <a:br>
              <a:rPr lang="en-US" sz="2800" b="1" i="0" u="none" strike="noStrike" baseline="0" dirty="0">
                <a:latin typeface="+mj-lt"/>
              </a:rPr>
            </a:br>
            <a:r>
              <a:rPr lang="en-US" sz="2800" b="1" i="0" u="none" strike="noStrike" baseline="0" dirty="0">
                <a:latin typeface="+mj-lt"/>
              </a:rPr>
              <a:t>(OS; RFS) correlated to </a:t>
            </a:r>
            <a:r>
              <a:rPr lang="en-US" sz="2800" b="1" i="1" u="none" strike="noStrike" baseline="0" dirty="0">
                <a:latin typeface="+mj-lt"/>
              </a:rPr>
              <a:t>KRAS</a:t>
            </a:r>
            <a:r>
              <a:rPr lang="en-US" sz="2800" b="1" i="0" u="none" strike="noStrike" baseline="0" dirty="0">
                <a:latin typeface="+mj-lt"/>
              </a:rPr>
              <a:t> plasma status</a:t>
            </a:r>
            <a:endParaRPr lang="en-US" sz="2800" b="1" dirty="0">
              <a:latin typeface="+mj-lt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E8B4BF6-B90A-6CEF-115A-91AD78169F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678" y="1162050"/>
            <a:ext cx="6267450" cy="45339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C0D5D5B-8339-7A8B-60B4-CBA95C2B53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11357" y="1121168"/>
            <a:ext cx="2952750" cy="220027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162E827-1B36-DAC9-709F-2D2A33F2F05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58975" y="5726112"/>
            <a:ext cx="6496050" cy="1019175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half" idx="4294967295"/>
          </p:nvPr>
        </p:nvSpPr>
        <p:spPr>
          <a:xfrm>
            <a:off x="630432" y="1551138"/>
            <a:ext cx="7112727" cy="3517340"/>
          </a:xfrm>
        </p:spPr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65716" y="373786"/>
            <a:ext cx="816137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latin typeface="+mj-lt"/>
              </a:rPr>
              <a:t>Correlation between the occurrence </a:t>
            </a:r>
          </a:p>
          <a:p>
            <a:r>
              <a:rPr lang="en-US" sz="2800" b="1" dirty="0">
                <a:latin typeface="+mj-lt"/>
              </a:rPr>
              <a:t>of relapse and </a:t>
            </a:r>
            <a:r>
              <a:rPr lang="en-US" sz="2800" b="1" i="1" dirty="0">
                <a:latin typeface="+mj-lt"/>
              </a:rPr>
              <a:t>KRAS</a:t>
            </a:r>
            <a:r>
              <a:rPr lang="en-US" sz="2800" b="1" dirty="0">
                <a:latin typeface="+mj-lt"/>
              </a:rPr>
              <a:t> ctDNA positivity</a:t>
            </a: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425711F3-7343-3A94-CEDE-872BB0C62A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3040" y="1401585"/>
            <a:ext cx="7190119" cy="4352992"/>
          </a:xfrm>
          <a:prstGeom prst="rect">
            <a:avLst/>
          </a:prstGeom>
        </p:spPr>
      </p:pic>
      <p:sp>
        <p:nvSpPr>
          <p:cNvPr id="2" name="Textfeld 1"/>
          <p:cNvSpPr txBox="1"/>
          <p:nvPr/>
        </p:nvSpPr>
        <p:spPr>
          <a:xfrm>
            <a:off x="1967345" y="5859103"/>
            <a:ext cx="57758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ym typeface="Wingdings" panose="05000000000000000000" pitchFamily="2" charset="2"/>
              </a:rPr>
              <a:t> In all resected patients, a </a:t>
            </a:r>
            <a:r>
              <a:rPr lang="en-US" i="1" dirty="0">
                <a:sym typeface="Wingdings" panose="05000000000000000000" pitchFamily="2" charset="2"/>
              </a:rPr>
              <a:t>KRAS</a:t>
            </a:r>
            <a:r>
              <a:rPr lang="en-US" dirty="0">
                <a:sym typeface="Wingdings" panose="05000000000000000000" pitchFamily="2" charset="2"/>
              </a:rPr>
              <a:t> </a:t>
            </a:r>
            <a:r>
              <a:rPr lang="en-US" dirty="0" err="1">
                <a:sym typeface="Wingdings" panose="05000000000000000000" pitchFamily="2" charset="2"/>
              </a:rPr>
              <a:t>ctDNA</a:t>
            </a:r>
            <a:r>
              <a:rPr lang="en-US" dirty="0">
                <a:sym typeface="Wingdings" panose="05000000000000000000" pitchFamily="2" charset="2"/>
              </a:rPr>
              <a:t> positivity before or at the time of relapse was observed.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31017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0875" y="530856"/>
            <a:ext cx="7250202" cy="747396"/>
          </a:xfrm>
        </p:spPr>
        <p:txBody>
          <a:bodyPr>
            <a:normAutofit/>
          </a:bodyPr>
          <a:lstStyle/>
          <a:p>
            <a:r>
              <a:rPr lang="en-US" dirty="0"/>
              <a:t>Summary &amp; Conclusions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618494" y="1346200"/>
            <a:ext cx="7793356" cy="4897134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i="1" dirty="0">
                <a:latin typeface="+mj-lt"/>
              </a:rPr>
              <a:t>KRAS</a:t>
            </a:r>
            <a:r>
              <a:rPr lang="en-US" dirty="0">
                <a:latin typeface="+mj-lt"/>
              </a:rPr>
              <a:t> </a:t>
            </a:r>
            <a:r>
              <a:rPr lang="en-US" dirty="0" err="1">
                <a:latin typeface="+mj-lt"/>
              </a:rPr>
              <a:t>ctDNA</a:t>
            </a:r>
            <a:r>
              <a:rPr lang="en-US" dirty="0">
                <a:latin typeface="+mj-lt"/>
              </a:rPr>
              <a:t> detection is an independent adverse prognostic marker in curative and palliative PDAC patients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200" dirty="0">
                <a:latin typeface="+mj-lt"/>
              </a:rPr>
              <a:t>At all sites of blood draw and a strong follow-up marker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latin typeface="+mj-lt"/>
              </a:rPr>
              <a:t>The most substantial prognostic impact was seen for PV blood, which could be an effective novel tool for identifying prognostic borderline patients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200" dirty="0">
                <a:latin typeface="+mj-lt"/>
              </a:rPr>
              <a:t>Guiding future decision-making on neoadjuvant treatment despite anatomical </a:t>
            </a:r>
            <a:r>
              <a:rPr lang="en-US" sz="2200" dirty="0" err="1">
                <a:latin typeface="+mj-lt"/>
              </a:rPr>
              <a:t>resectability</a:t>
            </a:r>
            <a:r>
              <a:rPr lang="en-US" sz="2200" dirty="0">
                <a:latin typeface="+mj-lt"/>
              </a:rPr>
              <a:t>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>
                <a:latin typeface="+mj-lt"/>
              </a:rPr>
              <a:t>Higher PV mutant copy numbers contribute to an improved technical feasibility.</a:t>
            </a:r>
            <a:endParaRPr lang="en-US" b="0" i="0" u="none" strike="noStrike" baseline="0" dirty="0">
              <a:latin typeface="+mj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67879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97C2A1-9313-CA4F-AEA9-36A479C1E1AD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185049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32">
      <a:dk1>
        <a:srgbClr val="1F1F1F"/>
      </a:dk1>
      <a:lt1>
        <a:sysClr val="window" lastClr="FFFFFF"/>
      </a:lt1>
      <a:dk2>
        <a:srgbClr val="636463"/>
      </a:dk2>
      <a:lt2>
        <a:srgbClr val="EEECE1"/>
      </a:lt2>
      <a:accent1>
        <a:srgbClr val="B11F24"/>
      </a:accent1>
      <a:accent2>
        <a:srgbClr val="005A84"/>
      </a:accent2>
      <a:accent3>
        <a:srgbClr val="E2A856"/>
      </a:accent3>
      <a:accent4>
        <a:srgbClr val="81ADA8"/>
      </a:accent4>
      <a:accent5>
        <a:srgbClr val="636463"/>
      </a:accent5>
      <a:accent6>
        <a:srgbClr val="328CB6"/>
      </a:accent6>
      <a:hlink>
        <a:srgbClr val="81ADA8"/>
      </a:hlink>
      <a:folHlink>
        <a:srgbClr val="81ADA8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FA99CD3DF87B34DA71835D03ADFAC51" ma:contentTypeVersion="10" ma:contentTypeDescription="Create a new document." ma:contentTypeScope="" ma:versionID="2b0dc1cb388965465a85991a5b3ed890">
  <xsd:schema xmlns:xsd="http://www.w3.org/2001/XMLSchema" xmlns:xs="http://www.w3.org/2001/XMLSchema" xmlns:p="http://schemas.microsoft.com/office/2006/metadata/properties" xmlns:ns2="5209ea11-3884-410a-a436-0e0e9fa818b1" xmlns:ns3="60253ea7-35f4-4dd6-b378-a686d1967733" targetNamespace="http://schemas.microsoft.com/office/2006/metadata/properties" ma:root="true" ma:fieldsID="3ab72a2167c06157f901cebd4367d047" ns2:_="" ns3:_="">
    <xsd:import namespace="5209ea11-3884-410a-a436-0e0e9fa818b1"/>
    <xsd:import namespace="60253ea7-35f4-4dd6-b378-a686d196773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209ea11-3884-410a-a436-0e0e9fa818b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e50f3c69-1d6a-4099-826a-1ff1ac42e45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0253ea7-35f4-4dd6-b378-a686d1967733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48f71eaf-dec7-41b6-bf71-66c8e973adb5}" ma:internalName="TaxCatchAll" ma:showField="CatchAllData" ma:web="60253ea7-35f4-4dd6-b378-a686d196773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36FAA93-3BC2-4E55-9E51-E29DC05049C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209ea11-3884-410a-a436-0e0e9fa818b1"/>
    <ds:schemaRef ds:uri="60253ea7-35f4-4dd6-b378-a686d196773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BF99BD63-A6BA-4F63-97E1-384BA514C60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670</Words>
  <Application>Microsoft Office PowerPoint</Application>
  <PresentationFormat>On-screen Show (4:3)</PresentationFormat>
  <Paragraphs>67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Calibri</vt:lpstr>
      <vt:lpstr>Courier New</vt:lpstr>
      <vt:lpstr>Times New Roman</vt:lpstr>
      <vt:lpstr>Office Theme</vt:lpstr>
      <vt:lpstr>PowerPoint Presentation</vt:lpstr>
      <vt:lpstr> Introduction</vt:lpstr>
      <vt:lpstr>Materials &amp; Methods</vt:lpstr>
      <vt:lpstr>Main Results</vt:lpstr>
      <vt:lpstr>PowerPoint Presentation</vt:lpstr>
      <vt:lpstr>PowerPoint Presentation</vt:lpstr>
      <vt:lpstr>PowerPoint Presentation</vt:lpstr>
      <vt:lpstr>Summary &amp; Conclusions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Heather Drought</dc:creator>
  <cp:lastModifiedBy>Heather Drought</cp:lastModifiedBy>
  <cp:revision>46</cp:revision>
  <dcterms:created xsi:type="dcterms:W3CDTF">2014-07-07T15:02:10Z</dcterms:created>
  <dcterms:modified xsi:type="dcterms:W3CDTF">2023-03-24T14:48:04Z</dcterms:modified>
  <cp:contentStatus/>
</cp:coreProperties>
</file>