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57" r:id="rId5"/>
  </p:sldMasterIdLst>
  <p:notesMasterIdLst>
    <p:notesMasterId r:id="rId19"/>
  </p:notesMasterIdLst>
  <p:handoutMasterIdLst>
    <p:handoutMasterId r:id="rId20"/>
  </p:handoutMasterIdLst>
  <p:sldIdLst>
    <p:sldId id="983" r:id="rId6"/>
    <p:sldId id="956" r:id="rId7"/>
    <p:sldId id="986" r:id="rId8"/>
    <p:sldId id="987" r:id="rId9"/>
    <p:sldId id="985" r:id="rId10"/>
    <p:sldId id="988" r:id="rId11"/>
    <p:sldId id="989" r:id="rId12"/>
    <p:sldId id="991" r:id="rId13"/>
    <p:sldId id="992" r:id="rId14"/>
    <p:sldId id="993" r:id="rId15"/>
    <p:sldId id="984" r:id="rId16"/>
    <p:sldId id="990" r:id="rId17"/>
    <p:sldId id="98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DEDE"/>
    <a:srgbClr val="B01F24"/>
    <a:srgbClr val="58595B"/>
    <a:srgbClr val="FFFFFF"/>
    <a:srgbClr val="B9393C"/>
    <a:srgbClr val="F48636"/>
    <a:srgbClr val="F0F0F0"/>
    <a:srgbClr val="48A992"/>
    <a:srgbClr val="CC724A"/>
    <a:srgbClr val="B2B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15" autoAdjust="0"/>
    <p:restoredTop sz="95417" autoAdjust="0"/>
  </p:normalViewPr>
  <p:slideViewPr>
    <p:cSldViewPr snapToGrid="0" showGuides="1">
      <p:cViewPr varScale="1">
        <p:scale>
          <a:sx n="78" d="100"/>
          <a:sy n="78" d="100"/>
        </p:scale>
        <p:origin x="102" y="378"/>
      </p:cViewPr>
      <p:guideLst>
        <p:guide orient="horz" pos="2159"/>
        <p:guide pos="3840"/>
      </p:guideLst>
    </p:cSldViewPr>
  </p:slideViewPr>
  <p:notesTextViewPr>
    <p:cViewPr>
      <p:scale>
        <a:sx n="1" d="1"/>
        <a:sy n="1" d="1"/>
      </p:scale>
      <p:origin x="0" y="0"/>
    </p:cViewPr>
  </p:notesTextViewPr>
  <p:notesViewPr>
    <p:cSldViewPr snapToGrid="0">
      <p:cViewPr varScale="1">
        <p:scale>
          <a:sx n="84" d="100"/>
          <a:sy n="84" d="100"/>
        </p:scale>
        <p:origin x="296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Drought" userId="49bf4d7f-a3d2-4d42-9981-7a113dffd777" providerId="ADAL" clId="{5BDDD678-29BF-414C-9684-56059F77734C}"/>
    <pc:docChg chg="modSld">
      <pc:chgData name="Heather Drought" userId="49bf4d7f-a3d2-4d42-9981-7a113dffd777" providerId="ADAL" clId="{5BDDD678-29BF-414C-9684-56059F77734C}" dt="2026-08-31T14:52:22.041" v="176" actId="14100"/>
      <pc:docMkLst>
        <pc:docMk/>
      </pc:docMkLst>
      <pc:sldChg chg="modSp mod">
        <pc:chgData name="Heather Drought" userId="49bf4d7f-a3d2-4d42-9981-7a113dffd777" providerId="ADAL" clId="{5BDDD678-29BF-414C-9684-56059F77734C}" dt="2026-08-31T14:14:52.549" v="0" actId="207"/>
        <pc:sldMkLst>
          <pc:docMk/>
          <pc:sldMk cId="0" sldId="983"/>
        </pc:sldMkLst>
        <pc:spChg chg="mod">
          <ac:chgData name="Heather Drought" userId="49bf4d7f-a3d2-4d42-9981-7a113dffd777" providerId="ADAL" clId="{5BDDD678-29BF-414C-9684-56059F77734C}" dt="2026-08-31T14:14:52.549" v="0" actId="207"/>
          <ac:spMkLst>
            <pc:docMk/>
            <pc:sldMk cId="0" sldId="983"/>
            <ac:spMk id="6" creationId="{00000000-0000-0000-0000-000000000000}"/>
          </ac:spMkLst>
        </pc:spChg>
      </pc:sldChg>
      <pc:sldChg chg="modSp mod">
        <pc:chgData name="Heather Drought" userId="49bf4d7f-a3d2-4d42-9981-7a113dffd777" providerId="ADAL" clId="{5BDDD678-29BF-414C-9684-56059F77734C}" dt="2026-08-31T14:51:57.564" v="171" actId="1038"/>
        <pc:sldMkLst>
          <pc:docMk/>
          <pc:sldMk cId="0" sldId="985"/>
        </pc:sldMkLst>
        <pc:spChg chg="mod">
          <ac:chgData name="Heather Drought" userId="49bf4d7f-a3d2-4d42-9981-7a113dffd777" providerId="ADAL" clId="{5BDDD678-29BF-414C-9684-56059F77734C}" dt="2026-08-31T14:51:17.365" v="71" actId="1036"/>
          <ac:spMkLst>
            <pc:docMk/>
            <pc:sldMk cId="0" sldId="985"/>
            <ac:spMk id="8" creationId="{00000000-0000-0000-0000-000000000000}"/>
          </ac:spMkLst>
        </pc:spChg>
        <pc:picChg chg="mod">
          <ac:chgData name="Heather Drought" userId="49bf4d7f-a3d2-4d42-9981-7a113dffd777" providerId="ADAL" clId="{5BDDD678-29BF-414C-9684-56059F77734C}" dt="2026-08-31T14:51:57.564" v="171" actId="1038"/>
          <ac:picMkLst>
            <pc:docMk/>
            <pc:sldMk cId="0" sldId="985"/>
            <ac:picMk id="4" creationId="{00000000-0000-0000-0000-000000000000}"/>
          </ac:picMkLst>
        </pc:picChg>
      </pc:sldChg>
      <pc:sldChg chg="modSp mod">
        <pc:chgData name="Heather Drought" userId="49bf4d7f-a3d2-4d42-9981-7a113dffd777" providerId="ADAL" clId="{5BDDD678-29BF-414C-9684-56059F77734C}" dt="2026-08-31T14:52:22.041" v="176" actId="14100"/>
        <pc:sldMkLst>
          <pc:docMk/>
          <pc:sldMk cId="0" sldId="991"/>
        </pc:sldMkLst>
        <pc:spChg chg="mod">
          <ac:chgData name="Heather Drought" userId="49bf4d7f-a3d2-4d42-9981-7a113dffd777" providerId="ADAL" clId="{5BDDD678-29BF-414C-9684-56059F77734C}" dt="2026-08-31T14:52:16.115" v="173" actId="14100"/>
          <ac:spMkLst>
            <pc:docMk/>
            <pc:sldMk cId="0" sldId="991"/>
            <ac:spMk id="8" creationId="{00000000-0000-0000-0000-000000000000}"/>
          </ac:spMkLst>
        </pc:spChg>
        <pc:picChg chg="mod">
          <ac:chgData name="Heather Drought" userId="49bf4d7f-a3d2-4d42-9981-7a113dffd777" providerId="ADAL" clId="{5BDDD678-29BF-414C-9684-56059F77734C}" dt="2026-08-31T14:52:22.041" v="176" actId="14100"/>
          <ac:picMkLst>
            <pc:docMk/>
            <pc:sldMk cId="0" sldId="991"/>
            <ac:picMk id="5"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A8B6E0-CFFB-46E9-A71E-960207839740}" type="datetimeFigureOut">
              <a:rPr lang="en-US" smtClean="0"/>
              <a:t>8/31/2026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930EF-AEA4-4F7C-B0AF-3E4D219F4A0F}"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0041D-931E-D84C-8E00-5C9561D52601}" type="datetimeFigureOut">
              <a:rPr lang="en-US" smtClean="0"/>
              <a:t>8/31/2026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62931-4D4D-6D4B-8991-B9773CEEBA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hyperlink" Target="https://www.youtube.com/user/ClinicalChemistry" TargetMode="External"/><Relationship Id="rId7" Type="http://schemas.openxmlformats.org/officeDocument/2006/relationships/hyperlink" Target="https://www.facebook.com/ClinicalChemistry"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hyperlink" Target="https://www.linkedin.com/company/myadlm" TargetMode="External"/><Relationship Id="rId10" Type="http://schemas.openxmlformats.org/officeDocument/2006/relationships/image" Target="../media/image11.jpeg"/><Relationship Id="rId4" Type="http://schemas.openxmlformats.org/officeDocument/2006/relationships/image" Target="../media/image8.png"/><Relationship Id="rId9" Type="http://schemas.openxmlformats.org/officeDocument/2006/relationships/hyperlink" Target="http://x.com/Clin_Chem_ADLM"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GI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hyperlink" Target="https://www.youtube.com/user/ClinicalChemistry" TargetMode="External"/><Relationship Id="rId7" Type="http://schemas.openxmlformats.org/officeDocument/2006/relationships/hyperlink" Target="https://www.facebook.com/ClinicalChemistry" TargetMode="External"/><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hyperlink" Target="https://www.linkedin.com/company/myadlm" TargetMode="External"/><Relationship Id="rId10" Type="http://schemas.openxmlformats.org/officeDocument/2006/relationships/image" Target="../media/image11.jpeg"/><Relationship Id="rId4" Type="http://schemas.openxmlformats.org/officeDocument/2006/relationships/image" Target="../media/image8.png"/><Relationship Id="rId9" Type="http://schemas.openxmlformats.org/officeDocument/2006/relationships/hyperlink" Target="http://x.com/Clin_Chem_ADL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Pr>
        <a:solidFill>
          <a:srgbClr val="B01F24"/>
        </a:solidFill>
        <a:effectLst/>
      </p:bgPr>
    </p:bg>
    <p:spTree>
      <p:nvGrpSpPr>
        <p:cNvPr id="1" name=""/>
        <p:cNvGrpSpPr/>
        <p:nvPr/>
      </p:nvGrpSpPr>
      <p:grpSpPr>
        <a:xfrm>
          <a:off x="0" y="0"/>
          <a:ext cx="0" cy="0"/>
          <a:chOff x="0" y="0"/>
          <a:chExt cx="0" cy="0"/>
        </a:xfrm>
      </p:grpSpPr>
      <p:pic>
        <p:nvPicPr>
          <p:cNvPr id="14" name="Picture 13" descr="Background pattern, icon&#10;&#10;Description automatically generated"/>
          <p:cNvPicPr>
            <a:picLocks noChangeAspect="1"/>
          </p:cNvPicPr>
          <p:nvPr userDrawn="1"/>
        </p:nvPicPr>
        <p:blipFill rotWithShape="1">
          <a:blip r:embed="rId2" cstate="screen"/>
          <a:srcRect/>
          <a:stretch>
            <a:fillRect/>
          </a:stretch>
        </p:blipFill>
        <p:spPr>
          <a:xfrm>
            <a:off x="3543620" y="0"/>
            <a:ext cx="8648380" cy="6858000"/>
          </a:xfrm>
          <a:prstGeom prst="rect">
            <a:avLst/>
          </a:prstGeom>
        </p:spPr>
      </p:pic>
      <p:sp>
        <p:nvSpPr>
          <p:cNvPr id="7" name="Rectangle 6"/>
          <p:cNvSpPr/>
          <p:nvPr userDrawn="1"/>
        </p:nvSpPr>
        <p:spPr>
          <a:xfrm>
            <a:off x="0" y="6160059"/>
            <a:ext cx="12192000" cy="697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Shape, rectangle&#10;&#10;Description automatically generated"/>
          <p:cNvPicPr>
            <a:picLocks noChangeAspect="1"/>
          </p:cNvPicPr>
          <p:nvPr userDrawn="1"/>
        </p:nvPicPr>
        <p:blipFill rotWithShape="1">
          <a:blip r:embed="rId3" cstate="screen"/>
          <a:srcRect/>
          <a:stretch>
            <a:fillRect/>
          </a:stretch>
        </p:blipFill>
        <p:spPr>
          <a:xfrm>
            <a:off x="0" y="5025227"/>
            <a:ext cx="12192000" cy="1640087"/>
          </a:xfrm>
          <a:prstGeom prst="rect">
            <a:avLst/>
          </a:prstGeom>
        </p:spPr>
      </p:pic>
      <p:sp>
        <p:nvSpPr>
          <p:cNvPr id="2" name="Title 1"/>
          <p:cNvSpPr>
            <a:spLocks noGrp="1"/>
          </p:cNvSpPr>
          <p:nvPr>
            <p:ph type="ctrTitle" hasCustomPrompt="1"/>
          </p:nvPr>
        </p:nvSpPr>
        <p:spPr>
          <a:xfrm>
            <a:off x="874373" y="1230652"/>
            <a:ext cx="10557400" cy="1687623"/>
          </a:xfrm>
        </p:spPr>
        <p:txBody>
          <a:bodyPr anchor="ctr">
            <a:normAutofit/>
          </a:bodyPr>
          <a:lstStyle>
            <a:lvl1pPr algn="l">
              <a:defRPr sz="6600" b="1" i="0">
                <a:solidFill>
                  <a:schemeClr val="bg1"/>
                </a:solidFill>
                <a:latin typeface="Arial" panose="020B0604020202020204" pitchFamily="34" charset="0"/>
                <a:cs typeface="Arial" panose="020B0604020202020204" pitchFamily="34" charset="0"/>
              </a:defRPr>
            </a:lvl1pPr>
          </a:lstStyle>
          <a:p>
            <a:r>
              <a:rPr lang="en-US" dirty="0"/>
              <a:t>Article title</a:t>
            </a:r>
          </a:p>
        </p:txBody>
      </p:sp>
      <p:sp>
        <p:nvSpPr>
          <p:cNvPr id="19" name="Text Placeholder 28"/>
          <p:cNvSpPr>
            <a:spLocks noGrp="1"/>
          </p:cNvSpPr>
          <p:nvPr>
            <p:ph type="body" sz="quarter" idx="16" hasCustomPrompt="1"/>
          </p:nvPr>
        </p:nvSpPr>
        <p:spPr>
          <a:xfrm>
            <a:off x="874372" y="3328365"/>
            <a:ext cx="7587457" cy="1063625"/>
          </a:xfrm>
        </p:spPr>
        <p:txBody>
          <a:bodyPr>
            <a:normAutofit/>
          </a:bodyPr>
          <a:lstStyle>
            <a:lvl1pPr marL="0" indent="0">
              <a:lnSpc>
                <a:spcPct val="100000"/>
              </a:lnSpc>
              <a:buNone/>
              <a:defRPr sz="2200">
                <a:solidFill>
                  <a:srgbClr val="DEDEDE"/>
                </a:solidFill>
              </a:defRPr>
            </a:lvl1pPr>
          </a:lstStyle>
          <a:p>
            <a:pPr lvl="0"/>
            <a:r>
              <a:rPr lang="en-US" dirty="0"/>
              <a:t>Author list</a:t>
            </a:r>
          </a:p>
        </p:txBody>
      </p:sp>
      <p:sp>
        <p:nvSpPr>
          <p:cNvPr id="6" name="Rounded Rectangle 5"/>
          <p:cNvSpPr/>
          <p:nvPr userDrawn="1"/>
        </p:nvSpPr>
        <p:spPr>
          <a:xfrm>
            <a:off x="980440" y="3074750"/>
            <a:ext cx="1665013" cy="825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 Placeholder 11"/>
          <p:cNvSpPr>
            <a:spLocks noGrp="1"/>
          </p:cNvSpPr>
          <p:nvPr>
            <p:ph type="body" sz="quarter" idx="21" hasCustomPrompt="1"/>
          </p:nvPr>
        </p:nvSpPr>
        <p:spPr>
          <a:xfrm>
            <a:off x="898697" y="6007379"/>
            <a:ext cx="7563132" cy="577850"/>
          </a:xfrm>
        </p:spPr>
        <p:txBody>
          <a:bodyPr anchor="ctr" anchorCtr="0">
            <a:noAutofit/>
          </a:bodyPr>
          <a:lstStyle>
            <a:lvl1pPr marL="0" indent="0" algn="l">
              <a:buNone/>
              <a:defRPr sz="1800" b="0">
                <a:solidFill>
                  <a:schemeClr val="tx1"/>
                </a:solidFill>
              </a:defRPr>
            </a:lvl1pPr>
          </a:lstStyle>
          <a:p>
            <a:pPr lvl="0"/>
            <a:r>
              <a:rPr lang="en-US" dirty="0"/>
              <a:t>Copyright</a:t>
            </a:r>
          </a:p>
        </p:txBody>
      </p:sp>
      <p:sp>
        <p:nvSpPr>
          <p:cNvPr id="4" name="Text Placeholder 28"/>
          <p:cNvSpPr>
            <a:spLocks noGrp="1"/>
          </p:cNvSpPr>
          <p:nvPr>
            <p:ph type="body" sz="quarter" idx="22" hasCustomPrompt="1"/>
          </p:nvPr>
        </p:nvSpPr>
        <p:spPr>
          <a:xfrm>
            <a:off x="874372" y="4510733"/>
            <a:ext cx="7587457" cy="494547"/>
          </a:xfrm>
        </p:spPr>
        <p:txBody>
          <a:bodyPr>
            <a:normAutofit/>
          </a:bodyPr>
          <a:lstStyle>
            <a:lvl1pPr marL="0" indent="0">
              <a:lnSpc>
                <a:spcPct val="100000"/>
              </a:lnSpc>
              <a:buNone/>
              <a:defRPr sz="2200" b="1">
                <a:solidFill>
                  <a:srgbClr val="DEDEDE"/>
                </a:solidFill>
              </a:defRPr>
            </a:lvl1pPr>
          </a:lstStyle>
          <a:p>
            <a:pPr lvl="0"/>
            <a:r>
              <a:rPr lang="en-US" dirty="0"/>
              <a:t>Issue month and year</a:t>
            </a:r>
          </a:p>
        </p:txBody>
      </p:sp>
      <p:sp>
        <p:nvSpPr>
          <p:cNvPr id="8" name="Text Placeholder 28"/>
          <p:cNvSpPr>
            <a:spLocks noGrp="1"/>
          </p:cNvSpPr>
          <p:nvPr>
            <p:ph type="body" sz="quarter" idx="23" hasCustomPrompt="1"/>
          </p:nvPr>
        </p:nvSpPr>
        <p:spPr>
          <a:xfrm>
            <a:off x="874372" y="5109423"/>
            <a:ext cx="7587457" cy="494547"/>
          </a:xfrm>
        </p:spPr>
        <p:txBody>
          <a:bodyPr>
            <a:normAutofit/>
          </a:bodyPr>
          <a:lstStyle>
            <a:lvl1pPr marL="0" indent="0">
              <a:lnSpc>
                <a:spcPct val="100000"/>
              </a:lnSpc>
              <a:buNone/>
              <a:defRPr sz="2200">
                <a:solidFill>
                  <a:srgbClr val="DEDEDE"/>
                </a:solidFill>
              </a:defRPr>
            </a:lvl1pPr>
          </a:lstStyle>
          <a:p>
            <a:pPr lvl="0"/>
            <a:r>
              <a:rPr lang="en-US" dirty="0"/>
              <a:t>Article DOI</a:t>
            </a:r>
          </a:p>
        </p:txBody>
      </p:sp>
      <p:sp>
        <p:nvSpPr>
          <p:cNvPr id="9" name="Text Placeholder 7"/>
          <p:cNvSpPr txBox="1"/>
          <p:nvPr userDrawn="1"/>
        </p:nvSpPr>
        <p:spPr>
          <a:xfrm>
            <a:off x="874372" y="272771"/>
            <a:ext cx="10412463" cy="10636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Clr>
                <a:srgbClr val="B01F24"/>
              </a:buClr>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B01F24"/>
              </a:buClr>
              <a:buFont typeface="Courier New" panose="02070309020205020404" pitchFamily="49" charset="0"/>
              <a:buChar char="o"/>
              <a:defRPr sz="20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200" i="1" dirty="0">
                <a:solidFill>
                  <a:srgbClr val="DEDEDE"/>
                </a:solidFill>
                <a:latin typeface="AvantGarde CE" panose="04000500000000000000" pitchFamily="82" charset="0"/>
              </a:rPr>
              <a:t>Clinical Chemistry </a:t>
            </a:r>
            <a:r>
              <a:rPr lang="en-US" sz="5200" dirty="0">
                <a:solidFill>
                  <a:srgbClr val="DEDEDE"/>
                </a:solidFill>
                <a:latin typeface="AvantGarde CE" panose="04000500000000000000" pitchFamily="82" charset="0"/>
              </a:rPr>
              <a:t>Journal Club</a:t>
            </a:r>
          </a:p>
        </p:txBody>
      </p:sp>
      <p:pic>
        <p:nvPicPr>
          <p:cNvPr id="10" name="Picture 9"/>
          <p:cNvPicPr>
            <a:picLocks noChangeAspect="1"/>
          </p:cNvPicPr>
          <p:nvPr userDrawn="1"/>
        </p:nvPicPr>
        <p:blipFill>
          <a:blip r:embed="rId4"/>
          <a:stretch>
            <a:fillRect/>
          </a:stretch>
        </p:blipFill>
        <p:spPr>
          <a:xfrm>
            <a:off x="8772183" y="6011574"/>
            <a:ext cx="2971800" cy="5524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Content Slide">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1825625"/>
            <a:ext cx="10515599" cy="3937866"/>
          </a:xfrm>
        </p:spPr>
        <p:txBody>
          <a:bodyPr/>
          <a:lstStyle>
            <a:lvl1pPr>
              <a:buClr>
                <a:srgbClr val="B01F24"/>
              </a:buClr>
              <a:defRPr/>
            </a:lvl1pPr>
            <a:lvl2pPr>
              <a:buClr>
                <a:srgbClr val="B01F24"/>
              </a:buClr>
              <a:defRPr/>
            </a:lvl2pPr>
            <a:lvl3pPr>
              <a:buClr>
                <a:srgbClr val="B01F24"/>
              </a:buClr>
              <a:defRPr/>
            </a:lvl3pPr>
            <a:lvl4pPr>
              <a:buClr>
                <a:srgbClr val="B01F24"/>
              </a:buClr>
              <a:defRPr/>
            </a:lvl4pPr>
            <a:lvl5pPr>
              <a:buClr>
                <a:srgbClr val="B01F2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4"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ndard Content Slide">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1825625"/>
            <a:ext cx="10515599" cy="3937866"/>
          </a:xfrm>
        </p:spPr>
        <p:txBody>
          <a:bodyPr/>
          <a:lstStyle>
            <a:lvl1pPr>
              <a:buClr>
                <a:srgbClr val="B01F24"/>
              </a:buClr>
              <a:defRPr/>
            </a:lvl1pPr>
            <a:lvl2pPr>
              <a:buClr>
                <a:srgbClr val="B01F24"/>
              </a:buClr>
              <a:defRPr/>
            </a:lvl2pPr>
            <a:lvl3pPr>
              <a:buClr>
                <a:srgbClr val="B01F24"/>
              </a:buClr>
              <a:defRPr/>
            </a:lvl3pPr>
            <a:lvl4pPr>
              <a:buClr>
                <a:srgbClr val="B01F24"/>
              </a:buClr>
              <a:defRPr/>
            </a:lvl4pPr>
            <a:lvl5pPr>
              <a:buClr>
                <a:srgbClr val="B01F2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4"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
        <p:nvSpPr>
          <p:cNvPr id="3" name="文本框 2"/>
          <p:cNvSpPr txBox="1"/>
          <p:nvPr userDrawn="1"/>
        </p:nvSpPr>
        <p:spPr>
          <a:xfrm>
            <a:off x="1976120" y="1452880"/>
            <a:ext cx="4064000" cy="368300"/>
          </a:xfrm>
          <a:prstGeom prst="rect">
            <a:avLst/>
          </a:prstGeom>
          <a:noFill/>
        </p:spPr>
        <p:txBody>
          <a:bodyPr wrap="square" rtlCol="0">
            <a:sp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Content + Picture">
    <p:spTree>
      <p:nvGrpSpPr>
        <p:cNvPr id="1" name=""/>
        <p:cNvGrpSpPr/>
        <p:nvPr/>
      </p:nvGrpSpPr>
      <p:grpSpPr>
        <a:xfrm>
          <a:off x="0" y="0"/>
          <a:ext cx="0" cy="0"/>
          <a:chOff x="0" y="0"/>
          <a:chExt cx="0" cy="0"/>
        </a:xfrm>
      </p:grpSpPr>
      <p:pic>
        <p:nvPicPr>
          <p:cNvPr id="4" name="Picture 3"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3" name="Picture Placeholder 2"/>
          <p:cNvSpPr>
            <a:spLocks noGrp="1"/>
          </p:cNvSpPr>
          <p:nvPr>
            <p:ph type="pic" idx="1"/>
          </p:nvPr>
        </p:nvSpPr>
        <p:spPr>
          <a:xfrm rot="10800000" flipV="1">
            <a:off x="6816435" y="1839479"/>
            <a:ext cx="4537759" cy="3937864"/>
          </a:xfrm>
          <a:custGeom>
            <a:avLst/>
            <a:gdLst>
              <a:gd name="connsiteX0" fmla="*/ 0 w 4537361"/>
              <a:gd name="connsiteY0" fmla="*/ 0 h 3937864"/>
              <a:gd name="connsiteX1" fmla="*/ 4537361 w 4537361"/>
              <a:gd name="connsiteY1" fmla="*/ 0 h 3937864"/>
              <a:gd name="connsiteX2" fmla="*/ 4537361 w 4537361"/>
              <a:gd name="connsiteY2" fmla="*/ 3937864 h 3937864"/>
              <a:gd name="connsiteX3" fmla="*/ 0 w 4537361"/>
              <a:gd name="connsiteY3" fmla="*/ 3937864 h 3937864"/>
              <a:gd name="connsiteX4" fmla="*/ 0 w 4537361"/>
              <a:gd name="connsiteY4" fmla="*/ 0 h 3937864"/>
              <a:gd name="connsiteX0-1" fmla="*/ 0 w 4537361"/>
              <a:gd name="connsiteY0-2" fmla="*/ 0 h 3937864"/>
              <a:gd name="connsiteX1-3" fmla="*/ 4537361 w 4537361"/>
              <a:gd name="connsiteY1-4" fmla="*/ 0 h 3937864"/>
              <a:gd name="connsiteX2-5" fmla="*/ 4537361 w 4537361"/>
              <a:gd name="connsiteY2-6" fmla="*/ 3937864 h 3937864"/>
              <a:gd name="connsiteX3-7" fmla="*/ 769303 w 4537361"/>
              <a:gd name="connsiteY3-8" fmla="*/ 3935020 h 3937864"/>
              <a:gd name="connsiteX4-9" fmla="*/ 0 w 4537361"/>
              <a:gd name="connsiteY4-10" fmla="*/ 3937864 h 3937864"/>
              <a:gd name="connsiteX5" fmla="*/ 0 w 4537361"/>
              <a:gd name="connsiteY5" fmla="*/ 0 h 3937864"/>
              <a:gd name="connsiteX0-11" fmla="*/ 0 w 4537361"/>
              <a:gd name="connsiteY0-12" fmla="*/ 0 h 3937864"/>
              <a:gd name="connsiteX1-13" fmla="*/ 4537361 w 4537361"/>
              <a:gd name="connsiteY1-14" fmla="*/ 0 h 3937864"/>
              <a:gd name="connsiteX2-15" fmla="*/ 4537361 w 4537361"/>
              <a:gd name="connsiteY2-16" fmla="*/ 3937864 h 3937864"/>
              <a:gd name="connsiteX3-17" fmla="*/ 769303 w 4537361"/>
              <a:gd name="connsiteY3-18" fmla="*/ 3935020 h 3937864"/>
              <a:gd name="connsiteX4-19" fmla="*/ 0 w 4537361"/>
              <a:gd name="connsiteY4-20" fmla="*/ 3937864 h 3937864"/>
              <a:gd name="connsiteX5-21" fmla="*/ 17741 w 4537361"/>
              <a:gd name="connsiteY5-22" fmla="*/ 3346296 h 3937864"/>
              <a:gd name="connsiteX6" fmla="*/ 0 w 4537361"/>
              <a:gd name="connsiteY6" fmla="*/ 0 h 3937864"/>
              <a:gd name="connsiteX0-23" fmla="*/ 0 w 4537361"/>
              <a:gd name="connsiteY0-24" fmla="*/ 0 h 3937864"/>
              <a:gd name="connsiteX1-25" fmla="*/ 4537361 w 4537361"/>
              <a:gd name="connsiteY1-26" fmla="*/ 0 h 3937864"/>
              <a:gd name="connsiteX2-27" fmla="*/ 4537361 w 4537361"/>
              <a:gd name="connsiteY2-28" fmla="*/ 3937864 h 3937864"/>
              <a:gd name="connsiteX3-29" fmla="*/ 769303 w 4537361"/>
              <a:gd name="connsiteY3-30" fmla="*/ 3935020 h 3937864"/>
              <a:gd name="connsiteX4-31" fmla="*/ 17741 w 4537361"/>
              <a:gd name="connsiteY4-32" fmla="*/ 3346296 h 3937864"/>
              <a:gd name="connsiteX5-33" fmla="*/ 0 w 4537361"/>
              <a:gd name="connsiteY5-34" fmla="*/ 0 h 3937864"/>
              <a:gd name="connsiteX0-35" fmla="*/ 0 w 4537361"/>
              <a:gd name="connsiteY0-36" fmla="*/ 0 h 3937864"/>
              <a:gd name="connsiteX1-37" fmla="*/ 4537361 w 4537361"/>
              <a:gd name="connsiteY1-38" fmla="*/ 0 h 3937864"/>
              <a:gd name="connsiteX2-39" fmla="*/ 4537361 w 4537361"/>
              <a:gd name="connsiteY2-40" fmla="*/ 3937864 h 3937864"/>
              <a:gd name="connsiteX3-41" fmla="*/ 769303 w 4537361"/>
              <a:gd name="connsiteY3-42" fmla="*/ 3935020 h 3937864"/>
              <a:gd name="connsiteX4-43" fmla="*/ 17741 w 4537361"/>
              <a:gd name="connsiteY4-44" fmla="*/ 3346296 h 3937864"/>
              <a:gd name="connsiteX5-45" fmla="*/ 0 w 4537361"/>
              <a:gd name="connsiteY5-46" fmla="*/ 0 h 3937864"/>
              <a:gd name="connsiteX0-47" fmla="*/ 0 w 4537361"/>
              <a:gd name="connsiteY0-48" fmla="*/ 0 h 3937864"/>
              <a:gd name="connsiteX1-49" fmla="*/ 4537361 w 4537361"/>
              <a:gd name="connsiteY1-50" fmla="*/ 0 h 3937864"/>
              <a:gd name="connsiteX2-51" fmla="*/ 4537361 w 4537361"/>
              <a:gd name="connsiteY2-52" fmla="*/ 3937864 h 3937864"/>
              <a:gd name="connsiteX3-53" fmla="*/ 769303 w 4537361"/>
              <a:gd name="connsiteY3-54" fmla="*/ 3935020 h 3937864"/>
              <a:gd name="connsiteX4-55" fmla="*/ 17741 w 4537361"/>
              <a:gd name="connsiteY4-56" fmla="*/ 3346296 h 3937864"/>
              <a:gd name="connsiteX5-57" fmla="*/ 0 w 4537361"/>
              <a:gd name="connsiteY5-58" fmla="*/ 0 h 3937864"/>
              <a:gd name="connsiteX0-59" fmla="*/ 398 w 4537759"/>
              <a:gd name="connsiteY0-60" fmla="*/ 0 h 3981228"/>
              <a:gd name="connsiteX1-61" fmla="*/ 4537759 w 4537759"/>
              <a:gd name="connsiteY1-62" fmla="*/ 0 h 3981228"/>
              <a:gd name="connsiteX2-63" fmla="*/ 4537759 w 4537759"/>
              <a:gd name="connsiteY2-64" fmla="*/ 3937864 h 3981228"/>
              <a:gd name="connsiteX3-65" fmla="*/ 769701 w 4537759"/>
              <a:gd name="connsiteY3-66" fmla="*/ 3935020 h 3981228"/>
              <a:gd name="connsiteX4-67" fmla="*/ 5613 w 4537759"/>
              <a:gd name="connsiteY4-68" fmla="*/ 3321244 h 3981228"/>
              <a:gd name="connsiteX5-69" fmla="*/ 398 w 4537759"/>
              <a:gd name="connsiteY5-70" fmla="*/ 0 h 3981228"/>
              <a:gd name="connsiteX0-71" fmla="*/ 398 w 4537759"/>
              <a:gd name="connsiteY0-72" fmla="*/ 0 h 3937864"/>
              <a:gd name="connsiteX1-73" fmla="*/ 4537759 w 4537759"/>
              <a:gd name="connsiteY1-74" fmla="*/ 0 h 3937864"/>
              <a:gd name="connsiteX2-75" fmla="*/ 4537759 w 4537759"/>
              <a:gd name="connsiteY2-76" fmla="*/ 3937864 h 3937864"/>
              <a:gd name="connsiteX3-77" fmla="*/ 769701 w 4537759"/>
              <a:gd name="connsiteY3-78" fmla="*/ 3935020 h 3937864"/>
              <a:gd name="connsiteX4-79" fmla="*/ 5613 w 4537759"/>
              <a:gd name="connsiteY4-80" fmla="*/ 3321244 h 3937864"/>
              <a:gd name="connsiteX5-81" fmla="*/ 398 w 4537759"/>
              <a:gd name="connsiteY5-82" fmla="*/ 0 h 3937864"/>
              <a:gd name="connsiteX0-83" fmla="*/ 398 w 4537759"/>
              <a:gd name="connsiteY0-84" fmla="*/ 0 h 3937864"/>
              <a:gd name="connsiteX1-85" fmla="*/ 4537759 w 4537759"/>
              <a:gd name="connsiteY1-86" fmla="*/ 0 h 3937864"/>
              <a:gd name="connsiteX2-87" fmla="*/ 4537759 w 4537759"/>
              <a:gd name="connsiteY2-88" fmla="*/ 3937864 h 3937864"/>
              <a:gd name="connsiteX3-89" fmla="*/ 769701 w 4537759"/>
              <a:gd name="connsiteY3-90" fmla="*/ 3935020 h 3937864"/>
              <a:gd name="connsiteX4-91" fmla="*/ 5613 w 4537759"/>
              <a:gd name="connsiteY4-92" fmla="*/ 3321244 h 3937864"/>
              <a:gd name="connsiteX5-93" fmla="*/ 398 w 4537759"/>
              <a:gd name="connsiteY5-94" fmla="*/ 0 h 3937864"/>
              <a:gd name="connsiteX0-95" fmla="*/ 398 w 4537759"/>
              <a:gd name="connsiteY0-96" fmla="*/ 0 h 3937864"/>
              <a:gd name="connsiteX1-97" fmla="*/ 4537759 w 4537759"/>
              <a:gd name="connsiteY1-98" fmla="*/ 0 h 3937864"/>
              <a:gd name="connsiteX2-99" fmla="*/ 4537759 w 4537759"/>
              <a:gd name="connsiteY2-100" fmla="*/ 3937864 h 3937864"/>
              <a:gd name="connsiteX3-101" fmla="*/ 769701 w 4537759"/>
              <a:gd name="connsiteY3-102" fmla="*/ 3935020 h 3937864"/>
              <a:gd name="connsiteX4-103" fmla="*/ 5613 w 4537759"/>
              <a:gd name="connsiteY4-104" fmla="*/ 3321244 h 3937864"/>
              <a:gd name="connsiteX5-105" fmla="*/ 398 w 4537759"/>
              <a:gd name="connsiteY5-106" fmla="*/ 0 h 39378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537759" h="3937864">
                <a:moveTo>
                  <a:pt x="398" y="0"/>
                </a:moveTo>
                <a:lnTo>
                  <a:pt x="4537759" y="0"/>
                </a:lnTo>
                <a:lnTo>
                  <a:pt x="4537759" y="3937864"/>
                </a:lnTo>
                <a:lnTo>
                  <a:pt x="769701" y="3935020"/>
                </a:lnTo>
                <a:cubicBezTo>
                  <a:pt x="227286" y="3932459"/>
                  <a:pt x="18139" y="3755479"/>
                  <a:pt x="5613" y="3321244"/>
                </a:cubicBezTo>
                <a:cubicBezTo>
                  <a:pt x="-6913" y="2887009"/>
                  <a:pt x="6312" y="1115432"/>
                  <a:pt x="398" y="0"/>
                </a:cubicBezTo>
                <a:close/>
              </a:path>
            </a:pathLst>
          </a:custGeom>
          <a:no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1" name="Content Placeholder 2"/>
          <p:cNvSpPr>
            <a:spLocks noGrp="1"/>
          </p:cNvSpPr>
          <p:nvPr>
            <p:ph idx="13"/>
          </p:nvPr>
        </p:nvSpPr>
        <p:spPr>
          <a:xfrm>
            <a:off x="838201" y="1825625"/>
            <a:ext cx="5675334" cy="3937866"/>
          </a:xfrm>
        </p:spPr>
        <p:txBody>
          <a:bodyPr/>
          <a:lstStyle>
            <a:lvl1pPr>
              <a:buClr>
                <a:srgbClr val="B01F24"/>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2"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8" name="Picture 7"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7" name="Chart Placeholder 6"/>
          <p:cNvSpPr>
            <a:spLocks noGrp="1"/>
          </p:cNvSpPr>
          <p:nvPr>
            <p:ph type="chart" sz="quarter" idx="12"/>
          </p:nvPr>
        </p:nvSpPr>
        <p:spPr>
          <a:xfrm>
            <a:off x="838200" y="2600596"/>
            <a:ext cx="7857567" cy="2980596"/>
          </a:xfrm>
        </p:spPr>
        <p:txBody>
          <a:bodyPr/>
          <a:lstStyle>
            <a:lvl1pPr marL="0" indent="0">
              <a:buFontTx/>
              <a:buNone/>
              <a:defRPr/>
            </a:lvl1pPr>
          </a:lstStyle>
          <a:p>
            <a:endParaRPr lang="en-US"/>
          </a:p>
        </p:txBody>
      </p:sp>
      <p:sp>
        <p:nvSpPr>
          <p:cNvPr id="12" name="Text Placeholder 7"/>
          <p:cNvSpPr>
            <a:spLocks noGrp="1"/>
          </p:cNvSpPr>
          <p:nvPr>
            <p:ph type="body" sz="quarter" idx="14"/>
          </p:nvPr>
        </p:nvSpPr>
        <p:spPr>
          <a:xfrm>
            <a:off x="838200" y="1828800"/>
            <a:ext cx="10515600" cy="745958"/>
          </a:xfrm>
        </p:spPr>
        <p:txBody>
          <a:bodyPr/>
          <a:lstStyle>
            <a:lvl1pPr marL="0" indent="0">
              <a:buFont typeface="Arial" panose="020B0604020202020204" pitchFamily="34" charset="0"/>
              <a:buNone/>
              <a:defRPr/>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a:t>Click to edit Master text styles</a:t>
            </a:r>
          </a:p>
        </p:txBody>
      </p:sp>
      <p:sp>
        <p:nvSpPr>
          <p:cNvPr id="3"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7" name="Picture 6"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able Placeholder 7"/>
          <p:cNvSpPr>
            <a:spLocks noGrp="1"/>
          </p:cNvSpPr>
          <p:nvPr>
            <p:ph type="tbl" sz="quarter" idx="13"/>
          </p:nvPr>
        </p:nvSpPr>
        <p:spPr>
          <a:xfrm>
            <a:off x="838200" y="2595519"/>
            <a:ext cx="8325321" cy="2989570"/>
          </a:xfrm>
        </p:spPr>
        <p:txBody>
          <a:bodyPr/>
          <a:lstStyle>
            <a:lvl1pPr marL="0" indent="0">
              <a:buFontTx/>
              <a:buNone/>
              <a:defRPr/>
            </a:lvl1pPr>
          </a:lstStyle>
          <a:p>
            <a:endParaRPr lang="en-US"/>
          </a:p>
        </p:txBody>
      </p:sp>
      <p:sp>
        <p:nvSpPr>
          <p:cNvPr id="6" name="Text Placeholder 7"/>
          <p:cNvSpPr>
            <a:spLocks noGrp="1"/>
          </p:cNvSpPr>
          <p:nvPr>
            <p:ph type="body" sz="quarter" idx="14"/>
          </p:nvPr>
        </p:nvSpPr>
        <p:spPr>
          <a:xfrm>
            <a:off x="838200" y="1828800"/>
            <a:ext cx="10515600" cy="74595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pic>
        <p:nvPicPr>
          <p:cNvPr id="2" name="Picture 1"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pic>
        <p:nvPicPr>
          <p:cNvPr id="14" name="Picture 13" descr="A picture containing shape&#10;&#10;Description automatically generated"/>
          <p:cNvPicPr>
            <a:picLocks noChangeAspect="1"/>
          </p:cNvPicPr>
          <p:nvPr userDrawn="1"/>
        </p:nvPicPr>
        <p:blipFill rotWithShape="1">
          <a:blip r:embed="rId3" cstate="screen"/>
          <a:srcRect/>
          <a:stretch>
            <a:fillRect/>
          </a:stretch>
        </p:blipFill>
        <p:spPr>
          <a:xfrm>
            <a:off x="1" y="5917062"/>
            <a:ext cx="12192000" cy="943242"/>
          </a:xfrm>
          <a:prstGeom prst="rect">
            <a:avLst/>
          </a:prstGeom>
        </p:spPr>
      </p:pic>
      <p:sp>
        <p:nvSpPr>
          <p:cNvPr id="6" name="Rectangle 5"/>
          <p:cNvSpPr/>
          <p:nvPr userDrawn="1"/>
        </p:nvSpPr>
        <p:spPr>
          <a:xfrm>
            <a:off x="-1" y="0"/>
            <a:ext cx="12192001"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892352" y="1343025"/>
            <a:ext cx="124124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846632" y="6213423"/>
            <a:ext cx="20492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pic>
        <p:nvPicPr>
          <p:cNvPr id="14" name="Picture 13" descr="A picture containing shape&#10;&#10;Description automatically generated"/>
          <p:cNvPicPr>
            <a:picLocks noChangeAspect="1"/>
          </p:cNvPicPr>
          <p:nvPr userDrawn="1"/>
        </p:nvPicPr>
        <p:blipFill rotWithShape="1">
          <a:blip r:embed="rId2" cstate="screen"/>
          <a:srcRect/>
          <a:stretch>
            <a:fillRect/>
          </a:stretch>
        </p:blipFill>
        <p:spPr>
          <a:xfrm>
            <a:off x="1" y="5917062"/>
            <a:ext cx="12192000" cy="943242"/>
          </a:xfrm>
          <a:prstGeom prst="rect">
            <a:avLst/>
          </a:prstGeom>
        </p:spPr>
      </p:pic>
      <p:sp>
        <p:nvSpPr>
          <p:cNvPr id="6" name="Rectangle 5"/>
          <p:cNvSpPr/>
          <p:nvPr userDrawn="1"/>
        </p:nvSpPr>
        <p:spPr>
          <a:xfrm>
            <a:off x="-1" y="0"/>
            <a:ext cx="12192001"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892352" y="1343025"/>
            <a:ext cx="124124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1"/>
          <p:cNvSpPr txBox="1">
            <a:spLocks noChangeArrowheads="1"/>
          </p:cNvSpPr>
          <p:nvPr userDrawn="1"/>
        </p:nvSpPr>
        <p:spPr bwMode="auto">
          <a:xfrm flipH="1">
            <a:off x="1570219" y="1388341"/>
            <a:ext cx="905156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defRPr/>
            </a:pPr>
            <a:r>
              <a:rPr lang="en-US" sz="3200" kern="1200" dirty="0">
                <a:solidFill>
                  <a:srgbClr val="000000"/>
                </a:solidFill>
                <a:latin typeface="Arial" panose="020B0604020202020204" pitchFamily="34" charset="0"/>
                <a:ea typeface="+mn-ea"/>
                <a:cs typeface="Arial" panose="020B0604020202020204" pitchFamily="34" charset="0"/>
              </a:rPr>
              <a:t>Thank you for participating in this month’s</a:t>
            </a:r>
          </a:p>
          <a:p>
            <a:pPr algn="ctr" defTabSz="914400" eaLnBrk="1" hangingPunct="1">
              <a:defRPr/>
            </a:pPr>
            <a:r>
              <a:rPr lang="en-US" sz="3200" i="1" kern="1200" dirty="0">
                <a:solidFill>
                  <a:srgbClr val="000000"/>
                </a:solidFill>
                <a:latin typeface="Arial" panose="020B0604020202020204" pitchFamily="34" charset="0"/>
                <a:ea typeface="+mn-ea"/>
                <a:cs typeface="Arial" panose="020B0604020202020204" pitchFamily="34" charset="0"/>
              </a:rPr>
              <a:t>Clinical Chemistry </a:t>
            </a:r>
            <a:r>
              <a:rPr lang="en-US" sz="3200" kern="1200" dirty="0">
                <a:solidFill>
                  <a:srgbClr val="000000"/>
                </a:solidFill>
                <a:latin typeface="Arial" panose="020B0604020202020204" pitchFamily="34" charset="0"/>
                <a:ea typeface="+mn-ea"/>
                <a:cs typeface="Arial" panose="020B0604020202020204" pitchFamily="34" charset="0"/>
              </a:rPr>
              <a:t>Journal Club.</a:t>
            </a:r>
          </a:p>
          <a:p>
            <a:pPr algn="ctr" defTabSz="914400" eaLnBrk="1" hangingPunct="1">
              <a:defRPr/>
            </a:pPr>
            <a:endParaRPr lang="en-US" sz="3200" kern="1200" dirty="0">
              <a:solidFill>
                <a:srgbClr val="000000"/>
              </a:solidFill>
              <a:latin typeface="Arial" panose="020B0604020202020204" pitchFamily="34" charset="0"/>
              <a:ea typeface="+mn-ea"/>
              <a:cs typeface="Arial" panose="020B0604020202020204" pitchFamily="34" charset="0"/>
            </a:endParaRPr>
          </a:p>
          <a:p>
            <a:pPr algn="ctr" defTabSz="914400" eaLnBrk="1" hangingPunct="1">
              <a:defRPr/>
            </a:pPr>
            <a:r>
              <a:rPr lang="en-US" sz="3200" kern="1200" dirty="0">
                <a:solidFill>
                  <a:srgbClr val="000000"/>
                </a:solidFill>
                <a:latin typeface="Arial" panose="020B0604020202020204" pitchFamily="34" charset="0"/>
                <a:ea typeface="+mn-ea"/>
                <a:cs typeface="Arial" panose="020B0604020202020204" pitchFamily="34" charset="0"/>
              </a:rPr>
              <a:t>Additional journal clubs are available at</a:t>
            </a:r>
          </a:p>
          <a:p>
            <a:pPr algn="ctr" defTabSz="914400" eaLnBrk="1" hangingPunct="1">
              <a:defRPr/>
            </a:pPr>
            <a:r>
              <a:rPr lang="en-US" sz="3200" kern="1200" dirty="0">
                <a:solidFill>
                  <a:srgbClr val="B11F24"/>
                </a:solidFill>
                <a:latin typeface="Arial" panose="020B0604020202020204" pitchFamily="34" charset="0"/>
                <a:ea typeface="+mn-ea"/>
                <a:cs typeface="Arial" panose="020B0604020202020204" pitchFamily="34" charset="0"/>
              </a:rPr>
              <a:t>www.clinchem.org</a:t>
            </a:r>
          </a:p>
        </p:txBody>
      </p:sp>
      <p:sp>
        <p:nvSpPr>
          <p:cNvPr id="7" name="TextBox 2"/>
          <p:cNvSpPr txBox="1">
            <a:spLocks noChangeArrowheads="1"/>
          </p:cNvSpPr>
          <p:nvPr userDrawn="1"/>
        </p:nvSpPr>
        <p:spPr bwMode="auto">
          <a:xfrm>
            <a:off x="5299147" y="4300850"/>
            <a:ext cx="1593706" cy="492443"/>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MS PGothic" panose="020B0600070205080204" pitchFamily="28" charset="-128"/>
              </a:defRPr>
            </a:lvl1pPr>
            <a:lvl2pPr marL="742950" indent="-285750" eaLnBrk="0" hangingPunct="0">
              <a:defRPr>
                <a:solidFill>
                  <a:schemeClr val="tx1"/>
                </a:solidFill>
                <a:latin typeface="Arial" panose="020B0604020202020204" pitchFamily="34" charset="0"/>
                <a:ea typeface="MS PGothic" panose="020B0600070205080204" pitchFamily="28" charset="-128"/>
              </a:defRPr>
            </a:lvl2pPr>
            <a:lvl3pPr marL="1143000" indent="-228600" eaLnBrk="0" hangingPunct="0">
              <a:defRPr>
                <a:solidFill>
                  <a:schemeClr val="tx1"/>
                </a:solidFill>
                <a:latin typeface="Arial" panose="020B0604020202020204" pitchFamily="34" charset="0"/>
                <a:ea typeface="MS PGothic" panose="020B0600070205080204" pitchFamily="28" charset="-128"/>
              </a:defRPr>
            </a:lvl3pPr>
            <a:lvl4pPr marL="1600200" indent="-228600" eaLnBrk="0" hangingPunct="0">
              <a:defRPr>
                <a:solidFill>
                  <a:schemeClr val="tx1"/>
                </a:solidFill>
                <a:latin typeface="Arial" panose="020B0604020202020204" pitchFamily="34" charset="0"/>
                <a:ea typeface="MS PGothic" panose="020B0600070205080204" pitchFamily="28" charset="-128"/>
              </a:defRPr>
            </a:lvl4pPr>
            <a:lvl5pPr marL="2057400" indent="-228600" eaLnBrk="0" hangingPunct="0">
              <a:defRPr>
                <a:solidFill>
                  <a:schemeClr val="tx1"/>
                </a:solidFill>
                <a:latin typeface="Arial" panose="020B0604020202020204" pitchFamily="34" charset="0"/>
                <a:ea typeface="MS PGothic" panose="020B0600070205080204" pitchFamily="28"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9pPr>
          </a:lstStyle>
          <a:p>
            <a:pPr defTabSz="914400" eaLnBrk="1" hangingPunct="1">
              <a:defRPr/>
            </a:pPr>
            <a:r>
              <a:rPr lang="en-US" sz="2600" dirty="0">
                <a:solidFill>
                  <a:srgbClr val="000000"/>
                </a:solidFill>
                <a:latin typeface="Arial" panose="020B0604020202020204" pitchFamily="34" charset="0"/>
                <a:cs typeface="Arial" panose="020B0604020202020204" pitchFamily="34" charset="0"/>
              </a:rPr>
              <a:t>Follow us</a:t>
            </a:r>
          </a:p>
        </p:txBody>
      </p:sp>
      <p:pic>
        <p:nvPicPr>
          <p:cNvPr id="8" name="Picture 7" descr="http://upload.wikimedia.org/wikipedia/commons/4/41/YouTube_icon_block.png">
            <a:hlinkClick r:id="rId3"/>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75742" y="4868949"/>
            <a:ext cx="457200" cy="45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204209" y="486806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hlinkClick r:id="rId7"/>
          </p:cNvPr>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a:stretch>
            <a:fillRect/>
          </a:stretch>
        </p:blipFill>
        <p:spPr bwMode="auto">
          <a:xfrm>
            <a:off x="5029490" y="4852947"/>
            <a:ext cx="457200" cy="489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hlinkClick r:id="rId9"/>
          </p:cNvPr>
          <p:cNvPicPr>
            <a:picLocks noChangeAspect="1"/>
          </p:cNvPicPr>
          <p:nvPr userDrawn="1"/>
        </p:nvPicPr>
        <p:blipFill>
          <a:blip r:embed="rId10"/>
          <a:stretch>
            <a:fillRect/>
          </a:stretch>
        </p:blipFill>
        <p:spPr>
          <a:xfrm>
            <a:off x="5614738" y="4858250"/>
            <a:ext cx="463717" cy="46371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Pr>
        <a:solidFill>
          <a:srgbClr val="B01F24"/>
        </a:solidFill>
        <a:effectLst/>
      </p:bgPr>
    </p:bg>
    <p:spTree>
      <p:nvGrpSpPr>
        <p:cNvPr id="1" name=""/>
        <p:cNvGrpSpPr/>
        <p:nvPr/>
      </p:nvGrpSpPr>
      <p:grpSpPr>
        <a:xfrm>
          <a:off x="0" y="0"/>
          <a:ext cx="0" cy="0"/>
          <a:chOff x="0" y="0"/>
          <a:chExt cx="0" cy="0"/>
        </a:xfrm>
      </p:grpSpPr>
      <p:pic>
        <p:nvPicPr>
          <p:cNvPr id="14" name="Picture 13" descr="Background pattern, icon&#10;&#10;Description automatically generated"/>
          <p:cNvPicPr>
            <a:picLocks noChangeAspect="1"/>
          </p:cNvPicPr>
          <p:nvPr userDrawn="1"/>
        </p:nvPicPr>
        <p:blipFill rotWithShape="1">
          <a:blip r:embed="rId2" cstate="screen"/>
          <a:srcRect/>
          <a:stretch>
            <a:fillRect/>
          </a:stretch>
        </p:blipFill>
        <p:spPr>
          <a:xfrm>
            <a:off x="3543620" y="0"/>
            <a:ext cx="8648380" cy="6858000"/>
          </a:xfrm>
          <a:prstGeom prst="rect">
            <a:avLst/>
          </a:prstGeom>
        </p:spPr>
      </p:pic>
      <p:sp>
        <p:nvSpPr>
          <p:cNvPr id="7" name="Rectangle 6"/>
          <p:cNvSpPr/>
          <p:nvPr userDrawn="1"/>
        </p:nvSpPr>
        <p:spPr>
          <a:xfrm>
            <a:off x="0" y="6160059"/>
            <a:ext cx="12192000" cy="697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Shape, rectangle&#10;&#10;Description automatically generated"/>
          <p:cNvPicPr>
            <a:picLocks noChangeAspect="1"/>
          </p:cNvPicPr>
          <p:nvPr userDrawn="1"/>
        </p:nvPicPr>
        <p:blipFill rotWithShape="1">
          <a:blip r:embed="rId3" cstate="screen"/>
          <a:srcRect/>
          <a:stretch>
            <a:fillRect/>
          </a:stretch>
        </p:blipFill>
        <p:spPr>
          <a:xfrm>
            <a:off x="0" y="5025227"/>
            <a:ext cx="12192000" cy="1640087"/>
          </a:xfrm>
          <a:prstGeom prst="rect">
            <a:avLst/>
          </a:prstGeom>
        </p:spPr>
      </p:pic>
      <p:sp>
        <p:nvSpPr>
          <p:cNvPr id="2" name="Title 1"/>
          <p:cNvSpPr>
            <a:spLocks noGrp="1"/>
          </p:cNvSpPr>
          <p:nvPr>
            <p:ph type="ctrTitle" hasCustomPrompt="1"/>
          </p:nvPr>
        </p:nvSpPr>
        <p:spPr>
          <a:xfrm>
            <a:off x="874373" y="1230652"/>
            <a:ext cx="10557400" cy="1687623"/>
          </a:xfrm>
        </p:spPr>
        <p:txBody>
          <a:bodyPr anchor="ctr">
            <a:normAutofit/>
          </a:bodyPr>
          <a:lstStyle>
            <a:lvl1pPr algn="l">
              <a:defRPr sz="6600" b="1" i="0">
                <a:solidFill>
                  <a:schemeClr val="bg1"/>
                </a:solidFill>
                <a:latin typeface="Arial" panose="020B0604020202020204" pitchFamily="34" charset="0"/>
                <a:cs typeface="Arial" panose="020B0604020202020204" pitchFamily="34" charset="0"/>
              </a:defRPr>
            </a:lvl1pPr>
          </a:lstStyle>
          <a:p>
            <a:r>
              <a:rPr lang="en-US" dirty="0"/>
              <a:t>Article title</a:t>
            </a:r>
          </a:p>
        </p:txBody>
      </p:sp>
      <p:sp>
        <p:nvSpPr>
          <p:cNvPr id="19" name="Text Placeholder 28"/>
          <p:cNvSpPr>
            <a:spLocks noGrp="1"/>
          </p:cNvSpPr>
          <p:nvPr>
            <p:ph type="body" sz="quarter" idx="16" hasCustomPrompt="1"/>
          </p:nvPr>
        </p:nvSpPr>
        <p:spPr>
          <a:xfrm>
            <a:off x="874372" y="3328365"/>
            <a:ext cx="7587457" cy="1063625"/>
          </a:xfrm>
        </p:spPr>
        <p:txBody>
          <a:bodyPr>
            <a:normAutofit/>
          </a:bodyPr>
          <a:lstStyle>
            <a:lvl1pPr marL="0" indent="0">
              <a:lnSpc>
                <a:spcPct val="100000"/>
              </a:lnSpc>
              <a:buNone/>
              <a:defRPr sz="2200">
                <a:solidFill>
                  <a:srgbClr val="DEDEDE"/>
                </a:solidFill>
              </a:defRPr>
            </a:lvl1pPr>
          </a:lstStyle>
          <a:p>
            <a:pPr lvl="0"/>
            <a:r>
              <a:rPr lang="en-US" dirty="0"/>
              <a:t>Author list</a:t>
            </a:r>
          </a:p>
        </p:txBody>
      </p:sp>
      <p:sp>
        <p:nvSpPr>
          <p:cNvPr id="6" name="Rounded Rectangle 5"/>
          <p:cNvSpPr/>
          <p:nvPr userDrawn="1"/>
        </p:nvSpPr>
        <p:spPr>
          <a:xfrm>
            <a:off x="980440" y="3074750"/>
            <a:ext cx="1665013" cy="825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 Placeholder 11"/>
          <p:cNvSpPr>
            <a:spLocks noGrp="1"/>
          </p:cNvSpPr>
          <p:nvPr>
            <p:ph type="body" sz="quarter" idx="21" hasCustomPrompt="1"/>
          </p:nvPr>
        </p:nvSpPr>
        <p:spPr>
          <a:xfrm>
            <a:off x="898697" y="6007379"/>
            <a:ext cx="7563132" cy="577850"/>
          </a:xfrm>
        </p:spPr>
        <p:txBody>
          <a:bodyPr anchor="ctr" anchorCtr="0">
            <a:noAutofit/>
          </a:bodyPr>
          <a:lstStyle>
            <a:lvl1pPr marL="0" indent="0" algn="l">
              <a:buNone/>
              <a:defRPr sz="1800" b="0">
                <a:solidFill>
                  <a:schemeClr val="tx1"/>
                </a:solidFill>
              </a:defRPr>
            </a:lvl1pPr>
          </a:lstStyle>
          <a:p>
            <a:pPr lvl="0"/>
            <a:r>
              <a:rPr lang="en-US" dirty="0"/>
              <a:t>Copyright</a:t>
            </a:r>
          </a:p>
        </p:txBody>
      </p:sp>
      <p:sp>
        <p:nvSpPr>
          <p:cNvPr id="4" name="Text Placeholder 28"/>
          <p:cNvSpPr>
            <a:spLocks noGrp="1"/>
          </p:cNvSpPr>
          <p:nvPr>
            <p:ph type="body" sz="quarter" idx="22" hasCustomPrompt="1"/>
          </p:nvPr>
        </p:nvSpPr>
        <p:spPr>
          <a:xfrm>
            <a:off x="874372" y="4510733"/>
            <a:ext cx="7587457" cy="494547"/>
          </a:xfrm>
        </p:spPr>
        <p:txBody>
          <a:bodyPr>
            <a:normAutofit/>
          </a:bodyPr>
          <a:lstStyle>
            <a:lvl1pPr marL="0" indent="0">
              <a:lnSpc>
                <a:spcPct val="100000"/>
              </a:lnSpc>
              <a:buNone/>
              <a:defRPr sz="2200" b="1">
                <a:solidFill>
                  <a:srgbClr val="DEDEDE"/>
                </a:solidFill>
              </a:defRPr>
            </a:lvl1pPr>
          </a:lstStyle>
          <a:p>
            <a:pPr lvl="0"/>
            <a:r>
              <a:rPr lang="en-US" dirty="0"/>
              <a:t>Issue month and year</a:t>
            </a:r>
          </a:p>
        </p:txBody>
      </p:sp>
      <p:sp>
        <p:nvSpPr>
          <p:cNvPr id="8" name="Text Placeholder 28"/>
          <p:cNvSpPr>
            <a:spLocks noGrp="1"/>
          </p:cNvSpPr>
          <p:nvPr>
            <p:ph type="body" sz="quarter" idx="23" hasCustomPrompt="1"/>
          </p:nvPr>
        </p:nvSpPr>
        <p:spPr>
          <a:xfrm>
            <a:off x="874372" y="5109423"/>
            <a:ext cx="7587457" cy="494547"/>
          </a:xfrm>
        </p:spPr>
        <p:txBody>
          <a:bodyPr>
            <a:normAutofit/>
          </a:bodyPr>
          <a:lstStyle>
            <a:lvl1pPr marL="0" indent="0">
              <a:lnSpc>
                <a:spcPct val="100000"/>
              </a:lnSpc>
              <a:buNone/>
              <a:defRPr sz="2200">
                <a:solidFill>
                  <a:srgbClr val="DEDEDE"/>
                </a:solidFill>
              </a:defRPr>
            </a:lvl1pPr>
          </a:lstStyle>
          <a:p>
            <a:pPr lvl="0"/>
            <a:r>
              <a:rPr lang="en-US" dirty="0"/>
              <a:t>Article DOI</a:t>
            </a:r>
          </a:p>
        </p:txBody>
      </p:sp>
      <p:sp>
        <p:nvSpPr>
          <p:cNvPr id="9" name="Text Placeholder 7"/>
          <p:cNvSpPr txBox="1"/>
          <p:nvPr userDrawn="1"/>
        </p:nvSpPr>
        <p:spPr>
          <a:xfrm>
            <a:off x="874372" y="272771"/>
            <a:ext cx="10412463" cy="10636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Clr>
                <a:srgbClr val="B01F24"/>
              </a:buClr>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B01F24"/>
              </a:buClr>
              <a:buFont typeface="Courier New" panose="02070309020205020404" pitchFamily="49" charset="0"/>
              <a:buChar char="o"/>
              <a:defRPr sz="20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200" i="1" dirty="0">
                <a:solidFill>
                  <a:srgbClr val="DEDEDE"/>
                </a:solidFill>
                <a:latin typeface="AvantGarde CE" panose="04000500000000000000" pitchFamily="82" charset="0"/>
              </a:rPr>
              <a:t>Clinical Chemistry </a:t>
            </a:r>
            <a:r>
              <a:rPr lang="en-US" sz="5200" dirty="0">
                <a:solidFill>
                  <a:srgbClr val="DEDEDE"/>
                </a:solidFill>
                <a:latin typeface="AvantGarde CE" panose="04000500000000000000" pitchFamily="82" charset="0"/>
              </a:rPr>
              <a:t>Journal Club</a:t>
            </a:r>
          </a:p>
        </p:txBody>
      </p:sp>
      <p:pic>
        <p:nvPicPr>
          <p:cNvPr id="10" name="Picture 9"/>
          <p:cNvPicPr>
            <a:picLocks noChangeAspect="1"/>
          </p:cNvPicPr>
          <p:nvPr userDrawn="1"/>
        </p:nvPicPr>
        <p:blipFill>
          <a:blip r:embed="rId4"/>
          <a:stretch>
            <a:fillRect/>
          </a:stretch>
        </p:blipFill>
        <p:spPr>
          <a:xfrm>
            <a:off x="8772183" y="6011574"/>
            <a:ext cx="2971800" cy="55245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Content Slide">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1825625"/>
            <a:ext cx="10515599" cy="3937866"/>
          </a:xfrm>
        </p:spPr>
        <p:txBody>
          <a:bodyPr/>
          <a:lstStyle>
            <a:lvl1pPr>
              <a:buClr>
                <a:srgbClr val="B01F24"/>
              </a:buClr>
              <a:defRPr/>
            </a:lvl1pPr>
            <a:lvl2pPr>
              <a:buClr>
                <a:srgbClr val="B01F24"/>
              </a:buClr>
              <a:defRPr/>
            </a:lvl2pPr>
            <a:lvl3pPr>
              <a:buClr>
                <a:srgbClr val="B01F24"/>
              </a:buClr>
              <a:defRPr/>
            </a:lvl3pPr>
            <a:lvl4pPr>
              <a:buClr>
                <a:srgbClr val="B01F24"/>
              </a:buClr>
              <a:defRPr/>
            </a:lvl4pPr>
            <a:lvl5pPr>
              <a:buClr>
                <a:srgbClr val="B01F2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4"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tandard Content Slide">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1825625"/>
            <a:ext cx="10515599" cy="3937866"/>
          </a:xfrm>
        </p:spPr>
        <p:txBody>
          <a:bodyPr/>
          <a:lstStyle>
            <a:lvl1pPr>
              <a:buClr>
                <a:srgbClr val="B01F24"/>
              </a:buClr>
              <a:defRPr/>
            </a:lvl1pPr>
            <a:lvl2pPr>
              <a:buClr>
                <a:srgbClr val="B01F24"/>
              </a:buClr>
              <a:defRPr/>
            </a:lvl2pPr>
            <a:lvl3pPr>
              <a:buClr>
                <a:srgbClr val="B01F24"/>
              </a:buClr>
              <a:defRPr/>
            </a:lvl3pPr>
            <a:lvl4pPr>
              <a:buClr>
                <a:srgbClr val="B01F24"/>
              </a:buClr>
              <a:defRPr/>
            </a:lvl4pPr>
            <a:lvl5pPr>
              <a:buClr>
                <a:srgbClr val="B01F2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4"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
        <p:nvSpPr>
          <p:cNvPr id="3" name="文本框 2"/>
          <p:cNvSpPr txBox="1"/>
          <p:nvPr userDrawn="1"/>
        </p:nvSpPr>
        <p:spPr>
          <a:xfrm>
            <a:off x="1976120" y="1452880"/>
            <a:ext cx="4064000" cy="368300"/>
          </a:xfrm>
          <a:prstGeom prst="rect">
            <a:avLst/>
          </a:prstGeom>
          <a:noFill/>
        </p:spPr>
        <p:txBody>
          <a:bodyPr wrap="square" rtlCol="0">
            <a:sp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Content + Picture">
    <p:spTree>
      <p:nvGrpSpPr>
        <p:cNvPr id="1" name=""/>
        <p:cNvGrpSpPr/>
        <p:nvPr/>
      </p:nvGrpSpPr>
      <p:grpSpPr>
        <a:xfrm>
          <a:off x="0" y="0"/>
          <a:ext cx="0" cy="0"/>
          <a:chOff x="0" y="0"/>
          <a:chExt cx="0" cy="0"/>
        </a:xfrm>
      </p:grpSpPr>
      <p:pic>
        <p:nvPicPr>
          <p:cNvPr id="4" name="Picture 3"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3" name="Picture Placeholder 2"/>
          <p:cNvSpPr>
            <a:spLocks noGrp="1"/>
          </p:cNvSpPr>
          <p:nvPr>
            <p:ph type="pic" idx="1"/>
          </p:nvPr>
        </p:nvSpPr>
        <p:spPr>
          <a:xfrm rot="10800000" flipV="1">
            <a:off x="6816435" y="1839479"/>
            <a:ext cx="4537759" cy="3937864"/>
          </a:xfrm>
          <a:custGeom>
            <a:avLst/>
            <a:gdLst>
              <a:gd name="connsiteX0" fmla="*/ 0 w 4537361"/>
              <a:gd name="connsiteY0" fmla="*/ 0 h 3937864"/>
              <a:gd name="connsiteX1" fmla="*/ 4537361 w 4537361"/>
              <a:gd name="connsiteY1" fmla="*/ 0 h 3937864"/>
              <a:gd name="connsiteX2" fmla="*/ 4537361 w 4537361"/>
              <a:gd name="connsiteY2" fmla="*/ 3937864 h 3937864"/>
              <a:gd name="connsiteX3" fmla="*/ 0 w 4537361"/>
              <a:gd name="connsiteY3" fmla="*/ 3937864 h 3937864"/>
              <a:gd name="connsiteX4" fmla="*/ 0 w 4537361"/>
              <a:gd name="connsiteY4" fmla="*/ 0 h 3937864"/>
              <a:gd name="connsiteX0-1" fmla="*/ 0 w 4537361"/>
              <a:gd name="connsiteY0-2" fmla="*/ 0 h 3937864"/>
              <a:gd name="connsiteX1-3" fmla="*/ 4537361 w 4537361"/>
              <a:gd name="connsiteY1-4" fmla="*/ 0 h 3937864"/>
              <a:gd name="connsiteX2-5" fmla="*/ 4537361 w 4537361"/>
              <a:gd name="connsiteY2-6" fmla="*/ 3937864 h 3937864"/>
              <a:gd name="connsiteX3-7" fmla="*/ 769303 w 4537361"/>
              <a:gd name="connsiteY3-8" fmla="*/ 3935020 h 3937864"/>
              <a:gd name="connsiteX4-9" fmla="*/ 0 w 4537361"/>
              <a:gd name="connsiteY4-10" fmla="*/ 3937864 h 3937864"/>
              <a:gd name="connsiteX5" fmla="*/ 0 w 4537361"/>
              <a:gd name="connsiteY5" fmla="*/ 0 h 3937864"/>
              <a:gd name="connsiteX0-11" fmla="*/ 0 w 4537361"/>
              <a:gd name="connsiteY0-12" fmla="*/ 0 h 3937864"/>
              <a:gd name="connsiteX1-13" fmla="*/ 4537361 w 4537361"/>
              <a:gd name="connsiteY1-14" fmla="*/ 0 h 3937864"/>
              <a:gd name="connsiteX2-15" fmla="*/ 4537361 w 4537361"/>
              <a:gd name="connsiteY2-16" fmla="*/ 3937864 h 3937864"/>
              <a:gd name="connsiteX3-17" fmla="*/ 769303 w 4537361"/>
              <a:gd name="connsiteY3-18" fmla="*/ 3935020 h 3937864"/>
              <a:gd name="connsiteX4-19" fmla="*/ 0 w 4537361"/>
              <a:gd name="connsiteY4-20" fmla="*/ 3937864 h 3937864"/>
              <a:gd name="connsiteX5-21" fmla="*/ 17741 w 4537361"/>
              <a:gd name="connsiteY5-22" fmla="*/ 3346296 h 3937864"/>
              <a:gd name="connsiteX6" fmla="*/ 0 w 4537361"/>
              <a:gd name="connsiteY6" fmla="*/ 0 h 3937864"/>
              <a:gd name="connsiteX0-23" fmla="*/ 0 w 4537361"/>
              <a:gd name="connsiteY0-24" fmla="*/ 0 h 3937864"/>
              <a:gd name="connsiteX1-25" fmla="*/ 4537361 w 4537361"/>
              <a:gd name="connsiteY1-26" fmla="*/ 0 h 3937864"/>
              <a:gd name="connsiteX2-27" fmla="*/ 4537361 w 4537361"/>
              <a:gd name="connsiteY2-28" fmla="*/ 3937864 h 3937864"/>
              <a:gd name="connsiteX3-29" fmla="*/ 769303 w 4537361"/>
              <a:gd name="connsiteY3-30" fmla="*/ 3935020 h 3937864"/>
              <a:gd name="connsiteX4-31" fmla="*/ 17741 w 4537361"/>
              <a:gd name="connsiteY4-32" fmla="*/ 3346296 h 3937864"/>
              <a:gd name="connsiteX5-33" fmla="*/ 0 w 4537361"/>
              <a:gd name="connsiteY5-34" fmla="*/ 0 h 3937864"/>
              <a:gd name="connsiteX0-35" fmla="*/ 0 w 4537361"/>
              <a:gd name="connsiteY0-36" fmla="*/ 0 h 3937864"/>
              <a:gd name="connsiteX1-37" fmla="*/ 4537361 w 4537361"/>
              <a:gd name="connsiteY1-38" fmla="*/ 0 h 3937864"/>
              <a:gd name="connsiteX2-39" fmla="*/ 4537361 w 4537361"/>
              <a:gd name="connsiteY2-40" fmla="*/ 3937864 h 3937864"/>
              <a:gd name="connsiteX3-41" fmla="*/ 769303 w 4537361"/>
              <a:gd name="connsiteY3-42" fmla="*/ 3935020 h 3937864"/>
              <a:gd name="connsiteX4-43" fmla="*/ 17741 w 4537361"/>
              <a:gd name="connsiteY4-44" fmla="*/ 3346296 h 3937864"/>
              <a:gd name="connsiteX5-45" fmla="*/ 0 w 4537361"/>
              <a:gd name="connsiteY5-46" fmla="*/ 0 h 3937864"/>
              <a:gd name="connsiteX0-47" fmla="*/ 0 w 4537361"/>
              <a:gd name="connsiteY0-48" fmla="*/ 0 h 3937864"/>
              <a:gd name="connsiteX1-49" fmla="*/ 4537361 w 4537361"/>
              <a:gd name="connsiteY1-50" fmla="*/ 0 h 3937864"/>
              <a:gd name="connsiteX2-51" fmla="*/ 4537361 w 4537361"/>
              <a:gd name="connsiteY2-52" fmla="*/ 3937864 h 3937864"/>
              <a:gd name="connsiteX3-53" fmla="*/ 769303 w 4537361"/>
              <a:gd name="connsiteY3-54" fmla="*/ 3935020 h 3937864"/>
              <a:gd name="connsiteX4-55" fmla="*/ 17741 w 4537361"/>
              <a:gd name="connsiteY4-56" fmla="*/ 3346296 h 3937864"/>
              <a:gd name="connsiteX5-57" fmla="*/ 0 w 4537361"/>
              <a:gd name="connsiteY5-58" fmla="*/ 0 h 3937864"/>
              <a:gd name="connsiteX0-59" fmla="*/ 398 w 4537759"/>
              <a:gd name="connsiteY0-60" fmla="*/ 0 h 3981228"/>
              <a:gd name="connsiteX1-61" fmla="*/ 4537759 w 4537759"/>
              <a:gd name="connsiteY1-62" fmla="*/ 0 h 3981228"/>
              <a:gd name="connsiteX2-63" fmla="*/ 4537759 w 4537759"/>
              <a:gd name="connsiteY2-64" fmla="*/ 3937864 h 3981228"/>
              <a:gd name="connsiteX3-65" fmla="*/ 769701 w 4537759"/>
              <a:gd name="connsiteY3-66" fmla="*/ 3935020 h 3981228"/>
              <a:gd name="connsiteX4-67" fmla="*/ 5613 w 4537759"/>
              <a:gd name="connsiteY4-68" fmla="*/ 3321244 h 3981228"/>
              <a:gd name="connsiteX5-69" fmla="*/ 398 w 4537759"/>
              <a:gd name="connsiteY5-70" fmla="*/ 0 h 3981228"/>
              <a:gd name="connsiteX0-71" fmla="*/ 398 w 4537759"/>
              <a:gd name="connsiteY0-72" fmla="*/ 0 h 3937864"/>
              <a:gd name="connsiteX1-73" fmla="*/ 4537759 w 4537759"/>
              <a:gd name="connsiteY1-74" fmla="*/ 0 h 3937864"/>
              <a:gd name="connsiteX2-75" fmla="*/ 4537759 w 4537759"/>
              <a:gd name="connsiteY2-76" fmla="*/ 3937864 h 3937864"/>
              <a:gd name="connsiteX3-77" fmla="*/ 769701 w 4537759"/>
              <a:gd name="connsiteY3-78" fmla="*/ 3935020 h 3937864"/>
              <a:gd name="connsiteX4-79" fmla="*/ 5613 w 4537759"/>
              <a:gd name="connsiteY4-80" fmla="*/ 3321244 h 3937864"/>
              <a:gd name="connsiteX5-81" fmla="*/ 398 w 4537759"/>
              <a:gd name="connsiteY5-82" fmla="*/ 0 h 3937864"/>
              <a:gd name="connsiteX0-83" fmla="*/ 398 w 4537759"/>
              <a:gd name="connsiteY0-84" fmla="*/ 0 h 3937864"/>
              <a:gd name="connsiteX1-85" fmla="*/ 4537759 w 4537759"/>
              <a:gd name="connsiteY1-86" fmla="*/ 0 h 3937864"/>
              <a:gd name="connsiteX2-87" fmla="*/ 4537759 w 4537759"/>
              <a:gd name="connsiteY2-88" fmla="*/ 3937864 h 3937864"/>
              <a:gd name="connsiteX3-89" fmla="*/ 769701 w 4537759"/>
              <a:gd name="connsiteY3-90" fmla="*/ 3935020 h 3937864"/>
              <a:gd name="connsiteX4-91" fmla="*/ 5613 w 4537759"/>
              <a:gd name="connsiteY4-92" fmla="*/ 3321244 h 3937864"/>
              <a:gd name="connsiteX5-93" fmla="*/ 398 w 4537759"/>
              <a:gd name="connsiteY5-94" fmla="*/ 0 h 3937864"/>
              <a:gd name="connsiteX0-95" fmla="*/ 398 w 4537759"/>
              <a:gd name="connsiteY0-96" fmla="*/ 0 h 3937864"/>
              <a:gd name="connsiteX1-97" fmla="*/ 4537759 w 4537759"/>
              <a:gd name="connsiteY1-98" fmla="*/ 0 h 3937864"/>
              <a:gd name="connsiteX2-99" fmla="*/ 4537759 w 4537759"/>
              <a:gd name="connsiteY2-100" fmla="*/ 3937864 h 3937864"/>
              <a:gd name="connsiteX3-101" fmla="*/ 769701 w 4537759"/>
              <a:gd name="connsiteY3-102" fmla="*/ 3935020 h 3937864"/>
              <a:gd name="connsiteX4-103" fmla="*/ 5613 w 4537759"/>
              <a:gd name="connsiteY4-104" fmla="*/ 3321244 h 3937864"/>
              <a:gd name="connsiteX5-105" fmla="*/ 398 w 4537759"/>
              <a:gd name="connsiteY5-106" fmla="*/ 0 h 39378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537759" h="3937864">
                <a:moveTo>
                  <a:pt x="398" y="0"/>
                </a:moveTo>
                <a:lnTo>
                  <a:pt x="4537759" y="0"/>
                </a:lnTo>
                <a:lnTo>
                  <a:pt x="4537759" y="3937864"/>
                </a:lnTo>
                <a:lnTo>
                  <a:pt x="769701" y="3935020"/>
                </a:lnTo>
                <a:cubicBezTo>
                  <a:pt x="227286" y="3932459"/>
                  <a:pt x="18139" y="3755479"/>
                  <a:pt x="5613" y="3321244"/>
                </a:cubicBezTo>
                <a:cubicBezTo>
                  <a:pt x="-6913" y="2887009"/>
                  <a:pt x="6312" y="1115432"/>
                  <a:pt x="398" y="0"/>
                </a:cubicBezTo>
                <a:close/>
              </a:path>
            </a:pathLst>
          </a:custGeom>
          <a:no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1" name="Content Placeholder 2"/>
          <p:cNvSpPr>
            <a:spLocks noGrp="1"/>
          </p:cNvSpPr>
          <p:nvPr>
            <p:ph idx="13"/>
          </p:nvPr>
        </p:nvSpPr>
        <p:spPr>
          <a:xfrm>
            <a:off x="838201" y="1825625"/>
            <a:ext cx="5675334" cy="3937866"/>
          </a:xfrm>
        </p:spPr>
        <p:txBody>
          <a:bodyPr/>
          <a:lstStyle>
            <a:lvl1pPr>
              <a:buClr>
                <a:srgbClr val="B01F24"/>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2"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8" name="Picture 7"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7" name="Chart Placeholder 6"/>
          <p:cNvSpPr>
            <a:spLocks noGrp="1"/>
          </p:cNvSpPr>
          <p:nvPr>
            <p:ph type="chart" sz="quarter" idx="12"/>
          </p:nvPr>
        </p:nvSpPr>
        <p:spPr>
          <a:xfrm>
            <a:off x="838200" y="2600596"/>
            <a:ext cx="7857567" cy="2980596"/>
          </a:xfrm>
        </p:spPr>
        <p:txBody>
          <a:bodyPr/>
          <a:lstStyle>
            <a:lvl1pPr marL="0" indent="0">
              <a:buFontTx/>
              <a:buNone/>
              <a:defRPr/>
            </a:lvl1pPr>
          </a:lstStyle>
          <a:p>
            <a:endParaRPr lang="en-US"/>
          </a:p>
        </p:txBody>
      </p:sp>
      <p:sp>
        <p:nvSpPr>
          <p:cNvPr id="12" name="Text Placeholder 7"/>
          <p:cNvSpPr>
            <a:spLocks noGrp="1"/>
          </p:cNvSpPr>
          <p:nvPr>
            <p:ph type="body" sz="quarter" idx="14"/>
          </p:nvPr>
        </p:nvSpPr>
        <p:spPr>
          <a:xfrm>
            <a:off x="838200" y="1828800"/>
            <a:ext cx="10515600" cy="745958"/>
          </a:xfrm>
        </p:spPr>
        <p:txBody>
          <a:bodyPr/>
          <a:lstStyle>
            <a:lvl1pPr marL="0" indent="0">
              <a:buFont typeface="Arial" panose="020B0604020202020204" pitchFamily="34" charset="0"/>
              <a:buNone/>
              <a:defRPr/>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a:t>Click to edit Master text styles</a:t>
            </a:r>
          </a:p>
        </p:txBody>
      </p:sp>
      <p:sp>
        <p:nvSpPr>
          <p:cNvPr id="3"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7" name="Picture 6"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8" name="Table Placeholder 7"/>
          <p:cNvSpPr>
            <a:spLocks noGrp="1"/>
          </p:cNvSpPr>
          <p:nvPr>
            <p:ph type="tbl" sz="quarter" idx="13"/>
          </p:nvPr>
        </p:nvSpPr>
        <p:spPr>
          <a:xfrm>
            <a:off x="838200" y="2595519"/>
            <a:ext cx="8325321" cy="2989570"/>
          </a:xfrm>
        </p:spPr>
        <p:txBody>
          <a:bodyPr/>
          <a:lstStyle>
            <a:lvl1pPr marL="0" indent="0">
              <a:buFontTx/>
              <a:buNone/>
              <a:defRPr/>
            </a:lvl1pPr>
          </a:lstStyle>
          <a:p>
            <a:endParaRPr lang="en-US"/>
          </a:p>
        </p:txBody>
      </p:sp>
      <p:sp>
        <p:nvSpPr>
          <p:cNvPr id="6" name="Text Placeholder 7"/>
          <p:cNvSpPr>
            <a:spLocks noGrp="1"/>
          </p:cNvSpPr>
          <p:nvPr>
            <p:ph type="body" sz="quarter" idx="14"/>
          </p:nvPr>
        </p:nvSpPr>
        <p:spPr>
          <a:xfrm>
            <a:off x="838200" y="1828800"/>
            <a:ext cx="10515600" cy="74595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Slide Number Placeholder 5"/>
          <p:cNvSpPr>
            <a:spLocks noGrp="1"/>
          </p:cNvSpPr>
          <p:nvPr>
            <p:ph type="sldNum" sz="quarter" idx="4"/>
          </p:nvPr>
        </p:nvSpPr>
        <p:spPr>
          <a:xfrm>
            <a:off x="1435691" y="6122796"/>
            <a:ext cx="473616"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pic>
        <p:nvPicPr>
          <p:cNvPr id="2" name="Picture 1" descr="Icon&#10;&#10;Description automatically generated with low confidence"/>
          <p:cNvPicPr>
            <a:picLocks noChangeAspect="1"/>
          </p:cNvPicPr>
          <p:nvPr userDrawn="1"/>
        </p:nvPicPr>
        <p:blipFill rotWithShape="1">
          <a:blip r:embed="rId2" cstate="screen">
            <a:alphaModFix amt="5000"/>
          </a:blip>
          <a:srcRect/>
          <a:stretch>
            <a:fillRect/>
          </a:stretch>
        </p:blipFill>
        <p:spPr>
          <a:xfrm>
            <a:off x="6735337" y="646771"/>
            <a:ext cx="5456664" cy="6211229"/>
          </a:xfrm>
          <a:prstGeom prst="rect">
            <a:avLst/>
          </a:prstGeom>
        </p:spPr>
      </p:pic>
      <p:pic>
        <p:nvPicPr>
          <p:cNvPr id="14" name="Picture 13" descr="A picture containing shape&#10;&#10;Description automatically generated"/>
          <p:cNvPicPr>
            <a:picLocks noChangeAspect="1"/>
          </p:cNvPicPr>
          <p:nvPr userDrawn="1"/>
        </p:nvPicPr>
        <p:blipFill rotWithShape="1">
          <a:blip r:embed="rId3" cstate="screen"/>
          <a:srcRect/>
          <a:stretch>
            <a:fillRect/>
          </a:stretch>
        </p:blipFill>
        <p:spPr>
          <a:xfrm>
            <a:off x="1" y="5917062"/>
            <a:ext cx="12192000" cy="943242"/>
          </a:xfrm>
          <a:prstGeom prst="rect">
            <a:avLst/>
          </a:prstGeom>
        </p:spPr>
      </p:pic>
      <p:sp>
        <p:nvSpPr>
          <p:cNvPr id="6" name="Rectangle 5"/>
          <p:cNvSpPr/>
          <p:nvPr userDrawn="1"/>
        </p:nvSpPr>
        <p:spPr>
          <a:xfrm>
            <a:off x="-1" y="0"/>
            <a:ext cx="12192001"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892352" y="1343025"/>
            <a:ext cx="124124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846632" y="6213423"/>
            <a:ext cx="20492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pic>
        <p:nvPicPr>
          <p:cNvPr id="14" name="Picture 13" descr="A picture containing shape&#10;&#10;Description automatically generated"/>
          <p:cNvPicPr>
            <a:picLocks noChangeAspect="1"/>
          </p:cNvPicPr>
          <p:nvPr userDrawn="1"/>
        </p:nvPicPr>
        <p:blipFill rotWithShape="1">
          <a:blip r:embed="rId2" cstate="screen"/>
          <a:srcRect/>
          <a:stretch>
            <a:fillRect/>
          </a:stretch>
        </p:blipFill>
        <p:spPr>
          <a:xfrm>
            <a:off x="1" y="5917062"/>
            <a:ext cx="12192000" cy="943242"/>
          </a:xfrm>
          <a:prstGeom prst="rect">
            <a:avLst/>
          </a:prstGeom>
        </p:spPr>
      </p:pic>
      <p:sp>
        <p:nvSpPr>
          <p:cNvPr id="6" name="Rectangle 5"/>
          <p:cNvSpPr/>
          <p:nvPr userDrawn="1"/>
        </p:nvSpPr>
        <p:spPr>
          <a:xfrm>
            <a:off x="-1" y="0"/>
            <a:ext cx="12192001"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892352" y="1343025"/>
            <a:ext cx="1241248"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1"/>
          <p:cNvSpPr txBox="1">
            <a:spLocks noChangeArrowheads="1"/>
          </p:cNvSpPr>
          <p:nvPr userDrawn="1"/>
        </p:nvSpPr>
        <p:spPr bwMode="auto">
          <a:xfrm flipH="1">
            <a:off x="1570219" y="1388341"/>
            <a:ext cx="905156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defRPr/>
            </a:pPr>
            <a:r>
              <a:rPr lang="en-US" sz="3200" kern="1200" dirty="0">
                <a:solidFill>
                  <a:srgbClr val="000000"/>
                </a:solidFill>
                <a:latin typeface="Arial" panose="020B0604020202020204" pitchFamily="34" charset="0"/>
                <a:ea typeface="+mn-ea"/>
                <a:cs typeface="Arial" panose="020B0604020202020204" pitchFamily="34" charset="0"/>
              </a:rPr>
              <a:t>Thank you for participating in this month’s</a:t>
            </a:r>
          </a:p>
          <a:p>
            <a:pPr algn="ctr" defTabSz="914400" eaLnBrk="1" hangingPunct="1">
              <a:defRPr/>
            </a:pPr>
            <a:r>
              <a:rPr lang="en-US" sz="3200" i="1" kern="1200" dirty="0">
                <a:solidFill>
                  <a:srgbClr val="000000"/>
                </a:solidFill>
                <a:latin typeface="Arial" panose="020B0604020202020204" pitchFamily="34" charset="0"/>
                <a:ea typeface="+mn-ea"/>
                <a:cs typeface="Arial" panose="020B0604020202020204" pitchFamily="34" charset="0"/>
              </a:rPr>
              <a:t>Clinical Chemistry </a:t>
            </a:r>
            <a:r>
              <a:rPr lang="en-US" sz="3200" kern="1200" dirty="0">
                <a:solidFill>
                  <a:srgbClr val="000000"/>
                </a:solidFill>
                <a:latin typeface="Arial" panose="020B0604020202020204" pitchFamily="34" charset="0"/>
                <a:ea typeface="+mn-ea"/>
                <a:cs typeface="Arial" panose="020B0604020202020204" pitchFamily="34" charset="0"/>
              </a:rPr>
              <a:t>Journal Club.</a:t>
            </a:r>
          </a:p>
          <a:p>
            <a:pPr algn="ctr" defTabSz="914400" eaLnBrk="1" hangingPunct="1">
              <a:defRPr/>
            </a:pPr>
            <a:endParaRPr lang="en-US" sz="3200" kern="1200" dirty="0">
              <a:solidFill>
                <a:srgbClr val="000000"/>
              </a:solidFill>
              <a:latin typeface="Arial" panose="020B0604020202020204" pitchFamily="34" charset="0"/>
              <a:ea typeface="+mn-ea"/>
              <a:cs typeface="Arial" panose="020B0604020202020204" pitchFamily="34" charset="0"/>
            </a:endParaRPr>
          </a:p>
          <a:p>
            <a:pPr algn="ctr" defTabSz="914400" eaLnBrk="1" hangingPunct="1">
              <a:defRPr/>
            </a:pPr>
            <a:r>
              <a:rPr lang="en-US" sz="3200" kern="1200" dirty="0">
                <a:solidFill>
                  <a:srgbClr val="000000"/>
                </a:solidFill>
                <a:latin typeface="Arial" panose="020B0604020202020204" pitchFamily="34" charset="0"/>
                <a:ea typeface="+mn-ea"/>
                <a:cs typeface="Arial" panose="020B0604020202020204" pitchFamily="34" charset="0"/>
              </a:rPr>
              <a:t>Additional journal clubs are available at</a:t>
            </a:r>
          </a:p>
          <a:p>
            <a:pPr algn="ctr" defTabSz="914400" eaLnBrk="1" hangingPunct="1">
              <a:defRPr/>
            </a:pPr>
            <a:r>
              <a:rPr lang="en-US" sz="3200" kern="1200" dirty="0">
                <a:solidFill>
                  <a:srgbClr val="B11F24"/>
                </a:solidFill>
                <a:latin typeface="Arial" panose="020B0604020202020204" pitchFamily="34" charset="0"/>
                <a:ea typeface="+mn-ea"/>
                <a:cs typeface="Arial" panose="020B0604020202020204" pitchFamily="34" charset="0"/>
              </a:rPr>
              <a:t>www.clinchem.org</a:t>
            </a:r>
          </a:p>
        </p:txBody>
      </p:sp>
      <p:sp>
        <p:nvSpPr>
          <p:cNvPr id="7" name="TextBox 2"/>
          <p:cNvSpPr txBox="1">
            <a:spLocks noChangeArrowheads="1"/>
          </p:cNvSpPr>
          <p:nvPr userDrawn="1"/>
        </p:nvSpPr>
        <p:spPr bwMode="auto">
          <a:xfrm>
            <a:off x="5299147" y="4300850"/>
            <a:ext cx="1593706" cy="492443"/>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MS PGothic" panose="020B0600070205080204" pitchFamily="28" charset="-128"/>
              </a:defRPr>
            </a:lvl1pPr>
            <a:lvl2pPr marL="742950" indent="-285750" eaLnBrk="0" hangingPunct="0">
              <a:defRPr>
                <a:solidFill>
                  <a:schemeClr val="tx1"/>
                </a:solidFill>
                <a:latin typeface="Arial" panose="020B0604020202020204" pitchFamily="34" charset="0"/>
                <a:ea typeface="MS PGothic" panose="020B0600070205080204" pitchFamily="28" charset="-128"/>
              </a:defRPr>
            </a:lvl2pPr>
            <a:lvl3pPr marL="1143000" indent="-228600" eaLnBrk="0" hangingPunct="0">
              <a:defRPr>
                <a:solidFill>
                  <a:schemeClr val="tx1"/>
                </a:solidFill>
                <a:latin typeface="Arial" panose="020B0604020202020204" pitchFamily="34" charset="0"/>
                <a:ea typeface="MS PGothic" panose="020B0600070205080204" pitchFamily="28" charset="-128"/>
              </a:defRPr>
            </a:lvl3pPr>
            <a:lvl4pPr marL="1600200" indent="-228600" eaLnBrk="0" hangingPunct="0">
              <a:defRPr>
                <a:solidFill>
                  <a:schemeClr val="tx1"/>
                </a:solidFill>
                <a:latin typeface="Arial" panose="020B0604020202020204" pitchFamily="34" charset="0"/>
                <a:ea typeface="MS PGothic" panose="020B0600070205080204" pitchFamily="28" charset="-128"/>
              </a:defRPr>
            </a:lvl4pPr>
            <a:lvl5pPr marL="2057400" indent="-228600" eaLnBrk="0" hangingPunct="0">
              <a:defRPr>
                <a:solidFill>
                  <a:schemeClr val="tx1"/>
                </a:solidFill>
                <a:latin typeface="Arial" panose="020B0604020202020204" pitchFamily="34" charset="0"/>
                <a:ea typeface="MS PGothic" panose="020B0600070205080204" pitchFamily="28"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28" charset="-128"/>
              </a:defRPr>
            </a:lvl9pPr>
          </a:lstStyle>
          <a:p>
            <a:pPr defTabSz="914400" eaLnBrk="1" hangingPunct="1">
              <a:defRPr/>
            </a:pPr>
            <a:r>
              <a:rPr lang="en-US" sz="2600" dirty="0">
                <a:solidFill>
                  <a:srgbClr val="000000"/>
                </a:solidFill>
                <a:latin typeface="Arial" panose="020B0604020202020204" pitchFamily="34" charset="0"/>
                <a:cs typeface="Arial" panose="020B0604020202020204" pitchFamily="34" charset="0"/>
              </a:rPr>
              <a:t>Follow us</a:t>
            </a:r>
          </a:p>
        </p:txBody>
      </p:sp>
      <p:pic>
        <p:nvPicPr>
          <p:cNvPr id="8" name="Picture 7" descr="http://upload.wikimedia.org/wikipedia/commons/4/41/YouTube_icon_block.png">
            <a:hlinkClick r:id="rId3"/>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75742" y="4868949"/>
            <a:ext cx="457200" cy="45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204209" y="486806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hlinkClick r:id="rId7"/>
          </p:cNvPr>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a:stretch>
            <a:fillRect/>
          </a:stretch>
        </p:blipFill>
        <p:spPr bwMode="auto">
          <a:xfrm>
            <a:off x="5029490" y="4852947"/>
            <a:ext cx="457200" cy="489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hlinkClick r:id="rId9"/>
          </p:cNvPr>
          <p:cNvPicPr>
            <a:picLocks noChangeAspect="1"/>
          </p:cNvPicPr>
          <p:nvPr userDrawn="1"/>
        </p:nvPicPr>
        <p:blipFill>
          <a:blip r:embed="rId10"/>
          <a:stretch>
            <a:fillRect/>
          </a:stretch>
        </p:blipFill>
        <p:spPr>
          <a:xfrm>
            <a:off x="5614738" y="4858250"/>
            <a:ext cx="463717" cy="46371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3.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picture containing shape&#10;&#10;Description automatically generated"/>
          <p:cNvPicPr>
            <a:picLocks noChangeAspect="1"/>
          </p:cNvPicPr>
          <p:nvPr userDrawn="1"/>
        </p:nvPicPr>
        <p:blipFill rotWithShape="1">
          <a:blip r:embed="rId10" cstate="screen"/>
          <a:srcRect/>
          <a:stretch>
            <a:fillRect/>
          </a:stretch>
        </p:blipFill>
        <p:spPr>
          <a:xfrm>
            <a:off x="1" y="5914758"/>
            <a:ext cx="12192000" cy="943242"/>
          </a:xfrm>
          <a:prstGeom prst="rect">
            <a:avLst/>
          </a:prstGeom>
        </p:spPr>
      </p:pic>
      <p:sp>
        <p:nvSpPr>
          <p:cNvPr id="2" name="Title Placeholder 1"/>
          <p:cNvSpPr>
            <a:spLocks noGrp="1"/>
          </p:cNvSpPr>
          <p:nvPr>
            <p:ph type="title"/>
          </p:nvPr>
        </p:nvSpPr>
        <p:spPr>
          <a:xfrm>
            <a:off x="838200" y="36512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6373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ounded Rectangle 13"/>
          <p:cNvSpPr/>
          <p:nvPr userDrawn="1"/>
        </p:nvSpPr>
        <p:spPr>
          <a:xfrm>
            <a:off x="954024" y="1442555"/>
            <a:ext cx="1148029" cy="56045"/>
          </a:xfrm>
          <a:prstGeom prst="roundRect">
            <a:avLst>
              <a:gd name="adj" fmla="val 50000"/>
            </a:avLst>
          </a:prstGeom>
          <a:solidFill>
            <a:srgbClr val="B01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red letter on a black background&#10;&#10;Description automatically generated with low confidence"/>
          <p:cNvPicPr>
            <a:picLocks noChangeAspect="1"/>
          </p:cNvPicPr>
          <p:nvPr userDrawn="1"/>
        </p:nvPicPr>
        <p:blipFill>
          <a:blip r:embed="rId11" cstate="screen"/>
          <a:stretch>
            <a:fillRect/>
          </a:stretch>
        </p:blipFill>
        <p:spPr>
          <a:xfrm>
            <a:off x="9657893" y="6010756"/>
            <a:ext cx="2098614" cy="536632"/>
          </a:xfrm>
          <a:prstGeom prst="rect">
            <a:avLst/>
          </a:prstGeom>
        </p:spPr>
      </p:pic>
      <p:pic>
        <p:nvPicPr>
          <p:cNvPr id="10" name="Picture 9" descr="ClinChem_2lines_title_B12025.eps"/>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2548" y="6021139"/>
            <a:ext cx="1265923" cy="52624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dt="0"/>
  <p:txStyles>
    <p:titleStyle>
      <a:lvl1pPr algn="l" defTabSz="914400" rtl="0" eaLnBrk="1" latinLnBrk="0" hangingPunct="1">
        <a:lnSpc>
          <a:spcPct val="90000"/>
        </a:lnSpc>
        <a:spcBef>
          <a:spcPct val="0"/>
        </a:spcBef>
        <a:buNone/>
        <a:defRPr sz="4400" kern="1200">
          <a:solidFill>
            <a:srgbClr val="B01F2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B01F24"/>
        </a:buClr>
        <a:buFont typeface="Arial" panose="020B0604020202020204" pitchFamily="34" charset="0"/>
        <a:buChar char="•"/>
        <a:defRPr sz="2400" kern="1200">
          <a:solidFill>
            <a:srgbClr val="5859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B01F24"/>
        </a:buClr>
        <a:buFont typeface="Courier New" panose="02070309020205020404" pitchFamily="49" charset="0"/>
        <a:buChar char="o"/>
        <a:defRPr sz="20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picture containing shape&#10;&#10;Description automatically generated"/>
          <p:cNvPicPr>
            <a:picLocks noChangeAspect="1"/>
          </p:cNvPicPr>
          <p:nvPr userDrawn="1"/>
        </p:nvPicPr>
        <p:blipFill rotWithShape="1">
          <a:blip r:embed="rId10" cstate="screen"/>
          <a:srcRect/>
          <a:stretch>
            <a:fillRect/>
          </a:stretch>
        </p:blipFill>
        <p:spPr>
          <a:xfrm>
            <a:off x="1" y="5914758"/>
            <a:ext cx="12192000" cy="943242"/>
          </a:xfrm>
          <a:prstGeom prst="rect">
            <a:avLst/>
          </a:prstGeom>
        </p:spPr>
      </p:pic>
      <p:sp>
        <p:nvSpPr>
          <p:cNvPr id="2" name="Title Placeholder 1"/>
          <p:cNvSpPr>
            <a:spLocks noGrp="1"/>
          </p:cNvSpPr>
          <p:nvPr>
            <p:ph type="title"/>
          </p:nvPr>
        </p:nvSpPr>
        <p:spPr>
          <a:xfrm>
            <a:off x="838200" y="90806"/>
            <a:ext cx="10515600" cy="8676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6373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ounded Rectangle 13"/>
          <p:cNvSpPr/>
          <p:nvPr userDrawn="1"/>
        </p:nvSpPr>
        <p:spPr>
          <a:xfrm>
            <a:off x="954024" y="838035"/>
            <a:ext cx="1148029" cy="56045"/>
          </a:xfrm>
          <a:prstGeom prst="roundRect">
            <a:avLst>
              <a:gd name="adj" fmla="val 50000"/>
            </a:avLst>
          </a:prstGeom>
          <a:solidFill>
            <a:srgbClr val="B01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red letter on a black background&#10;&#10;Description automatically generated with low confidence"/>
          <p:cNvPicPr>
            <a:picLocks noChangeAspect="1"/>
          </p:cNvPicPr>
          <p:nvPr userDrawn="1"/>
        </p:nvPicPr>
        <p:blipFill>
          <a:blip r:embed="rId11" cstate="screen"/>
          <a:stretch>
            <a:fillRect/>
          </a:stretch>
        </p:blipFill>
        <p:spPr>
          <a:xfrm>
            <a:off x="9657893" y="6010756"/>
            <a:ext cx="2098614" cy="536632"/>
          </a:xfrm>
          <a:prstGeom prst="rect">
            <a:avLst/>
          </a:prstGeom>
        </p:spPr>
      </p:pic>
      <p:pic>
        <p:nvPicPr>
          <p:cNvPr id="10" name="Picture 9" descr="ClinChem_2lines_title_B12025.eps"/>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2548" y="6021139"/>
            <a:ext cx="1265923" cy="526249"/>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hdr="0" dt="0"/>
  <p:txStyles>
    <p:titleStyle>
      <a:lvl1pPr algn="l" defTabSz="914400" rtl="0" eaLnBrk="1" latinLnBrk="0" hangingPunct="1">
        <a:lnSpc>
          <a:spcPct val="90000"/>
        </a:lnSpc>
        <a:spcBef>
          <a:spcPct val="0"/>
        </a:spcBef>
        <a:buNone/>
        <a:defRPr sz="2800" kern="1200">
          <a:solidFill>
            <a:srgbClr val="B01F2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B01F24"/>
        </a:buClr>
        <a:buFont typeface="Arial" panose="020B0604020202020204" pitchFamily="34" charset="0"/>
        <a:buChar char="•"/>
        <a:defRPr sz="2400" kern="1200">
          <a:solidFill>
            <a:srgbClr val="5859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B01F24"/>
        </a:buClr>
        <a:buFont typeface="Courier New" panose="02070309020205020404" pitchFamily="49" charset="0"/>
        <a:buChar char="o"/>
        <a:defRPr sz="20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B01F24"/>
        </a:buClr>
        <a:buFont typeface="Wingdings" panose="05000000000000000000" pitchFamily="2" charset="2"/>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doi.org/10.1093/clinchem/hvag01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0.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0.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0.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0.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a:t>A Digital PCR Assay for Fetal Fraction Quantification Using Multiplex SNP and Y Chromosome Detection</a:t>
            </a:r>
          </a:p>
        </p:txBody>
      </p:sp>
      <p:sp>
        <p:nvSpPr>
          <p:cNvPr id="3" name="Text Placeholder 2"/>
          <p:cNvSpPr>
            <a:spLocks noGrp="1"/>
          </p:cNvSpPr>
          <p:nvPr>
            <p:ph type="body" sz="quarter" idx="16"/>
          </p:nvPr>
        </p:nvSpPr>
        <p:spPr/>
        <p:txBody>
          <a:bodyPr>
            <a:normAutofit/>
          </a:bodyPr>
          <a:lstStyle/>
          <a:p>
            <a:r>
              <a:rPr lang="it-IT" dirty="0"/>
              <a:t>C. Tan, P. Dai, Z. Zhao, X. Chen, D. Wang, X. Ren, L. Zhu, T. Yan, J. Lou, X. Kong, Y. Guo</a:t>
            </a:r>
            <a:endParaRPr lang="en-US" dirty="0">
              <a:solidFill>
                <a:srgbClr val="DEDEDE"/>
              </a:solidFill>
            </a:endParaRPr>
          </a:p>
        </p:txBody>
      </p:sp>
      <p:sp>
        <p:nvSpPr>
          <p:cNvPr id="4" name="Text Placeholder 3"/>
          <p:cNvSpPr>
            <a:spLocks noGrp="1"/>
          </p:cNvSpPr>
          <p:nvPr>
            <p:ph type="body" sz="quarter" idx="4294967295"/>
          </p:nvPr>
        </p:nvSpPr>
        <p:spPr>
          <a:xfrm>
            <a:off x="898697" y="6007379"/>
            <a:ext cx="7563132" cy="410513"/>
          </a:xfrm>
        </p:spPr>
        <p:txBody>
          <a:bodyPr>
            <a:normAutofit/>
          </a:bodyPr>
          <a:lstStyle/>
          <a:p>
            <a:pPr marL="0" indent="0">
              <a:buNone/>
            </a:pPr>
            <a:r>
              <a:rPr lang="en-US" sz="1600" dirty="0"/>
              <a:t>© 2026 Association for Diagnostics &amp; Laboratory Medicine</a:t>
            </a:r>
          </a:p>
        </p:txBody>
      </p:sp>
      <p:sp>
        <p:nvSpPr>
          <p:cNvPr id="5" name="Text Placeholder 4"/>
          <p:cNvSpPr>
            <a:spLocks noGrp="1"/>
          </p:cNvSpPr>
          <p:nvPr>
            <p:ph type="body" sz="quarter" idx="22"/>
          </p:nvPr>
        </p:nvSpPr>
        <p:spPr/>
        <p:txBody>
          <a:bodyPr/>
          <a:lstStyle/>
          <a:p>
            <a:r>
              <a:rPr lang="en-US" dirty="0">
                <a:solidFill>
                  <a:srgbClr val="DEDEDE"/>
                </a:solidFill>
              </a:rPr>
              <a:t>August 2026</a:t>
            </a:r>
          </a:p>
        </p:txBody>
      </p:sp>
      <p:sp>
        <p:nvSpPr>
          <p:cNvPr id="6" name="Text Placeholder 5"/>
          <p:cNvSpPr>
            <a:spLocks noGrp="1"/>
          </p:cNvSpPr>
          <p:nvPr>
            <p:ph type="body" sz="quarter" idx="23"/>
          </p:nvPr>
        </p:nvSpPr>
        <p:spPr/>
        <p:txBody>
          <a:bodyPr/>
          <a:lstStyle/>
          <a:p>
            <a:r>
              <a:rPr lang="en-US" dirty="0">
                <a:solidFill>
                  <a:schemeClr val="bg1">
                    <a:lumMod val="85000"/>
                  </a:schemeClr>
                </a:solidFill>
                <a:hlinkClick r:id="rId2">
                  <a:extLst>
                    <a:ext uri="{A12FA001-AC4F-418D-AE19-62706E023703}">
                      <ahyp:hlinkClr xmlns:ahyp="http://schemas.microsoft.com/office/drawing/2018/hyperlinkcolor" val="tx"/>
                    </a:ext>
                  </a:extLst>
                </a:hlinkClick>
              </a:rPr>
              <a:t>https://doi.org/10.1093/clinchem/hvag017</a:t>
            </a:r>
            <a:endParaRPr lang="en-US" dirty="0">
              <a:solidFill>
                <a:schemeClr val="bg1">
                  <a:lumMod val="8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50010"/>
            <a:ext cx="10515599" cy="3937866"/>
          </a:xfrm>
        </p:spPr>
        <p:txBody>
          <a:bodyPr>
            <a:noAutofit/>
          </a:bodyPr>
          <a:lstStyle/>
          <a:p>
            <a:pPr algn="just"/>
            <a:r>
              <a:rPr lang="en-US" altLang="zh-CN" sz="1900" b="1" dirty="0"/>
              <a:t>Prenatal cfDNA screening</a:t>
            </a:r>
            <a:r>
              <a:rPr lang="en-US" altLang="zh-CN" sz="1900" dirty="0"/>
              <a:t> is a safe and effective method for detecting fetal chromosomal aneuploidies, and the fetal fraction (FF) directly determines the reliability of the assay.</a:t>
            </a:r>
          </a:p>
          <a:p>
            <a:pPr algn="just"/>
            <a:r>
              <a:rPr lang="en-US" altLang="zh-CN" sz="1900" b="1" dirty="0"/>
              <a:t>Digital PCR (dPCR)</a:t>
            </a:r>
            <a:r>
              <a:rPr lang="en-US" altLang="zh-CN" sz="1900" dirty="0"/>
              <a:t> offers operational simplicity, flexible throughput, and absolute quantification, making it a promising alternative to NGS-based screening; however, its clinical adoption is restricted by the absence of an integrated FF quantification method within the dPCR workflow.</a:t>
            </a:r>
          </a:p>
          <a:p>
            <a:pPr algn="just"/>
            <a:r>
              <a:rPr lang="en-US" altLang="zh-CN" sz="1900" b="1" dirty="0"/>
              <a:t>Existing FF strategies</a:t>
            </a:r>
            <a:r>
              <a:rPr lang="en-US" altLang="zh-CN" sz="1900" dirty="0"/>
              <a:t> are limited: chrY detection is sex-dependent (male fetuses only); differential methylation requires complex enzymatic/bisulfite steps and is susceptible to biological variation; SNP-based methods typically require prior parental genotyping, making them inefficient for large-scale testing.</a:t>
            </a:r>
          </a:p>
          <a:p>
            <a:pPr marL="0" indent="0" algn="just">
              <a:spcBef>
                <a:spcPts val="1800"/>
              </a:spcBef>
              <a:buNone/>
            </a:pPr>
            <a:r>
              <a:rPr lang="en-US" sz="2200" b="1" dirty="0">
                <a:solidFill>
                  <a:schemeClr val="accent1"/>
                </a:solidFill>
              </a:rPr>
              <a:t>Research goal: To develop a multiplex dPCR assay that enables FF quantification independent of fetal sex and parental genotype.</a:t>
            </a:r>
          </a:p>
        </p:txBody>
      </p:sp>
      <p:sp>
        <p:nvSpPr>
          <p:cNvPr id="3" name="Title 2"/>
          <p:cNvSpPr>
            <a:spLocks noGrp="1"/>
          </p:cNvSpPr>
          <p:nvPr>
            <p:ph type="title"/>
          </p:nvPr>
        </p:nvSpPr>
        <p:spPr>
          <a:xfrm>
            <a:off x="838200" y="98426"/>
            <a:ext cx="10515600" cy="867624"/>
          </a:xfrm>
        </p:spPr>
        <p:txBody>
          <a:bodyPr/>
          <a:lstStyle/>
          <a:p>
            <a:r>
              <a:rPr lang="en-US" dirty="0"/>
              <a:t>Introduction</a:t>
            </a:r>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2</a:t>
            </a:fld>
            <a:endParaRPr lang="en-US"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83335"/>
            <a:ext cx="10515599" cy="3937866"/>
          </a:xfrm>
        </p:spPr>
        <p:txBody>
          <a:bodyPr>
            <a:normAutofit/>
          </a:bodyPr>
          <a:lstStyle/>
          <a:p>
            <a:pPr algn="just"/>
            <a:r>
              <a:rPr lang="en-US" altLang="zh-CN" b="1" dirty="0"/>
              <a:t>Question 1:</a:t>
            </a:r>
            <a:r>
              <a:rPr lang="en-US" altLang="zh-CN" dirty="0"/>
              <a:t> The authors aimed to develop a fetal fraction (FF) quantification method that is both sex-independent and does not require parental genotyping. In your opinion, is this the most important unmet need preventing wider adoption of dPCR-based screening, or are there other technical or clinical barriers that may be equally or more significant?</a:t>
            </a:r>
          </a:p>
        </p:txBody>
      </p:sp>
      <p:sp>
        <p:nvSpPr>
          <p:cNvPr id="3" name="Title 2"/>
          <p:cNvSpPr>
            <a:spLocks noGrp="1"/>
          </p:cNvSpPr>
          <p:nvPr>
            <p:ph type="title"/>
          </p:nvPr>
        </p:nvSpPr>
        <p:spPr>
          <a:xfrm>
            <a:off x="838200" y="111761"/>
            <a:ext cx="10515600" cy="867624"/>
          </a:xfrm>
        </p:spPr>
        <p:txBody>
          <a:bodyPr/>
          <a:lstStyle/>
          <a:p>
            <a:r>
              <a:rPr lang="en-US" dirty="0"/>
              <a:t>Introduction</a:t>
            </a:r>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3</a:t>
            </a:fld>
            <a:endParaRPr lang="en-US" dirty="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078865"/>
            <a:ext cx="10515599" cy="3937866"/>
          </a:xfrm>
        </p:spPr>
        <p:txBody>
          <a:bodyPr>
            <a:noAutofit/>
          </a:bodyPr>
          <a:lstStyle/>
          <a:p>
            <a:pPr algn="just">
              <a:spcBef>
                <a:spcPts val="1800"/>
              </a:spcBef>
            </a:pPr>
            <a:r>
              <a:rPr lang="en-US" altLang="zh-CN" sz="1900" b="1" dirty="0"/>
              <a:t>Three-phase study design:</a:t>
            </a:r>
            <a:r>
              <a:rPr lang="en-US" altLang="zh-CN" sz="1900" dirty="0"/>
              <a:t> (i) design and optimization of the multiplex assay; (ii) analytical validation using simulated DNA mixtures; (iii) clinical validation using 143 maternal plasma samples compared against an NGS reference standard.</a:t>
            </a:r>
          </a:p>
          <a:p>
            <a:pPr algn="just">
              <a:spcBef>
                <a:spcPts val="1800"/>
              </a:spcBef>
            </a:pPr>
            <a:r>
              <a:rPr lang="en-US" altLang="zh-CN" sz="1900" b="1" dirty="0"/>
              <a:t>Multiplex dPCR setup: </a:t>
            </a:r>
            <a:r>
              <a:rPr lang="en-US" altLang="zh-CN" sz="1900" dirty="0"/>
              <a:t>Two reaction wells were used per sample: well 1 targeted 5 SNP loci, and well 2 targeted 4 SNP loci plus chrY. A single-probe, dual-allele discrimination design was used for SNP genotyping, generating distinct fluorescence-amplitude clusters for matched vs. mismatched alleles.</a:t>
            </a:r>
          </a:p>
          <a:p>
            <a:pPr algn="just">
              <a:spcBef>
                <a:spcPts val="1800"/>
              </a:spcBef>
            </a:pPr>
            <a:r>
              <a:rPr lang="en-US" altLang="zh-CN" sz="1900" b="1" dirty="0"/>
              <a:t>Triplex chrY assay</a:t>
            </a:r>
            <a:r>
              <a:rPr lang="en-US" altLang="zh-CN" sz="1900" dirty="0"/>
              <a:t>: Three distinct chrY regions were targeted simultaneously to maximize informative droplets per reaction, thereby enhancing Poisson-based quantification accuracy.</a:t>
            </a:r>
          </a:p>
          <a:p>
            <a:pPr algn="just">
              <a:spcBef>
                <a:spcPts val="1800"/>
              </a:spcBef>
            </a:pPr>
            <a:r>
              <a:rPr lang="en-US" altLang="zh-CN" sz="1900" b="1" dirty="0"/>
              <a:t>FF calculation algorithms</a:t>
            </a:r>
            <a:r>
              <a:rPr lang="en-US" altLang="zh-CN" sz="1900" dirty="0"/>
              <a:t>: chrY-based FF was normalized against cumulative autosomal reference loci (SNPs 6–8, three autosomal SNP loci in well 2 serving as internal copy-number references for chrY signal normalization); SNP-based FF was calculated from informative loci using biologically constrained formulas (0% &lt; FF &lt; 50%) and averaged across valid loci.</a:t>
            </a:r>
          </a:p>
          <a:p>
            <a:pPr algn="just">
              <a:spcBef>
                <a:spcPts val="1800"/>
              </a:spcBef>
            </a:pPr>
            <a:endParaRPr lang="en-US" altLang="zh-CN" sz="1900" dirty="0"/>
          </a:p>
        </p:txBody>
      </p:sp>
      <p:sp>
        <p:nvSpPr>
          <p:cNvPr id="3" name="Title 2"/>
          <p:cNvSpPr>
            <a:spLocks noGrp="1"/>
          </p:cNvSpPr>
          <p:nvPr>
            <p:ph type="title"/>
          </p:nvPr>
        </p:nvSpPr>
        <p:spPr>
          <a:xfrm>
            <a:off x="838200" y="107316"/>
            <a:ext cx="10515600" cy="867624"/>
          </a:xfrm>
        </p:spPr>
        <p:txBody>
          <a:bodyPr/>
          <a:lstStyle/>
          <a:p>
            <a:r>
              <a:rPr lang="en-US" dirty="0">
                <a:sym typeface="+mn-ea"/>
              </a:rPr>
              <a:t>Materials and Methods</a:t>
            </a:r>
            <a:endParaRPr lang="en-US" dirty="0"/>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4</a:t>
            </a:fld>
            <a:endParaRPr lang="en-US"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45086"/>
            <a:ext cx="10515600" cy="867624"/>
          </a:xfrm>
        </p:spPr>
        <p:txBody>
          <a:bodyPr>
            <a:normAutofit/>
          </a:bodyPr>
          <a:lstStyle/>
          <a:p>
            <a:r>
              <a:rPr lang="en-US" altLang="zh-CN" sz="2800" dirty="0"/>
              <a:t>Workflow and principles of FF quantification using dPCR</a:t>
            </a:r>
          </a:p>
        </p:txBody>
      </p:sp>
      <p:sp>
        <p:nvSpPr>
          <p:cNvPr id="8" name="Rectangle 7"/>
          <p:cNvSpPr/>
          <p:nvPr/>
        </p:nvSpPr>
        <p:spPr>
          <a:xfrm>
            <a:off x="1595172" y="5634692"/>
            <a:ext cx="8030742" cy="938719"/>
          </a:xfrm>
          <a:prstGeom prst="rect">
            <a:avLst/>
          </a:prstGeom>
          <a:solidFill>
            <a:schemeClr val="bg1">
              <a:lumMod val="75000"/>
            </a:schemeClr>
          </a:solidFill>
        </p:spPr>
        <p:txBody>
          <a:bodyPr wrap="square">
            <a:spAutoFit/>
          </a:bodyPr>
          <a:lstStyle/>
          <a:p>
            <a:r>
              <a:rPr lang="en-US" sz="1100" b="1" dirty="0">
                <a:effectLst/>
                <a:latin typeface="Arial" panose="020B0604020202020204" pitchFamily="34" charset="0"/>
                <a:ea typeface="等线" panose="02010600030101010101" pitchFamily="2" charset="-122"/>
                <a:cs typeface="Times New Roman" panose="02020603050405020304" pitchFamily="18" charset="0"/>
              </a:rPr>
              <a:t>Figure 1</a:t>
            </a:r>
            <a:r>
              <a:rPr lang="en-US" sz="1100" dirty="0">
                <a:effectLst/>
                <a:latin typeface="Arial" panose="020B0604020202020204" pitchFamily="34" charset="0"/>
                <a:ea typeface="等线" panose="02010600030101010101" pitchFamily="2" charset="-122"/>
                <a:cs typeface="Times New Roman" panose="02020603050405020304" pitchFamily="18" charset="0"/>
              </a:rPr>
              <a:t>. </a:t>
            </a:r>
            <a:r>
              <a:rPr lang="en-US" altLang="zh-CN" sz="1100" dirty="0">
                <a:effectLst/>
                <a:latin typeface="Arial" panose="020B0604020202020204" pitchFamily="34" charset="0"/>
                <a:ea typeface="等线" panose="02010600030101010101" pitchFamily="2" charset="-122"/>
                <a:cs typeface="Times New Roman" panose="02020603050405020304" pitchFamily="18" charset="0"/>
              </a:rPr>
              <a:t>(A), Overall workflow: plasma preparation, cfDNA extraction, PCR reaction setup, automated dPCR, and data analysis. FF quantification was performed in 2 wells: well 1 targeted 5 SNP loci; well 2 targeted 4 SNP loci and chrY; (B), Single-probe, dual-allele discrimination principle: a single primer-probe set detects both alleles. Perfectly matched probes yield strong fluorescence due to stable hybridization and efficient hydrolysis, whereas single-base mismatches generate weaker signals. </a:t>
            </a:r>
          </a:p>
        </p:txBody>
      </p:sp>
      <p:sp>
        <p:nvSpPr>
          <p:cNvPr id="2" name="Slide Number Placeholder 5"/>
          <p:cNvSpPr>
            <a:spLocks noGrp="1"/>
          </p:cNvSpPr>
          <p:nvPr>
            <p:ph type="sldNum" sz="quarter" idx="4"/>
          </p:nvPr>
        </p:nvSpPr>
        <p:spPr>
          <a:xfrm>
            <a:off x="1344295" y="6122670"/>
            <a:ext cx="275590" cy="365125"/>
          </a:xfrm>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5</a:t>
            </a:fld>
            <a:endParaRPr lang="en-US" dirty="0"/>
          </a:p>
        </p:txBody>
      </p:sp>
      <p:pic>
        <p:nvPicPr>
          <p:cNvPr id="4" name="图片 3"/>
          <p:cNvPicPr>
            <a:picLocks noChangeAspect="1"/>
          </p:cNvPicPr>
          <p:nvPr/>
        </p:nvPicPr>
        <p:blipFill>
          <a:blip r:embed="rId3"/>
          <a:stretch>
            <a:fillRect/>
          </a:stretch>
        </p:blipFill>
        <p:spPr>
          <a:xfrm>
            <a:off x="1675402" y="840468"/>
            <a:ext cx="7820668" cy="4794224"/>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2235"/>
            <a:ext cx="10515599" cy="3937866"/>
          </a:xfrm>
        </p:spPr>
        <p:txBody>
          <a:bodyPr>
            <a:normAutofit/>
          </a:bodyPr>
          <a:lstStyle/>
          <a:p>
            <a:pPr algn="just"/>
            <a:r>
              <a:rPr lang="en-US" altLang="zh-CN" b="1" dirty="0"/>
              <a:t>Question 2:</a:t>
            </a:r>
            <a:r>
              <a:rPr lang="en-US" altLang="zh-CN" dirty="0"/>
              <a:t> The study validated the assay using fragmented genomic DNA mixtures before testing clinical plasma samples. What are the strengths and limitations of this analytical validation strategy, and how well do simulated samples reflect the biological complexity of maternal plasma cfDNA?</a:t>
            </a:r>
          </a:p>
        </p:txBody>
      </p:sp>
      <p:sp>
        <p:nvSpPr>
          <p:cNvPr id="3" name="Title 2"/>
          <p:cNvSpPr>
            <a:spLocks noGrp="1"/>
          </p:cNvSpPr>
          <p:nvPr>
            <p:ph type="title"/>
          </p:nvPr>
        </p:nvSpPr>
        <p:spPr>
          <a:xfrm>
            <a:off x="838200" y="89536"/>
            <a:ext cx="10515600" cy="867624"/>
          </a:xfrm>
        </p:spPr>
        <p:txBody>
          <a:bodyPr/>
          <a:lstStyle/>
          <a:p>
            <a:r>
              <a:rPr lang="en-US" dirty="0">
                <a:sym typeface="+mn-ea"/>
              </a:rPr>
              <a:t>Materials and Methods</a:t>
            </a:r>
            <a:endParaRPr lang="en-US" dirty="0"/>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6</a:t>
            </a:fld>
            <a:endParaRPr lang="en-US"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149985"/>
            <a:ext cx="10515599" cy="3937866"/>
          </a:xfrm>
        </p:spPr>
        <p:txBody>
          <a:bodyPr>
            <a:noAutofit/>
          </a:bodyPr>
          <a:lstStyle/>
          <a:p>
            <a:pPr algn="just">
              <a:spcBef>
                <a:spcPts val="1800"/>
              </a:spcBef>
            </a:pPr>
            <a:r>
              <a:rPr lang="en-US" altLang="zh-CN" sz="1900" b="1" dirty="0"/>
              <a:t>Analytical validation:</a:t>
            </a:r>
            <a:r>
              <a:rPr lang="en-US" altLang="zh-CN" sz="1900" dirty="0"/>
              <a:t> The chrY-based assay demonstrated superior linearity (R</a:t>
            </a:r>
            <a:r>
              <a:rPr lang="en-US" altLang="en-US" sz="1900" dirty="0"/>
              <a:t>²</a:t>
            </a:r>
            <a:r>
              <a:rPr lang="en-US" altLang="zh-CN" sz="1900" dirty="0"/>
              <a:t> = 0.971), precision, and accuracy (MAE = 0.94%) compared with the SNP-based approach (R</a:t>
            </a:r>
            <a:r>
              <a:rPr lang="en-US" altLang="en-US" sz="1900" dirty="0"/>
              <a:t>²</a:t>
            </a:r>
            <a:r>
              <a:rPr lang="en-US" altLang="zh-CN" sz="1900" dirty="0"/>
              <a:t> = 0.924, MAE = 1.61%). Critically, the triplex chrY design enabled reliable detection at 1% FF, whereas the SNP method failed at this level.</a:t>
            </a:r>
          </a:p>
          <a:p>
            <a:pPr algn="just">
              <a:spcBef>
                <a:spcPts val="1800"/>
              </a:spcBef>
            </a:pPr>
            <a:r>
              <a:rPr lang="en-US" altLang="zh-CN" sz="1900" b="1" dirty="0"/>
              <a:t>Clinical validation: </a:t>
            </a:r>
            <a:r>
              <a:rPr lang="en-US" altLang="zh-CN" sz="1900" dirty="0"/>
              <a:t>Testing of 143 maternal plasma samples showed a 92.3% informative SNP rate and a low 2.8% no-call rate. The two dPCR methods were internally consistent (chrY vs. SNP: r = 0.716, P &lt; 0.0001), and dPCR-derived FF showed strong overall concordance with the NGS reference standard (r = 0.799, P &lt; 0.0001).</a:t>
            </a:r>
          </a:p>
          <a:p>
            <a:pPr algn="just">
              <a:spcBef>
                <a:spcPts val="1800"/>
              </a:spcBef>
            </a:pPr>
            <a:r>
              <a:rPr lang="en-US" altLang="zh-CN" sz="1900" b="1" dirty="0"/>
              <a:t>Core design innovations:</a:t>
            </a:r>
            <a:r>
              <a:rPr lang="en-US" altLang="zh-CN" sz="1900" dirty="0"/>
              <a:t> a 2-well setup simultaneously targeting 9 autosomal SNPs and 3 chrY loci for sex-independent measurement; a single-probe, dual-allele design with a standardized FF calculation algorithm to eliminate the need for parental genotyping; and a triplex chrY assay to boost sensitivity at low FF levels.</a:t>
            </a:r>
          </a:p>
        </p:txBody>
      </p:sp>
      <p:sp>
        <p:nvSpPr>
          <p:cNvPr id="3" name="Title 2"/>
          <p:cNvSpPr>
            <a:spLocks noGrp="1"/>
          </p:cNvSpPr>
          <p:nvPr>
            <p:ph type="title"/>
          </p:nvPr>
        </p:nvSpPr>
        <p:spPr>
          <a:xfrm>
            <a:off x="838200" y="129541"/>
            <a:ext cx="10515600" cy="867624"/>
          </a:xfrm>
        </p:spPr>
        <p:txBody>
          <a:bodyPr/>
          <a:lstStyle/>
          <a:p>
            <a:r>
              <a:rPr lang="en-US" dirty="0">
                <a:sym typeface="+mn-ea"/>
              </a:rPr>
              <a:t>Main results and discussion</a:t>
            </a:r>
            <a:endParaRPr lang="en-US" dirty="0"/>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7</a:t>
            </a:fld>
            <a:endParaRPr lang="en-US"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22861"/>
            <a:ext cx="10515600" cy="867624"/>
          </a:xfrm>
        </p:spPr>
        <p:txBody>
          <a:bodyPr>
            <a:normAutofit fontScale="90000"/>
          </a:bodyPr>
          <a:lstStyle/>
          <a:p>
            <a:r>
              <a:rPr lang="en-US" altLang="zh-CN" sz="3110" dirty="0"/>
              <a:t>Representative 2-dimensional dPCR plots for SNP and chrY detection</a:t>
            </a:r>
          </a:p>
        </p:txBody>
      </p:sp>
      <p:sp>
        <p:nvSpPr>
          <p:cNvPr id="8" name="Rectangle 7"/>
          <p:cNvSpPr/>
          <p:nvPr/>
        </p:nvSpPr>
        <p:spPr>
          <a:xfrm>
            <a:off x="8933935" y="1536699"/>
            <a:ext cx="2412245" cy="2462213"/>
          </a:xfrm>
          <a:prstGeom prst="rect">
            <a:avLst/>
          </a:prstGeom>
          <a:solidFill>
            <a:schemeClr val="bg1">
              <a:lumMod val="75000"/>
            </a:schemeClr>
          </a:solidFill>
        </p:spPr>
        <p:txBody>
          <a:bodyPr wrap="square">
            <a:spAutoFit/>
          </a:bodyPr>
          <a:lstStyle/>
          <a:p>
            <a:r>
              <a:rPr lang="en-US" sz="1100" b="1" dirty="0">
                <a:effectLst/>
                <a:latin typeface="Arial" panose="020B0604020202020204" pitchFamily="34" charset="0"/>
                <a:ea typeface="等线" panose="02010600030101010101" pitchFamily="2" charset="-122"/>
                <a:cs typeface="Times New Roman" panose="02020603050405020304" pitchFamily="18" charset="0"/>
              </a:rPr>
              <a:t>Figure 2</a:t>
            </a:r>
            <a:r>
              <a:rPr lang="en-US" sz="1100" dirty="0">
                <a:effectLst/>
                <a:latin typeface="Arial" panose="020B0604020202020204" pitchFamily="34" charset="0"/>
                <a:ea typeface="等线" panose="02010600030101010101" pitchFamily="2" charset="-122"/>
                <a:cs typeface="Times New Roman" panose="02020603050405020304" pitchFamily="18" charset="0"/>
              </a:rPr>
              <a:t>.</a:t>
            </a:r>
            <a:r>
              <a:rPr lang="en-US" altLang="zh-CN" sz="1100" dirty="0">
                <a:effectLst/>
                <a:latin typeface="Arial" panose="020B0604020202020204" pitchFamily="34" charset="0"/>
                <a:ea typeface="等线" panose="02010600030101010101" pitchFamily="2" charset="-122"/>
                <a:cs typeface="Times New Roman" panose="02020603050405020304" pitchFamily="18" charset="0"/>
              </a:rPr>
              <a:t>(A–C), Typical heterozygous clusters for 5 SNP loci in well 1;</a:t>
            </a:r>
          </a:p>
          <a:p>
            <a:r>
              <a:rPr lang="en-US" altLang="zh-CN" sz="1100" dirty="0">
                <a:effectLst/>
                <a:latin typeface="Arial" panose="020B0604020202020204" pitchFamily="34" charset="0"/>
                <a:ea typeface="等线" panose="02010600030101010101" pitchFamily="2" charset="-122"/>
                <a:cs typeface="Times New Roman" panose="02020603050405020304" pitchFamily="18" charset="0"/>
              </a:rPr>
              <a:t>(D–F), Corresponding plots for 4 SNP loci and chrY in well 2. The x- and y-axes represent fluorescence amplitude in 2 detection channels. For SNP, 3 clusters are observed in each channel: 2 allele-specific positive clusters and one negative cluster (background). For chrY, 2 clusters are observed: one positive cluster and one negative cluster (background).</a:t>
            </a:r>
          </a:p>
        </p:txBody>
      </p:sp>
      <p:sp>
        <p:nvSpPr>
          <p:cNvPr id="2"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8</a:t>
            </a:fld>
            <a:endParaRPr lang="en-US" dirty="0"/>
          </a:p>
        </p:txBody>
      </p:sp>
      <p:pic>
        <p:nvPicPr>
          <p:cNvPr id="5" name="图片 4"/>
          <p:cNvPicPr>
            <a:picLocks noChangeAspect="1"/>
          </p:cNvPicPr>
          <p:nvPr/>
        </p:nvPicPr>
        <p:blipFill>
          <a:blip r:embed="rId3"/>
          <a:stretch>
            <a:fillRect/>
          </a:stretch>
        </p:blipFill>
        <p:spPr>
          <a:xfrm>
            <a:off x="573739" y="1062681"/>
            <a:ext cx="8100703" cy="495311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636"/>
            <a:ext cx="10515600" cy="867624"/>
          </a:xfrm>
        </p:spPr>
        <p:txBody>
          <a:bodyPr>
            <a:normAutofit fontScale="90000"/>
          </a:bodyPr>
          <a:lstStyle/>
          <a:p>
            <a:r>
              <a:rPr lang="en-US" altLang="zh-CN" dirty="0"/>
              <a:t>Analytical validation of dPCR-based FF quantification using simulated</a:t>
            </a:r>
            <a:br>
              <a:rPr lang="en-US" altLang="zh-CN" dirty="0"/>
            </a:br>
            <a:r>
              <a:rPr lang="en-US" altLang="zh-CN" dirty="0"/>
              <a:t>samples</a:t>
            </a:r>
          </a:p>
        </p:txBody>
      </p:sp>
      <p:sp>
        <p:nvSpPr>
          <p:cNvPr id="8" name="Rectangle 7"/>
          <p:cNvSpPr/>
          <p:nvPr/>
        </p:nvSpPr>
        <p:spPr>
          <a:xfrm>
            <a:off x="1383030" y="4269105"/>
            <a:ext cx="9426575" cy="922020"/>
          </a:xfrm>
          <a:prstGeom prst="rect">
            <a:avLst/>
          </a:prstGeom>
          <a:solidFill>
            <a:schemeClr val="bg1">
              <a:lumMod val="75000"/>
            </a:schemeClr>
          </a:solidFill>
        </p:spPr>
        <p:txBody>
          <a:bodyPr wrap="square">
            <a:spAutoFit/>
          </a:bodyPr>
          <a:lstStyle/>
          <a:p>
            <a:r>
              <a:rPr lang="en-US" sz="1800" b="1" dirty="0">
                <a:effectLst/>
                <a:latin typeface="Arial" panose="020B0604020202020204" pitchFamily="34" charset="0"/>
                <a:ea typeface="等线" panose="02010600030101010101" pitchFamily="2" charset="-122"/>
                <a:cs typeface="Times New Roman" panose="02020603050405020304" pitchFamily="18" charset="0"/>
              </a:rPr>
              <a:t>Figure 3. </a:t>
            </a:r>
            <a:r>
              <a:rPr lang="en-US" altLang="zh-CN" sz="1800" dirty="0">
                <a:effectLst/>
                <a:latin typeface="Arial" panose="020B0604020202020204" pitchFamily="34" charset="0"/>
                <a:ea typeface="等线" panose="02010600030101010101" pitchFamily="2" charset="-122"/>
                <a:cs typeface="Times New Roman" panose="02020603050405020304" pitchFamily="18" charset="0"/>
              </a:rPr>
              <a:t>Linear regression analysis of observed vs expected FF values at 1%, 2.5%, 5%, 10%, and 20% (n = 3 per level) for the (A) chrY-based and (B) SNP-based approaches. (C), Bar plot presentation of the same dataset shown in panels A and B.</a:t>
            </a:r>
            <a:endParaRPr lang="en-US" i="1" dirty="0"/>
          </a:p>
        </p:txBody>
      </p:sp>
      <p:sp>
        <p:nvSpPr>
          <p:cNvPr id="2"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9</a:t>
            </a:fld>
            <a:endParaRPr lang="en-US" dirty="0"/>
          </a:p>
        </p:txBody>
      </p:sp>
      <p:pic>
        <p:nvPicPr>
          <p:cNvPr id="4" name="图片 3"/>
          <p:cNvPicPr>
            <a:picLocks noChangeAspect="1"/>
          </p:cNvPicPr>
          <p:nvPr/>
        </p:nvPicPr>
        <p:blipFill>
          <a:blip r:embed="rId3"/>
          <a:stretch>
            <a:fillRect/>
          </a:stretch>
        </p:blipFill>
        <p:spPr>
          <a:xfrm>
            <a:off x="1383030" y="1388745"/>
            <a:ext cx="9426575" cy="2705735"/>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29541"/>
            <a:ext cx="10515600" cy="867624"/>
          </a:xfrm>
        </p:spPr>
        <p:txBody>
          <a:bodyPr>
            <a:normAutofit/>
          </a:bodyPr>
          <a:lstStyle/>
          <a:p>
            <a:r>
              <a:rPr lang="en-US" altLang="zh-CN" dirty="0"/>
              <a:t>Clinical validation of dPCR-based FF quantification</a:t>
            </a:r>
          </a:p>
        </p:txBody>
      </p:sp>
      <p:sp>
        <p:nvSpPr>
          <p:cNvPr id="8" name="Rectangle 7"/>
          <p:cNvSpPr/>
          <p:nvPr/>
        </p:nvSpPr>
        <p:spPr>
          <a:xfrm>
            <a:off x="2201767" y="4346066"/>
            <a:ext cx="7362825" cy="922020"/>
          </a:xfrm>
          <a:prstGeom prst="rect">
            <a:avLst/>
          </a:prstGeom>
          <a:solidFill>
            <a:schemeClr val="bg1">
              <a:lumMod val="75000"/>
            </a:schemeClr>
          </a:solidFill>
        </p:spPr>
        <p:txBody>
          <a:bodyPr wrap="square">
            <a:spAutoFit/>
          </a:bodyPr>
          <a:lstStyle/>
          <a:p>
            <a:r>
              <a:rPr lang="en-US" sz="1800" b="1" dirty="0">
                <a:effectLst/>
                <a:latin typeface="Arial" panose="020B0604020202020204" pitchFamily="34" charset="0"/>
                <a:ea typeface="等线" panose="02010600030101010101" pitchFamily="2" charset="-122"/>
                <a:cs typeface="Times New Roman" panose="02020603050405020304" pitchFamily="18" charset="0"/>
              </a:rPr>
              <a:t>Figure 4. </a:t>
            </a:r>
            <a:r>
              <a:rPr lang="en-US" altLang="zh-CN" dirty="0">
                <a:effectLst/>
                <a:latin typeface="Arial" panose="020B0604020202020204" pitchFamily="34" charset="0"/>
                <a:ea typeface="等线" panose="02010600030101010101" pitchFamily="2" charset="-122"/>
                <a:cs typeface="Times New Roman" panose="02020603050405020304" pitchFamily="18" charset="0"/>
              </a:rPr>
              <a:t>(A), Correlation between chrY- and SNP-based FF values in 93 male samples. (B), Correlation between dPCR-derived FF (chrY for males, SNPs for females) and NGS-based estimates in 139 samples.</a:t>
            </a:r>
          </a:p>
        </p:txBody>
      </p:sp>
      <p:sp>
        <p:nvSpPr>
          <p:cNvPr id="2"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10</a:t>
            </a:fld>
            <a:endParaRPr lang="en-US" dirty="0"/>
          </a:p>
        </p:txBody>
      </p:sp>
      <p:grpSp>
        <p:nvGrpSpPr>
          <p:cNvPr id="6" name="Group 5"/>
          <p:cNvGrpSpPr/>
          <p:nvPr/>
        </p:nvGrpSpPr>
        <p:grpSpPr>
          <a:xfrm>
            <a:off x="2508790" y="1379474"/>
            <a:ext cx="7174420" cy="2531871"/>
            <a:chOff x="1721295" y="1654429"/>
            <a:chExt cx="7174420" cy="2531871"/>
          </a:xfrm>
        </p:grpSpPr>
        <p:pic>
          <p:nvPicPr>
            <p:cNvPr id="5" name="图片 4"/>
            <p:cNvPicPr>
              <a:picLocks noChangeAspect="1"/>
            </p:cNvPicPr>
            <p:nvPr/>
          </p:nvPicPr>
          <p:blipFill rotWithShape="1">
            <a:blip r:embed="rId3"/>
            <a:srcRect b="51221"/>
            <a:stretch>
              <a:fillRect/>
            </a:stretch>
          </p:blipFill>
          <p:spPr>
            <a:xfrm>
              <a:off x="1721295" y="1654429"/>
              <a:ext cx="3374390" cy="2531871"/>
            </a:xfrm>
            <a:prstGeom prst="rect">
              <a:avLst/>
            </a:prstGeom>
          </p:spPr>
        </p:pic>
        <p:pic>
          <p:nvPicPr>
            <p:cNvPr id="4" name="图片 4"/>
            <p:cNvPicPr>
              <a:picLocks noChangeAspect="1"/>
            </p:cNvPicPr>
            <p:nvPr/>
          </p:nvPicPr>
          <p:blipFill rotWithShape="1">
            <a:blip r:embed="rId3"/>
            <a:srcRect t="51221"/>
            <a:stretch>
              <a:fillRect/>
            </a:stretch>
          </p:blipFill>
          <p:spPr>
            <a:xfrm>
              <a:off x="5521325" y="1654429"/>
              <a:ext cx="3374390" cy="2531871"/>
            </a:xfrm>
            <a:prstGeom prst="rect">
              <a:avLst/>
            </a:prstGeom>
          </p:spPr>
        </p:pic>
      </p:gr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16206"/>
            <a:ext cx="10515600" cy="867624"/>
          </a:xfrm>
        </p:spPr>
        <p:txBody>
          <a:bodyPr>
            <a:normAutofit/>
          </a:bodyPr>
          <a:lstStyle/>
          <a:p>
            <a:r>
              <a:rPr lang="en-US" altLang="zh-CN" dirty="0"/>
              <a:t>Methods Comparison</a:t>
            </a:r>
          </a:p>
        </p:txBody>
      </p:sp>
      <p:sp>
        <p:nvSpPr>
          <p:cNvPr id="8" name="Rectangle 7"/>
          <p:cNvSpPr/>
          <p:nvPr/>
        </p:nvSpPr>
        <p:spPr>
          <a:xfrm>
            <a:off x="294640" y="2885440"/>
            <a:ext cx="2834640" cy="1086485"/>
          </a:xfrm>
          <a:prstGeom prst="rect">
            <a:avLst/>
          </a:prstGeom>
          <a:solidFill>
            <a:schemeClr val="bg1">
              <a:lumMod val="75000"/>
            </a:schemeClr>
          </a:solidFill>
        </p:spPr>
        <p:txBody>
          <a:bodyPr wrap="square">
            <a:noAutofit/>
          </a:bodyPr>
          <a:lstStyle/>
          <a:p>
            <a:r>
              <a:rPr lang="en-US" sz="1800" b="1" dirty="0">
                <a:effectLst/>
                <a:latin typeface="Arial" panose="020B0604020202020204" pitchFamily="34" charset="0"/>
                <a:ea typeface="等线" panose="02010600030101010101" pitchFamily="2" charset="-122"/>
                <a:cs typeface="Times New Roman" panose="02020603050405020304" pitchFamily="18" charset="0"/>
              </a:rPr>
              <a:t>Table 1</a:t>
            </a:r>
            <a:r>
              <a:rPr lang="en-US" sz="1800" dirty="0">
                <a:effectLst/>
                <a:latin typeface="Arial" panose="020B0604020202020204" pitchFamily="34" charset="0"/>
                <a:ea typeface="等线" panose="02010600030101010101" pitchFamily="2" charset="-122"/>
                <a:cs typeface="Times New Roman" panose="02020603050405020304" pitchFamily="18" charset="0"/>
              </a:rPr>
              <a:t>. </a:t>
            </a:r>
            <a:r>
              <a:rPr lang="en-US" dirty="0">
                <a:effectLst/>
                <a:latin typeface="Arial" panose="020B0604020202020204" pitchFamily="34" charset="0"/>
                <a:ea typeface="等线" panose="02010600030101010101" pitchFamily="2" charset="-122"/>
                <a:cs typeface="Times New Roman" panose="02020603050405020304" pitchFamily="18" charset="0"/>
              </a:rPr>
              <a:t>Comparative characteristics of FF quantification methods.</a:t>
            </a:r>
          </a:p>
        </p:txBody>
      </p:sp>
      <p:sp>
        <p:nvSpPr>
          <p:cNvPr id="9"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11</a:t>
            </a:fld>
            <a:endParaRPr lang="en-US" dirty="0"/>
          </a:p>
        </p:txBody>
      </p:sp>
      <p:pic>
        <p:nvPicPr>
          <p:cNvPr id="2" name="图片 1"/>
          <p:cNvPicPr>
            <a:picLocks noChangeAspect="1"/>
          </p:cNvPicPr>
          <p:nvPr/>
        </p:nvPicPr>
        <p:blipFill>
          <a:blip r:embed="rId3"/>
          <a:stretch>
            <a:fillRect/>
          </a:stretch>
        </p:blipFill>
        <p:spPr>
          <a:xfrm>
            <a:off x="3218815" y="1463040"/>
            <a:ext cx="8401685" cy="4571542"/>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83335"/>
            <a:ext cx="10515599" cy="3937866"/>
          </a:xfrm>
        </p:spPr>
        <p:txBody>
          <a:bodyPr>
            <a:normAutofit/>
          </a:bodyPr>
          <a:lstStyle/>
          <a:p>
            <a:pPr algn="just"/>
            <a:r>
              <a:rPr lang="en-US" altLang="zh-CN" b="1" dirty="0"/>
              <a:t>Question 3:</a:t>
            </a:r>
            <a:r>
              <a:rPr lang="en-US" altLang="zh-CN" dirty="0"/>
              <a:t> The assay achieves strong clinical concordance with NGS while using a much simpler, faster, and cheaper workflow. Do you see this dPCR-based FF quantification as a viable primary replacement for NGS-based FF estimation in certain clinical settings, or is it better positioned as a complementary QC tool within existing pathways? </a:t>
            </a:r>
          </a:p>
        </p:txBody>
      </p:sp>
      <p:sp>
        <p:nvSpPr>
          <p:cNvPr id="3" name="Title 2"/>
          <p:cNvSpPr>
            <a:spLocks noGrp="1"/>
          </p:cNvSpPr>
          <p:nvPr>
            <p:ph type="title"/>
          </p:nvPr>
        </p:nvSpPr>
        <p:spPr>
          <a:xfrm>
            <a:off x="838200" y="138431"/>
            <a:ext cx="10515600" cy="867624"/>
          </a:xfrm>
        </p:spPr>
        <p:txBody>
          <a:bodyPr/>
          <a:lstStyle/>
          <a:p>
            <a:r>
              <a:rPr lang="en-US" dirty="0">
                <a:sym typeface="+mn-ea"/>
              </a:rPr>
              <a:t>Main results and discussion</a:t>
            </a:r>
            <a:endParaRPr lang="en-US" dirty="0"/>
          </a:p>
        </p:txBody>
      </p:sp>
      <p:sp>
        <p:nvSpPr>
          <p:cNvPr id="6"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58595B"/>
                </a:solidFill>
                <a:latin typeface="Arial" panose="020B0604020202020204" pitchFamily="34" charset="0"/>
                <a:cs typeface="Arial" panose="020B0604020202020204" pitchFamily="34" charset="0"/>
              </a:defRPr>
            </a:lvl1pPr>
          </a:lstStyle>
          <a:p>
            <a:fld id="{4FEE0E1C-DBE9-4C8E-8A7C-D0EF345BC8DB}" type="slidenum">
              <a:rPr lang="en-US" smtClean="0"/>
              <a:t>12</a:t>
            </a:fld>
            <a:endParaRPr 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2.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3.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4.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5.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6.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7.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8.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9.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10.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ags/tag11.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B01F24"/>
      </a:accent1>
      <a:accent2>
        <a:srgbClr val="58595B"/>
      </a:accent2>
      <a:accent3>
        <a:srgbClr val="F38636"/>
      </a:accent3>
      <a:accent4>
        <a:srgbClr val="48A992"/>
      </a:accent4>
      <a:accent5>
        <a:srgbClr val="000000"/>
      </a:accent5>
      <a:accent6>
        <a:srgbClr val="000000"/>
      </a:accent6>
      <a:hlink>
        <a:srgbClr val="000000"/>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2">
      <a:dk1>
        <a:srgbClr val="000000"/>
      </a:dk1>
      <a:lt1>
        <a:srgbClr val="FFFFFF"/>
      </a:lt1>
      <a:dk2>
        <a:srgbClr val="44546A"/>
      </a:dk2>
      <a:lt2>
        <a:srgbClr val="E7E6E6"/>
      </a:lt2>
      <a:accent1>
        <a:srgbClr val="B01F24"/>
      </a:accent1>
      <a:accent2>
        <a:srgbClr val="58595B"/>
      </a:accent2>
      <a:accent3>
        <a:srgbClr val="F38636"/>
      </a:accent3>
      <a:accent4>
        <a:srgbClr val="48A992"/>
      </a:accent4>
      <a:accent5>
        <a:srgbClr val="000000"/>
      </a:accent5>
      <a:accent6>
        <a:srgbClr val="000000"/>
      </a:accent6>
      <a:hlink>
        <a:srgbClr val="000000"/>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FA99CD3DF87B34DA71835D03ADFAC51" ma:contentTypeVersion="15" ma:contentTypeDescription="Create a new document." ma:contentTypeScope="" ma:versionID="23135172d709dbbe3f8762fe30c876f2">
  <xsd:schema xmlns:xsd="http://www.w3.org/2001/XMLSchema" xmlns:xs="http://www.w3.org/2001/XMLSchema" xmlns:p="http://schemas.microsoft.com/office/2006/metadata/properties" xmlns:ns2="5209ea11-3884-410a-a436-0e0e9fa818b1" xmlns:ns3="60253ea7-35f4-4dd6-b378-a686d1967733" targetNamespace="http://schemas.microsoft.com/office/2006/metadata/properties" ma:root="true" ma:fieldsID="aa8768e2e482ef66c173c7fbec16d69b" ns2:_="" ns3:_="">
    <xsd:import namespace="5209ea11-3884-410a-a436-0e0e9fa818b1"/>
    <xsd:import namespace="60253ea7-35f4-4dd6-b378-a686d19677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ea11-3884-410a-a436-0e0e9fa81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0f3c69-1d6a-4099-826a-1ff1ac42e45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53ea7-35f4-4dd6-b378-a686d196773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8f71eaf-dec7-41b6-bf71-66c8e973adb5}" ma:internalName="TaxCatchAll" ma:showField="CatchAllData" ma:web="60253ea7-35f4-4dd6-b378-a686d196773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0253ea7-35f4-4dd6-b378-a686d1967733" xsi:nil="true"/>
    <lcf76f155ced4ddcb4097134ff3c332f xmlns="5209ea11-3884-410a-a436-0e0e9fa818b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5B5B861-E283-4FE1-829E-120FAD5023B3}">
  <ds:schemaRefs/>
</ds:datastoreItem>
</file>

<file path=customXml/itemProps2.xml><?xml version="1.0" encoding="utf-8"?>
<ds:datastoreItem xmlns:ds="http://schemas.openxmlformats.org/officeDocument/2006/customXml" ds:itemID="{0F8D8841-526C-4E0C-A2A9-372F12F27DF0}">
  <ds:schemaRefs/>
</ds:datastoreItem>
</file>

<file path=customXml/itemProps3.xml><?xml version="1.0" encoding="utf-8"?>
<ds:datastoreItem xmlns:ds="http://schemas.openxmlformats.org/officeDocument/2006/customXml" ds:itemID="{9A0A7F30-16A3-4B31-B187-F7FB1162AE9C}">
  <ds:schemaRefs/>
</ds:datastoreItem>
</file>

<file path=docProps/app.xml><?xml version="1.0" encoding="utf-8"?>
<Properties xmlns="http://schemas.openxmlformats.org/officeDocument/2006/extended-properties" xmlns:vt="http://schemas.openxmlformats.org/officeDocument/2006/docPropsVTypes">
  <TotalTime>3</TotalTime>
  <Words>1090</Words>
  <Application>Microsoft Office PowerPoint</Application>
  <PresentationFormat>Widescreen</PresentationFormat>
  <Paragraphs>47</Paragraphs>
  <Slides>13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AvantGarde CE</vt:lpstr>
      <vt:lpstr>Calibri</vt:lpstr>
      <vt:lpstr>Courier New</vt:lpstr>
      <vt:lpstr>Wingdings</vt:lpstr>
      <vt:lpstr>Office Theme</vt:lpstr>
      <vt:lpstr>2_Office Theme</vt:lpstr>
      <vt:lpstr>A Digital PCR Assay for Fetal Fraction Quantification Using Multiplex SNP and Y Chromosome Detection</vt:lpstr>
      <vt:lpstr>Introduction</vt:lpstr>
      <vt:lpstr>Introduction</vt:lpstr>
      <vt:lpstr>Materials and Methods</vt:lpstr>
      <vt:lpstr>Workflow and principles of FF quantification using dPCR</vt:lpstr>
      <vt:lpstr>Materials and Methods</vt:lpstr>
      <vt:lpstr>Main results and discussion</vt:lpstr>
      <vt:lpstr>Representative 2-dimensional dPCR plots for SNP and chrY detection</vt:lpstr>
      <vt:lpstr>Analytical validation of dPCR-based FF quantification using simulated samples</vt:lpstr>
      <vt:lpstr>Clinical validation of dPCR-based FF quantification</vt:lpstr>
      <vt:lpstr>Methods Comparison</vt:lpstr>
      <vt:lpstr>Main results and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Frizzell</dc:creator>
  <cp:lastModifiedBy>Heather Drought</cp:lastModifiedBy>
  <cp:revision>57</cp:revision>
  <dcterms:created xsi:type="dcterms:W3CDTF">2023-02-28T15:50:00Z</dcterms:created>
  <dcterms:modified xsi:type="dcterms:W3CDTF">2026-08-31T14:52:31Z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0x010100AFA99CD3DF87B34DA71835D03ADFAC51</vt:lpwstr>
  </property>
  <property fmtid="{D5CDD505-2E9C-101B-9397-08002B2CF9AE}" pid="3" name="MediaServiceImageTags">
    <vt:lpwstr/>
  </property>
  <property fmtid="{D5CDD505-2E9C-101B-9397-08002B2CF9AE}" pid="4" name="ICV">
    <vt:lpwstr>A636476A854542DF8537CDA083D36ABC_13</vt:lpwstr>
  </property>
  <property fmtid="{D5CDD505-2E9C-101B-9397-08002B2CF9AE}" pid="5" name="KSOProductBuildVer">
    <vt:lpwstr>2052-12.1.0.28043</vt:lpwstr>
  </property>
</Properties>
</file>