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handoutMasterIdLst>
    <p:handoutMasterId r:id="rId136"/>
  </p:handoutMasterIdLst>
  <p:sldIdLst>
    <p:sldId id="482" r:id="rId2"/>
    <p:sldId id="487" r:id="rId3"/>
    <p:sldId id="13548" r:id="rId4"/>
    <p:sldId id="13468" r:id="rId5"/>
    <p:sldId id="13500" r:id="rId6"/>
    <p:sldId id="13190" r:id="rId7"/>
    <p:sldId id="13486" r:id="rId8"/>
    <p:sldId id="483" r:id="rId9"/>
    <p:sldId id="13451" r:id="rId10"/>
    <p:sldId id="13502" r:id="rId11"/>
    <p:sldId id="13503" r:id="rId12"/>
    <p:sldId id="13550" r:id="rId13"/>
    <p:sldId id="13505" r:id="rId14"/>
    <p:sldId id="13452" r:id="rId15"/>
    <p:sldId id="13487" r:id="rId16"/>
    <p:sldId id="13552" r:id="rId17"/>
    <p:sldId id="13480" r:id="rId18"/>
    <p:sldId id="13506" r:id="rId19"/>
    <p:sldId id="13553" r:id="rId20"/>
    <p:sldId id="13331" r:id="rId21"/>
    <p:sldId id="13488" r:id="rId22"/>
    <p:sldId id="13334" r:id="rId23"/>
    <p:sldId id="13336" r:id="rId24"/>
    <p:sldId id="13351" r:id="rId25"/>
    <p:sldId id="13508" r:id="rId26"/>
    <p:sldId id="13509" r:id="rId27"/>
    <p:sldId id="13510" r:id="rId28"/>
    <p:sldId id="13511" r:id="rId29"/>
    <p:sldId id="13513" r:id="rId30"/>
    <p:sldId id="13514" r:id="rId31"/>
    <p:sldId id="13515" r:id="rId32"/>
    <p:sldId id="13516" r:id="rId33"/>
    <p:sldId id="13517" r:id="rId34"/>
    <p:sldId id="13518" r:id="rId35"/>
    <p:sldId id="1394" r:id="rId36"/>
    <p:sldId id="1395" r:id="rId37"/>
    <p:sldId id="13251" r:id="rId38"/>
    <p:sldId id="13352" r:id="rId39"/>
    <p:sldId id="1386" r:id="rId40"/>
    <p:sldId id="13253" r:id="rId41"/>
    <p:sldId id="13495" r:id="rId42"/>
    <p:sldId id="13219" r:id="rId43"/>
    <p:sldId id="13358" r:id="rId44"/>
    <p:sldId id="1388" r:id="rId45"/>
    <p:sldId id="13222" r:id="rId46"/>
    <p:sldId id="13383" r:id="rId47"/>
    <p:sldId id="13384" r:id="rId48"/>
    <p:sldId id="13196" r:id="rId49"/>
    <p:sldId id="13353" r:id="rId50"/>
    <p:sldId id="13354" r:id="rId51"/>
    <p:sldId id="13197" r:id="rId52"/>
    <p:sldId id="307" r:id="rId53"/>
    <p:sldId id="275" r:id="rId54"/>
    <p:sldId id="13356" r:id="rId55"/>
    <p:sldId id="13210" r:id="rId56"/>
    <p:sldId id="13211" r:id="rId57"/>
    <p:sldId id="13212" r:id="rId58"/>
    <p:sldId id="13357" r:id="rId59"/>
    <p:sldId id="13471" r:id="rId60"/>
    <p:sldId id="13238" r:id="rId61"/>
    <p:sldId id="13242" r:id="rId62"/>
    <p:sldId id="13243" r:id="rId63"/>
    <p:sldId id="13244" r:id="rId64"/>
    <p:sldId id="13522" r:id="rId65"/>
    <p:sldId id="13245" r:id="rId66"/>
    <p:sldId id="13246" r:id="rId67"/>
    <p:sldId id="13496" r:id="rId68"/>
    <p:sldId id="13247" r:id="rId69"/>
    <p:sldId id="13482" r:id="rId70"/>
    <p:sldId id="13457" r:id="rId71"/>
    <p:sldId id="13458" r:id="rId72"/>
    <p:sldId id="13459" r:id="rId73"/>
    <p:sldId id="13524" r:id="rId74"/>
    <p:sldId id="13460" r:id="rId75"/>
    <p:sldId id="13455" r:id="rId76"/>
    <p:sldId id="13526" r:id="rId77"/>
    <p:sldId id="13547" r:id="rId78"/>
    <p:sldId id="13527" r:id="rId79"/>
    <p:sldId id="13528" r:id="rId80"/>
    <p:sldId id="13529" r:id="rId81"/>
    <p:sldId id="13530" r:id="rId82"/>
    <p:sldId id="13531" r:id="rId83"/>
    <p:sldId id="13533" r:id="rId84"/>
    <p:sldId id="13534" r:id="rId85"/>
    <p:sldId id="13535" r:id="rId86"/>
    <p:sldId id="13536" r:id="rId87"/>
    <p:sldId id="13537" r:id="rId88"/>
    <p:sldId id="13254" r:id="rId89"/>
    <p:sldId id="13388" r:id="rId90"/>
    <p:sldId id="13390" r:id="rId91"/>
    <p:sldId id="13391" r:id="rId92"/>
    <p:sldId id="13392" r:id="rId93"/>
    <p:sldId id="13393" r:id="rId94"/>
    <p:sldId id="13394" r:id="rId95"/>
    <p:sldId id="13395" r:id="rId96"/>
    <p:sldId id="13474" r:id="rId97"/>
    <p:sldId id="13433" r:id="rId98"/>
    <p:sldId id="13498" r:id="rId99"/>
    <p:sldId id="13465" r:id="rId100"/>
    <p:sldId id="13466" r:id="rId101"/>
    <p:sldId id="13475" r:id="rId102"/>
    <p:sldId id="13413" r:id="rId103"/>
    <p:sldId id="13417" r:id="rId104"/>
    <p:sldId id="13418" r:id="rId105"/>
    <p:sldId id="13419" r:id="rId106"/>
    <p:sldId id="13476" r:id="rId107"/>
    <p:sldId id="13420" r:id="rId108"/>
    <p:sldId id="13421" r:id="rId109"/>
    <p:sldId id="13422" r:id="rId110"/>
    <p:sldId id="13423" r:id="rId111"/>
    <p:sldId id="13424" r:id="rId112"/>
    <p:sldId id="13425" r:id="rId113"/>
    <p:sldId id="13426" r:id="rId114"/>
    <p:sldId id="13462" r:id="rId115"/>
    <p:sldId id="13461" r:id="rId116"/>
    <p:sldId id="13463" r:id="rId117"/>
    <p:sldId id="13464" r:id="rId118"/>
    <p:sldId id="13427" r:id="rId119"/>
    <p:sldId id="13428" r:id="rId120"/>
    <p:sldId id="13429" r:id="rId121"/>
    <p:sldId id="13430" r:id="rId122"/>
    <p:sldId id="13431" r:id="rId123"/>
    <p:sldId id="13432" r:id="rId124"/>
    <p:sldId id="13434" r:id="rId125"/>
    <p:sldId id="13436" r:id="rId126"/>
    <p:sldId id="13250" r:id="rId127"/>
    <p:sldId id="13438" r:id="rId128"/>
    <p:sldId id="13223" r:id="rId129"/>
    <p:sldId id="13220" r:id="rId130"/>
    <p:sldId id="13240" r:id="rId131"/>
    <p:sldId id="13241" r:id="rId132"/>
    <p:sldId id="13439" r:id="rId133"/>
    <p:sldId id="13546" r:id="rId1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C9219CCF-CE04-49B3-BBD7-EC119C6DF448}">
          <p14:sldIdLst>
            <p14:sldId id="482"/>
            <p14:sldId id="487"/>
            <p14:sldId id="13548"/>
            <p14:sldId id="13468"/>
            <p14:sldId id="13500"/>
            <p14:sldId id="13190"/>
            <p14:sldId id="13486"/>
            <p14:sldId id="483"/>
            <p14:sldId id="13451"/>
            <p14:sldId id="13502"/>
            <p14:sldId id="13503"/>
            <p14:sldId id="13550"/>
            <p14:sldId id="13505"/>
            <p14:sldId id="13452"/>
            <p14:sldId id="13487"/>
            <p14:sldId id="13552"/>
            <p14:sldId id="13480"/>
            <p14:sldId id="13506"/>
            <p14:sldId id="13553"/>
            <p14:sldId id="13331"/>
            <p14:sldId id="13488"/>
            <p14:sldId id="13334"/>
            <p14:sldId id="13336"/>
            <p14:sldId id="13351"/>
            <p14:sldId id="13508"/>
            <p14:sldId id="13509"/>
            <p14:sldId id="13510"/>
            <p14:sldId id="13511"/>
            <p14:sldId id="13513"/>
            <p14:sldId id="13514"/>
            <p14:sldId id="13515"/>
            <p14:sldId id="13516"/>
            <p14:sldId id="13517"/>
            <p14:sldId id="13518"/>
            <p14:sldId id="1394"/>
            <p14:sldId id="1395"/>
            <p14:sldId id="13251"/>
            <p14:sldId id="13352"/>
            <p14:sldId id="1386"/>
            <p14:sldId id="13253"/>
            <p14:sldId id="13495"/>
            <p14:sldId id="13219"/>
            <p14:sldId id="13358"/>
            <p14:sldId id="1388"/>
            <p14:sldId id="13222"/>
            <p14:sldId id="13383"/>
            <p14:sldId id="13384"/>
            <p14:sldId id="13196"/>
            <p14:sldId id="13353"/>
            <p14:sldId id="13354"/>
            <p14:sldId id="13197"/>
            <p14:sldId id="307"/>
            <p14:sldId id="275"/>
          </p14:sldIdLst>
        </p14:section>
        <p14:section name="Untitled Section" id="{63272F29-C4AF-4E28-918B-AD71589400D4}">
          <p14:sldIdLst>
            <p14:sldId id="13356"/>
            <p14:sldId id="13210"/>
            <p14:sldId id="13211"/>
            <p14:sldId id="13212"/>
            <p14:sldId id="13357"/>
            <p14:sldId id="13471"/>
            <p14:sldId id="13238"/>
            <p14:sldId id="13242"/>
            <p14:sldId id="13243"/>
            <p14:sldId id="13244"/>
            <p14:sldId id="13522"/>
            <p14:sldId id="13245"/>
            <p14:sldId id="13246"/>
            <p14:sldId id="13496"/>
            <p14:sldId id="13247"/>
            <p14:sldId id="13482"/>
            <p14:sldId id="13457"/>
            <p14:sldId id="13458"/>
            <p14:sldId id="13459"/>
            <p14:sldId id="13524"/>
            <p14:sldId id="13460"/>
            <p14:sldId id="13455"/>
            <p14:sldId id="13526"/>
            <p14:sldId id="13547"/>
            <p14:sldId id="13527"/>
            <p14:sldId id="13528"/>
            <p14:sldId id="13529"/>
            <p14:sldId id="13530"/>
            <p14:sldId id="13531"/>
            <p14:sldId id="13533"/>
            <p14:sldId id="13534"/>
            <p14:sldId id="13535"/>
            <p14:sldId id="13536"/>
            <p14:sldId id="13537"/>
            <p14:sldId id="13254"/>
            <p14:sldId id="13388"/>
            <p14:sldId id="13390"/>
            <p14:sldId id="13391"/>
            <p14:sldId id="13392"/>
            <p14:sldId id="13393"/>
            <p14:sldId id="13394"/>
            <p14:sldId id="13395"/>
            <p14:sldId id="13474"/>
            <p14:sldId id="13433"/>
            <p14:sldId id="13498"/>
            <p14:sldId id="13465"/>
            <p14:sldId id="13466"/>
            <p14:sldId id="13475"/>
            <p14:sldId id="13413"/>
            <p14:sldId id="13417"/>
            <p14:sldId id="13418"/>
            <p14:sldId id="13419"/>
            <p14:sldId id="13476"/>
            <p14:sldId id="13420"/>
            <p14:sldId id="13421"/>
            <p14:sldId id="13422"/>
            <p14:sldId id="13423"/>
            <p14:sldId id="13424"/>
            <p14:sldId id="13425"/>
            <p14:sldId id="13426"/>
            <p14:sldId id="13462"/>
            <p14:sldId id="13461"/>
            <p14:sldId id="13463"/>
            <p14:sldId id="13464"/>
            <p14:sldId id="13427"/>
            <p14:sldId id="13428"/>
            <p14:sldId id="13429"/>
            <p14:sldId id="13430"/>
            <p14:sldId id="13431"/>
            <p14:sldId id="13432"/>
            <p14:sldId id="13434"/>
            <p14:sldId id="13436"/>
            <p14:sldId id="13250"/>
            <p14:sldId id="13438"/>
            <p14:sldId id="13223"/>
            <p14:sldId id="13220"/>
            <p14:sldId id="13240"/>
            <p14:sldId id="13241"/>
            <p14:sldId id="13439"/>
            <p14:sldId id="13546"/>
          </p14:sldIdLst>
        </p14:section>
      </p14:sectionLst>
    </p:ext>
    <p:ext uri="{EFAFB233-063F-42B5-8137-9DF3F51BA10A}">
      <p15:sldGuideLst xmlns:p15="http://schemas.microsoft.com/office/powerpoint/2012/main">
        <p15:guide id="1" orient="horz" pos="2160">
          <p15:clr>
            <a:srgbClr val="A4A3A4"/>
          </p15:clr>
        </p15:guide>
        <p15:guide id="2" orient="horz" pos="3996">
          <p15:clr>
            <a:srgbClr val="A4A3A4"/>
          </p15:clr>
        </p15:guide>
        <p15:guide id="3"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0066"/>
    <a:srgbClr val="336600"/>
    <a:srgbClr val="666699"/>
    <a:srgbClr val="CC00FF"/>
    <a:srgbClr val="58625B"/>
    <a:srgbClr val="616365"/>
    <a:srgbClr val="EA2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81" autoAdjust="0"/>
    <p:restoredTop sz="94598" autoAdjust="0"/>
  </p:normalViewPr>
  <p:slideViewPr>
    <p:cSldViewPr snapToGrid="0">
      <p:cViewPr varScale="1">
        <p:scale>
          <a:sx n="108" d="100"/>
          <a:sy n="108" d="100"/>
        </p:scale>
        <p:origin x="1428" y="96"/>
      </p:cViewPr>
      <p:guideLst>
        <p:guide orient="horz" pos="2160"/>
        <p:guide orient="horz" pos="39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462"/>
    </p:cViewPr>
  </p:sorterViewPr>
  <p:notesViewPr>
    <p:cSldViewPr snapToGrid="0">
      <p:cViewPr varScale="1">
        <p:scale>
          <a:sx n="75" d="100"/>
          <a:sy n="75" d="100"/>
        </p:scale>
        <p:origin x="-210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posata, Michael" userId="e25722df-4cb4-4438-acdd-9c2079c89820" providerId="ADAL" clId="{4C3115FC-765D-4130-AE21-4B3618A58011}"/>
    <pc:docChg chg="delSld modSld modSection">
      <pc:chgData name="Laposata, Michael" userId="e25722df-4cb4-4438-acdd-9c2079c89820" providerId="ADAL" clId="{4C3115FC-765D-4130-AE21-4B3618A58011}" dt="2021-10-11T15:59:13.089" v="8" actId="729"/>
      <pc:docMkLst>
        <pc:docMk/>
      </pc:docMkLst>
      <pc:sldChg chg="del">
        <pc:chgData name="Laposata, Michael" userId="e25722df-4cb4-4438-acdd-9c2079c89820" providerId="ADAL" clId="{4C3115FC-765D-4130-AE21-4B3618A58011}" dt="2021-10-11T15:56:50.760" v="1" actId="2696"/>
        <pc:sldMkLst>
          <pc:docMk/>
          <pc:sldMk cId="0" sldId="1396"/>
        </pc:sldMkLst>
      </pc:sldChg>
      <pc:sldChg chg="del">
        <pc:chgData name="Laposata, Michael" userId="e25722df-4cb4-4438-acdd-9c2079c89820" providerId="ADAL" clId="{4C3115FC-765D-4130-AE21-4B3618A58011}" dt="2021-10-11T15:56:08.113" v="0" actId="2696"/>
        <pc:sldMkLst>
          <pc:docMk/>
          <pc:sldMk cId="1443106833" sldId="13194"/>
        </pc:sldMkLst>
      </pc:sldChg>
      <pc:sldChg chg="del">
        <pc:chgData name="Laposata, Michael" userId="e25722df-4cb4-4438-acdd-9c2079c89820" providerId="ADAL" clId="{4C3115FC-765D-4130-AE21-4B3618A58011}" dt="2021-10-11T15:57:57.331" v="4" actId="2696"/>
        <pc:sldMkLst>
          <pc:docMk/>
          <pc:sldMk cId="996375123" sldId="13205"/>
        </pc:sldMkLst>
      </pc:sldChg>
      <pc:sldChg chg="del">
        <pc:chgData name="Laposata, Michael" userId="e25722df-4cb4-4438-acdd-9c2079c89820" providerId="ADAL" clId="{4C3115FC-765D-4130-AE21-4B3618A58011}" dt="2021-10-11T15:57:57.331" v="4" actId="2696"/>
        <pc:sldMkLst>
          <pc:docMk/>
          <pc:sldMk cId="2971937020" sldId="13206"/>
        </pc:sldMkLst>
      </pc:sldChg>
      <pc:sldChg chg="del">
        <pc:chgData name="Laposata, Michael" userId="e25722df-4cb4-4438-acdd-9c2079c89820" providerId="ADAL" clId="{4C3115FC-765D-4130-AE21-4B3618A58011}" dt="2021-10-11T15:57:57.331" v="4" actId="2696"/>
        <pc:sldMkLst>
          <pc:docMk/>
          <pc:sldMk cId="2146922668" sldId="13207"/>
        </pc:sldMkLst>
      </pc:sldChg>
      <pc:sldChg chg="del">
        <pc:chgData name="Laposata, Michael" userId="e25722df-4cb4-4438-acdd-9c2079c89820" providerId="ADAL" clId="{4C3115FC-765D-4130-AE21-4B3618A58011}" dt="2021-10-11T15:57:57.331" v="4" actId="2696"/>
        <pc:sldMkLst>
          <pc:docMk/>
          <pc:sldMk cId="172497448" sldId="13208"/>
        </pc:sldMkLst>
      </pc:sldChg>
      <pc:sldChg chg="del">
        <pc:chgData name="Laposata, Michael" userId="e25722df-4cb4-4438-acdd-9c2079c89820" providerId="ADAL" clId="{4C3115FC-765D-4130-AE21-4B3618A58011}" dt="2021-10-11T15:57:57.331" v="4" actId="2696"/>
        <pc:sldMkLst>
          <pc:docMk/>
          <pc:sldMk cId="3102368598" sldId="13209"/>
        </pc:sldMkLst>
      </pc:sldChg>
      <pc:sldChg chg="del">
        <pc:chgData name="Laposata, Michael" userId="e25722df-4cb4-4438-acdd-9c2079c89820" providerId="ADAL" clId="{4C3115FC-765D-4130-AE21-4B3618A58011}" dt="2021-10-11T15:57:03.032" v="2" actId="2696"/>
        <pc:sldMkLst>
          <pc:docMk/>
          <pc:sldMk cId="3774269061" sldId="13237"/>
        </pc:sldMkLst>
      </pc:sldChg>
      <pc:sldChg chg="del">
        <pc:chgData name="Laposata, Michael" userId="e25722df-4cb4-4438-acdd-9c2079c89820" providerId="ADAL" clId="{4C3115FC-765D-4130-AE21-4B3618A58011}" dt="2021-10-11T15:56:08.113" v="0" actId="2696"/>
        <pc:sldMkLst>
          <pc:docMk/>
          <pc:sldMk cId="3990563781" sldId="13255"/>
        </pc:sldMkLst>
      </pc:sldChg>
      <pc:sldChg chg="del">
        <pc:chgData name="Laposata, Michael" userId="e25722df-4cb4-4438-acdd-9c2079c89820" providerId="ADAL" clId="{4C3115FC-765D-4130-AE21-4B3618A58011}" dt="2021-10-11T15:56:08.113" v="0" actId="2696"/>
        <pc:sldMkLst>
          <pc:docMk/>
          <pc:sldMk cId="2067763882" sldId="13256"/>
        </pc:sldMkLst>
      </pc:sldChg>
      <pc:sldChg chg="del">
        <pc:chgData name="Laposata, Michael" userId="e25722df-4cb4-4438-acdd-9c2079c89820" providerId="ADAL" clId="{4C3115FC-765D-4130-AE21-4B3618A58011}" dt="2021-10-11T15:56:08.113" v="0" actId="2696"/>
        <pc:sldMkLst>
          <pc:docMk/>
          <pc:sldMk cId="607958158" sldId="13257"/>
        </pc:sldMkLst>
      </pc:sldChg>
      <pc:sldChg chg="del">
        <pc:chgData name="Laposata, Michael" userId="e25722df-4cb4-4438-acdd-9c2079c89820" providerId="ADAL" clId="{4C3115FC-765D-4130-AE21-4B3618A58011}" dt="2021-10-11T15:56:08.113" v="0" actId="2696"/>
        <pc:sldMkLst>
          <pc:docMk/>
          <pc:sldMk cId="1101644864" sldId="13259"/>
        </pc:sldMkLst>
      </pc:sldChg>
      <pc:sldChg chg="del">
        <pc:chgData name="Laposata, Michael" userId="e25722df-4cb4-4438-acdd-9c2079c89820" providerId="ADAL" clId="{4C3115FC-765D-4130-AE21-4B3618A58011}" dt="2021-10-11T15:56:08.113" v="0" actId="2696"/>
        <pc:sldMkLst>
          <pc:docMk/>
          <pc:sldMk cId="2928627139" sldId="13338"/>
        </pc:sldMkLst>
      </pc:sldChg>
      <pc:sldChg chg="del">
        <pc:chgData name="Laposata, Michael" userId="e25722df-4cb4-4438-acdd-9c2079c89820" providerId="ADAL" clId="{4C3115FC-765D-4130-AE21-4B3618A58011}" dt="2021-10-11T15:57:57.331" v="4" actId="2696"/>
        <pc:sldMkLst>
          <pc:docMk/>
          <pc:sldMk cId="2569001885" sldId="13355"/>
        </pc:sldMkLst>
      </pc:sldChg>
      <pc:sldChg chg="del">
        <pc:chgData name="Laposata, Michael" userId="e25722df-4cb4-4438-acdd-9c2079c89820" providerId="ADAL" clId="{4C3115FC-765D-4130-AE21-4B3618A58011}" dt="2021-10-11T15:56:50.760" v="1" actId="2696"/>
        <pc:sldMkLst>
          <pc:docMk/>
          <pc:sldMk cId="3174239668" sldId="13371"/>
        </pc:sldMkLst>
      </pc:sldChg>
      <pc:sldChg chg="del">
        <pc:chgData name="Laposata, Michael" userId="e25722df-4cb4-4438-acdd-9c2079c89820" providerId="ADAL" clId="{4C3115FC-765D-4130-AE21-4B3618A58011}" dt="2021-10-11T15:57:57.331" v="4" actId="2696"/>
        <pc:sldMkLst>
          <pc:docMk/>
          <pc:sldMk cId="1006238888" sldId="13372"/>
        </pc:sldMkLst>
      </pc:sldChg>
      <pc:sldChg chg="del">
        <pc:chgData name="Laposata, Michael" userId="e25722df-4cb4-4438-acdd-9c2079c89820" providerId="ADAL" clId="{4C3115FC-765D-4130-AE21-4B3618A58011}" dt="2021-10-11T15:57:28.482" v="3" actId="2696"/>
        <pc:sldMkLst>
          <pc:docMk/>
          <pc:sldMk cId="3648816293" sldId="13374"/>
        </pc:sldMkLst>
      </pc:sldChg>
      <pc:sldChg chg="del">
        <pc:chgData name="Laposata, Michael" userId="e25722df-4cb4-4438-acdd-9c2079c89820" providerId="ADAL" clId="{4C3115FC-765D-4130-AE21-4B3618A58011}" dt="2021-10-11T15:57:28.482" v="3" actId="2696"/>
        <pc:sldMkLst>
          <pc:docMk/>
          <pc:sldMk cId="248813436" sldId="13379"/>
        </pc:sldMkLst>
      </pc:sldChg>
      <pc:sldChg chg="del">
        <pc:chgData name="Laposata, Michael" userId="e25722df-4cb4-4438-acdd-9c2079c89820" providerId="ADAL" clId="{4C3115FC-765D-4130-AE21-4B3618A58011}" dt="2021-10-11T15:57:28.482" v="3" actId="2696"/>
        <pc:sldMkLst>
          <pc:docMk/>
          <pc:sldMk cId="1297154579" sldId="13380"/>
        </pc:sldMkLst>
      </pc:sldChg>
      <pc:sldChg chg="del">
        <pc:chgData name="Laposata, Michael" userId="e25722df-4cb4-4438-acdd-9c2079c89820" providerId="ADAL" clId="{4C3115FC-765D-4130-AE21-4B3618A58011}" dt="2021-10-11T15:57:28.482" v="3" actId="2696"/>
        <pc:sldMkLst>
          <pc:docMk/>
          <pc:sldMk cId="1619056481" sldId="13381"/>
        </pc:sldMkLst>
      </pc:sldChg>
      <pc:sldChg chg="mod modShow">
        <pc:chgData name="Laposata, Michael" userId="e25722df-4cb4-4438-acdd-9c2079c89820" providerId="ADAL" clId="{4C3115FC-765D-4130-AE21-4B3618A58011}" dt="2021-10-11T15:59:07.688" v="6" actId="729"/>
        <pc:sldMkLst>
          <pc:docMk/>
          <pc:sldMk cId="1488747457" sldId="13427"/>
        </pc:sldMkLst>
      </pc:sldChg>
      <pc:sldChg chg="mod modShow">
        <pc:chgData name="Laposata, Michael" userId="e25722df-4cb4-4438-acdd-9c2079c89820" providerId="ADAL" clId="{4C3115FC-765D-4130-AE21-4B3618A58011}" dt="2021-10-11T15:59:10.146" v="7" actId="729"/>
        <pc:sldMkLst>
          <pc:docMk/>
          <pc:sldMk cId="3085886772" sldId="13428"/>
        </pc:sldMkLst>
      </pc:sldChg>
      <pc:sldChg chg="mod modShow">
        <pc:chgData name="Laposata, Michael" userId="e25722df-4cb4-4438-acdd-9c2079c89820" providerId="ADAL" clId="{4C3115FC-765D-4130-AE21-4B3618A58011}" dt="2021-10-11T15:59:13.089" v="8" actId="729"/>
        <pc:sldMkLst>
          <pc:docMk/>
          <pc:sldMk cId="2434658889" sldId="13429"/>
        </pc:sldMkLst>
      </pc:sldChg>
      <pc:sldChg chg="del">
        <pc:chgData name="Laposata, Michael" userId="e25722df-4cb4-4438-acdd-9c2079c89820" providerId="ADAL" clId="{4C3115FC-765D-4130-AE21-4B3618A58011}" dt="2021-10-11T15:56:08.113" v="0" actId="2696"/>
        <pc:sldMkLst>
          <pc:docMk/>
          <pc:sldMk cId="1325975206" sldId="13456"/>
        </pc:sldMkLst>
      </pc:sldChg>
      <pc:sldChg chg="del">
        <pc:chgData name="Laposata, Michael" userId="e25722df-4cb4-4438-acdd-9c2079c89820" providerId="ADAL" clId="{4C3115FC-765D-4130-AE21-4B3618A58011}" dt="2021-10-11T15:57:28.482" v="3" actId="2696"/>
        <pc:sldMkLst>
          <pc:docMk/>
          <pc:sldMk cId="2565299725" sldId="13485"/>
        </pc:sldMkLst>
      </pc:sldChg>
      <pc:sldChg chg="del">
        <pc:chgData name="Laposata, Michael" userId="e25722df-4cb4-4438-acdd-9c2079c89820" providerId="ADAL" clId="{4C3115FC-765D-4130-AE21-4B3618A58011}" dt="2021-10-11T15:56:50.760" v="1" actId="2696"/>
        <pc:sldMkLst>
          <pc:docMk/>
          <pc:sldMk cId="1065056221" sldId="13489"/>
        </pc:sldMkLst>
      </pc:sldChg>
      <pc:sldChg chg="del">
        <pc:chgData name="Laposata, Michael" userId="e25722df-4cb4-4438-acdd-9c2079c89820" providerId="ADAL" clId="{4C3115FC-765D-4130-AE21-4B3618A58011}" dt="2021-10-11T15:56:50.760" v="1" actId="2696"/>
        <pc:sldMkLst>
          <pc:docMk/>
          <pc:sldMk cId="1282257275" sldId="13490"/>
        </pc:sldMkLst>
      </pc:sldChg>
      <pc:sldChg chg="del">
        <pc:chgData name="Laposata, Michael" userId="e25722df-4cb4-4438-acdd-9c2079c89820" providerId="ADAL" clId="{4C3115FC-765D-4130-AE21-4B3618A58011}" dt="2021-10-11T15:56:50.760" v="1" actId="2696"/>
        <pc:sldMkLst>
          <pc:docMk/>
          <pc:sldMk cId="167562318" sldId="13491"/>
        </pc:sldMkLst>
      </pc:sldChg>
      <pc:sldChg chg="del">
        <pc:chgData name="Laposata, Michael" userId="e25722df-4cb4-4438-acdd-9c2079c89820" providerId="ADAL" clId="{4C3115FC-765D-4130-AE21-4B3618A58011}" dt="2021-10-11T15:56:50.760" v="1" actId="2696"/>
        <pc:sldMkLst>
          <pc:docMk/>
          <pc:sldMk cId="540743873" sldId="13492"/>
        </pc:sldMkLst>
      </pc:sldChg>
      <pc:sldChg chg="del">
        <pc:chgData name="Laposata, Michael" userId="e25722df-4cb4-4438-acdd-9c2079c89820" providerId="ADAL" clId="{4C3115FC-765D-4130-AE21-4B3618A58011}" dt="2021-10-11T15:56:50.760" v="1" actId="2696"/>
        <pc:sldMkLst>
          <pc:docMk/>
          <pc:sldMk cId="4060687862" sldId="13493"/>
        </pc:sldMkLst>
      </pc:sldChg>
      <pc:sldChg chg="del">
        <pc:chgData name="Laposata, Michael" userId="e25722df-4cb4-4438-acdd-9c2079c89820" providerId="ADAL" clId="{4C3115FC-765D-4130-AE21-4B3618A58011}" dt="2021-10-11T15:57:03.032" v="2" actId="2696"/>
        <pc:sldMkLst>
          <pc:docMk/>
          <pc:sldMk cId="3606021894" sldId="13519"/>
        </pc:sldMkLst>
      </pc:sldChg>
      <pc:sldChg chg="del">
        <pc:chgData name="Laposata, Michael" userId="e25722df-4cb4-4438-acdd-9c2079c89820" providerId="ADAL" clId="{4C3115FC-765D-4130-AE21-4B3618A58011}" dt="2021-10-11T15:58:36.043" v="5" actId="2696"/>
        <pc:sldMkLst>
          <pc:docMk/>
          <pc:sldMk cId="3213327211" sldId="13539"/>
        </pc:sldMkLst>
      </pc:sldChg>
      <pc:sldChg chg="del">
        <pc:chgData name="Laposata, Michael" userId="e25722df-4cb4-4438-acdd-9c2079c89820" providerId="ADAL" clId="{4C3115FC-765D-4130-AE21-4B3618A58011}" dt="2021-10-11T15:58:36.043" v="5" actId="2696"/>
        <pc:sldMkLst>
          <pc:docMk/>
          <pc:sldMk cId="4032536372" sldId="13540"/>
        </pc:sldMkLst>
      </pc:sldChg>
      <pc:sldChg chg="del">
        <pc:chgData name="Laposata, Michael" userId="e25722df-4cb4-4438-acdd-9c2079c89820" providerId="ADAL" clId="{4C3115FC-765D-4130-AE21-4B3618A58011}" dt="2021-10-11T15:58:36.043" v="5" actId="2696"/>
        <pc:sldMkLst>
          <pc:docMk/>
          <pc:sldMk cId="3802716613" sldId="13541"/>
        </pc:sldMkLst>
      </pc:sldChg>
      <pc:sldChg chg="del">
        <pc:chgData name="Laposata, Michael" userId="e25722df-4cb4-4438-acdd-9c2079c89820" providerId="ADAL" clId="{4C3115FC-765D-4130-AE21-4B3618A58011}" dt="2021-10-11T15:58:36.043" v="5" actId="2696"/>
        <pc:sldMkLst>
          <pc:docMk/>
          <pc:sldMk cId="143294694" sldId="13542"/>
        </pc:sldMkLst>
      </pc:sldChg>
      <pc:sldChg chg="del">
        <pc:chgData name="Laposata, Michael" userId="e25722df-4cb4-4438-acdd-9c2079c89820" providerId="ADAL" clId="{4C3115FC-765D-4130-AE21-4B3618A58011}" dt="2021-10-11T15:58:36.043" v="5" actId="2696"/>
        <pc:sldMkLst>
          <pc:docMk/>
          <pc:sldMk cId="4155976923" sldId="13543"/>
        </pc:sldMkLst>
      </pc:sldChg>
      <pc:sldChg chg="del">
        <pc:chgData name="Laposata, Michael" userId="e25722df-4cb4-4438-acdd-9c2079c89820" providerId="ADAL" clId="{4C3115FC-765D-4130-AE21-4B3618A58011}" dt="2021-10-11T15:58:36.043" v="5" actId="2696"/>
        <pc:sldMkLst>
          <pc:docMk/>
          <pc:sldMk cId="3280023838" sldId="13544"/>
        </pc:sldMkLst>
      </pc:sldChg>
      <pc:sldChg chg="del">
        <pc:chgData name="Laposata, Michael" userId="e25722df-4cb4-4438-acdd-9c2079c89820" providerId="ADAL" clId="{4C3115FC-765D-4130-AE21-4B3618A58011}" dt="2021-10-11T15:58:36.043" v="5" actId="2696"/>
        <pc:sldMkLst>
          <pc:docMk/>
          <pc:sldMk cId="2022688159" sldId="135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87AD40-B8C9-40D5-8DCB-0360111D8695}" type="datetimeFigureOut">
              <a:rPr lang="en-US"/>
              <a:pPr>
                <a:defRPr/>
              </a:pPr>
              <a:t>10/11/2021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6F826C4-F5AA-479D-A4E2-99E0812BD205}"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16" tIns="46808" rIns="93616" bIns="46808"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616" tIns="46808" rIns="93616" bIns="46808" rtlCol="0"/>
          <a:lstStyle>
            <a:lvl1pPr algn="r" eaLnBrk="1" fontAlgn="auto" hangingPunct="1">
              <a:spcBef>
                <a:spcPts val="0"/>
              </a:spcBef>
              <a:spcAft>
                <a:spcPts val="0"/>
              </a:spcAft>
              <a:defRPr sz="1200">
                <a:latin typeface="+mn-lt"/>
              </a:defRPr>
            </a:lvl1pPr>
          </a:lstStyle>
          <a:p>
            <a:pPr>
              <a:defRPr/>
            </a:pPr>
            <a:fld id="{9609261D-F153-404B-90BD-06C58037609A}" type="datetimeFigureOut">
              <a:rPr lang="en-US"/>
              <a:pPr>
                <a:defRPr/>
              </a:pPr>
              <a:t>10/11/2021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616" tIns="46808" rIns="93616" bIns="46808" rtlCol="0" anchor="ctr"/>
          <a:lstStyle/>
          <a:p>
            <a:pPr lvl="0"/>
            <a:endParaRPr lang="en-US" noProof="0" dirty="0"/>
          </a:p>
        </p:txBody>
      </p:sp>
      <p:sp>
        <p:nvSpPr>
          <p:cNvPr id="5" name="Notes Placeholder 4"/>
          <p:cNvSpPr>
            <a:spLocks noGrp="1"/>
          </p:cNvSpPr>
          <p:nvPr>
            <p:ph type="body" sz="quarter" idx="3"/>
          </p:nvPr>
        </p:nvSpPr>
        <p:spPr>
          <a:xfrm>
            <a:off x="701675" y="4414838"/>
            <a:ext cx="5607050" cy="4184650"/>
          </a:xfrm>
          <a:prstGeom prst="rect">
            <a:avLst/>
          </a:prstGeom>
        </p:spPr>
        <p:txBody>
          <a:bodyPr vert="horz" lIns="93616" tIns="46808" rIns="93616" bIns="468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616" tIns="46808" rIns="93616" bIns="46808"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616" tIns="46808" rIns="93616" bIns="4680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599EA89-3A2D-415A-9C6D-A23A5D54139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Tests are tricky. It is getting harder and harder to choose the right tests as this slide illustrates. Physicians have more and more tests to choose from and have less and less knowledge about the lastest ones. </a:t>
            </a:r>
          </a:p>
          <a:p>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9C4730-E582-4D22-A26D-C54C543D26F5}" type="slidenum">
              <a:rPr lang="en-US" altLang="en-US" smtClean="0">
                <a:latin typeface="Calibri" panose="020F0502020204030204" pitchFamily="34" charset="0"/>
              </a:rPr>
              <a:pPr/>
              <a:t>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3161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CDC estimated that uncertainty is high for both ordering proper tests and interpretation of testing in the clinic setting.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ECCDD9-2194-4272-A997-652E7B145F7E}" type="slidenum">
              <a:rPr lang="en-US" altLang="en-US" smtClean="0">
                <a:latin typeface="Calibri" panose="020F0502020204030204" pitchFamily="34" charset="0"/>
              </a:rPr>
              <a:pPr/>
              <a:t>14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777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99EA89-3A2D-415A-9C6D-A23A5D541396}" type="slidenum">
              <a:rPr lang="en-US" altLang="en-US" smtClean="0"/>
              <a:pPr>
                <a:defRPr/>
              </a:pPr>
              <a:t>24</a:t>
            </a:fld>
            <a:endParaRPr lang="en-US" altLang="en-US" dirty="0"/>
          </a:p>
        </p:txBody>
      </p:sp>
    </p:spTree>
    <p:extLst>
      <p:ext uri="{BB962C8B-B14F-4D97-AF65-F5344CB8AC3E}">
        <p14:creationId xmlns:p14="http://schemas.microsoft.com/office/powerpoint/2010/main" val="72579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95A13EC-3D4E-4829-BB43-E0A12DA137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B2F6895-8BF8-4EEE-A6F5-15A83D94BC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2" name="Slide Number Placeholder 3">
            <a:extLst>
              <a:ext uri="{FF2B5EF4-FFF2-40B4-BE49-F238E27FC236}">
                <a16:creationId xmlns:a16="http://schemas.microsoft.com/office/drawing/2014/main" id="{E3DD3A64-CF2D-4DA7-A7AC-B11A7E440B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971DE4-24B4-4E3E-866B-59D203F8496E}" type="slidenum">
              <a:rPr lang="en-US" altLang="en-US" smtClean="0">
                <a:latin typeface="Calibri" panose="020F0502020204030204" pitchFamily="34" charset="0"/>
              </a:rPr>
              <a:pPr/>
              <a:t>30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6597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1431291" y="929641"/>
            <a:ext cx="4146198" cy="318756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dirty="0">
              <a:solidFill>
                <a:prstClr val="black"/>
              </a:solidFill>
              <a:cs typeface="+mn-cs"/>
            </a:endParaRPr>
          </a:p>
        </p:txBody>
      </p:sp>
      <p:sp>
        <p:nvSpPr>
          <p:cNvPr id="67587" name="Text Box 2"/>
          <p:cNvSpPr>
            <a:spLocks noGrp="1" noChangeArrowheads="1"/>
          </p:cNvSpPr>
          <p:nvPr>
            <p:ph type="body"/>
          </p:nvPr>
        </p:nvSpPr>
        <p:spPr>
          <a:xfrm>
            <a:off x="1069412" y="4425475"/>
            <a:ext cx="4876447" cy="35361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dirty="0">
                <a:solidFill>
                  <a:srgbClr val="000000"/>
                </a:solidFill>
                <a:latin typeface="Arial" charset="0"/>
                <a:ea typeface="msgothic" charset="0"/>
                <a:cs typeface="msgothic" charset="0"/>
              </a:rPr>
              <a:t>(A and B) These airways, obtained during a lung transplantation performed on a 15-year-old CF patient, show two kinds of mucus obstructions observed in the removed CF lungs: a more common form of purulent, ivory, semi-liquid mucus [see arrows in (A)] and a less common form of translucent, resilient, elastic mucus, shown here being stretched and pulled from a bronchus [(A) and (B)]. Compare with (C), in which translucent mucus is being pulled from the airway of a CF pig described in Stoltz et al. and shown in their Fig. 3B, right panel (11).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99EA89-3A2D-415A-9C6D-A23A5D541396}" type="slidenum">
              <a:rPr lang="en-US" altLang="en-US" smtClean="0"/>
              <a:pPr>
                <a:defRPr/>
              </a:pPr>
              <a:t>133</a:t>
            </a:fld>
            <a:endParaRPr lang="en-US" altLang="en-US" dirty="0"/>
          </a:p>
        </p:txBody>
      </p:sp>
    </p:spTree>
    <p:extLst>
      <p:ext uri="{BB962C8B-B14F-4D97-AF65-F5344CB8AC3E}">
        <p14:creationId xmlns:p14="http://schemas.microsoft.com/office/powerpoint/2010/main" val="145441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p:cNvSpPr txBox="1"/>
          <p:nvPr userDrawn="1"/>
        </p:nvSpPr>
        <p:spPr>
          <a:xfrm>
            <a:off x="97435" y="5711252"/>
            <a:ext cx="8776741" cy="1146748"/>
          </a:xfrm>
          <a:prstGeom prst="rect">
            <a:avLst/>
          </a:prstGeom>
          <a:solidFill>
            <a:schemeClr val="bg1"/>
          </a:solidFill>
        </p:spPr>
        <p:txBody>
          <a:bodyPr wrap="square" rtlCol="0">
            <a:spAutoFit/>
          </a:bodyPr>
          <a:lstStyle/>
          <a:p>
            <a:endParaRPr lang="en-US" dirty="0"/>
          </a:p>
        </p:txBody>
      </p:sp>
      <p:sp>
        <p:nvSpPr>
          <p:cNvPr id="4" name="Rectangle 3"/>
          <p:cNvSpPr/>
          <p:nvPr userDrawn="1"/>
        </p:nvSpPr>
        <p:spPr>
          <a:xfrm>
            <a:off x="0" y="165100"/>
            <a:ext cx="9144000" cy="2633663"/>
          </a:xfrm>
          <a:prstGeom prst="rect">
            <a:avLst/>
          </a:prstGeom>
          <a:gradFill flip="none" rotWithShape="1">
            <a:gsLst>
              <a:gs pos="0">
                <a:srgbClr val="F1E5C8"/>
              </a:gs>
              <a:gs pos="100000">
                <a:schemeClr val="bg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userDrawn="1"/>
        </p:nvSpPr>
        <p:spPr>
          <a:xfrm>
            <a:off x="0" y="0"/>
            <a:ext cx="9144000" cy="165100"/>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p:nvPr>
        </p:nvSpPr>
        <p:spPr>
          <a:xfrm>
            <a:off x="487180" y="512364"/>
            <a:ext cx="7772400" cy="1470025"/>
          </a:xfrm>
        </p:spPr>
        <p:txBody>
          <a:bodyPr anchor="t">
            <a:noAutofit/>
          </a:bodyPr>
          <a:lstStyle>
            <a:lvl1pPr algn="ctr">
              <a:defRPr sz="3600" b="1" baseline="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3265344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239844" y="6086007"/>
            <a:ext cx="8664314" cy="654145"/>
          </a:xfrm>
          <a:prstGeom prst="rect">
            <a:avLst/>
          </a:prstGeom>
          <a:solidFill>
            <a:schemeClr val="bg1"/>
          </a:solidFill>
        </p:spPr>
        <p:txBody>
          <a:bodyPr wrap="square" rtlCol="0">
            <a:spAutoFit/>
          </a:bodyPr>
          <a:lstStyle/>
          <a:p>
            <a:endParaRPr lang="en-US" dirty="0"/>
          </a:p>
        </p:txBody>
      </p:sp>
      <p:sp>
        <p:nvSpPr>
          <p:cNvPr id="4" name="Rectangle 3"/>
          <p:cNvSpPr/>
          <p:nvPr userDrawn="1"/>
        </p:nvSpPr>
        <p:spPr>
          <a:xfrm>
            <a:off x="0" y="1206500"/>
            <a:ext cx="9144000" cy="3548063"/>
          </a:xfrm>
          <a:prstGeom prst="rect">
            <a:avLst/>
          </a:prstGeom>
          <a:gradFill flip="none" rotWithShape="1">
            <a:gsLst>
              <a:gs pos="0">
                <a:srgbClr val="F1E5C8"/>
              </a:gs>
              <a:gs pos="100000">
                <a:schemeClr val="bg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userDrawn="1"/>
        </p:nvSpPr>
        <p:spPr>
          <a:xfrm>
            <a:off x="0" y="1143000"/>
            <a:ext cx="9144000" cy="63500"/>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lvl1pPr algn="ctr">
              <a:defRPr sz="28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0"/>
              </a:spcBef>
              <a:spcAft>
                <a:spcPts val="0"/>
              </a:spcAft>
              <a:defRPr b="1"/>
            </a:lvl1pPr>
            <a:lvl2pPr marL="457200" indent="-173038">
              <a:spcBef>
                <a:spcPts val="0"/>
              </a:spcBef>
              <a:defRPr b="1"/>
            </a:lvl2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428897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1206500"/>
            <a:ext cx="9144000" cy="3548063"/>
          </a:xfrm>
          <a:prstGeom prst="rect">
            <a:avLst/>
          </a:prstGeom>
          <a:gradFill flip="none" rotWithShape="1">
            <a:gsLst>
              <a:gs pos="0">
                <a:srgbClr val="F1E5C8"/>
              </a:gs>
              <a:gs pos="100000">
                <a:schemeClr val="bg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userDrawn="1"/>
        </p:nvSpPr>
        <p:spPr>
          <a:xfrm>
            <a:off x="0" y="1143000"/>
            <a:ext cx="9144000" cy="63500"/>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472184"/>
            <a:ext cx="3200400" cy="4355592"/>
          </a:xfrm>
        </p:spPr>
        <p:txBody>
          <a:bodyPr>
            <a:normAutofit/>
          </a:bodyPr>
          <a:lstStyle>
            <a:lvl1pPr>
              <a:defRPr sz="2100">
                <a:latin typeface="Arial" pitchFamily="34" charset="0"/>
                <a:cs typeface="Arial" pitchFamily="34" charset="0"/>
              </a:defRPr>
            </a:lvl1pPr>
            <a:lvl2pPr>
              <a:defRPr sz="2100">
                <a:latin typeface="Arial" pitchFamily="34" charset="0"/>
                <a:cs typeface="Arial" pitchFamily="34" charset="0"/>
              </a:defRPr>
            </a:lvl2pPr>
            <a:lvl3pPr>
              <a:defRPr sz="2100">
                <a:latin typeface="Arial" pitchFamily="34" charset="0"/>
                <a:cs typeface="Arial" pitchFamily="34" charset="0"/>
              </a:defRPr>
            </a:lvl3pPr>
            <a:lvl4pPr>
              <a:defRPr sz="2100">
                <a:latin typeface="Arial" pitchFamily="34" charset="0"/>
                <a:cs typeface="Arial" pitchFamily="34" charset="0"/>
              </a:defRPr>
            </a:lvl4pPr>
            <a:lvl5pPr>
              <a:defRPr sz="21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4" name="Content Placeholder 3"/>
          <p:cNvSpPr>
            <a:spLocks noGrp="1"/>
          </p:cNvSpPr>
          <p:nvPr>
            <p:ph sz="half" idx="2"/>
          </p:nvPr>
        </p:nvSpPr>
        <p:spPr>
          <a:xfrm>
            <a:off x="4572000" y="1472184"/>
            <a:ext cx="4038600" cy="4355592"/>
          </a:xfrm>
        </p:spPr>
        <p:txBody>
          <a:bodyPr>
            <a:normAutofit/>
          </a:bodyPr>
          <a:lstStyle>
            <a:lvl1pPr>
              <a:defRPr sz="2100">
                <a:latin typeface="Arial" pitchFamily="34" charset="0"/>
                <a:cs typeface="Arial" pitchFamily="34" charset="0"/>
              </a:defRPr>
            </a:lvl1pPr>
            <a:lvl2pPr>
              <a:defRPr sz="2100">
                <a:latin typeface="Arial" pitchFamily="34" charset="0"/>
                <a:cs typeface="Arial" pitchFamily="34" charset="0"/>
              </a:defRPr>
            </a:lvl2pPr>
            <a:lvl3pPr>
              <a:defRPr sz="2100">
                <a:latin typeface="Arial" pitchFamily="34" charset="0"/>
                <a:cs typeface="Arial" pitchFamily="34" charset="0"/>
              </a:defRPr>
            </a:lvl3pPr>
            <a:lvl4pPr>
              <a:defRPr sz="2100">
                <a:latin typeface="Arial" pitchFamily="34" charset="0"/>
                <a:cs typeface="Arial" pitchFamily="34" charset="0"/>
              </a:defRPr>
            </a:lvl4pPr>
            <a:lvl5pPr>
              <a:defRPr sz="21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7" name="Slide Number Placeholder 6"/>
          <p:cNvSpPr>
            <a:spLocks noGrp="1"/>
          </p:cNvSpPr>
          <p:nvPr>
            <p:ph type="sldNum" sz="quarter" idx="10"/>
          </p:nvPr>
        </p:nvSpPr>
        <p:spPr/>
        <p:txBody>
          <a:bodyPr/>
          <a:lstStyle>
            <a:lvl1pPr>
              <a:defRPr/>
            </a:lvl1pPr>
          </a:lstStyle>
          <a:p>
            <a:pPr>
              <a:defRPr/>
            </a:pPr>
            <a:fld id="{25AFB774-239B-4884-AC44-64F677C1AA0D}" type="slidenum">
              <a:rPr lang="en-US" altLang="en-US"/>
              <a:pPr>
                <a:defRPr/>
              </a:pPr>
              <a:t>‹#›</a:t>
            </a:fld>
            <a:endParaRPr lang="en-US" altLang="en-US" dirty="0"/>
          </a:p>
        </p:txBody>
      </p:sp>
      <p:sp>
        <p:nvSpPr>
          <p:cNvPr id="8" name="Footer Placeholder 4"/>
          <p:cNvSpPr>
            <a:spLocks noGrp="1"/>
          </p:cNvSpPr>
          <p:nvPr>
            <p:ph type="ftr" sz="quarter" idx="11"/>
          </p:nvPr>
        </p:nvSpPr>
        <p:spPr>
          <a:xfrm>
            <a:off x="1819275" y="6254750"/>
            <a:ext cx="4572000" cy="365125"/>
          </a:xfrm>
          <a:prstGeom prst="rect">
            <a:avLst/>
          </a:prstGeom>
        </p:spPr>
        <p:txBody>
          <a:bodyPr lIns="0" tIns="0" rIns="0" bIns="0" anchor="b" anchorCtr="0"/>
          <a:lstStyle>
            <a:lvl1pPr eaLnBrk="1" fontAlgn="auto" hangingPunct="1">
              <a:spcBef>
                <a:spcPts val="0"/>
              </a:spcBef>
              <a:spcAft>
                <a:spcPts val="0"/>
              </a:spcAft>
              <a:defRPr sz="1200">
                <a:solidFill>
                  <a:schemeClr val="tx1"/>
                </a:solidFill>
                <a:latin typeface="Arial" pitchFamily="34" charset="0"/>
                <a:cs typeface="Arial" pitchFamily="34" charset="0"/>
              </a:defRPr>
            </a:lvl1pPr>
          </a:lstStyle>
          <a:p>
            <a:pPr>
              <a:defRPr/>
            </a:pPr>
            <a:r>
              <a:rPr lang="en-US" dirty="0"/>
              <a:t>Department Name Goes Here</a:t>
            </a:r>
          </a:p>
        </p:txBody>
      </p:sp>
    </p:spTree>
    <p:extLst>
      <p:ext uri="{BB962C8B-B14F-4D97-AF65-F5344CB8AC3E}">
        <p14:creationId xmlns:p14="http://schemas.microsoft.com/office/powerpoint/2010/main" val="233630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4" name="Rectangle 3"/>
          <p:cNvSpPr/>
          <p:nvPr userDrawn="1"/>
        </p:nvSpPr>
        <p:spPr>
          <a:xfrm>
            <a:off x="0" y="165100"/>
            <a:ext cx="9144000" cy="2633663"/>
          </a:xfrm>
          <a:prstGeom prst="rect">
            <a:avLst/>
          </a:prstGeom>
          <a:gradFill flip="none" rotWithShape="1">
            <a:gsLst>
              <a:gs pos="0">
                <a:srgbClr val="F1E5C8"/>
              </a:gs>
              <a:gs pos="100000">
                <a:schemeClr val="bg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userDrawn="1"/>
        </p:nvSpPr>
        <p:spPr>
          <a:xfrm>
            <a:off x="0" y="0"/>
            <a:ext cx="9144000" cy="165100"/>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p:nvPr>
        </p:nvSpPr>
        <p:spPr>
          <a:xfrm>
            <a:off x="457200" y="1719072"/>
            <a:ext cx="7772400" cy="1470025"/>
          </a:xfrm>
        </p:spPr>
        <p:txBody>
          <a:bodyPr anchor="t">
            <a:noAutofit/>
          </a:bodyPr>
          <a:lstStyle>
            <a:lvl1pPr algn="l">
              <a:defRPr sz="6000" baseline="0">
                <a:solidFill>
                  <a:schemeClr val="tx1"/>
                </a:solidFill>
                <a:latin typeface="Georgia" pitchFamily="18" charset="0"/>
              </a:defRPr>
            </a:lvl1pPr>
          </a:lstStyle>
          <a:p>
            <a:r>
              <a:rPr lang="en-US" dirty="0"/>
              <a:t>Click to edit Master title style</a:t>
            </a:r>
          </a:p>
        </p:txBody>
      </p:sp>
      <p:sp>
        <p:nvSpPr>
          <p:cNvPr id="3" name="Subtitle 2"/>
          <p:cNvSpPr>
            <a:spLocks noGrp="1"/>
          </p:cNvSpPr>
          <p:nvPr>
            <p:ph type="subTitle" idx="1"/>
          </p:nvPr>
        </p:nvSpPr>
        <p:spPr>
          <a:xfrm>
            <a:off x="457200" y="2633472"/>
            <a:ext cx="6400800" cy="1752600"/>
          </a:xfrm>
        </p:spPr>
        <p:txBody>
          <a:bodyPr>
            <a:normAutofit/>
          </a:bodyPr>
          <a:lstStyle>
            <a:lvl1pPr marL="0" indent="0" algn="l">
              <a:buNone/>
              <a:defRPr sz="38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F59077A6-4665-46C4-ABBF-AF17577E2E3C}" type="slidenum">
              <a:rPr lang="en-US" altLang="en-US"/>
              <a:pPr>
                <a:defRPr/>
              </a:pPr>
              <a:t>‹#›</a:t>
            </a:fld>
            <a:endParaRPr lang="en-US" altLang="en-US" dirty="0"/>
          </a:p>
        </p:txBody>
      </p:sp>
      <p:sp>
        <p:nvSpPr>
          <p:cNvPr id="7" name="Footer Placeholder 4"/>
          <p:cNvSpPr>
            <a:spLocks noGrp="1"/>
          </p:cNvSpPr>
          <p:nvPr>
            <p:ph type="ftr" sz="quarter" idx="11"/>
          </p:nvPr>
        </p:nvSpPr>
        <p:spPr>
          <a:xfrm>
            <a:off x="1819275" y="6254750"/>
            <a:ext cx="4572000" cy="365125"/>
          </a:xfrm>
          <a:prstGeom prst="rect">
            <a:avLst/>
          </a:prstGeom>
        </p:spPr>
        <p:txBody>
          <a:bodyPr lIns="0" tIns="0" rIns="0" bIns="0" anchor="b" anchorCtr="0"/>
          <a:lstStyle>
            <a:lvl1pPr eaLnBrk="1" fontAlgn="auto" hangingPunct="1">
              <a:spcBef>
                <a:spcPts val="0"/>
              </a:spcBef>
              <a:spcAft>
                <a:spcPts val="0"/>
              </a:spcAft>
              <a:defRPr sz="1200" dirty="0">
                <a:solidFill>
                  <a:schemeClr val="tx1"/>
                </a:solidFill>
                <a:latin typeface="Arial" pitchFamily="34" charset="0"/>
                <a:cs typeface="Arial" pitchFamily="34" charset="0"/>
              </a:defRPr>
            </a:lvl1pPr>
          </a:lstStyle>
          <a:p>
            <a:pPr>
              <a:defRPr/>
            </a:pPr>
            <a:r>
              <a:rPr lang="en-US" dirty="0"/>
              <a:t>Department Name Goes Here</a:t>
            </a:r>
          </a:p>
        </p:txBody>
      </p:sp>
    </p:spTree>
    <p:extLst>
      <p:ext uri="{BB962C8B-B14F-4D97-AF65-F5344CB8AC3E}">
        <p14:creationId xmlns:p14="http://schemas.microsoft.com/office/powerpoint/2010/main" val="374388549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AFE42C-5AC1-43E4-8E7F-428E48B3F3E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950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165100"/>
            <a:ext cx="9144000" cy="2633663"/>
          </a:xfrm>
          <a:prstGeom prst="rect">
            <a:avLst/>
          </a:prstGeom>
          <a:gradFill flip="none" rotWithShape="1">
            <a:gsLst>
              <a:gs pos="0">
                <a:srgbClr val="F1E5C8"/>
              </a:gs>
              <a:gs pos="100000">
                <a:schemeClr val="bg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userDrawn="1"/>
        </p:nvSpPr>
        <p:spPr>
          <a:xfrm>
            <a:off x="0" y="0"/>
            <a:ext cx="9144000" cy="165100"/>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Footer Placeholder 4"/>
          <p:cNvSpPr>
            <a:spLocks noGrp="1"/>
          </p:cNvSpPr>
          <p:nvPr>
            <p:ph type="ftr" sz="quarter" idx="11"/>
          </p:nvPr>
        </p:nvSpPr>
        <p:spPr>
          <a:xfrm>
            <a:off x="1819275" y="6254750"/>
            <a:ext cx="4572000" cy="365125"/>
          </a:xfrm>
          <a:prstGeom prst="rect">
            <a:avLst/>
          </a:prstGeom>
        </p:spPr>
        <p:txBody>
          <a:bodyPr lIns="0" tIns="0" rIns="0" bIns="0" anchor="b" anchorCtr="0"/>
          <a:lstStyle>
            <a:lvl1pPr eaLnBrk="1" fontAlgn="auto" hangingPunct="1">
              <a:spcBef>
                <a:spcPts val="0"/>
              </a:spcBef>
              <a:spcAft>
                <a:spcPts val="0"/>
              </a:spcAft>
              <a:defRPr sz="1200" dirty="0">
                <a:solidFill>
                  <a:schemeClr val="tx1"/>
                </a:solidFill>
                <a:latin typeface="Arial" pitchFamily="34" charset="0"/>
                <a:cs typeface="Arial" pitchFamily="34" charset="0"/>
              </a:defRPr>
            </a:lvl1pPr>
          </a:lstStyle>
          <a:p>
            <a:pPr>
              <a:defRPr/>
            </a:pPr>
            <a:r>
              <a:rPr lang="en-US" dirty="0"/>
              <a:t>Department of Pathology</a:t>
            </a:r>
          </a:p>
        </p:txBody>
      </p:sp>
    </p:spTree>
    <p:extLst>
      <p:ext uri="{BB962C8B-B14F-4D97-AF65-F5344CB8AC3E}">
        <p14:creationId xmlns:p14="http://schemas.microsoft.com/office/powerpoint/2010/main" val="249980962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4716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1"/>
            <a:r>
              <a:rPr lang="en-US" altLang="en-US"/>
              <a:t>Third level</a:t>
            </a:r>
          </a:p>
          <a:p>
            <a:pPr lvl="1"/>
            <a:r>
              <a:rPr lang="en-US" altLang="en-US"/>
              <a:t>Fourth level</a:t>
            </a:r>
          </a:p>
          <a:p>
            <a:pPr lvl="1"/>
            <a:r>
              <a:rPr lang="en-US" altLang="en-US"/>
              <a:t>Fifth level</a:t>
            </a:r>
          </a:p>
        </p:txBody>
      </p:sp>
      <p:sp>
        <p:nvSpPr>
          <p:cNvPr id="6" name="Slide Number Placeholder 5"/>
          <p:cNvSpPr>
            <a:spLocks noGrp="1"/>
          </p:cNvSpPr>
          <p:nvPr>
            <p:ph type="sldNum" sz="quarter" idx="4"/>
          </p:nvPr>
        </p:nvSpPr>
        <p:spPr>
          <a:xfrm>
            <a:off x="6553200" y="6264275"/>
            <a:ext cx="21336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58625B"/>
                </a:solidFill>
                <a:cs typeface="Arial" panose="020B0604020202020204" pitchFamily="34" charset="0"/>
              </a:defRPr>
            </a:lvl1pPr>
          </a:lstStyle>
          <a:p>
            <a:pPr>
              <a:defRPr/>
            </a:pPr>
            <a:fld id="{3FF54B45-6027-4074-BD68-A8AEB676784B}" type="slidenum">
              <a:rPr lang="en-US" altLang="en-US"/>
              <a:pPr>
                <a:defRPr/>
              </a:pPr>
              <a:t>‹#›</a:t>
            </a:fld>
            <a:endParaRPr lang="en-US" altLang="en-US" dirty="0"/>
          </a:p>
        </p:txBody>
      </p:sp>
      <p:cxnSp>
        <p:nvCxnSpPr>
          <p:cNvPr id="9" name="Straight Connector 8"/>
          <p:cNvCxnSpPr/>
          <p:nvPr userDrawn="1"/>
        </p:nvCxnSpPr>
        <p:spPr>
          <a:xfrm>
            <a:off x="457200" y="6108700"/>
            <a:ext cx="8229600" cy="0"/>
          </a:xfrm>
          <a:prstGeom prst="line">
            <a:avLst/>
          </a:prstGeom>
          <a:ln w="6350">
            <a:solidFill>
              <a:srgbClr val="EA2839"/>
            </a:solidFill>
          </a:ln>
        </p:spPr>
        <p:style>
          <a:lnRef idx="1">
            <a:schemeClr val="accent1"/>
          </a:lnRef>
          <a:fillRef idx="0">
            <a:schemeClr val="accent1"/>
          </a:fillRef>
          <a:effectRef idx="0">
            <a:schemeClr val="accent1"/>
          </a:effectRef>
          <a:fontRef idx="minor">
            <a:schemeClr val="tx1"/>
          </a:fontRef>
        </p:style>
      </p:cxnSp>
      <p:pic>
        <p:nvPicPr>
          <p:cNvPr id="1030" name="Picture 13" descr="UTMB_Health_RGB_80%Black.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5613" y="6257925"/>
            <a:ext cx="1216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7" r:id="rId4"/>
    <p:sldLayoutId id="2147484268" r:id="rId5"/>
    <p:sldLayoutId id="2147484269" r:id="rId6"/>
  </p:sldLayoutIdLst>
  <p:txStyles>
    <p:titleStyle>
      <a:lvl1pPr algn="l" rtl="0" eaLnBrk="0" fontAlgn="base" hangingPunct="0">
        <a:spcBef>
          <a:spcPct val="0"/>
        </a:spcBef>
        <a:spcAft>
          <a:spcPct val="0"/>
        </a:spcAft>
        <a:defRPr sz="4000" kern="1200">
          <a:solidFill>
            <a:schemeClr val="tx1"/>
          </a:solidFill>
          <a:latin typeface="Georgia" pitchFamily="18" charset="0"/>
          <a:ea typeface="+mj-ea"/>
          <a:cs typeface="Arial" pitchFamily="34" charset="0"/>
        </a:defRPr>
      </a:lvl1pPr>
      <a:lvl2pPr algn="l" rtl="0" eaLnBrk="0" fontAlgn="base" hangingPunct="0">
        <a:spcBef>
          <a:spcPct val="0"/>
        </a:spcBef>
        <a:spcAft>
          <a:spcPct val="0"/>
        </a:spcAft>
        <a:defRPr sz="4000">
          <a:solidFill>
            <a:schemeClr val="tx1"/>
          </a:solidFill>
          <a:latin typeface="Georgia" pitchFamily="18" charset="0"/>
          <a:cs typeface="Arial" charset="0"/>
        </a:defRPr>
      </a:lvl2pPr>
      <a:lvl3pPr algn="l" rtl="0" eaLnBrk="0" fontAlgn="base" hangingPunct="0">
        <a:spcBef>
          <a:spcPct val="0"/>
        </a:spcBef>
        <a:spcAft>
          <a:spcPct val="0"/>
        </a:spcAft>
        <a:defRPr sz="4000">
          <a:solidFill>
            <a:schemeClr val="tx1"/>
          </a:solidFill>
          <a:latin typeface="Georgia" pitchFamily="18" charset="0"/>
          <a:cs typeface="Arial" charset="0"/>
        </a:defRPr>
      </a:lvl3pPr>
      <a:lvl4pPr algn="l" rtl="0" eaLnBrk="0" fontAlgn="base" hangingPunct="0">
        <a:spcBef>
          <a:spcPct val="0"/>
        </a:spcBef>
        <a:spcAft>
          <a:spcPct val="0"/>
        </a:spcAft>
        <a:defRPr sz="4000">
          <a:solidFill>
            <a:schemeClr val="tx1"/>
          </a:solidFill>
          <a:latin typeface="Georgia" pitchFamily="18" charset="0"/>
          <a:cs typeface="Arial" charset="0"/>
        </a:defRPr>
      </a:lvl4pPr>
      <a:lvl5pPr algn="l" rtl="0" eaLnBrk="0" fontAlgn="base" hangingPunct="0">
        <a:spcBef>
          <a:spcPct val="0"/>
        </a:spcBef>
        <a:spcAft>
          <a:spcPct val="0"/>
        </a:spcAft>
        <a:defRPr sz="4000">
          <a:solidFill>
            <a:schemeClr val="tx1"/>
          </a:solidFill>
          <a:latin typeface="Georgia" pitchFamily="18" charset="0"/>
          <a:cs typeface="Arial" charset="0"/>
        </a:defRPr>
      </a:lvl5pPr>
      <a:lvl6pPr marL="457200" algn="l" rtl="0" fontAlgn="base">
        <a:spcBef>
          <a:spcPct val="0"/>
        </a:spcBef>
        <a:spcAft>
          <a:spcPct val="0"/>
        </a:spcAft>
        <a:defRPr sz="4000">
          <a:solidFill>
            <a:schemeClr val="tx1"/>
          </a:solidFill>
          <a:latin typeface="Georgia" pitchFamily="18" charset="0"/>
          <a:cs typeface="Arial" charset="0"/>
        </a:defRPr>
      </a:lvl6pPr>
      <a:lvl7pPr marL="914400" algn="l" rtl="0" fontAlgn="base">
        <a:spcBef>
          <a:spcPct val="0"/>
        </a:spcBef>
        <a:spcAft>
          <a:spcPct val="0"/>
        </a:spcAft>
        <a:defRPr sz="4000">
          <a:solidFill>
            <a:schemeClr val="tx1"/>
          </a:solidFill>
          <a:latin typeface="Georgia" pitchFamily="18" charset="0"/>
          <a:cs typeface="Arial" charset="0"/>
        </a:defRPr>
      </a:lvl7pPr>
      <a:lvl8pPr marL="1371600" algn="l" rtl="0" fontAlgn="base">
        <a:spcBef>
          <a:spcPct val="0"/>
        </a:spcBef>
        <a:spcAft>
          <a:spcPct val="0"/>
        </a:spcAft>
        <a:defRPr sz="4000">
          <a:solidFill>
            <a:schemeClr val="tx1"/>
          </a:solidFill>
          <a:latin typeface="Georgia" pitchFamily="18" charset="0"/>
          <a:cs typeface="Arial" charset="0"/>
        </a:defRPr>
      </a:lvl8pPr>
      <a:lvl9pPr marL="1828800" algn="l" rtl="0" fontAlgn="base">
        <a:spcBef>
          <a:spcPct val="0"/>
        </a:spcBef>
        <a:spcAft>
          <a:spcPct val="0"/>
        </a:spcAft>
        <a:defRPr sz="4000">
          <a:solidFill>
            <a:schemeClr val="tx1"/>
          </a:solidFill>
          <a:latin typeface="Georgia" pitchFamily="18" charset="0"/>
          <a:cs typeface="Arial" charset="0"/>
        </a:defRPr>
      </a:lvl9pPr>
    </p:titleStyle>
    <p:bodyStyle>
      <a:lvl1pPr marL="342900" indent="-342900" algn="l" rtl="0" eaLnBrk="0" fontAlgn="base" hangingPunct="0">
        <a:spcBef>
          <a:spcPct val="20000"/>
        </a:spcBef>
        <a:spcAft>
          <a:spcPts val="1200"/>
        </a:spcAft>
        <a:buFont typeface="Arial" panose="020B0604020202020204" pitchFamily="34" charset="0"/>
        <a:defRPr sz="21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1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63610" y="373711"/>
            <a:ext cx="9143999"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4000" b="1" dirty="0"/>
              <a:t>Laboratory Medicine Consultation:  An Essential Component of Optimized Healthcare</a:t>
            </a:r>
          </a:p>
          <a:p>
            <a:pPr algn="ctr">
              <a:spcBef>
                <a:spcPct val="0"/>
              </a:spcBef>
              <a:spcAft>
                <a:spcPct val="0"/>
              </a:spcAft>
              <a:buFontTx/>
              <a:buNone/>
            </a:pPr>
            <a:endParaRPr lang="en-US" altLang="en-US" sz="4000" b="1" dirty="0"/>
          </a:p>
          <a:p>
            <a:pPr algn="ctr">
              <a:spcBef>
                <a:spcPct val="0"/>
              </a:spcBef>
              <a:spcAft>
                <a:spcPct val="0"/>
              </a:spcAft>
              <a:buFontTx/>
              <a:buNone/>
            </a:pPr>
            <a:endParaRPr lang="en-US" altLang="en-US" sz="4000" b="1" dirty="0"/>
          </a:p>
          <a:p>
            <a:pPr algn="ctr">
              <a:spcBef>
                <a:spcPct val="0"/>
              </a:spcBef>
              <a:spcAft>
                <a:spcPct val="0"/>
              </a:spcAft>
              <a:buFontTx/>
              <a:buNone/>
            </a:pPr>
            <a:r>
              <a:rPr lang="en-US" altLang="en-US" sz="4000" b="1" dirty="0"/>
              <a:t>Michael Laposata, M.D., Ph.D.</a:t>
            </a:r>
          </a:p>
          <a:p>
            <a:pPr algn="ctr">
              <a:spcBef>
                <a:spcPct val="0"/>
              </a:spcBef>
              <a:spcAft>
                <a:spcPct val="0"/>
              </a:spcAft>
              <a:buFontTx/>
              <a:buNone/>
            </a:pPr>
            <a:r>
              <a:rPr lang="en-US" altLang="en-US" sz="4000" b="1" dirty="0"/>
              <a:t>Professor and Chair</a:t>
            </a:r>
          </a:p>
          <a:p>
            <a:pPr algn="ctr">
              <a:spcBef>
                <a:spcPct val="0"/>
              </a:spcBef>
              <a:spcAft>
                <a:spcPct val="0"/>
              </a:spcAft>
              <a:buFontTx/>
              <a:buNone/>
            </a:pPr>
            <a:r>
              <a:rPr lang="en-US" altLang="en-US" sz="4000" b="1" dirty="0"/>
              <a:t>Department of Pathology</a:t>
            </a:r>
          </a:p>
          <a:p>
            <a:pPr algn="ctr">
              <a:spcBef>
                <a:spcPct val="0"/>
              </a:spcBef>
              <a:spcAft>
                <a:spcPct val="0"/>
              </a:spcAft>
              <a:buFontTx/>
              <a:buNone/>
            </a:pPr>
            <a:r>
              <a:rPr lang="en-US" altLang="en-US" sz="4000" b="1" dirty="0"/>
              <a:t>University of Texas Medical Branch</a:t>
            </a:r>
          </a:p>
          <a:p>
            <a:pPr algn="ctr">
              <a:spcBef>
                <a:spcPct val="0"/>
              </a:spcBef>
              <a:spcAft>
                <a:spcPct val="0"/>
              </a:spcAft>
              <a:buFontTx/>
              <a:buNone/>
            </a:pPr>
            <a:r>
              <a:rPr lang="en-US" altLang="en-US" sz="4000" b="1" dirty="0"/>
              <a:t>Galveston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78296" y="5938838"/>
            <a:ext cx="8584239" cy="806968"/>
          </a:xfrm>
          <a:prstGeom prst="rect">
            <a:avLst/>
          </a:prstGeom>
          <a:solidFill>
            <a:schemeClr val="bg1"/>
          </a:solidFill>
        </p:spPr>
        <p:txBody>
          <a:bodyPr wrap="square" rtlCol="0">
            <a:spAutoFit/>
          </a:bodyPr>
          <a:lstStyle/>
          <a:p>
            <a:endParaRPr lang="en-US" dirty="0"/>
          </a:p>
        </p:txBody>
      </p:sp>
      <p:sp>
        <p:nvSpPr>
          <p:cNvPr id="29698" name="TextBox 1">
            <a:extLst>
              <a:ext uri="{FF2B5EF4-FFF2-40B4-BE49-F238E27FC236}">
                <a16:creationId xmlns:a16="http://schemas.microsoft.com/office/drawing/2014/main" id="{16F756D5-7D1A-4B18-8A5B-2524370A126B}"/>
              </a:ext>
            </a:extLst>
          </p:cNvPr>
          <p:cNvSpPr txBox="1">
            <a:spLocks noChangeArrowheads="1"/>
          </p:cNvSpPr>
          <p:nvPr/>
        </p:nvSpPr>
        <p:spPr bwMode="auto">
          <a:xfrm>
            <a:off x="1709738" y="6361113"/>
            <a:ext cx="2624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t>Department of Pathology</a:t>
            </a:r>
          </a:p>
        </p:txBody>
      </p:sp>
      <p:sp>
        <p:nvSpPr>
          <p:cNvPr id="29699" name="TextBox 3">
            <a:extLst>
              <a:ext uri="{FF2B5EF4-FFF2-40B4-BE49-F238E27FC236}">
                <a16:creationId xmlns:a16="http://schemas.microsoft.com/office/drawing/2014/main" id="{1E4763CB-85D4-45F6-9F20-B9BD1BA4A846}"/>
              </a:ext>
            </a:extLst>
          </p:cNvPr>
          <p:cNvSpPr txBox="1">
            <a:spLocks noChangeArrowheads="1"/>
          </p:cNvSpPr>
          <p:nvPr/>
        </p:nvSpPr>
        <p:spPr bwMode="auto">
          <a:xfrm>
            <a:off x="1709738" y="6326188"/>
            <a:ext cx="25130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600" b="1" dirty="0"/>
          </a:p>
        </p:txBody>
      </p:sp>
      <p:sp>
        <p:nvSpPr>
          <p:cNvPr id="29700" name="Rectangle 1">
            <a:extLst>
              <a:ext uri="{FF2B5EF4-FFF2-40B4-BE49-F238E27FC236}">
                <a16:creationId xmlns:a16="http://schemas.microsoft.com/office/drawing/2014/main" id="{8543C890-F4C0-4CBF-8AA1-180F25FF62F3}"/>
              </a:ext>
            </a:extLst>
          </p:cNvPr>
          <p:cNvSpPr>
            <a:spLocks noChangeArrowheads="1"/>
          </p:cNvSpPr>
          <p:nvPr/>
        </p:nvSpPr>
        <p:spPr bwMode="auto">
          <a:xfrm>
            <a:off x="278296" y="1469176"/>
            <a:ext cx="14414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spcAft>
                <a:spcPct val="0"/>
              </a:spcAft>
              <a:buFontTx/>
              <a:buNone/>
            </a:pPr>
            <a:r>
              <a:rPr lang="en-US" altLang="en-US" sz="4400" b="1" dirty="0"/>
              <a:t>1950</a:t>
            </a:r>
          </a:p>
        </p:txBody>
      </p:sp>
      <p:sp>
        <p:nvSpPr>
          <p:cNvPr id="5" name="Flowchart: Connector 4">
            <a:extLst>
              <a:ext uri="{FF2B5EF4-FFF2-40B4-BE49-F238E27FC236}">
                <a16:creationId xmlns:a16="http://schemas.microsoft.com/office/drawing/2014/main" id="{114C65C5-D99D-4CC0-A652-8860702F1789}"/>
              </a:ext>
            </a:extLst>
          </p:cNvPr>
          <p:cNvSpPr/>
          <p:nvPr/>
        </p:nvSpPr>
        <p:spPr>
          <a:xfrm>
            <a:off x="3870817" y="2072164"/>
            <a:ext cx="1049337" cy="914400"/>
          </a:xfrm>
          <a:prstGeom prst="flowChartConnector">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29702" name="TextBox 5">
            <a:extLst>
              <a:ext uri="{FF2B5EF4-FFF2-40B4-BE49-F238E27FC236}">
                <a16:creationId xmlns:a16="http://schemas.microsoft.com/office/drawing/2014/main" id="{B325E12C-6335-4F7B-95FC-E19445149B19}"/>
              </a:ext>
            </a:extLst>
          </p:cNvPr>
          <p:cNvSpPr txBox="1">
            <a:spLocks noChangeArrowheads="1"/>
          </p:cNvSpPr>
          <p:nvPr/>
        </p:nvSpPr>
        <p:spPr bwMode="auto">
          <a:xfrm>
            <a:off x="4834112" y="1841341"/>
            <a:ext cx="41111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3000" b="1" dirty="0"/>
              <a:t>Amount of knowledge available about disease</a:t>
            </a:r>
          </a:p>
        </p:txBody>
      </p:sp>
      <p:grpSp>
        <p:nvGrpSpPr>
          <p:cNvPr id="3" name="Group 2"/>
          <p:cNvGrpSpPr/>
          <p:nvPr/>
        </p:nvGrpSpPr>
        <p:grpSpPr>
          <a:xfrm>
            <a:off x="1275887" y="3579885"/>
            <a:ext cx="1049338" cy="914400"/>
            <a:chOff x="1339850" y="3232150"/>
            <a:chExt cx="1049338" cy="914400"/>
          </a:xfrm>
        </p:grpSpPr>
        <p:sp>
          <p:nvSpPr>
            <p:cNvPr id="7" name="Flowchart: Connector 6">
              <a:extLst>
                <a:ext uri="{FF2B5EF4-FFF2-40B4-BE49-F238E27FC236}">
                  <a16:creationId xmlns:a16="http://schemas.microsoft.com/office/drawing/2014/main" id="{00008A21-441E-4C9C-B435-0A862DD03735}"/>
                </a:ext>
              </a:extLst>
            </p:cNvPr>
            <p:cNvSpPr/>
            <p:nvPr/>
          </p:nvSpPr>
          <p:spPr>
            <a:xfrm>
              <a:off x="1339850" y="3232150"/>
              <a:ext cx="1049338" cy="914400"/>
            </a:xfrm>
            <a:prstGeom prst="flowChartConnector">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8" name="Flowchart: Connector 7">
              <a:extLst>
                <a:ext uri="{FF2B5EF4-FFF2-40B4-BE49-F238E27FC236}">
                  <a16:creationId xmlns:a16="http://schemas.microsoft.com/office/drawing/2014/main" id="{937B9BD0-9391-4C83-9B15-CE1D4CD30E27}"/>
                </a:ext>
              </a:extLst>
            </p:cNvPr>
            <p:cNvSpPr/>
            <p:nvPr/>
          </p:nvSpPr>
          <p:spPr>
            <a:xfrm>
              <a:off x="1616075" y="3460750"/>
              <a:ext cx="495300" cy="45720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grpSp>
      <p:grpSp>
        <p:nvGrpSpPr>
          <p:cNvPr id="2" name="Group 1"/>
          <p:cNvGrpSpPr/>
          <p:nvPr/>
        </p:nvGrpSpPr>
        <p:grpSpPr>
          <a:xfrm>
            <a:off x="6033722" y="4516438"/>
            <a:ext cx="1049338" cy="914400"/>
            <a:chOff x="6581775" y="3232150"/>
            <a:chExt cx="1049338" cy="914400"/>
          </a:xfrm>
        </p:grpSpPr>
        <p:sp>
          <p:nvSpPr>
            <p:cNvPr id="9" name="Flowchart: Connector 8">
              <a:extLst>
                <a:ext uri="{FF2B5EF4-FFF2-40B4-BE49-F238E27FC236}">
                  <a16:creationId xmlns:a16="http://schemas.microsoft.com/office/drawing/2014/main" id="{045CD2AD-ECBD-4CEB-BB59-BCC6F70EE48A}"/>
                </a:ext>
              </a:extLst>
            </p:cNvPr>
            <p:cNvSpPr/>
            <p:nvPr/>
          </p:nvSpPr>
          <p:spPr>
            <a:xfrm>
              <a:off x="6581775" y="3232150"/>
              <a:ext cx="1049338" cy="914400"/>
            </a:xfrm>
            <a:prstGeom prst="flowChartConnector">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10" name="Flowchart: Connector 9">
              <a:extLst>
                <a:ext uri="{FF2B5EF4-FFF2-40B4-BE49-F238E27FC236}">
                  <a16:creationId xmlns:a16="http://schemas.microsoft.com/office/drawing/2014/main" id="{7C033413-3EAA-4469-8C95-8CBBB4624A6F}"/>
                </a:ext>
              </a:extLst>
            </p:cNvPr>
            <p:cNvSpPr/>
            <p:nvPr/>
          </p:nvSpPr>
          <p:spPr>
            <a:xfrm>
              <a:off x="6713538" y="3316288"/>
              <a:ext cx="787400" cy="747712"/>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grpSp>
      <p:sp>
        <p:nvSpPr>
          <p:cNvPr id="29707" name="TextBox 10">
            <a:extLst>
              <a:ext uri="{FF2B5EF4-FFF2-40B4-BE49-F238E27FC236}">
                <a16:creationId xmlns:a16="http://schemas.microsoft.com/office/drawing/2014/main" id="{5FF16DFA-6C20-46C5-9BAB-B278923FFC9B}"/>
              </a:ext>
            </a:extLst>
          </p:cNvPr>
          <p:cNvSpPr txBox="1">
            <a:spLocks noChangeArrowheads="1"/>
          </p:cNvSpPr>
          <p:nvPr/>
        </p:nvSpPr>
        <p:spPr bwMode="auto">
          <a:xfrm>
            <a:off x="190831" y="4540841"/>
            <a:ext cx="32194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3000" b="1" dirty="0"/>
              <a:t>Doctor does not know much about diagnosis</a:t>
            </a:r>
          </a:p>
        </p:txBody>
      </p:sp>
      <p:sp>
        <p:nvSpPr>
          <p:cNvPr id="29708" name="TextBox 11">
            <a:extLst>
              <a:ext uri="{FF2B5EF4-FFF2-40B4-BE49-F238E27FC236}">
                <a16:creationId xmlns:a16="http://schemas.microsoft.com/office/drawing/2014/main" id="{CDCDDCA7-4321-46FF-B0C6-2E08AD2F5B19}"/>
              </a:ext>
            </a:extLst>
          </p:cNvPr>
          <p:cNvSpPr txBox="1">
            <a:spLocks noChangeArrowheads="1"/>
          </p:cNvSpPr>
          <p:nvPr/>
        </p:nvSpPr>
        <p:spPr bwMode="auto">
          <a:xfrm>
            <a:off x="4564049" y="5494338"/>
            <a:ext cx="42401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3000" b="1" dirty="0"/>
              <a:t>Doctor knows much about diagnosis</a:t>
            </a:r>
          </a:p>
        </p:txBody>
      </p:sp>
      <p:sp>
        <p:nvSpPr>
          <p:cNvPr id="6" name="Title 5"/>
          <p:cNvSpPr>
            <a:spLocks noGrp="1"/>
          </p:cNvSpPr>
          <p:nvPr>
            <p:ph type="title"/>
          </p:nvPr>
        </p:nvSpPr>
        <p:spPr/>
        <p:txBody>
          <a:bodyPr/>
          <a:lstStyle/>
          <a:p>
            <a:r>
              <a:rPr lang="en-US" sz="4000" dirty="0"/>
              <a:t>How Much Information </a:t>
            </a:r>
            <a:br>
              <a:rPr lang="en-US" sz="4000" dirty="0"/>
            </a:br>
            <a:r>
              <a:rPr lang="en-US" sz="4000" dirty="0"/>
              <a:t>is There to Know?</a:t>
            </a:r>
          </a:p>
        </p:txBody>
      </p:sp>
    </p:spTree>
    <p:extLst>
      <p:ext uri="{BB962C8B-B14F-4D97-AF65-F5344CB8AC3E}">
        <p14:creationId xmlns:p14="http://schemas.microsoft.com/office/powerpoint/2010/main" val="35020073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864" y="1360523"/>
            <a:ext cx="8396271" cy="5509200"/>
          </a:xfrm>
          <a:prstGeom prst="rect">
            <a:avLst/>
          </a:prstGeom>
          <a:noFill/>
        </p:spPr>
        <p:txBody>
          <a:bodyPr wrap="square" rtlCol="0">
            <a:spAutoFit/>
          </a:bodyPr>
          <a:lstStyle/>
          <a:p>
            <a:pPr algn="ctr"/>
            <a:r>
              <a:rPr lang="en-US" sz="3200" b="1" dirty="0">
                <a:cs typeface="Arial" panose="020B0604020202020204" pitchFamily="34" charset="0"/>
              </a:rPr>
              <a:t>The DMT Impacts Savings Much More Than Revenue </a:t>
            </a:r>
          </a:p>
          <a:p>
            <a:pPr algn="ctr"/>
            <a:r>
              <a:rPr lang="en-US" sz="3200" b="1" dirty="0">
                <a:solidFill>
                  <a:schemeClr val="tx2"/>
                </a:solidFill>
                <a:cs typeface="Arial" panose="020B0604020202020204" pitchFamily="34" charset="0"/>
              </a:rPr>
              <a:t>and</a:t>
            </a:r>
          </a:p>
          <a:p>
            <a:pPr algn="ctr"/>
            <a:r>
              <a:rPr lang="en-US" sz="3200" b="1" dirty="0">
                <a:cs typeface="Arial" panose="020B0604020202020204" pitchFamily="34" charset="0"/>
              </a:rPr>
              <a:t>No Credit is Offered by Most Healthcare Institutions for Saving Money </a:t>
            </a:r>
          </a:p>
          <a:p>
            <a:pPr algn="ctr"/>
            <a:r>
              <a:rPr lang="en-US" sz="3200" b="1" dirty="0">
                <a:cs typeface="Arial" panose="020B0604020202020204" pitchFamily="34" charset="0"/>
              </a:rPr>
              <a:t> </a:t>
            </a:r>
          </a:p>
          <a:p>
            <a:pPr algn="ctr"/>
            <a:r>
              <a:rPr lang="en-US" sz="3200" b="1" i="1" dirty="0">
                <a:solidFill>
                  <a:schemeClr val="tx2"/>
                </a:solidFill>
                <a:cs typeface="Arial" panose="020B0604020202020204" pitchFamily="34" charset="0"/>
              </a:rPr>
              <a:t>Only for Generating Revenue</a:t>
            </a:r>
          </a:p>
          <a:p>
            <a:pPr algn="ctr"/>
            <a:endParaRPr lang="en-US" sz="3200" b="1" i="1" dirty="0">
              <a:solidFill>
                <a:schemeClr val="tx2"/>
              </a:solidFill>
              <a:cs typeface="Arial" panose="020B0604020202020204" pitchFamily="34" charset="0"/>
            </a:endParaRPr>
          </a:p>
          <a:p>
            <a:pPr algn="ctr"/>
            <a:r>
              <a:rPr lang="en-US" sz="3200" b="1" dirty="0">
                <a:solidFill>
                  <a:schemeClr val="tx2"/>
                </a:solidFill>
                <a:cs typeface="Arial" panose="020B0604020202020204" pitchFamily="34" charset="0"/>
              </a:rPr>
              <a:t>Chief Financial Officers Often </a:t>
            </a:r>
          </a:p>
          <a:p>
            <a:pPr algn="ctr"/>
            <a:r>
              <a:rPr lang="en-US" sz="3200" b="1" dirty="0">
                <a:solidFill>
                  <a:schemeClr val="tx2"/>
                </a:solidFill>
                <a:cs typeface="Arial" panose="020B0604020202020204" pitchFamily="34" charset="0"/>
              </a:rPr>
              <a:t>Disbelieve Savings will Occur or Attribute Savings to Others</a:t>
            </a:r>
          </a:p>
        </p:txBody>
      </p:sp>
      <p:sp>
        <p:nvSpPr>
          <p:cNvPr id="3" name="Title 2"/>
          <p:cNvSpPr>
            <a:spLocks noGrp="1"/>
          </p:cNvSpPr>
          <p:nvPr>
            <p:ph type="title"/>
          </p:nvPr>
        </p:nvSpPr>
        <p:spPr/>
        <p:txBody>
          <a:bodyPr/>
          <a:lstStyle/>
          <a:p>
            <a:r>
              <a:rPr lang="en-US" sz="4200" dirty="0"/>
              <a:t>Savings Impact is Greater </a:t>
            </a:r>
            <a:br>
              <a:rPr lang="en-US" sz="4200" dirty="0"/>
            </a:br>
            <a:r>
              <a:rPr lang="en-US" sz="4200" dirty="0"/>
              <a:t>than Revenue Impact</a:t>
            </a:r>
          </a:p>
        </p:txBody>
      </p:sp>
    </p:spTree>
    <p:extLst>
      <p:ext uri="{BB962C8B-B14F-4D97-AF65-F5344CB8AC3E}">
        <p14:creationId xmlns:p14="http://schemas.microsoft.com/office/powerpoint/2010/main" val="1804680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3467" y="1092809"/>
            <a:ext cx="8436333" cy="1470025"/>
          </a:xfrm>
        </p:spPr>
        <p:txBody>
          <a:bodyPr/>
          <a:lstStyle/>
          <a:p>
            <a:br>
              <a:rPr lang="en-US" sz="5400" dirty="0"/>
            </a:br>
            <a:r>
              <a:rPr lang="en-US" sz="5000" dirty="0"/>
              <a:t>Changes in Clinical Needs that Significantly Affect Our Profession</a:t>
            </a:r>
          </a:p>
        </p:txBody>
      </p:sp>
    </p:spTree>
    <p:extLst>
      <p:ext uri="{BB962C8B-B14F-4D97-AF65-F5344CB8AC3E}">
        <p14:creationId xmlns:p14="http://schemas.microsoft.com/office/powerpoint/2010/main" val="27130025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3427" y="1394958"/>
            <a:ext cx="7772400" cy="1470025"/>
          </a:xfrm>
        </p:spPr>
        <p:txBody>
          <a:bodyPr/>
          <a:lstStyle/>
          <a:p>
            <a:r>
              <a:rPr lang="en-US" sz="5000" dirty="0"/>
              <a:t>There are Major Changes Ongoing with the Sister Diagnostic Specialties of Radiology and Anatomic Pathology</a:t>
            </a:r>
          </a:p>
        </p:txBody>
      </p:sp>
    </p:spTree>
    <p:extLst>
      <p:ext uri="{BB962C8B-B14F-4D97-AF65-F5344CB8AC3E}">
        <p14:creationId xmlns:p14="http://schemas.microsoft.com/office/powerpoint/2010/main" val="12924836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163" y="5979380"/>
            <a:ext cx="8528843" cy="723569"/>
          </a:xfrm>
          <a:prstGeom prst="rect">
            <a:avLst/>
          </a:prstGeom>
          <a:solidFill>
            <a:schemeClr val="bg1"/>
          </a:solidFill>
        </p:spPr>
        <p:txBody>
          <a:bodyPr wrap="square" rtlCol="0">
            <a:spAutoFit/>
          </a:bodyPr>
          <a:lstStyle/>
          <a:p>
            <a:endParaRPr lang="en-US" dirty="0"/>
          </a:p>
        </p:txBody>
      </p:sp>
      <p:sp>
        <p:nvSpPr>
          <p:cNvPr id="11266" name="TextBox 2"/>
          <p:cNvSpPr txBox="1">
            <a:spLocks noChangeArrowheads="1"/>
          </p:cNvSpPr>
          <p:nvPr/>
        </p:nvSpPr>
        <p:spPr bwMode="auto">
          <a:xfrm>
            <a:off x="5129351" y="6197921"/>
            <a:ext cx="3863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r">
              <a:spcBef>
                <a:spcPct val="0"/>
              </a:spcBef>
              <a:spcAft>
                <a:spcPct val="0"/>
              </a:spcAft>
              <a:buFontTx/>
              <a:buNone/>
            </a:pPr>
            <a:r>
              <a:rPr lang="en-US" altLang="en-US" sz="1800" b="1" dirty="0"/>
              <a:t>Kwon S.  Managed Care.  July/August 2019, pg. 18</a:t>
            </a:r>
          </a:p>
        </p:txBody>
      </p:sp>
      <p:pic>
        <p:nvPicPr>
          <p:cNvPr id="11267" name="Picture 1"/>
          <p:cNvPicPr>
            <a:picLocks noChangeAspect="1"/>
          </p:cNvPicPr>
          <p:nvPr/>
        </p:nvPicPr>
        <p:blipFill>
          <a:blip r:embed="rId2">
            <a:extLst>
              <a:ext uri="{28A0092B-C50C-407E-A947-70E740481C1C}">
                <a14:useLocalDpi xmlns:a14="http://schemas.microsoft.com/office/drawing/2010/main" val="0"/>
              </a:ext>
            </a:extLst>
          </a:blip>
          <a:srcRect l="5862" t="54842" r="6285" b="13647"/>
          <a:stretch>
            <a:fillRect/>
          </a:stretch>
        </p:blipFill>
        <p:spPr bwMode="auto">
          <a:xfrm>
            <a:off x="474663" y="190500"/>
            <a:ext cx="843915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4"/>
          <p:cNvSpPr txBox="1">
            <a:spLocks noChangeArrowheads="1"/>
          </p:cNvSpPr>
          <p:nvPr/>
        </p:nvSpPr>
        <p:spPr bwMode="auto">
          <a:xfrm>
            <a:off x="540372" y="4494902"/>
            <a:ext cx="88265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800" b="1" dirty="0"/>
              <a:t>In this demonstration from the Stanford ML Group, researchers built a 121-layer convolutional neural network that inputs a chest X-ray image and outputs the probability of pneumonia along with a heatmap.  After training on an NIH dataset, the CheXNet network was tasked with a new set of 420 Images.  It outperformed four practicing Stanford University radiologists in diagnostic accuracy</a:t>
            </a:r>
            <a:r>
              <a:rPr lang="en-US" altLang="en-US" sz="2400" b="1" dirty="0"/>
              <a:t>.</a:t>
            </a:r>
          </a:p>
        </p:txBody>
      </p:sp>
    </p:spTree>
    <p:extLst>
      <p:ext uri="{BB962C8B-B14F-4D97-AF65-F5344CB8AC3E}">
        <p14:creationId xmlns:p14="http://schemas.microsoft.com/office/powerpoint/2010/main" val="12675830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91703" y="6075362"/>
            <a:ext cx="8528843" cy="723569"/>
          </a:xfrm>
          <a:prstGeom prst="rect">
            <a:avLst/>
          </a:prstGeom>
          <a:solidFill>
            <a:schemeClr val="bg1"/>
          </a:solidFill>
        </p:spPr>
        <p:txBody>
          <a:bodyPr wrap="square" rtlCol="0">
            <a:spAutoFit/>
          </a:bodyPr>
          <a:lstStyle/>
          <a:p>
            <a:endParaRPr lang="en-US" dirty="0"/>
          </a:p>
        </p:txBody>
      </p:sp>
      <p:sp>
        <p:nvSpPr>
          <p:cNvPr id="7" name="Rectangle 6"/>
          <p:cNvSpPr/>
          <p:nvPr/>
        </p:nvSpPr>
        <p:spPr>
          <a:xfrm>
            <a:off x="0" y="0"/>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0660" name="Title 1"/>
          <p:cNvSpPr>
            <a:spLocks noGrp="1"/>
          </p:cNvSpPr>
          <p:nvPr>
            <p:ph type="title"/>
          </p:nvPr>
        </p:nvSpPr>
        <p:spPr>
          <a:xfrm>
            <a:off x="225425" y="234950"/>
            <a:ext cx="8716963" cy="639763"/>
          </a:xfrm>
        </p:spPr>
        <p:txBody>
          <a:bodyPr/>
          <a:lstStyle/>
          <a:p>
            <a:pPr algn="ctr"/>
            <a:r>
              <a:rPr lang="en-US" altLang="en-US" sz="3600" b="1" dirty="0">
                <a:latin typeface="Arial" panose="020B0604020202020204" pitchFamily="34" charset="0"/>
              </a:rPr>
              <a:t>Do This Thousands of Times:  </a:t>
            </a:r>
            <a:br>
              <a:rPr lang="en-US" altLang="en-US" sz="3600" b="1" dirty="0">
                <a:latin typeface="Arial" panose="020B0604020202020204" pitchFamily="34" charset="0"/>
              </a:rPr>
            </a:br>
            <a:r>
              <a:rPr lang="en-US" altLang="en-US" sz="3600" b="1" dirty="0">
                <a:latin typeface="Arial" panose="020B0604020202020204" pitchFamily="34" charset="0"/>
              </a:rPr>
              <a:t>Then Computer Knows It Is a Hepatoma </a:t>
            </a:r>
          </a:p>
        </p:txBody>
      </p:sp>
      <p:sp>
        <p:nvSpPr>
          <p:cNvPr id="2" name="TextBox 1"/>
          <p:cNvSpPr txBox="1"/>
          <p:nvPr/>
        </p:nvSpPr>
        <p:spPr>
          <a:xfrm>
            <a:off x="5208587" y="2291556"/>
            <a:ext cx="3846513" cy="2676525"/>
          </a:xfrm>
          <a:prstGeom prst="rect">
            <a:avLst/>
          </a:prstGeom>
          <a:noFill/>
        </p:spPr>
        <p:txBody>
          <a:bodyPr>
            <a:spAutoFit/>
          </a:bodyPr>
          <a:lstStyle/>
          <a:p>
            <a:pPr>
              <a:defRPr/>
            </a:pPr>
            <a:r>
              <a:rPr lang="en-US" sz="2800" b="1" dirty="0">
                <a:latin typeface="Arial" panose="020B0604020202020204" pitchFamily="34" charset="0"/>
                <a:cs typeface="Arial" panose="020B0604020202020204" pitchFamily="34" charset="0"/>
              </a:rPr>
              <a:t>Electronic Report:</a:t>
            </a:r>
          </a:p>
          <a:p>
            <a:pPr>
              <a:defRPr/>
            </a:pPr>
            <a:endParaRPr lang="en-US" sz="2800" b="1" dirty="0">
              <a:latin typeface="Arial" panose="020B0604020202020204" pitchFamily="34" charset="0"/>
              <a:cs typeface="Arial" panose="020B0604020202020204" pitchFamily="34" charset="0"/>
            </a:endParaRPr>
          </a:p>
          <a:p>
            <a:pPr marL="285750">
              <a:defRPr/>
            </a:pPr>
            <a:r>
              <a:rPr lang="en-US" sz="2800" b="1" dirty="0">
                <a:latin typeface="Arial" panose="020B0604020202020204" pitchFamily="34" charset="0"/>
                <a:cs typeface="Arial" panose="020B0604020202020204" pitchFamily="34" charset="0"/>
              </a:rPr>
              <a:t>Hepatoma, </a:t>
            </a:r>
          </a:p>
          <a:p>
            <a:pPr marL="285750">
              <a:defRPr/>
            </a:pPr>
            <a:r>
              <a:rPr lang="en-US" sz="2800" b="1" dirty="0">
                <a:latin typeface="Arial" panose="020B0604020202020204" pitchFamily="34" charset="0"/>
                <a:cs typeface="Arial" panose="020B0604020202020204" pitchFamily="34" charset="0"/>
              </a:rPr>
              <a:t>Not hepatitis</a:t>
            </a:r>
          </a:p>
          <a:p>
            <a:pPr>
              <a:defRPr/>
            </a:pPr>
            <a:endParaRPr lang="en-US" sz="2800" b="1" dirty="0"/>
          </a:p>
          <a:p>
            <a:pPr>
              <a:defRPr/>
            </a:pPr>
            <a:endParaRPr lang="en-US" sz="2800" b="1" dirty="0"/>
          </a:p>
        </p:txBody>
      </p:sp>
      <p:cxnSp>
        <p:nvCxnSpPr>
          <p:cNvPr id="4" name="Straight Connector 3"/>
          <p:cNvCxnSpPr/>
          <p:nvPr/>
        </p:nvCxnSpPr>
        <p:spPr>
          <a:xfrm>
            <a:off x="4556124" y="1825625"/>
            <a:ext cx="0" cy="4356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066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56125" y="2419350"/>
            <a:ext cx="317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TextBox 21"/>
          <p:cNvSpPr txBox="1">
            <a:spLocks noChangeArrowheads="1"/>
          </p:cNvSpPr>
          <p:nvPr/>
        </p:nvSpPr>
        <p:spPr bwMode="auto">
          <a:xfrm>
            <a:off x="225425" y="4190833"/>
            <a:ext cx="39512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800" b="1" dirty="0"/>
              <a:t>Features of the mass:</a:t>
            </a:r>
          </a:p>
          <a:p>
            <a:pPr marL="341313">
              <a:spcBef>
                <a:spcPct val="0"/>
              </a:spcBef>
              <a:spcAft>
                <a:spcPct val="0"/>
              </a:spcAft>
              <a:buFontTx/>
              <a:buNone/>
            </a:pPr>
            <a:r>
              <a:rPr lang="en-US" altLang="en-US" sz="2800" b="1" dirty="0"/>
              <a:t>Granularity</a:t>
            </a:r>
          </a:p>
          <a:p>
            <a:pPr marL="341313">
              <a:spcBef>
                <a:spcPct val="0"/>
              </a:spcBef>
              <a:spcAft>
                <a:spcPct val="0"/>
              </a:spcAft>
              <a:buFontTx/>
              <a:buNone/>
            </a:pPr>
            <a:r>
              <a:rPr lang="en-US" altLang="en-US" sz="2800" b="1" dirty="0"/>
              <a:t>Size</a:t>
            </a:r>
          </a:p>
          <a:p>
            <a:pPr marL="341313">
              <a:spcBef>
                <a:spcPct val="0"/>
              </a:spcBef>
              <a:spcAft>
                <a:spcPct val="0"/>
              </a:spcAft>
              <a:buFontTx/>
              <a:buNone/>
            </a:pPr>
            <a:r>
              <a:rPr lang="en-US" altLang="en-US" sz="2800" b="1" dirty="0"/>
              <a:t>Shape</a:t>
            </a:r>
          </a:p>
          <a:p>
            <a:pPr marL="341313">
              <a:spcBef>
                <a:spcPct val="0"/>
              </a:spcBef>
              <a:spcAft>
                <a:spcPct val="0"/>
              </a:spcAft>
              <a:buFontTx/>
              <a:buNone/>
            </a:pPr>
            <a:r>
              <a:rPr lang="en-US" altLang="en-US" sz="2800" b="1" dirty="0"/>
              <a:t>Density</a:t>
            </a:r>
          </a:p>
        </p:txBody>
      </p:sp>
      <p:sp>
        <p:nvSpPr>
          <p:cNvPr id="70665" name="TextBox 22"/>
          <p:cNvSpPr txBox="1">
            <a:spLocks noChangeArrowheads="1"/>
          </p:cNvSpPr>
          <p:nvPr/>
        </p:nvSpPr>
        <p:spPr bwMode="auto">
          <a:xfrm>
            <a:off x="418306" y="1562065"/>
            <a:ext cx="3205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800" b="1" dirty="0"/>
              <a:t>Electronic Image:</a:t>
            </a:r>
          </a:p>
        </p:txBody>
      </p:sp>
      <p:sp>
        <p:nvSpPr>
          <p:cNvPr id="70666" name="AutoShape 16" descr="Image result for drawing of torso"/>
          <p:cNvSpPr>
            <a:spLocks noChangeAspect="1" noChangeArrowheads="1"/>
          </p:cNvSpPr>
          <p:nvPr/>
        </p:nvSpPr>
        <p:spPr bwMode="auto">
          <a:xfrm flipV="1">
            <a:off x="838200" y="1990725"/>
            <a:ext cx="2909888"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800" dirty="0"/>
          </a:p>
        </p:txBody>
      </p:sp>
      <p:pic>
        <p:nvPicPr>
          <p:cNvPr id="70667" name="Picture 18" descr="Image result for drawing of torso"/>
          <p:cNvPicPr>
            <a:picLocks noChangeAspect="1" noChangeArrowheads="1"/>
          </p:cNvPicPr>
          <p:nvPr/>
        </p:nvPicPr>
        <p:blipFill>
          <a:blip r:embed="rId3">
            <a:extLst>
              <a:ext uri="{28A0092B-C50C-407E-A947-70E740481C1C}">
                <a14:useLocalDpi xmlns:a14="http://schemas.microsoft.com/office/drawing/2010/main" val="0"/>
              </a:ext>
            </a:extLst>
          </a:blip>
          <a:srcRect b="27315"/>
          <a:stretch>
            <a:fillRect/>
          </a:stretch>
        </p:blipFill>
        <p:spPr bwMode="auto">
          <a:xfrm>
            <a:off x="570706" y="2136276"/>
            <a:ext cx="274637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18"/>
          <p:cNvSpPr/>
          <p:nvPr/>
        </p:nvSpPr>
        <p:spPr>
          <a:xfrm>
            <a:off x="1728787" y="3036584"/>
            <a:ext cx="430212" cy="358775"/>
          </a:xfrm>
          <a:custGeom>
            <a:avLst/>
            <a:gdLst>
              <a:gd name="connsiteX0" fmla="*/ 39757 w 826985"/>
              <a:gd name="connsiteY0" fmla="*/ 588396 h 985962"/>
              <a:gd name="connsiteX1" fmla="*/ 39757 w 826985"/>
              <a:gd name="connsiteY1" fmla="*/ 588396 h 985962"/>
              <a:gd name="connsiteX2" fmla="*/ 39757 w 826985"/>
              <a:gd name="connsiteY2" fmla="*/ 453224 h 985962"/>
              <a:gd name="connsiteX3" fmla="*/ 47708 w 826985"/>
              <a:gd name="connsiteY3" fmla="*/ 413468 h 985962"/>
              <a:gd name="connsiteX4" fmla="*/ 63611 w 826985"/>
              <a:gd name="connsiteY4" fmla="*/ 389614 h 985962"/>
              <a:gd name="connsiteX5" fmla="*/ 95416 w 826985"/>
              <a:gd name="connsiteY5" fmla="*/ 326003 h 985962"/>
              <a:gd name="connsiteX6" fmla="*/ 127221 w 826985"/>
              <a:gd name="connsiteY6" fmla="*/ 278296 h 985962"/>
              <a:gd name="connsiteX7" fmla="*/ 166978 w 826985"/>
              <a:gd name="connsiteY7" fmla="*/ 230588 h 985962"/>
              <a:gd name="connsiteX8" fmla="*/ 206734 w 826985"/>
              <a:gd name="connsiteY8" fmla="*/ 182880 h 985962"/>
              <a:gd name="connsiteX9" fmla="*/ 222637 w 826985"/>
              <a:gd name="connsiteY9" fmla="*/ 159026 h 985962"/>
              <a:gd name="connsiteX10" fmla="*/ 246491 w 826985"/>
              <a:gd name="connsiteY10" fmla="*/ 135172 h 985962"/>
              <a:gd name="connsiteX11" fmla="*/ 286247 w 826985"/>
              <a:gd name="connsiteY11" fmla="*/ 71562 h 985962"/>
              <a:gd name="connsiteX12" fmla="*/ 333955 w 826985"/>
              <a:gd name="connsiteY12" fmla="*/ 39756 h 985962"/>
              <a:gd name="connsiteX13" fmla="*/ 357809 w 826985"/>
              <a:gd name="connsiteY13" fmla="*/ 23854 h 985962"/>
              <a:gd name="connsiteX14" fmla="*/ 421420 w 826985"/>
              <a:gd name="connsiteY14" fmla="*/ 0 h 985962"/>
              <a:gd name="connsiteX15" fmla="*/ 572494 w 826985"/>
              <a:gd name="connsiteY15" fmla="*/ 7951 h 985962"/>
              <a:gd name="connsiteX16" fmla="*/ 596348 w 826985"/>
              <a:gd name="connsiteY16" fmla="*/ 23854 h 985962"/>
              <a:gd name="connsiteX17" fmla="*/ 628154 w 826985"/>
              <a:gd name="connsiteY17" fmla="*/ 31805 h 985962"/>
              <a:gd name="connsiteX18" fmla="*/ 652007 w 826985"/>
              <a:gd name="connsiteY18" fmla="*/ 39756 h 985962"/>
              <a:gd name="connsiteX19" fmla="*/ 723569 w 826985"/>
              <a:gd name="connsiteY19" fmla="*/ 103367 h 985962"/>
              <a:gd name="connsiteX20" fmla="*/ 739472 w 826985"/>
              <a:gd name="connsiteY20" fmla="*/ 135172 h 985962"/>
              <a:gd name="connsiteX21" fmla="*/ 755374 w 826985"/>
              <a:gd name="connsiteY21" fmla="*/ 159026 h 985962"/>
              <a:gd name="connsiteX22" fmla="*/ 763326 w 826985"/>
              <a:gd name="connsiteY22" fmla="*/ 182880 h 985962"/>
              <a:gd name="connsiteX23" fmla="*/ 779228 w 826985"/>
              <a:gd name="connsiteY23" fmla="*/ 206734 h 985962"/>
              <a:gd name="connsiteX24" fmla="*/ 795131 w 826985"/>
              <a:gd name="connsiteY24" fmla="*/ 270344 h 985962"/>
              <a:gd name="connsiteX25" fmla="*/ 803082 w 826985"/>
              <a:gd name="connsiteY25" fmla="*/ 294198 h 985962"/>
              <a:gd name="connsiteX26" fmla="*/ 811034 w 826985"/>
              <a:gd name="connsiteY26" fmla="*/ 341906 h 985962"/>
              <a:gd name="connsiteX27" fmla="*/ 818985 w 826985"/>
              <a:gd name="connsiteY27" fmla="*/ 461176 h 985962"/>
              <a:gd name="connsiteX28" fmla="*/ 826936 w 826985"/>
              <a:gd name="connsiteY28" fmla="*/ 485029 h 985962"/>
              <a:gd name="connsiteX29" fmla="*/ 818985 w 826985"/>
              <a:gd name="connsiteY29" fmla="*/ 604299 h 985962"/>
              <a:gd name="connsiteX30" fmla="*/ 771277 w 826985"/>
              <a:gd name="connsiteY30" fmla="*/ 628153 h 985962"/>
              <a:gd name="connsiteX31" fmla="*/ 739472 w 826985"/>
              <a:gd name="connsiteY31" fmla="*/ 652007 h 985962"/>
              <a:gd name="connsiteX32" fmla="*/ 699715 w 826985"/>
              <a:gd name="connsiteY32" fmla="*/ 691763 h 985962"/>
              <a:gd name="connsiteX33" fmla="*/ 683813 w 826985"/>
              <a:gd name="connsiteY33" fmla="*/ 715617 h 985962"/>
              <a:gd name="connsiteX34" fmla="*/ 659959 w 826985"/>
              <a:gd name="connsiteY34" fmla="*/ 731520 h 985962"/>
              <a:gd name="connsiteX35" fmla="*/ 556592 w 826985"/>
              <a:gd name="connsiteY35" fmla="*/ 747423 h 985962"/>
              <a:gd name="connsiteX36" fmla="*/ 532738 w 826985"/>
              <a:gd name="connsiteY36" fmla="*/ 771276 h 985962"/>
              <a:gd name="connsiteX37" fmla="*/ 508884 w 826985"/>
              <a:gd name="connsiteY37" fmla="*/ 787179 h 985962"/>
              <a:gd name="connsiteX38" fmla="*/ 500933 w 826985"/>
              <a:gd name="connsiteY38" fmla="*/ 811033 h 985962"/>
              <a:gd name="connsiteX39" fmla="*/ 461176 w 826985"/>
              <a:gd name="connsiteY39" fmla="*/ 858741 h 985962"/>
              <a:gd name="connsiteX40" fmla="*/ 445274 w 826985"/>
              <a:gd name="connsiteY40" fmla="*/ 882595 h 985962"/>
              <a:gd name="connsiteX41" fmla="*/ 437322 w 826985"/>
              <a:gd name="connsiteY41" fmla="*/ 914400 h 985962"/>
              <a:gd name="connsiteX42" fmla="*/ 389614 w 826985"/>
              <a:gd name="connsiteY42" fmla="*/ 946205 h 985962"/>
              <a:gd name="connsiteX43" fmla="*/ 318053 w 826985"/>
              <a:gd name="connsiteY43" fmla="*/ 985962 h 985962"/>
              <a:gd name="connsiteX44" fmla="*/ 206734 w 826985"/>
              <a:gd name="connsiteY44" fmla="*/ 978010 h 985962"/>
              <a:gd name="connsiteX45" fmla="*/ 182880 w 826985"/>
              <a:gd name="connsiteY45" fmla="*/ 962108 h 985962"/>
              <a:gd name="connsiteX46" fmla="*/ 135173 w 826985"/>
              <a:gd name="connsiteY46" fmla="*/ 914400 h 985962"/>
              <a:gd name="connsiteX47" fmla="*/ 95416 w 826985"/>
              <a:gd name="connsiteY47" fmla="*/ 866692 h 985962"/>
              <a:gd name="connsiteX48" fmla="*/ 47708 w 826985"/>
              <a:gd name="connsiteY48" fmla="*/ 811033 h 985962"/>
              <a:gd name="connsiteX49" fmla="*/ 39757 w 826985"/>
              <a:gd name="connsiteY49" fmla="*/ 779228 h 985962"/>
              <a:gd name="connsiteX50" fmla="*/ 15903 w 826985"/>
              <a:gd name="connsiteY50" fmla="*/ 755374 h 985962"/>
              <a:gd name="connsiteX51" fmla="*/ 7952 w 826985"/>
              <a:gd name="connsiteY51" fmla="*/ 707666 h 985962"/>
              <a:gd name="connsiteX52" fmla="*/ 0 w 826985"/>
              <a:gd name="connsiteY52" fmla="*/ 683812 h 985962"/>
              <a:gd name="connsiteX53" fmla="*/ 7952 w 826985"/>
              <a:gd name="connsiteY53" fmla="*/ 612250 h 985962"/>
              <a:gd name="connsiteX54" fmla="*/ 23854 w 826985"/>
              <a:gd name="connsiteY54" fmla="*/ 588396 h 985962"/>
              <a:gd name="connsiteX55" fmla="*/ 39757 w 826985"/>
              <a:gd name="connsiteY55" fmla="*/ 588396 h 98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26985" h="985962">
                <a:moveTo>
                  <a:pt x="39757" y="588396"/>
                </a:moveTo>
                <a:lnTo>
                  <a:pt x="39757" y="588396"/>
                </a:lnTo>
                <a:cubicBezTo>
                  <a:pt x="30634" y="506288"/>
                  <a:pt x="27772" y="531132"/>
                  <a:pt x="39757" y="453224"/>
                </a:cubicBezTo>
                <a:cubicBezTo>
                  <a:pt x="41812" y="439867"/>
                  <a:pt x="42963" y="426122"/>
                  <a:pt x="47708" y="413468"/>
                </a:cubicBezTo>
                <a:cubicBezTo>
                  <a:pt x="51063" y="404520"/>
                  <a:pt x="58310" y="397565"/>
                  <a:pt x="63611" y="389614"/>
                </a:cubicBezTo>
                <a:cubicBezTo>
                  <a:pt x="75431" y="354154"/>
                  <a:pt x="69128" y="367313"/>
                  <a:pt x="95416" y="326003"/>
                </a:cubicBezTo>
                <a:cubicBezTo>
                  <a:pt x="105677" y="309879"/>
                  <a:pt x="118674" y="295391"/>
                  <a:pt x="127221" y="278296"/>
                </a:cubicBezTo>
                <a:cubicBezTo>
                  <a:pt x="147398" y="237943"/>
                  <a:pt x="133261" y="253065"/>
                  <a:pt x="166978" y="230588"/>
                </a:cubicBezTo>
                <a:cubicBezTo>
                  <a:pt x="206455" y="171370"/>
                  <a:pt x="155721" y="244095"/>
                  <a:pt x="206734" y="182880"/>
                </a:cubicBezTo>
                <a:cubicBezTo>
                  <a:pt x="212852" y="175539"/>
                  <a:pt x="216519" y="166367"/>
                  <a:pt x="222637" y="159026"/>
                </a:cubicBezTo>
                <a:cubicBezTo>
                  <a:pt x="229836" y="150387"/>
                  <a:pt x="239955" y="144322"/>
                  <a:pt x="246491" y="135172"/>
                </a:cubicBezTo>
                <a:cubicBezTo>
                  <a:pt x="269860" y="102456"/>
                  <a:pt x="253561" y="100617"/>
                  <a:pt x="286247" y="71562"/>
                </a:cubicBezTo>
                <a:cubicBezTo>
                  <a:pt x="300532" y="58864"/>
                  <a:pt x="318052" y="50358"/>
                  <a:pt x="333955" y="39756"/>
                </a:cubicBezTo>
                <a:cubicBezTo>
                  <a:pt x="341906" y="34455"/>
                  <a:pt x="348743" y="26876"/>
                  <a:pt x="357809" y="23854"/>
                </a:cubicBezTo>
                <a:cubicBezTo>
                  <a:pt x="395204" y="11390"/>
                  <a:pt x="373881" y="19016"/>
                  <a:pt x="421420" y="0"/>
                </a:cubicBezTo>
                <a:cubicBezTo>
                  <a:pt x="471778" y="2650"/>
                  <a:pt x="522529" y="1138"/>
                  <a:pt x="572494" y="7951"/>
                </a:cubicBezTo>
                <a:cubicBezTo>
                  <a:pt x="581963" y="9242"/>
                  <a:pt x="587564" y="20090"/>
                  <a:pt x="596348" y="23854"/>
                </a:cubicBezTo>
                <a:cubicBezTo>
                  <a:pt x="606393" y="28159"/>
                  <a:pt x="617646" y="28803"/>
                  <a:pt x="628154" y="31805"/>
                </a:cubicBezTo>
                <a:cubicBezTo>
                  <a:pt x="636213" y="34107"/>
                  <a:pt x="644056" y="37106"/>
                  <a:pt x="652007" y="39756"/>
                </a:cubicBezTo>
                <a:cubicBezTo>
                  <a:pt x="677216" y="56562"/>
                  <a:pt x="709952" y="76135"/>
                  <a:pt x="723569" y="103367"/>
                </a:cubicBezTo>
                <a:cubicBezTo>
                  <a:pt x="728870" y="113969"/>
                  <a:pt x="733591" y="124881"/>
                  <a:pt x="739472" y="135172"/>
                </a:cubicBezTo>
                <a:cubicBezTo>
                  <a:pt x="744213" y="143469"/>
                  <a:pt x="751100" y="150479"/>
                  <a:pt x="755374" y="159026"/>
                </a:cubicBezTo>
                <a:cubicBezTo>
                  <a:pt x="759122" y="166523"/>
                  <a:pt x="759578" y="175383"/>
                  <a:pt x="763326" y="182880"/>
                </a:cubicBezTo>
                <a:cubicBezTo>
                  <a:pt x="767600" y="191427"/>
                  <a:pt x="774954" y="198187"/>
                  <a:pt x="779228" y="206734"/>
                </a:cubicBezTo>
                <a:cubicBezTo>
                  <a:pt x="788318" y="224914"/>
                  <a:pt x="790593" y="252190"/>
                  <a:pt x="795131" y="270344"/>
                </a:cubicBezTo>
                <a:cubicBezTo>
                  <a:pt x="797164" y="278475"/>
                  <a:pt x="801264" y="286016"/>
                  <a:pt x="803082" y="294198"/>
                </a:cubicBezTo>
                <a:cubicBezTo>
                  <a:pt x="806579" y="309936"/>
                  <a:pt x="808383" y="326003"/>
                  <a:pt x="811034" y="341906"/>
                </a:cubicBezTo>
                <a:cubicBezTo>
                  <a:pt x="813684" y="381663"/>
                  <a:pt x="814585" y="421575"/>
                  <a:pt x="818985" y="461176"/>
                </a:cubicBezTo>
                <a:cubicBezTo>
                  <a:pt x="819911" y="469506"/>
                  <a:pt x="826936" y="476648"/>
                  <a:pt x="826936" y="485029"/>
                </a:cubicBezTo>
                <a:cubicBezTo>
                  <a:pt x="826936" y="524874"/>
                  <a:pt x="828111" y="565513"/>
                  <a:pt x="818985" y="604299"/>
                </a:cubicBezTo>
                <a:cubicBezTo>
                  <a:pt x="816361" y="615450"/>
                  <a:pt x="779461" y="625425"/>
                  <a:pt x="771277" y="628153"/>
                </a:cubicBezTo>
                <a:cubicBezTo>
                  <a:pt x="760675" y="636104"/>
                  <a:pt x="748843" y="642636"/>
                  <a:pt x="739472" y="652007"/>
                </a:cubicBezTo>
                <a:cubicBezTo>
                  <a:pt x="686467" y="705012"/>
                  <a:pt x="763321" y="649361"/>
                  <a:pt x="699715" y="691763"/>
                </a:cubicBezTo>
                <a:cubicBezTo>
                  <a:pt x="694414" y="699714"/>
                  <a:pt x="690570" y="708860"/>
                  <a:pt x="683813" y="715617"/>
                </a:cubicBezTo>
                <a:cubicBezTo>
                  <a:pt x="677056" y="722374"/>
                  <a:pt x="668506" y="727246"/>
                  <a:pt x="659959" y="731520"/>
                </a:cubicBezTo>
                <a:cubicBezTo>
                  <a:pt x="631306" y="745847"/>
                  <a:pt x="579389" y="745143"/>
                  <a:pt x="556592" y="747423"/>
                </a:cubicBezTo>
                <a:cubicBezTo>
                  <a:pt x="548641" y="755374"/>
                  <a:pt x="541376" y="764077"/>
                  <a:pt x="532738" y="771276"/>
                </a:cubicBezTo>
                <a:cubicBezTo>
                  <a:pt x="525397" y="777394"/>
                  <a:pt x="514854" y="779717"/>
                  <a:pt x="508884" y="787179"/>
                </a:cubicBezTo>
                <a:cubicBezTo>
                  <a:pt x="503648" y="793724"/>
                  <a:pt x="504681" y="803536"/>
                  <a:pt x="500933" y="811033"/>
                </a:cubicBezTo>
                <a:cubicBezTo>
                  <a:pt x="486127" y="840645"/>
                  <a:pt x="483157" y="832364"/>
                  <a:pt x="461176" y="858741"/>
                </a:cubicBezTo>
                <a:cubicBezTo>
                  <a:pt x="455058" y="866082"/>
                  <a:pt x="450575" y="874644"/>
                  <a:pt x="445274" y="882595"/>
                </a:cubicBezTo>
                <a:cubicBezTo>
                  <a:pt x="442623" y="893197"/>
                  <a:pt x="442744" y="904912"/>
                  <a:pt x="437322" y="914400"/>
                </a:cubicBezTo>
                <a:cubicBezTo>
                  <a:pt x="423307" y="938926"/>
                  <a:pt x="412385" y="938615"/>
                  <a:pt x="389614" y="946205"/>
                </a:cubicBezTo>
                <a:cubicBezTo>
                  <a:pt x="334933" y="982659"/>
                  <a:pt x="360038" y="971966"/>
                  <a:pt x="318053" y="985962"/>
                </a:cubicBezTo>
                <a:cubicBezTo>
                  <a:pt x="280947" y="983311"/>
                  <a:pt x="243369" y="984475"/>
                  <a:pt x="206734" y="978010"/>
                </a:cubicBezTo>
                <a:cubicBezTo>
                  <a:pt x="197323" y="976349"/>
                  <a:pt x="190022" y="968457"/>
                  <a:pt x="182880" y="962108"/>
                </a:cubicBezTo>
                <a:cubicBezTo>
                  <a:pt x="166071" y="947167"/>
                  <a:pt x="151075" y="930303"/>
                  <a:pt x="135173" y="914400"/>
                </a:cubicBezTo>
                <a:cubicBezTo>
                  <a:pt x="65479" y="844705"/>
                  <a:pt x="150771" y="933117"/>
                  <a:pt x="95416" y="866692"/>
                </a:cubicBezTo>
                <a:cubicBezTo>
                  <a:pt x="12355" y="767020"/>
                  <a:pt x="137041" y="930142"/>
                  <a:pt x="47708" y="811033"/>
                </a:cubicBezTo>
                <a:cubicBezTo>
                  <a:pt x="45058" y="800431"/>
                  <a:pt x="45179" y="788716"/>
                  <a:pt x="39757" y="779228"/>
                </a:cubicBezTo>
                <a:cubicBezTo>
                  <a:pt x="34178" y="769465"/>
                  <a:pt x="20470" y="765650"/>
                  <a:pt x="15903" y="755374"/>
                </a:cubicBezTo>
                <a:cubicBezTo>
                  <a:pt x="9355" y="740641"/>
                  <a:pt x="11449" y="723404"/>
                  <a:pt x="7952" y="707666"/>
                </a:cubicBezTo>
                <a:cubicBezTo>
                  <a:pt x="6134" y="699484"/>
                  <a:pt x="2651" y="691763"/>
                  <a:pt x="0" y="683812"/>
                </a:cubicBezTo>
                <a:cubicBezTo>
                  <a:pt x="2651" y="659958"/>
                  <a:pt x="2131" y="635534"/>
                  <a:pt x="7952" y="612250"/>
                </a:cubicBezTo>
                <a:cubicBezTo>
                  <a:pt x="10270" y="602979"/>
                  <a:pt x="20499" y="597344"/>
                  <a:pt x="23854" y="588396"/>
                </a:cubicBezTo>
                <a:cubicBezTo>
                  <a:pt x="28599" y="575742"/>
                  <a:pt x="37107" y="588396"/>
                  <a:pt x="39757" y="58839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Oval 19"/>
          <p:cNvSpPr/>
          <p:nvPr/>
        </p:nvSpPr>
        <p:spPr>
          <a:xfrm>
            <a:off x="1866899" y="3139772"/>
            <a:ext cx="153988"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1274772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44988" y="758854"/>
            <a:ext cx="7772400" cy="1470025"/>
          </a:xfrm>
        </p:spPr>
        <p:txBody>
          <a:bodyPr/>
          <a:lstStyle/>
          <a:p>
            <a:r>
              <a:rPr lang="en-US" sz="5000" dirty="0"/>
              <a:t>What are Current Management Responsibilities for Laboratory Directors and What is a Practical and Feasible Approach to Change?</a:t>
            </a:r>
          </a:p>
        </p:txBody>
      </p:sp>
    </p:spTree>
    <p:extLst>
      <p:ext uri="{BB962C8B-B14F-4D97-AF65-F5344CB8AC3E}">
        <p14:creationId xmlns:p14="http://schemas.microsoft.com/office/powerpoint/2010/main" val="1456767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7931" y="1677733"/>
            <a:ext cx="8436333" cy="1470025"/>
          </a:xfrm>
        </p:spPr>
        <p:txBody>
          <a:bodyPr/>
          <a:lstStyle/>
          <a:p>
            <a:r>
              <a:rPr lang="en-US" sz="5000" dirty="0"/>
              <a:t>Implementation of a Global DMT Service Provided by Experts Who are Paid for Their Services</a:t>
            </a:r>
          </a:p>
        </p:txBody>
      </p:sp>
    </p:spTree>
    <p:extLst>
      <p:ext uri="{BB962C8B-B14F-4D97-AF65-F5344CB8AC3E}">
        <p14:creationId xmlns:p14="http://schemas.microsoft.com/office/powerpoint/2010/main" val="1451161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Our Current Responsibilities as Laboratory Directors Include:</a:t>
            </a:r>
          </a:p>
        </p:txBody>
      </p:sp>
      <p:sp>
        <p:nvSpPr>
          <p:cNvPr id="3" name="Content Placeholder 2"/>
          <p:cNvSpPr>
            <a:spLocks noGrp="1"/>
          </p:cNvSpPr>
          <p:nvPr>
            <p:ph idx="1"/>
          </p:nvPr>
        </p:nvSpPr>
        <p:spPr>
          <a:xfrm>
            <a:off x="0" y="1384149"/>
            <a:ext cx="9144000" cy="4525962"/>
          </a:xfrm>
        </p:spPr>
        <p:txBody>
          <a:bodyPr/>
          <a:lstStyle/>
          <a:p>
            <a:pPr algn="ctr">
              <a:spcAft>
                <a:spcPts val="80"/>
              </a:spcAft>
            </a:pPr>
            <a:r>
              <a:rPr lang="en-US" sz="3600" dirty="0">
                <a:solidFill>
                  <a:schemeClr val="tx2"/>
                </a:solidFill>
              </a:rPr>
              <a:t>Test Implementation</a:t>
            </a:r>
          </a:p>
          <a:p>
            <a:pPr algn="ctr">
              <a:spcAft>
                <a:spcPts val="80"/>
              </a:spcAft>
            </a:pPr>
            <a:r>
              <a:rPr lang="en-US" sz="3600" dirty="0"/>
              <a:t>Personnel Management</a:t>
            </a:r>
          </a:p>
          <a:p>
            <a:pPr algn="ctr">
              <a:spcAft>
                <a:spcPts val="80"/>
              </a:spcAft>
            </a:pPr>
            <a:r>
              <a:rPr lang="en-US" sz="3600" dirty="0">
                <a:solidFill>
                  <a:schemeClr val="tx2"/>
                </a:solidFill>
              </a:rPr>
              <a:t>Financial Management</a:t>
            </a:r>
          </a:p>
          <a:p>
            <a:pPr algn="ctr">
              <a:spcAft>
                <a:spcPts val="80"/>
              </a:spcAft>
            </a:pPr>
            <a:r>
              <a:rPr lang="en-US" sz="3600" dirty="0"/>
              <a:t>Leadership on Regulatory Issues</a:t>
            </a:r>
          </a:p>
          <a:p>
            <a:pPr algn="ctr">
              <a:spcAft>
                <a:spcPts val="80"/>
              </a:spcAft>
            </a:pPr>
            <a:r>
              <a:rPr lang="en-US" sz="3600" dirty="0">
                <a:solidFill>
                  <a:schemeClr val="tx2"/>
                </a:solidFill>
              </a:rPr>
              <a:t>Consultation with Clinical Lab Scientists</a:t>
            </a:r>
          </a:p>
          <a:p>
            <a:pPr algn="ctr">
              <a:spcAft>
                <a:spcPts val="80"/>
              </a:spcAft>
            </a:pPr>
            <a:r>
              <a:rPr lang="en-US" sz="3600" dirty="0"/>
              <a:t>Consultation with Healthcare Providers, when asked</a:t>
            </a:r>
          </a:p>
          <a:p>
            <a:pPr algn="ctr">
              <a:spcAft>
                <a:spcPts val="80"/>
              </a:spcAft>
            </a:pPr>
            <a:r>
              <a:rPr lang="en-US" sz="3600" dirty="0">
                <a:solidFill>
                  <a:schemeClr val="tx2"/>
                </a:solidFill>
              </a:rPr>
              <a:t>Provision of Information/</a:t>
            </a:r>
          </a:p>
          <a:p>
            <a:pPr algn="ctr">
              <a:spcAft>
                <a:spcPts val="80"/>
              </a:spcAft>
            </a:pPr>
            <a:r>
              <a:rPr lang="en-US" sz="3600" dirty="0">
                <a:solidFill>
                  <a:schemeClr val="tx2"/>
                </a:solidFill>
              </a:rPr>
              <a:t>Data to Institutional Leadership</a:t>
            </a:r>
          </a:p>
          <a:p>
            <a:pPr algn="ctr"/>
            <a:endParaRPr lang="en-US" sz="2400" dirty="0"/>
          </a:p>
        </p:txBody>
      </p:sp>
    </p:spTree>
    <p:extLst>
      <p:ext uri="{BB962C8B-B14F-4D97-AF65-F5344CB8AC3E}">
        <p14:creationId xmlns:p14="http://schemas.microsoft.com/office/powerpoint/2010/main" val="33841350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Our Current Management Responsibilities Include:</a:t>
            </a:r>
          </a:p>
        </p:txBody>
      </p:sp>
      <p:sp>
        <p:nvSpPr>
          <p:cNvPr id="3" name="Content Placeholder 2"/>
          <p:cNvSpPr>
            <a:spLocks noGrp="1"/>
          </p:cNvSpPr>
          <p:nvPr>
            <p:ph idx="1"/>
          </p:nvPr>
        </p:nvSpPr>
        <p:spPr>
          <a:xfrm>
            <a:off x="628154" y="1662444"/>
            <a:ext cx="7696862" cy="4525962"/>
          </a:xfrm>
        </p:spPr>
        <p:txBody>
          <a:bodyPr/>
          <a:lstStyle/>
          <a:p>
            <a:pPr algn="ctr"/>
            <a:endParaRPr lang="en-US" sz="2400" dirty="0"/>
          </a:p>
          <a:p>
            <a:pPr algn="ctr"/>
            <a:r>
              <a:rPr lang="en-US" sz="5400" dirty="0"/>
              <a:t>AND THERE ARE MANY MORE</a:t>
            </a:r>
          </a:p>
          <a:p>
            <a:pPr algn="ctr"/>
            <a:endParaRPr lang="en-US" sz="5400" dirty="0"/>
          </a:p>
          <a:p>
            <a:pPr algn="ctr"/>
            <a:r>
              <a:rPr lang="en-US" sz="5400" dirty="0">
                <a:solidFill>
                  <a:schemeClr val="tx2"/>
                </a:solidFill>
              </a:rPr>
              <a:t>IT IS A FULL TIME JOB</a:t>
            </a:r>
          </a:p>
        </p:txBody>
      </p:sp>
    </p:spTree>
    <p:extLst>
      <p:ext uri="{BB962C8B-B14F-4D97-AF65-F5344CB8AC3E}">
        <p14:creationId xmlns:p14="http://schemas.microsoft.com/office/powerpoint/2010/main" val="21260161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3914" y="735002"/>
            <a:ext cx="7772400" cy="1470025"/>
          </a:xfrm>
        </p:spPr>
        <p:txBody>
          <a:bodyPr/>
          <a:lstStyle/>
          <a:p>
            <a:r>
              <a:rPr lang="en-US" dirty="0"/>
              <a:t>Are There Two Hours in </a:t>
            </a:r>
            <a:br>
              <a:rPr lang="en-US" dirty="0"/>
            </a:br>
            <a:r>
              <a:rPr lang="en-US" dirty="0"/>
              <a:t>Each Day for Each of Us to Become a True Diagnostic Expert Over Three to Six Months in a </a:t>
            </a:r>
            <a:br>
              <a:rPr lang="en-US" dirty="0"/>
            </a:br>
            <a:r>
              <a:rPr lang="en-US" dirty="0"/>
              <a:t>Field of Special Interest?</a:t>
            </a:r>
            <a:br>
              <a:rPr lang="en-US" dirty="0"/>
            </a:br>
            <a:br>
              <a:rPr lang="en-US" dirty="0"/>
            </a:br>
            <a:r>
              <a:rPr lang="en-US" dirty="0"/>
              <a:t>Even a clinical area?</a:t>
            </a:r>
            <a:br>
              <a:rPr lang="en-US" dirty="0"/>
            </a:br>
            <a:br>
              <a:rPr lang="en-US" dirty="0"/>
            </a:br>
            <a:r>
              <a:rPr lang="en-US" dirty="0">
                <a:solidFill>
                  <a:schemeClr val="tx2"/>
                </a:solidFill>
              </a:rPr>
              <a:t>Not Just for Your Institution, </a:t>
            </a:r>
            <a:br>
              <a:rPr lang="en-US" dirty="0">
                <a:solidFill>
                  <a:schemeClr val="tx2"/>
                </a:solidFill>
              </a:rPr>
            </a:br>
            <a:r>
              <a:rPr lang="en-US" dirty="0">
                <a:solidFill>
                  <a:schemeClr val="tx2"/>
                </a:solidFill>
              </a:rPr>
              <a:t>but Globally!</a:t>
            </a:r>
          </a:p>
        </p:txBody>
      </p:sp>
    </p:spTree>
    <p:extLst>
      <p:ext uri="{BB962C8B-B14F-4D97-AF65-F5344CB8AC3E}">
        <p14:creationId xmlns:p14="http://schemas.microsoft.com/office/powerpoint/2010/main" val="48480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78296" y="5938838"/>
            <a:ext cx="8584239" cy="806968"/>
          </a:xfrm>
          <a:prstGeom prst="rect">
            <a:avLst/>
          </a:prstGeom>
          <a:solidFill>
            <a:schemeClr val="bg1"/>
          </a:solidFill>
        </p:spPr>
        <p:txBody>
          <a:bodyPr wrap="square" rtlCol="0">
            <a:spAutoFit/>
          </a:bodyPr>
          <a:lstStyle/>
          <a:p>
            <a:endParaRPr lang="en-US" dirty="0"/>
          </a:p>
        </p:txBody>
      </p:sp>
      <p:sp>
        <p:nvSpPr>
          <p:cNvPr id="30722" name="TextBox 1">
            <a:extLst>
              <a:ext uri="{FF2B5EF4-FFF2-40B4-BE49-F238E27FC236}">
                <a16:creationId xmlns:a16="http://schemas.microsoft.com/office/drawing/2014/main" id="{7C1AB517-F1AA-4904-8A59-52D3F6B66CAF}"/>
              </a:ext>
            </a:extLst>
          </p:cNvPr>
          <p:cNvSpPr txBox="1">
            <a:spLocks noChangeArrowheads="1"/>
          </p:cNvSpPr>
          <p:nvPr/>
        </p:nvSpPr>
        <p:spPr bwMode="auto">
          <a:xfrm>
            <a:off x="1709738" y="6361113"/>
            <a:ext cx="2624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t>Department of Pathology</a:t>
            </a:r>
          </a:p>
        </p:txBody>
      </p:sp>
      <p:sp>
        <p:nvSpPr>
          <p:cNvPr id="30723" name="TextBox 3">
            <a:extLst>
              <a:ext uri="{FF2B5EF4-FFF2-40B4-BE49-F238E27FC236}">
                <a16:creationId xmlns:a16="http://schemas.microsoft.com/office/drawing/2014/main" id="{80A49883-355D-4EC1-A55C-A36C5586EC44}"/>
              </a:ext>
            </a:extLst>
          </p:cNvPr>
          <p:cNvSpPr txBox="1">
            <a:spLocks noChangeArrowheads="1"/>
          </p:cNvSpPr>
          <p:nvPr/>
        </p:nvSpPr>
        <p:spPr bwMode="auto">
          <a:xfrm>
            <a:off x="1709738" y="6326188"/>
            <a:ext cx="25130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600" b="1" dirty="0"/>
          </a:p>
        </p:txBody>
      </p:sp>
      <p:sp>
        <p:nvSpPr>
          <p:cNvPr id="30724" name="Rectangle 1">
            <a:extLst>
              <a:ext uri="{FF2B5EF4-FFF2-40B4-BE49-F238E27FC236}">
                <a16:creationId xmlns:a16="http://schemas.microsoft.com/office/drawing/2014/main" id="{67F837D8-D77E-4A4C-BA6D-CB34E20A4562}"/>
              </a:ext>
            </a:extLst>
          </p:cNvPr>
          <p:cNvSpPr>
            <a:spLocks noChangeArrowheads="1"/>
          </p:cNvSpPr>
          <p:nvPr/>
        </p:nvSpPr>
        <p:spPr bwMode="auto">
          <a:xfrm>
            <a:off x="147638" y="422275"/>
            <a:ext cx="18049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spcAft>
                <a:spcPct val="0"/>
              </a:spcAft>
              <a:buFontTx/>
              <a:buNone/>
            </a:pPr>
            <a:r>
              <a:rPr lang="en-US" altLang="en-US" sz="4400" b="1" dirty="0"/>
              <a:t>Today</a:t>
            </a:r>
          </a:p>
        </p:txBody>
      </p:sp>
      <p:sp>
        <p:nvSpPr>
          <p:cNvPr id="5" name="Flowchart: Connector 4">
            <a:extLst>
              <a:ext uri="{FF2B5EF4-FFF2-40B4-BE49-F238E27FC236}">
                <a16:creationId xmlns:a16="http://schemas.microsoft.com/office/drawing/2014/main" id="{FB4AFA38-4C0B-40F9-9292-BBB5A8973A6A}"/>
              </a:ext>
            </a:extLst>
          </p:cNvPr>
          <p:cNvSpPr/>
          <p:nvPr/>
        </p:nvSpPr>
        <p:spPr>
          <a:xfrm>
            <a:off x="3289300" y="719138"/>
            <a:ext cx="2378075" cy="2193925"/>
          </a:xfrm>
          <a:prstGeom prst="flowChartConnector">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30726" name="TextBox 5">
            <a:extLst>
              <a:ext uri="{FF2B5EF4-FFF2-40B4-BE49-F238E27FC236}">
                <a16:creationId xmlns:a16="http://schemas.microsoft.com/office/drawing/2014/main" id="{A3AEB261-113D-49B6-8A44-FB14DBE26DCE}"/>
              </a:ext>
            </a:extLst>
          </p:cNvPr>
          <p:cNvSpPr txBox="1">
            <a:spLocks noChangeArrowheads="1"/>
          </p:cNvSpPr>
          <p:nvPr/>
        </p:nvSpPr>
        <p:spPr bwMode="auto">
          <a:xfrm>
            <a:off x="5905500" y="928432"/>
            <a:ext cx="32385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2800" b="1" dirty="0"/>
              <a:t>Amount of knowledge available about disease</a:t>
            </a:r>
          </a:p>
        </p:txBody>
      </p:sp>
      <p:grpSp>
        <p:nvGrpSpPr>
          <p:cNvPr id="4" name="Group 3"/>
          <p:cNvGrpSpPr/>
          <p:nvPr/>
        </p:nvGrpSpPr>
        <p:grpSpPr>
          <a:xfrm>
            <a:off x="535271" y="3328988"/>
            <a:ext cx="2378075" cy="2193925"/>
            <a:chOff x="520700" y="3052763"/>
            <a:chExt cx="2378075" cy="2193925"/>
          </a:xfrm>
        </p:grpSpPr>
        <p:sp>
          <p:nvSpPr>
            <p:cNvPr id="7" name="Flowchart: Connector 6">
              <a:extLst>
                <a:ext uri="{FF2B5EF4-FFF2-40B4-BE49-F238E27FC236}">
                  <a16:creationId xmlns:a16="http://schemas.microsoft.com/office/drawing/2014/main" id="{7534C197-8CC9-479E-92E2-4F46A6E08F0D}"/>
                </a:ext>
              </a:extLst>
            </p:cNvPr>
            <p:cNvSpPr/>
            <p:nvPr/>
          </p:nvSpPr>
          <p:spPr>
            <a:xfrm>
              <a:off x="520700" y="3052763"/>
              <a:ext cx="2378075" cy="2193925"/>
            </a:xfrm>
            <a:prstGeom prst="flowChartConnector">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grpSp>
          <p:nvGrpSpPr>
            <p:cNvPr id="3" name="Group 2"/>
            <p:cNvGrpSpPr/>
            <p:nvPr/>
          </p:nvGrpSpPr>
          <p:grpSpPr>
            <a:xfrm>
              <a:off x="882650" y="3916363"/>
              <a:ext cx="1644650" cy="1176337"/>
              <a:chOff x="882650" y="3916363"/>
              <a:chExt cx="1644650" cy="1176337"/>
            </a:xfrm>
          </p:grpSpPr>
          <p:sp>
            <p:nvSpPr>
              <p:cNvPr id="8" name="Flowchart: Connector 7">
                <a:extLst>
                  <a:ext uri="{FF2B5EF4-FFF2-40B4-BE49-F238E27FC236}">
                    <a16:creationId xmlns:a16="http://schemas.microsoft.com/office/drawing/2014/main" id="{0F301055-3F61-4D90-B7F8-93741FEF5CEF}"/>
                  </a:ext>
                </a:extLst>
              </p:cNvPr>
              <p:cNvSpPr/>
              <p:nvPr/>
            </p:nvSpPr>
            <p:spPr>
              <a:xfrm>
                <a:off x="1457325" y="3916363"/>
                <a:ext cx="495300" cy="45720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30731" name="TextBox 10">
                <a:extLst>
                  <a:ext uri="{FF2B5EF4-FFF2-40B4-BE49-F238E27FC236}">
                    <a16:creationId xmlns:a16="http://schemas.microsoft.com/office/drawing/2014/main" id="{344949B7-9AD9-4099-ADD3-A5C6B3BA68BF}"/>
                  </a:ext>
                </a:extLst>
              </p:cNvPr>
              <p:cNvSpPr txBox="1">
                <a:spLocks noChangeArrowheads="1"/>
              </p:cNvSpPr>
              <p:nvPr/>
            </p:nvSpPr>
            <p:spPr bwMode="auto">
              <a:xfrm>
                <a:off x="882650" y="4508500"/>
                <a:ext cx="1644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1600" b="1" dirty="0">
                    <a:solidFill>
                      <a:srgbClr val="000000"/>
                    </a:solidFill>
                  </a:rPr>
                  <a:t>Less Informed </a:t>
                </a:r>
              </a:p>
              <a:p>
                <a:pPr algn="ctr" eaLnBrk="1" hangingPunct="1">
                  <a:spcBef>
                    <a:spcPct val="0"/>
                  </a:spcBef>
                  <a:spcAft>
                    <a:spcPct val="0"/>
                  </a:spcAft>
                  <a:buFontTx/>
                  <a:buNone/>
                </a:pPr>
                <a:r>
                  <a:rPr lang="en-US" altLang="en-US" sz="1600" b="1" dirty="0">
                    <a:solidFill>
                      <a:srgbClr val="000000"/>
                    </a:solidFill>
                  </a:rPr>
                  <a:t>Doctor</a:t>
                </a:r>
              </a:p>
            </p:txBody>
          </p:sp>
        </p:grpSp>
      </p:grpSp>
      <p:grpSp>
        <p:nvGrpSpPr>
          <p:cNvPr id="2" name="Group 1"/>
          <p:cNvGrpSpPr/>
          <p:nvPr/>
        </p:nvGrpSpPr>
        <p:grpSpPr>
          <a:xfrm>
            <a:off x="5768498" y="3870546"/>
            <a:ext cx="2378075" cy="2195513"/>
            <a:chOff x="5916613" y="3048000"/>
            <a:chExt cx="2378075" cy="2195513"/>
          </a:xfrm>
        </p:grpSpPr>
        <p:sp>
          <p:nvSpPr>
            <p:cNvPr id="9" name="Flowchart: Connector 8">
              <a:extLst>
                <a:ext uri="{FF2B5EF4-FFF2-40B4-BE49-F238E27FC236}">
                  <a16:creationId xmlns:a16="http://schemas.microsoft.com/office/drawing/2014/main" id="{CC0CC2B2-EE89-4AA7-B828-E4AF42D66107}"/>
                </a:ext>
              </a:extLst>
            </p:cNvPr>
            <p:cNvSpPr/>
            <p:nvPr/>
          </p:nvSpPr>
          <p:spPr>
            <a:xfrm>
              <a:off x="5916613" y="3048000"/>
              <a:ext cx="2378075" cy="2193925"/>
            </a:xfrm>
            <a:prstGeom prst="flowChartConnector">
              <a:avLst/>
            </a:prstGeom>
            <a:solidFill>
              <a:schemeClr val="accent1"/>
            </a:solidFill>
            <a:ln w="25400" cap="flat" cmpd="sng" algn="ctr">
              <a:solidFill>
                <a:schemeClr val="tx1"/>
              </a:solidFill>
              <a:prstDash val="solid"/>
            </a:ln>
            <a:effectLst/>
          </p:spPr>
          <p:txBody>
            <a:bodyPr anchor="ctr"/>
            <a:lstStyle/>
            <a:p>
              <a:pPr algn="ctr" eaLnBrk="1" fontAlgn="auto" hangingPunct="1">
                <a:spcBef>
                  <a:spcPts val="0"/>
                </a:spcBef>
                <a:spcAft>
                  <a:spcPts val="0"/>
                </a:spcAft>
                <a:defRPr/>
              </a:pPr>
              <a:endParaRPr lang="en-US" sz="2400" kern="0" dirty="0">
                <a:solidFill>
                  <a:srgbClr val="FFFFFF"/>
                </a:solidFill>
                <a:latin typeface="Arial Narrow"/>
              </a:endParaRPr>
            </a:p>
          </p:txBody>
        </p:sp>
        <p:sp>
          <p:nvSpPr>
            <p:cNvPr id="10" name="Flowchart: Connector 9">
              <a:extLst>
                <a:ext uri="{FF2B5EF4-FFF2-40B4-BE49-F238E27FC236}">
                  <a16:creationId xmlns:a16="http://schemas.microsoft.com/office/drawing/2014/main" id="{FB26B686-C6A2-4AFF-BBFA-D9A4586DE29B}"/>
                </a:ext>
              </a:extLst>
            </p:cNvPr>
            <p:cNvSpPr/>
            <p:nvPr/>
          </p:nvSpPr>
          <p:spPr>
            <a:xfrm>
              <a:off x="6610350" y="3687763"/>
              <a:ext cx="990600" cy="91440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30732" name="TextBox 11">
              <a:extLst>
                <a:ext uri="{FF2B5EF4-FFF2-40B4-BE49-F238E27FC236}">
                  <a16:creationId xmlns:a16="http://schemas.microsoft.com/office/drawing/2014/main" id="{EB806C0A-641F-47C5-A133-1EDE8C05EBAA}"/>
                </a:ext>
              </a:extLst>
            </p:cNvPr>
            <p:cNvSpPr txBox="1">
              <a:spLocks noChangeArrowheads="1"/>
            </p:cNvSpPr>
            <p:nvPr/>
          </p:nvSpPr>
          <p:spPr bwMode="auto">
            <a:xfrm>
              <a:off x="6332538" y="4659313"/>
              <a:ext cx="1668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1600" b="1" dirty="0">
                  <a:solidFill>
                    <a:srgbClr val="000000"/>
                  </a:solidFill>
                </a:rPr>
                <a:t>More Informed </a:t>
              </a:r>
            </a:p>
            <a:p>
              <a:pPr algn="ctr" eaLnBrk="1" hangingPunct="1">
                <a:spcBef>
                  <a:spcPct val="0"/>
                </a:spcBef>
                <a:spcAft>
                  <a:spcPct val="0"/>
                </a:spcAft>
                <a:buFontTx/>
                <a:buNone/>
              </a:pPr>
              <a:r>
                <a:rPr lang="en-US" altLang="en-US" sz="1600" b="1" dirty="0">
                  <a:solidFill>
                    <a:srgbClr val="000000"/>
                  </a:solidFill>
                </a:rPr>
                <a:t>Doctor</a:t>
              </a:r>
            </a:p>
          </p:txBody>
        </p:sp>
      </p:grpSp>
      <p:cxnSp>
        <p:nvCxnSpPr>
          <p:cNvPr id="11" name="Straight Arrow Connector 10"/>
          <p:cNvCxnSpPr/>
          <p:nvPr/>
        </p:nvCxnSpPr>
        <p:spPr>
          <a:xfrm flipV="1">
            <a:off x="4469538" y="195663"/>
            <a:ext cx="0" cy="453224"/>
          </a:xfrm>
          <a:prstGeom prst="straightConnector1">
            <a:avLst/>
          </a:prstGeom>
          <a:ln w="793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600077" y="1713706"/>
            <a:ext cx="600631" cy="0"/>
          </a:xfrm>
          <a:prstGeom prst="straightConnector1">
            <a:avLst/>
          </a:prstGeom>
          <a:ln w="793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460739" y="2983314"/>
            <a:ext cx="8799" cy="605433"/>
          </a:xfrm>
          <a:prstGeom prst="straightConnector1">
            <a:avLst/>
          </a:prstGeom>
          <a:ln w="793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68498" y="1713706"/>
            <a:ext cx="627559" cy="1"/>
          </a:xfrm>
          <a:prstGeom prst="straightConnector1">
            <a:avLst/>
          </a:prstGeom>
          <a:ln w="793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05945" y="5076825"/>
            <a:ext cx="2677685" cy="1815882"/>
          </a:xfrm>
          <a:prstGeom prst="rect">
            <a:avLst/>
          </a:prstGeom>
          <a:noFill/>
        </p:spPr>
        <p:txBody>
          <a:bodyPr wrap="square" rtlCol="0">
            <a:spAutoFit/>
          </a:bodyPr>
          <a:lstStyle/>
          <a:p>
            <a:pPr algn="ctr"/>
            <a:r>
              <a:rPr lang="en-US" sz="2800" b="1" dirty="0"/>
              <a:t>Too much for even one very good doctor to know</a:t>
            </a:r>
          </a:p>
        </p:txBody>
      </p:sp>
      <p:cxnSp>
        <p:nvCxnSpPr>
          <p:cNvPr id="26" name="Straight Connector 25"/>
          <p:cNvCxnSpPr/>
          <p:nvPr/>
        </p:nvCxnSpPr>
        <p:spPr>
          <a:xfrm flipV="1">
            <a:off x="4705439" y="4524641"/>
            <a:ext cx="0" cy="552184"/>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05439" y="4558366"/>
            <a:ext cx="933760" cy="9445"/>
          </a:xfrm>
          <a:prstGeom prst="straightConnector1">
            <a:avLst/>
          </a:prstGeom>
          <a:ln w="793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5283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0101" y="437322"/>
            <a:ext cx="8730531" cy="6186309"/>
          </a:xfrm>
          <a:prstGeom prst="rect">
            <a:avLst/>
          </a:prstGeom>
          <a:noFill/>
        </p:spPr>
        <p:txBody>
          <a:bodyPr wrap="square" rtlCol="0">
            <a:spAutoFit/>
          </a:bodyPr>
          <a:lstStyle/>
          <a:p>
            <a:r>
              <a:rPr lang="en-US" sz="3600" b="1" u="sng" dirty="0"/>
              <a:t>Starting Point:</a:t>
            </a:r>
            <a:endParaRPr lang="en-US" sz="3600" b="1" dirty="0"/>
          </a:p>
          <a:p>
            <a:pPr marL="457200" indent="-457200">
              <a:buFont typeface="Arial" panose="020B0604020202020204" pitchFamily="34" charset="0"/>
              <a:buChar char="•"/>
            </a:pPr>
            <a:r>
              <a:rPr lang="en-US" sz="3600" b="1" dirty="0">
                <a:solidFill>
                  <a:schemeClr val="tx2"/>
                </a:solidFill>
              </a:rPr>
              <a:t>Create a starting “book” of comments used frequently to efficiently formulate patient-specific interpretations in the disease category with your expertise</a:t>
            </a:r>
          </a:p>
          <a:p>
            <a:endParaRPr lang="en-US" sz="3600" b="1" dirty="0">
              <a:solidFill>
                <a:schemeClr val="tx2"/>
              </a:solidFill>
            </a:endParaRPr>
          </a:p>
          <a:p>
            <a:pPr marL="461963" indent="-461963">
              <a:buFont typeface="Arial" panose="020B0604020202020204" pitchFamily="34" charset="0"/>
              <a:buChar char="•"/>
            </a:pPr>
            <a:r>
              <a:rPr lang="en-US" sz="3600" b="1" dirty="0"/>
              <a:t>Initiate a pilot Diagnostic Management Team locally that meets often enough to provide expert diagnostic advice in real-time</a:t>
            </a:r>
          </a:p>
        </p:txBody>
      </p:sp>
    </p:spTree>
    <p:extLst>
      <p:ext uri="{BB962C8B-B14F-4D97-AF65-F5344CB8AC3E}">
        <p14:creationId xmlns:p14="http://schemas.microsoft.com/office/powerpoint/2010/main" val="12514254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1075" y="230587"/>
            <a:ext cx="8873656" cy="6555641"/>
          </a:xfrm>
          <a:prstGeom prst="rect">
            <a:avLst/>
          </a:prstGeom>
          <a:noFill/>
        </p:spPr>
        <p:txBody>
          <a:bodyPr wrap="square" rtlCol="0">
            <a:spAutoFit/>
          </a:bodyPr>
          <a:lstStyle/>
          <a:p>
            <a:pPr marL="342900" indent="-342900">
              <a:buFont typeface="Arial" panose="020B0604020202020204" pitchFamily="34" charset="0"/>
              <a:buChar char="•"/>
            </a:pPr>
            <a:r>
              <a:rPr lang="en-US" sz="3600" b="1" dirty="0"/>
              <a:t>Begin to enter interpretations of test results and recommendations for diagnostic testing into the chart at your institution</a:t>
            </a:r>
          </a:p>
          <a:p>
            <a:endParaRPr lang="en-US" sz="3600" b="1" dirty="0">
              <a:solidFill>
                <a:schemeClr val="tx2"/>
              </a:solidFill>
            </a:endParaRPr>
          </a:p>
          <a:p>
            <a:pPr marL="342900" indent="-342900">
              <a:buFont typeface="Arial" panose="020B0604020202020204" pitchFamily="34" charset="0"/>
              <a:buChar char="•"/>
            </a:pPr>
            <a:r>
              <a:rPr lang="en-US" sz="3600" b="1" dirty="0">
                <a:solidFill>
                  <a:schemeClr val="tx2"/>
                </a:solidFill>
              </a:rPr>
              <a:t>Become an expert locally and then nationally and globally to assist colleagues and get paid to do it</a:t>
            </a:r>
          </a:p>
          <a:p>
            <a:pPr marL="342900" indent="-342900">
              <a:buFont typeface="Arial" panose="020B0604020202020204" pitchFamily="34" charset="0"/>
              <a:buChar char="•"/>
            </a:pPr>
            <a:endParaRPr lang="en-US" sz="2400" b="1" dirty="0">
              <a:solidFill>
                <a:schemeClr val="tx2"/>
              </a:solidFill>
            </a:endParaRPr>
          </a:p>
          <a:p>
            <a:pPr algn="ctr"/>
            <a:r>
              <a:rPr lang="en-US" sz="3600" b="1" dirty="0"/>
              <a:t>YOU WILL ENHANCE THE REPUTATION OF LABORATORY MEDICINE BY SERVING AS A DIAGNOSTIC EXPERT</a:t>
            </a:r>
          </a:p>
        </p:txBody>
      </p:sp>
    </p:spTree>
    <p:extLst>
      <p:ext uri="{BB962C8B-B14F-4D97-AF65-F5344CB8AC3E}">
        <p14:creationId xmlns:p14="http://schemas.microsoft.com/office/powerpoint/2010/main" val="31488372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9471" y="528266"/>
            <a:ext cx="8283109" cy="1470025"/>
          </a:xfrm>
        </p:spPr>
        <p:txBody>
          <a:bodyPr/>
          <a:lstStyle/>
          <a:p>
            <a:r>
              <a:rPr lang="en-US" sz="4800" dirty="0"/>
              <a:t>How Will a Consult Service in Laboratory Medicine, on Test Selection and Result Interpretation, Evolve?</a:t>
            </a:r>
            <a:br>
              <a:rPr lang="en-US" sz="4800" dirty="0"/>
            </a:br>
            <a:br>
              <a:rPr lang="en-US" sz="4800" dirty="0"/>
            </a:br>
            <a:r>
              <a:rPr lang="en-US" sz="4800" dirty="0">
                <a:solidFill>
                  <a:schemeClr val="tx2"/>
                </a:solidFill>
              </a:rPr>
              <a:t>Can the AACC Lead the Implementation with Its Global Presence?</a:t>
            </a:r>
          </a:p>
        </p:txBody>
      </p:sp>
    </p:spTree>
    <p:extLst>
      <p:ext uri="{BB962C8B-B14F-4D97-AF65-F5344CB8AC3E}">
        <p14:creationId xmlns:p14="http://schemas.microsoft.com/office/powerpoint/2010/main" val="6224056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What Cannot Work</a:t>
            </a:r>
          </a:p>
        </p:txBody>
      </p:sp>
      <p:sp>
        <p:nvSpPr>
          <p:cNvPr id="4" name="TextBox 3"/>
          <p:cNvSpPr txBox="1"/>
          <p:nvPr/>
        </p:nvSpPr>
        <p:spPr>
          <a:xfrm>
            <a:off x="55659" y="2067340"/>
            <a:ext cx="4325510" cy="2862322"/>
          </a:xfrm>
          <a:prstGeom prst="rect">
            <a:avLst/>
          </a:prstGeom>
          <a:noFill/>
        </p:spPr>
        <p:txBody>
          <a:bodyPr wrap="square" rtlCol="0">
            <a:spAutoFit/>
          </a:bodyPr>
          <a:lstStyle/>
          <a:p>
            <a:pPr algn="ctr"/>
            <a:r>
              <a:rPr lang="en-US" sz="3600" b="1" dirty="0"/>
              <a:t>One medical center with laboratory experts in dozens of clinical areas</a:t>
            </a:r>
          </a:p>
        </p:txBody>
      </p:sp>
      <p:cxnSp>
        <p:nvCxnSpPr>
          <p:cNvPr id="5" name="Straight Arrow Connector 4"/>
          <p:cNvCxnSpPr/>
          <p:nvPr/>
        </p:nvCxnSpPr>
        <p:spPr>
          <a:xfrm>
            <a:off x="4381169" y="3499797"/>
            <a:ext cx="125630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4113" y="2305878"/>
            <a:ext cx="3616519" cy="2862322"/>
          </a:xfrm>
          <a:prstGeom prst="rect">
            <a:avLst/>
          </a:prstGeom>
          <a:noFill/>
        </p:spPr>
        <p:txBody>
          <a:bodyPr wrap="square" rtlCol="0">
            <a:spAutoFit/>
          </a:bodyPr>
          <a:lstStyle/>
          <a:p>
            <a:pPr algn="ctr"/>
            <a:r>
              <a:rPr lang="en-US" sz="3600" b="1" dirty="0">
                <a:solidFill>
                  <a:schemeClr val="tx2"/>
                </a:solidFill>
              </a:rPr>
              <a:t>No institution has a diagnostic expert for all diseases</a:t>
            </a:r>
          </a:p>
        </p:txBody>
      </p:sp>
      <p:sp>
        <p:nvSpPr>
          <p:cNvPr id="7" name="TextBox 6"/>
          <p:cNvSpPr txBox="1"/>
          <p:nvPr/>
        </p:nvSpPr>
        <p:spPr>
          <a:xfrm>
            <a:off x="2965836" y="5163698"/>
            <a:ext cx="3212327" cy="1323439"/>
          </a:xfrm>
          <a:prstGeom prst="rect">
            <a:avLst/>
          </a:prstGeom>
          <a:noFill/>
        </p:spPr>
        <p:txBody>
          <a:bodyPr wrap="square" rtlCol="0">
            <a:spAutoFit/>
          </a:bodyPr>
          <a:lstStyle/>
          <a:p>
            <a:pPr algn="ctr"/>
            <a:r>
              <a:rPr lang="en-US" sz="8000" b="1" dirty="0">
                <a:solidFill>
                  <a:schemeClr val="accent2"/>
                </a:solidFill>
              </a:rPr>
              <a:t>X</a:t>
            </a:r>
          </a:p>
        </p:txBody>
      </p:sp>
    </p:spTree>
    <p:extLst>
      <p:ext uri="{BB962C8B-B14F-4D97-AF65-F5344CB8AC3E}">
        <p14:creationId xmlns:p14="http://schemas.microsoft.com/office/powerpoint/2010/main" val="25087735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1"/>
          <p:cNvSpPr txBox="1">
            <a:spLocks noChangeArrowheads="1"/>
          </p:cNvSpPr>
          <p:nvPr/>
        </p:nvSpPr>
        <p:spPr bwMode="auto">
          <a:xfrm>
            <a:off x="230588" y="497992"/>
            <a:ext cx="877824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4600" b="1" dirty="0"/>
              <a:t>One Plan is to Create Regional, National or Global Diagnostic Management Teams,</a:t>
            </a:r>
          </a:p>
          <a:p>
            <a:pPr algn="ctr">
              <a:spcBef>
                <a:spcPct val="0"/>
              </a:spcBef>
              <a:spcAft>
                <a:spcPct val="0"/>
              </a:spcAft>
              <a:buFontTx/>
              <a:buNone/>
            </a:pPr>
            <a:r>
              <a:rPr lang="en-US" altLang="en-US" sz="4600" b="1" dirty="0"/>
              <a:t> </a:t>
            </a:r>
          </a:p>
          <a:p>
            <a:pPr algn="ctr">
              <a:spcBef>
                <a:spcPct val="0"/>
              </a:spcBef>
              <a:spcAft>
                <a:spcPct val="0"/>
              </a:spcAft>
              <a:buFontTx/>
              <a:buNone/>
            </a:pPr>
            <a:r>
              <a:rPr lang="en-US" altLang="en-US" sz="4600" b="1" dirty="0">
                <a:solidFill>
                  <a:schemeClr val="tx2"/>
                </a:solidFill>
              </a:rPr>
              <a:t>with Experts Passing a Certifying Exam, Independent of Doctoral Degree</a:t>
            </a:r>
          </a:p>
        </p:txBody>
      </p:sp>
    </p:spTree>
    <p:extLst>
      <p:ext uri="{BB962C8B-B14F-4D97-AF65-F5344CB8AC3E}">
        <p14:creationId xmlns:p14="http://schemas.microsoft.com/office/powerpoint/2010/main" val="353515674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940" name="Title 1"/>
          <p:cNvSpPr>
            <a:spLocks noGrp="1"/>
          </p:cNvSpPr>
          <p:nvPr>
            <p:ph type="title"/>
          </p:nvPr>
        </p:nvSpPr>
        <p:spPr>
          <a:xfrm>
            <a:off x="219075" y="265411"/>
            <a:ext cx="8705850" cy="639762"/>
          </a:xfrm>
        </p:spPr>
        <p:txBody>
          <a:bodyPr/>
          <a:lstStyle/>
          <a:p>
            <a:pPr algn="ctr"/>
            <a:r>
              <a:rPr lang="en-US" altLang="en-US" sz="2800" b="1" dirty="0">
                <a:latin typeface="Arial" panose="020B0604020202020204" pitchFamily="34" charset="0"/>
              </a:rPr>
              <a:t>One Solution is to Provide Consults with Enough </a:t>
            </a:r>
            <a:br>
              <a:rPr lang="en-US" altLang="en-US" sz="2800" b="1" dirty="0">
                <a:latin typeface="Arial" panose="020B0604020202020204" pitchFamily="34" charset="0"/>
              </a:rPr>
            </a:br>
            <a:r>
              <a:rPr lang="en-US" altLang="en-US" sz="2800" b="1" dirty="0">
                <a:latin typeface="Arial" panose="020B0604020202020204" pitchFamily="34" charset="0"/>
              </a:rPr>
              <a:t>Experts to Cover Most Clinical Diagno</a:t>
            </a:r>
            <a:r>
              <a:rPr lang="en-US" altLang="en-US" sz="2400" b="1" dirty="0">
                <a:latin typeface="Arial" panose="020B0604020202020204" pitchFamily="34" charset="0"/>
              </a:rPr>
              <a:t>ses</a:t>
            </a:r>
          </a:p>
        </p:txBody>
      </p:sp>
      <p:sp>
        <p:nvSpPr>
          <p:cNvPr id="39941" name="TextBox 4"/>
          <p:cNvSpPr txBox="1">
            <a:spLocks noChangeArrowheads="1"/>
          </p:cNvSpPr>
          <p:nvPr/>
        </p:nvSpPr>
        <p:spPr bwMode="auto">
          <a:xfrm>
            <a:off x="1046010" y="1170583"/>
            <a:ext cx="730285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4000" b="1" dirty="0"/>
              <a:t>Combine experts within different hospitals in a healthcare enterprise</a:t>
            </a:r>
          </a:p>
          <a:p>
            <a:pPr algn="ctr">
              <a:spcBef>
                <a:spcPct val="0"/>
              </a:spcBef>
              <a:spcAft>
                <a:spcPct val="0"/>
              </a:spcAft>
              <a:buFontTx/>
              <a:buNone/>
            </a:pPr>
            <a:endParaRPr lang="en-US" altLang="en-US" sz="4000" b="1" dirty="0">
              <a:solidFill>
                <a:schemeClr val="tx2"/>
              </a:solidFill>
            </a:endParaRPr>
          </a:p>
          <a:p>
            <a:pPr algn="ctr">
              <a:spcBef>
                <a:spcPct val="0"/>
              </a:spcBef>
              <a:spcAft>
                <a:spcPct val="0"/>
              </a:spcAft>
              <a:buFontTx/>
              <a:buNone/>
            </a:pPr>
            <a:r>
              <a:rPr lang="en-US" altLang="en-US" sz="4000" b="1" dirty="0">
                <a:solidFill>
                  <a:schemeClr val="tx2"/>
                </a:solidFill>
              </a:rPr>
              <a:t>Utilize a regional DMT, with payment for services, can be made  similar to payment for send-out testing </a:t>
            </a:r>
          </a:p>
        </p:txBody>
      </p:sp>
    </p:spTree>
    <p:extLst>
      <p:ext uri="{BB962C8B-B14F-4D97-AF65-F5344CB8AC3E}">
        <p14:creationId xmlns:p14="http://schemas.microsoft.com/office/powerpoint/2010/main" val="37500934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4"/>
          <p:cNvSpPr txBox="1">
            <a:spLocks noChangeArrowheads="1"/>
          </p:cNvSpPr>
          <p:nvPr/>
        </p:nvSpPr>
        <p:spPr bwMode="auto">
          <a:xfrm>
            <a:off x="1749425" y="6384925"/>
            <a:ext cx="22971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800" dirty="0"/>
          </a:p>
        </p:txBody>
      </p:sp>
      <p:sp>
        <p:nvSpPr>
          <p:cNvPr id="40964" name="TextBox 1"/>
          <p:cNvSpPr txBox="1">
            <a:spLocks noChangeArrowheads="1"/>
          </p:cNvSpPr>
          <p:nvPr/>
        </p:nvSpPr>
        <p:spPr bwMode="auto">
          <a:xfrm>
            <a:off x="433388" y="0"/>
            <a:ext cx="8285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3600" b="1" dirty="0"/>
              <a:t>The Number of DMTs in an </a:t>
            </a:r>
          </a:p>
          <a:p>
            <a:pPr algn="ctr">
              <a:spcBef>
                <a:spcPct val="0"/>
              </a:spcBef>
              <a:spcAft>
                <a:spcPct val="0"/>
              </a:spcAft>
              <a:buFontTx/>
              <a:buNone/>
            </a:pPr>
            <a:r>
              <a:rPr lang="en-US" altLang="en-US" sz="3600" b="1" dirty="0"/>
              <a:t>Institution is Unrelated to Its Size</a:t>
            </a:r>
          </a:p>
        </p:txBody>
      </p:sp>
      <p:graphicFrame>
        <p:nvGraphicFramePr>
          <p:cNvPr id="4" name="Table 3"/>
          <p:cNvGraphicFramePr>
            <a:graphicFrameLocks noGrp="1"/>
          </p:cNvGraphicFramePr>
          <p:nvPr>
            <p:extLst>
              <p:ext uri="{D42A27DB-BD31-4B8C-83A1-F6EECF244321}">
                <p14:modId xmlns:p14="http://schemas.microsoft.com/office/powerpoint/2010/main" val="1280621811"/>
              </p:ext>
            </p:extLst>
          </p:nvPr>
        </p:nvGraphicFramePr>
        <p:xfrm>
          <a:off x="122238" y="1779739"/>
          <a:ext cx="8907462" cy="3881558"/>
        </p:xfrm>
        <a:graphic>
          <a:graphicData uri="http://schemas.openxmlformats.org/drawingml/2006/table">
            <a:tbl>
              <a:tblPr firstRow="1" bandRow="1">
                <a:tableStyleId>{5C22544A-7EE6-4342-B048-85BDC9FD1C3A}</a:tableStyleId>
              </a:tblPr>
              <a:tblGrid>
                <a:gridCol w="4818791">
                  <a:extLst>
                    <a:ext uri="{9D8B030D-6E8A-4147-A177-3AD203B41FA5}">
                      <a16:colId xmlns:a16="http://schemas.microsoft.com/office/drawing/2014/main" val="3844896069"/>
                    </a:ext>
                  </a:extLst>
                </a:gridCol>
                <a:gridCol w="1898311">
                  <a:extLst>
                    <a:ext uri="{9D8B030D-6E8A-4147-A177-3AD203B41FA5}">
                      <a16:colId xmlns:a16="http://schemas.microsoft.com/office/drawing/2014/main" val="659392394"/>
                    </a:ext>
                  </a:extLst>
                </a:gridCol>
                <a:gridCol w="2190360">
                  <a:extLst>
                    <a:ext uri="{9D8B030D-6E8A-4147-A177-3AD203B41FA5}">
                      <a16:colId xmlns:a16="http://schemas.microsoft.com/office/drawing/2014/main" val="674753723"/>
                    </a:ext>
                  </a:extLst>
                </a:gridCol>
              </a:tblGrid>
              <a:tr h="1554504">
                <a:tc>
                  <a:txBody>
                    <a:bodyPr/>
                    <a:lstStyle/>
                    <a:p>
                      <a:endParaRPr lang="en-US" sz="1800" dirty="0"/>
                    </a:p>
                  </a:txBody>
                  <a:tcPr marL="91441" marR="91441"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Relative </a:t>
                      </a:r>
                    </a:p>
                    <a:p>
                      <a:pPr algn="ctr"/>
                      <a:r>
                        <a:rPr lang="en-US" sz="3200" dirty="0">
                          <a:solidFill>
                            <a:schemeClr val="tx1"/>
                          </a:solidFill>
                          <a:latin typeface="Arial" panose="020B0604020202020204" pitchFamily="34" charset="0"/>
                          <a:cs typeface="Arial" panose="020B0604020202020204" pitchFamily="34" charset="0"/>
                        </a:rPr>
                        <a:t>Size</a:t>
                      </a:r>
                    </a:p>
                    <a:p>
                      <a:pPr algn="ctr"/>
                      <a:r>
                        <a:rPr lang="en-US" sz="3200" dirty="0">
                          <a:solidFill>
                            <a:schemeClr val="tx1"/>
                          </a:solidFill>
                          <a:latin typeface="Arial" panose="020B0604020202020204" pitchFamily="34" charset="0"/>
                          <a:cs typeface="Arial" panose="020B0604020202020204" pitchFamily="34" charset="0"/>
                        </a:rPr>
                        <a:t>(1-10)</a:t>
                      </a:r>
                    </a:p>
                  </a:txBody>
                  <a:tcPr marL="91441" marR="91441"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Number</a:t>
                      </a:r>
                      <a:r>
                        <a:rPr lang="en-US" sz="3200" baseline="0" dirty="0">
                          <a:solidFill>
                            <a:schemeClr val="tx1"/>
                          </a:solidFill>
                          <a:latin typeface="Arial" panose="020B0604020202020204" pitchFamily="34" charset="0"/>
                          <a:cs typeface="Arial" panose="020B0604020202020204" pitchFamily="34" charset="0"/>
                        </a:rPr>
                        <a:t> of DMTs by Topic</a:t>
                      </a:r>
                      <a:endParaRPr lang="en-US" sz="3200" dirty="0">
                        <a:solidFill>
                          <a:schemeClr val="tx1"/>
                        </a:solidFill>
                        <a:latin typeface="Arial" panose="020B0604020202020204" pitchFamily="34" charset="0"/>
                        <a:cs typeface="Arial" panose="020B0604020202020204" pitchFamily="34" charset="0"/>
                      </a:endParaRPr>
                    </a:p>
                  </a:txBody>
                  <a:tcPr marL="91441" marR="91441"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3742267"/>
                  </a:ext>
                </a:extLst>
              </a:tr>
              <a:tr h="681165">
                <a:tc>
                  <a:txBody>
                    <a:bodyPr/>
                    <a:lstStyle/>
                    <a:p>
                      <a:r>
                        <a:rPr lang="en-US" sz="3200" b="1" dirty="0">
                          <a:latin typeface="Arial" panose="020B0604020202020204" pitchFamily="34" charset="0"/>
                          <a:cs typeface="Arial" panose="020B0604020202020204" pitchFamily="34" charset="0"/>
                        </a:rPr>
                        <a:t>Hospital A</a:t>
                      </a:r>
                    </a:p>
                  </a:txBody>
                  <a:tcPr marL="91441" marR="9144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latin typeface="Arial" panose="020B0604020202020204" pitchFamily="34" charset="0"/>
                          <a:cs typeface="Arial" panose="020B0604020202020204" pitchFamily="34" charset="0"/>
                        </a:rPr>
                        <a:t>10</a:t>
                      </a:r>
                    </a:p>
                  </a:txBody>
                  <a:tcPr marL="91441" marR="9144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latin typeface="Arial" panose="020B0604020202020204" pitchFamily="34" charset="0"/>
                          <a:cs typeface="Arial" panose="020B0604020202020204" pitchFamily="34" charset="0"/>
                        </a:rPr>
                        <a:t>3</a:t>
                      </a:r>
                    </a:p>
                  </a:txBody>
                  <a:tcPr marL="91441" marR="9144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5646884"/>
                  </a:ext>
                </a:extLst>
              </a:tr>
              <a:tr h="579113">
                <a:tc>
                  <a:txBody>
                    <a:bodyPr/>
                    <a:lstStyle/>
                    <a:p>
                      <a:r>
                        <a:rPr lang="en-US" sz="3200" b="1" dirty="0">
                          <a:solidFill>
                            <a:schemeClr val="tx2"/>
                          </a:solidFill>
                          <a:latin typeface="Arial" panose="020B0604020202020204" pitchFamily="34" charset="0"/>
                          <a:cs typeface="Arial" panose="020B0604020202020204" pitchFamily="34" charset="0"/>
                        </a:rPr>
                        <a:t>Hospital B</a:t>
                      </a:r>
                    </a:p>
                  </a:txBody>
                  <a:tcPr marL="91441" marR="91441"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chemeClr val="tx2"/>
                          </a:solidFill>
                          <a:latin typeface="Arial" panose="020B0604020202020204" pitchFamily="34" charset="0"/>
                          <a:cs typeface="Arial" panose="020B0604020202020204" pitchFamily="34" charset="0"/>
                        </a:rPr>
                        <a:t>6</a:t>
                      </a:r>
                    </a:p>
                  </a:txBody>
                  <a:tcPr marL="91441" marR="9144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chemeClr val="tx2"/>
                          </a:solidFill>
                          <a:latin typeface="Arial" panose="020B0604020202020204" pitchFamily="34" charset="0"/>
                          <a:cs typeface="Arial" panose="020B0604020202020204" pitchFamily="34" charset="0"/>
                        </a:rPr>
                        <a:t>5</a:t>
                      </a:r>
                    </a:p>
                  </a:txBody>
                  <a:tcPr marL="91441" marR="9144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4705057"/>
                  </a:ext>
                </a:extLst>
              </a:tr>
              <a:tr h="1066776">
                <a:tc>
                  <a:txBody>
                    <a:bodyPr/>
                    <a:lstStyle/>
                    <a:p>
                      <a:r>
                        <a:rPr lang="en-US" sz="3200" b="1" dirty="0">
                          <a:latin typeface="Arial" panose="020B0604020202020204" pitchFamily="34" charset="0"/>
                          <a:cs typeface="Arial" panose="020B0604020202020204" pitchFamily="34" charset="0"/>
                        </a:rPr>
                        <a:t>U</a:t>
                      </a:r>
                      <a:r>
                        <a:rPr lang="en-US" sz="3200" b="1" baseline="0" dirty="0">
                          <a:latin typeface="Arial" panose="020B0604020202020204" pitchFamily="34" charset="0"/>
                          <a:cs typeface="Arial" panose="020B0604020202020204" pitchFamily="34" charset="0"/>
                        </a:rPr>
                        <a:t> Texas Galveston (UTMB)</a:t>
                      </a:r>
                      <a:endParaRPr lang="en-US" sz="3200" b="1" dirty="0">
                        <a:latin typeface="Arial" panose="020B0604020202020204" pitchFamily="34" charset="0"/>
                        <a:cs typeface="Arial" panose="020B0604020202020204" pitchFamily="34" charset="0"/>
                      </a:endParaRPr>
                    </a:p>
                  </a:txBody>
                  <a:tcPr marL="91441" marR="91441"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latin typeface="Arial" panose="020B0604020202020204" pitchFamily="34" charset="0"/>
                          <a:cs typeface="Arial" panose="020B0604020202020204" pitchFamily="34" charset="0"/>
                        </a:rPr>
                        <a:t>5</a:t>
                      </a:r>
                    </a:p>
                  </a:txBody>
                  <a:tcPr marL="91441" marR="9144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latin typeface="Arial" panose="020B0604020202020204" pitchFamily="34" charset="0"/>
                          <a:cs typeface="Arial" panose="020B0604020202020204" pitchFamily="34" charset="0"/>
                        </a:rPr>
                        <a:t>8</a:t>
                      </a:r>
                    </a:p>
                  </a:txBody>
                  <a:tcPr marL="91441" marR="9144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3989059"/>
                  </a:ext>
                </a:extLst>
              </a:tr>
            </a:tbl>
          </a:graphicData>
        </a:graphic>
      </p:graphicFrame>
    </p:spTree>
    <p:extLst>
      <p:ext uri="{BB962C8B-B14F-4D97-AF65-F5344CB8AC3E}">
        <p14:creationId xmlns:p14="http://schemas.microsoft.com/office/powerpoint/2010/main" val="10670330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2389385"/>
              </p:ext>
            </p:extLst>
          </p:nvPr>
        </p:nvGraphicFramePr>
        <p:xfrm>
          <a:off x="185613" y="2083242"/>
          <a:ext cx="8629650" cy="3429938"/>
        </p:xfrm>
        <a:graphic>
          <a:graphicData uri="http://schemas.openxmlformats.org/drawingml/2006/table">
            <a:tbl>
              <a:tblPr firstRow="1" bandRow="1">
                <a:tableStyleId>{5C22544A-7EE6-4342-B048-85BDC9FD1C3A}</a:tableStyleId>
              </a:tblPr>
              <a:tblGrid>
                <a:gridCol w="2512252">
                  <a:extLst>
                    <a:ext uri="{9D8B030D-6E8A-4147-A177-3AD203B41FA5}">
                      <a16:colId xmlns:a16="http://schemas.microsoft.com/office/drawing/2014/main" val="2787910649"/>
                    </a:ext>
                  </a:extLst>
                </a:gridCol>
                <a:gridCol w="1861431">
                  <a:extLst>
                    <a:ext uri="{9D8B030D-6E8A-4147-A177-3AD203B41FA5}">
                      <a16:colId xmlns:a16="http://schemas.microsoft.com/office/drawing/2014/main" val="3656928515"/>
                    </a:ext>
                  </a:extLst>
                </a:gridCol>
                <a:gridCol w="2259615">
                  <a:extLst>
                    <a:ext uri="{9D8B030D-6E8A-4147-A177-3AD203B41FA5}">
                      <a16:colId xmlns:a16="http://schemas.microsoft.com/office/drawing/2014/main" val="1864380251"/>
                    </a:ext>
                  </a:extLst>
                </a:gridCol>
                <a:gridCol w="1996352">
                  <a:extLst>
                    <a:ext uri="{9D8B030D-6E8A-4147-A177-3AD203B41FA5}">
                      <a16:colId xmlns:a16="http://schemas.microsoft.com/office/drawing/2014/main" val="781140177"/>
                    </a:ext>
                  </a:extLst>
                </a:gridCol>
              </a:tblGrid>
              <a:tr h="1665319">
                <a:tc>
                  <a:txBody>
                    <a:bodyPr/>
                    <a:lstStyle/>
                    <a:p>
                      <a:pPr algn="ctr"/>
                      <a:endParaRPr lang="en-US" sz="2700" b="1" baseline="0" dirty="0">
                        <a:solidFill>
                          <a:schemeClr val="tx1"/>
                        </a:solidFill>
                        <a:latin typeface="Arial" panose="020B0604020202020204" pitchFamily="34" charset="0"/>
                        <a:cs typeface="Arial" panose="020B0604020202020204" pitchFamily="34" charset="0"/>
                      </a:endParaRPr>
                    </a:p>
                  </a:txBody>
                  <a:tcPr marL="91467" marR="9146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1" baseline="0" dirty="0">
                          <a:solidFill>
                            <a:schemeClr val="tx2"/>
                          </a:solidFill>
                          <a:latin typeface="Arial" panose="020B0604020202020204" pitchFamily="34" charset="0"/>
                          <a:cs typeface="Arial" panose="020B0604020202020204" pitchFamily="34" charset="0"/>
                        </a:rPr>
                        <a:t>Location</a:t>
                      </a:r>
                    </a:p>
                  </a:txBody>
                  <a:tcPr marL="91467" marR="9146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1" baseline="0" dirty="0">
                          <a:solidFill>
                            <a:schemeClr val="tx2"/>
                          </a:solidFill>
                          <a:latin typeface="Arial" panose="020B0604020202020204" pitchFamily="34" charset="0"/>
                          <a:cs typeface="Arial" panose="020B0604020202020204" pitchFamily="34" charset="0"/>
                        </a:rPr>
                        <a:t>Accepted # of Cases/Day</a:t>
                      </a:r>
                    </a:p>
                  </a:txBody>
                  <a:tcPr marL="91467" marR="9146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1" baseline="0" dirty="0">
                          <a:solidFill>
                            <a:schemeClr val="tx2"/>
                          </a:solidFill>
                          <a:latin typeface="Arial" panose="020B0604020202020204" pitchFamily="34" charset="0"/>
                          <a:cs typeface="Arial" panose="020B0604020202020204" pitchFamily="34" charset="0"/>
                        </a:rPr>
                        <a:t>Days of the Week</a:t>
                      </a:r>
                    </a:p>
                  </a:txBody>
                  <a:tcPr marL="91467" marR="9146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609689"/>
                  </a:ext>
                </a:extLst>
              </a:tr>
              <a:tr h="609684">
                <a:tc>
                  <a:txBody>
                    <a:bodyPr/>
                    <a:lstStyle/>
                    <a:p>
                      <a:r>
                        <a:rPr lang="en-US" sz="2700" b="1" baseline="0" dirty="0">
                          <a:solidFill>
                            <a:schemeClr val="tx1"/>
                          </a:solidFill>
                          <a:latin typeface="Arial" panose="020B0604020202020204" pitchFamily="34" charset="0"/>
                          <a:cs typeface="Arial" panose="020B0604020202020204" pitchFamily="34" charset="0"/>
                        </a:rPr>
                        <a:t>Expert A</a:t>
                      </a:r>
                    </a:p>
                  </a:txBody>
                  <a:tcPr marL="91467" marR="91467"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1" baseline="0" dirty="0">
                          <a:solidFill>
                            <a:schemeClr val="tx1"/>
                          </a:solidFill>
                          <a:latin typeface="Arial" panose="020B0604020202020204" pitchFamily="34" charset="0"/>
                          <a:cs typeface="Arial" panose="020B0604020202020204" pitchFamily="34" charset="0"/>
                        </a:rPr>
                        <a:t>TX</a:t>
                      </a:r>
                    </a:p>
                  </a:txBody>
                  <a:tcPr marL="91467" marR="91467"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1" baseline="0" dirty="0">
                          <a:solidFill>
                            <a:schemeClr val="tx1"/>
                          </a:solidFill>
                          <a:latin typeface="Arial" panose="020B0604020202020204" pitchFamily="34" charset="0"/>
                          <a:cs typeface="Arial" panose="020B0604020202020204" pitchFamily="34" charset="0"/>
                        </a:rPr>
                        <a:t>10</a:t>
                      </a:r>
                    </a:p>
                  </a:txBody>
                  <a:tcPr marL="91467" marR="91467"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1" baseline="0" dirty="0">
                          <a:solidFill>
                            <a:schemeClr val="tx1"/>
                          </a:solidFill>
                          <a:latin typeface="Arial" panose="020B0604020202020204" pitchFamily="34" charset="0"/>
                          <a:cs typeface="Arial" panose="020B0604020202020204" pitchFamily="34" charset="0"/>
                        </a:rPr>
                        <a:t>Mon-Tue</a:t>
                      </a:r>
                    </a:p>
                  </a:txBody>
                  <a:tcPr marL="91467" marR="91467"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2301065"/>
                  </a:ext>
                </a:extLst>
              </a:tr>
              <a:tr h="623424">
                <a:tc>
                  <a:txBody>
                    <a:bodyPr/>
                    <a:lstStyle/>
                    <a:p>
                      <a:r>
                        <a:rPr lang="en-US" sz="2700" b="1" baseline="0" dirty="0">
                          <a:solidFill>
                            <a:schemeClr val="tx1"/>
                          </a:solidFill>
                          <a:latin typeface="Arial" panose="020B0604020202020204" pitchFamily="34" charset="0"/>
                          <a:cs typeface="Arial" panose="020B0604020202020204" pitchFamily="34" charset="0"/>
                        </a:rPr>
                        <a:t>Expert B</a:t>
                      </a:r>
                    </a:p>
                  </a:txBody>
                  <a:tcPr marL="91467" marR="91467"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1" baseline="0" dirty="0">
                          <a:solidFill>
                            <a:schemeClr val="tx1"/>
                          </a:solidFill>
                          <a:latin typeface="Arial" panose="020B0604020202020204" pitchFamily="34" charset="0"/>
                          <a:cs typeface="Arial" panose="020B0604020202020204" pitchFamily="34" charset="0"/>
                        </a:rPr>
                        <a:t>MA</a:t>
                      </a:r>
                    </a:p>
                  </a:txBody>
                  <a:tcPr marL="91467" marR="91467"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1" baseline="0" dirty="0">
                          <a:solidFill>
                            <a:schemeClr val="tx1"/>
                          </a:solidFill>
                          <a:latin typeface="Arial" panose="020B0604020202020204" pitchFamily="34" charset="0"/>
                          <a:cs typeface="Arial" panose="020B0604020202020204" pitchFamily="34" charset="0"/>
                        </a:rPr>
                        <a:t>  5</a:t>
                      </a:r>
                    </a:p>
                  </a:txBody>
                  <a:tcPr marL="91467" marR="91467"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1" baseline="0" dirty="0">
                          <a:solidFill>
                            <a:schemeClr val="tx1"/>
                          </a:solidFill>
                          <a:latin typeface="Arial" panose="020B0604020202020204" pitchFamily="34" charset="0"/>
                          <a:cs typeface="Arial" panose="020B0604020202020204" pitchFamily="34" charset="0"/>
                        </a:rPr>
                        <a:t>Wed-Fri</a:t>
                      </a:r>
                    </a:p>
                  </a:txBody>
                  <a:tcPr marL="91467" marR="91467"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2634413"/>
                  </a:ext>
                </a:extLst>
              </a:tr>
              <a:tr h="531511">
                <a:tc>
                  <a:txBody>
                    <a:bodyPr/>
                    <a:lstStyle/>
                    <a:p>
                      <a:r>
                        <a:rPr lang="en-US" sz="2700" b="1" baseline="0" dirty="0">
                          <a:solidFill>
                            <a:schemeClr val="tx1"/>
                          </a:solidFill>
                          <a:latin typeface="Arial" panose="020B0604020202020204" pitchFamily="34" charset="0"/>
                          <a:cs typeface="Arial" panose="020B0604020202020204" pitchFamily="34" charset="0"/>
                        </a:rPr>
                        <a:t>Experts C-X</a:t>
                      </a:r>
                    </a:p>
                  </a:txBody>
                  <a:tcPr marL="91467" marR="91467"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1" baseline="0" dirty="0">
                          <a:solidFill>
                            <a:schemeClr val="tx1"/>
                          </a:solidFill>
                          <a:latin typeface="Arial" panose="020B0604020202020204" pitchFamily="34" charset="0"/>
                          <a:cs typeface="Arial" panose="020B0604020202020204" pitchFamily="34" charset="0"/>
                        </a:rPr>
                        <a:t>Anywhere</a:t>
                      </a:r>
                    </a:p>
                  </a:txBody>
                  <a:tcPr marL="91467" marR="91467"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1" baseline="0" dirty="0">
                          <a:solidFill>
                            <a:schemeClr val="tx1"/>
                          </a:solidFill>
                          <a:latin typeface="Arial" panose="020B0604020202020204" pitchFamily="34" charset="0"/>
                          <a:cs typeface="Arial" panose="020B0604020202020204" pitchFamily="34" charset="0"/>
                        </a:rPr>
                        <a:t>5-10</a:t>
                      </a:r>
                    </a:p>
                  </a:txBody>
                  <a:tcPr marL="91467" marR="91467"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700" b="1" baseline="0" dirty="0">
                          <a:solidFill>
                            <a:schemeClr val="tx1"/>
                          </a:solidFill>
                          <a:latin typeface="Arial" panose="020B0604020202020204" pitchFamily="34" charset="0"/>
                          <a:cs typeface="Arial" panose="020B0604020202020204" pitchFamily="34" charset="0"/>
                        </a:rPr>
                        <a:t>Any day</a:t>
                      </a:r>
                    </a:p>
                  </a:txBody>
                  <a:tcPr marL="91467" marR="91467"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8890521"/>
                  </a:ext>
                </a:extLst>
              </a:tr>
            </a:tbl>
          </a:graphicData>
        </a:graphic>
      </p:graphicFrame>
      <p:sp>
        <p:nvSpPr>
          <p:cNvPr id="2" name="Title 1"/>
          <p:cNvSpPr>
            <a:spLocks noGrp="1"/>
          </p:cNvSpPr>
          <p:nvPr>
            <p:ph type="title"/>
          </p:nvPr>
        </p:nvSpPr>
        <p:spPr/>
        <p:txBody>
          <a:bodyPr/>
          <a:lstStyle/>
          <a:p>
            <a:r>
              <a:rPr lang="en-US" sz="3200" dirty="0"/>
              <a:t>A Team of National Experts Can Be Created for Those Who Want to Use It</a:t>
            </a:r>
          </a:p>
        </p:txBody>
      </p:sp>
    </p:spTree>
    <p:extLst>
      <p:ext uri="{BB962C8B-B14F-4D97-AF65-F5344CB8AC3E}">
        <p14:creationId xmlns:p14="http://schemas.microsoft.com/office/powerpoint/2010/main" val="6366969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5616" y="1626126"/>
            <a:ext cx="7585545" cy="4154984"/>
          </a:xfrm>
          <a:prstGeom prst="rect">
            <a:avLst/>
          </a:prstGeom>
          <a:noFill/>
        </p:spPr>
        <p:txBody>
          <a:bodyPr wrap="square" rtlCol="0">
            <a:spAutoFit/>
          </a:bodyPr>
          <a:lstStyle/>
          <a:p>
            <a:pPr algn="ctr"/>
            <a:r>
              <a:rPr lang="en-US" sz="4400" b="1" dirty="0"/>
              <a:t>Create a Large Independent Company Paying Content Experts and Managing Influx and Outflux of Data?</a:t>
            </a:r>
          </a:p>
          <a:p>
            <a:pPr algn="ctr"/>
            <a:endParaRPr lang="en-US" sz="4400" b="1" dirty="0"/>
          </a:p>
          <a:p>
            <a:pPr algn="ctr"/>
            <a:r>
              <a:rPr lang="en-US" sz="4400" b="1" dirty="0">
                <a:solidFill>
                  <a:schemeClr val="tx2"/>
                </a:solidFill>
              </a:rPr>
              <a:t>Model:  Best Doctors</a:t>
            </a:r>
          </a:p>
        </p:txBody>
      </p:sp>
      <p:sp>
        <p:nvSpPr>
          <p:cNvPr id="2" name="Title 1"/>
          <p:cNvSpPr>
            <a:spLocks noGrp="1"/>
          </p:cNvSpPr>
          <p:nvPr>
            <p:ph type="title"/>
          </p:nvPr>
        </p:nvSpPr>
        <p:spPr/>
        <p:txBody>
          <a:bodyPr/>
          <a:lstStyle/>
          <a:p>
            <a:r>
              <a:rPr lang="en-US" sz="4000" dirty="0"/>
              <a:t>Possibility 1 for Creation of National Expert Teams</a:t>
            </a:r>
          </a:p>
        </p:txBody>
      </p:sp>
    </p:spTree>
    <p:extLst>
      <p:ext uri="{BB962C8B-B14F-4D97-AF65-F5344CB8AC3E}">
        <p14:creationId xmlns:p14="http://schemas.microsoft.com/office/powerpoint/2010/main" val="14887474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847" y="1661822"/>
            <a:ext cx="8114305" cy="4154984"/>
          </a:xfrm>
          <a:prstGeom prst="rect">
            <a:avLst/>
          </a:prstGeom>
          <a:noFill/>
        </p:spPr>
        <p:txBody>
          <a:bodyPr wrap="square" rtlCol="0">
            <a:spAutoFit/>
          </a:bodyPr>
          <a:lstStyle/>
          <a:p>
            <a:pPr algn="ctr"/>
            <a:r>
              <a:rPr lang="en-US" sz="4400" b="1" dirty="0"/>
              <a:t>Diagnostic Service Managed at a Selected/Willing Academic Medical Center</a:t>
            </a:r>
          </a:p>
          <a:p>
            <a:pPr algn="ctr"/>
            <a:endParaRPr lang="en-US" sz="4400" b="1" dirty="0"/>
          </a:p>
          <a:p>
            <a:pPr algn="ctr"/>
            <a:r>
              <a:rPr lang="en-US" sz="4400" b="1" dirty="0">
                <a:solidFill>
                  <a:schemeClr val="tx2"/>
                </a:solidFill>
              </a:rPr>
              <a:t>Model:  UTMB with its Experience in Initiating DMTs</a:t>
            </a:r>
          </a:p>
        </p:txBody>
      </p:sp>
      <p:sp>
        <p:nvSpPr>
          <p:cNvPr id="2" name="Title 1"/>
          <p:cNvSpPr>
            <a:spLocks noGrp="1"/>
          </p:cNvSpPr>
          <p:nvPr>
            <p:ph type="title"/>
          </p:nvPr>
        </p:nvSpPr>
        <p:spPr/>
        <p:txBody>
          <a:bodyPr/>
          <a:lstStyle/>
          <a:p>
            <a:r>
              <a:rPr lang="en-US" sz="4000" dirty="0"/>
              <a:t>Possibility 2 for Creation of National Expert Teams</a:t>
            </a:r>
          </a:p>
        </p:txBody>
      </p:sp>
    </p:spTree>
    <p:extLst>
      <p:ext uri="{BB962C8B-B14F-4D97-AF65-F5344CB8AC3E}">
        <p14:creationId xmlns:p14="http://schemas.microsoft.com/office/powerpoint/2010/main" val="308588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078" y="5709138"/>
            <a:ext cx="8675076" cy="1148862"/>
          </a:xfrm>
          <a:prstGeom prst="rect">
            <a:avLst/>
          </a:prstGeom>
          <a:solidFill>
            <a:schemeClr val="bg1"/>
          </a:solidFill>
        </p:spPr>
        <p:txBody>
          <a:bodyPr wrap="square" rtlCol="0">
            <a:spAutoFit/>
          </a:bodyPr>
          <a:lstStyle/>
          <a:p>
            <a:endParaRPr lang="en-US" dirty="0"/>
          </a:p>
        </p:txBody>
      </p:sp>
      <p:sp>
        <p:nvSpPr>
          <p:cNvPr id="97282" name="TextBox 4">
            <a:extLst>
              <a:ext uri="{FF2B5EF4-FFF2-40B4-BE49-F238E27FC236}">
                <a16:creationId xmlns:a16="http://schemas.microsoft.com/office/drawing/2014/main" id="{F3FA6DB6-5EE3-4AD8-B987-DE9C97A5240A}"/>
              </a:ext>
            </a:extLst>
          </p:cNvPr>
          <p:cNvSpPr txBox="1">
            <a:spLocks noChangeArrowheads="1"/>
          </p:cNvSpPr>
          <p:nvPr/>
        </p:nvSpPr>
        <p:spPr bwMode="auto">
          <a:xfrm>
            <a:off x="1804988" y="6369050"/>
            <a:ext cx="21066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800" dirty="0"/>
          </a:p>
        </p:txBody>
      </p:sp>
      <p:sp>
        <p:nvSpPr>
          <p:cNvPr id="97283" name="Rectangle 1">
            <a:extLst>
              <a:ext uri="{FF2B5EF4-FFF2-40B4-BE49-F238E27FC236}">
                <a16:creationId xmlns:a16="http://schemas.microsoft.com/office/drawing/2014/main" id="{E3DA7C4F-EF87-4E07-A2B6-1597103F704D}"/>
              </a:ext>
            </a:extLst>
          </p:cNvPr>
          <p:cNvSpPr>
            <a:spLocks noChangeArrowheads="1"/>
          </p:cNvSpPr>
          <p:nvPr/>
        </p:nvSpPr>
        <p:spPr bwMode="auto">
          <a:xfrm>
            <a:off x="0" y="67077"/>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800" b="1" dirty="0"/>
              <a:t>In the US, Test Selection and Result Interpretation are Barely Taught in Medical School</a:t>
            </a:r>
          </a:p>
        </p:txBody>
      </p:sp>
      <p:sp>
        <p:nvSpPr>
          <p:cNvPr id="97284" name="TextBox 5">
            <a:extLst>
              <a:ext uri="{FF2B5EF4-FFF2-40B4-BE49-F238E27FC236}">
                <a16:creationId xmlns:a16="http://schemas.microsoft.com/office/drawing/2014/main" id="{3C5635EB-2215-494D-A782-1D9BB51D92AD}"/>
              </a:ext>
            </a:extLst>
          </p:cNvPr>
          <p:cNvSpPr txBox="1">
            <a:spLocks noChangeArrowheads="1"/>
          </p:cNvSpPr>
          <p:nvPr/>
        </p:nvSpPr>
        <p:spPr bwMode="auto">
          <a:xfrm>
            <a:off x="595277" y="1475359"/>
            <a:ext cx="33163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3200" b="1" dirty="0">
                <a:solidFill>
                  <a:schemeClr val="tx2"/>
                </a:solidFill>
              </a:rPr>
              <a:t>During Medical School</a:t>
            </a:r>
          </a:p>
        </p:txBody>
      </p:sp>
      <p:sp>
        <p:nvSpPr>
          <p:cNvPr id="97285" name="Rectangle 2">
            <a:extLst>
              <a:ext uri="{FF2B5EF4-FFF2-40B4-BE49-F238E27FC236}">
                <a16:creationId xmlns:a16="http://schemas.microsoft.com/office/drawing/2014/main" id="{DDFFB965-B606-4771-AE4F-181A49C3FE62}"/>
              </a:ext>
            </a:extLst>
          </p:cNvPr>
          <p:cNvSpPr>
            <a:spLocks noChangeArrowheads="1"/>
          </p:cNvSpPr>
          <p:nvPr/>
        </p:nvSpPr>
        <p:spPr bwMode="auto">
          <a:xfrm>
            <a:off x="5245957" y="1721580"/>
            <a:ext cx="36017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3200" b="1" dirty="0">
                <a:solidFill>
                  <a:schemeClr val="tx2"/>
                </a:solidFill>
              </a:rPr>
              <a:t>In Practice</a:t>
            </a:r>
          </a:p>
        </p:txBody>
      </p:sp>
      <p:pic>
        <p:nvPicPr>
          <p:cNvPr id="97286" name="Picture 2">
            <a:extLst>
              <a:ext uri="{FF2B5EF4-FFF2-40B4-BE49-F238E27FC236}">
                <a16:creationId xmlns:a16="http://schemas.microsoft.com/office/drawing/2014/main" id="{83239D3F-4332-42C7-839E-E8B989C7A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14" y="2552577"/>
            <a:ext cx="3030966" cy="391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3A476C">
                      <a:alpha val="50000"/>
                    </a:srgbClr>
                  </a:outerShdw>
                </a:effectLst>
              </a14:hiddenEffects>
            </a:ext>
          </a:extLst>
        </p:spPr>
      </p:pic>
      <p:grpSp>
        <p:nvGrpSpPr>
          <p:cNvPr id="2" name="Group 1"/>
          <p:cNvGrpSpPr/>
          <p:nvPr/>
        </p:nvGrpSpPr>
        <p:grpSpPr>
          <a:xfrm>
            <a:off x="5702574" y="2552577"/>
            <a:ext cx="2951679" cy="3637308"/>
            <a:chOff x="5380038" y="2817813"/>
            <a:chExt cx="2446337" cy="2903537"/>
          </a:xfrm>
        </p:grpSpPr>
        <p:sp>
          <p:nvSpPr>
            <p:cNvPr id="8" name="Rectangle 7">
              <a:extLst>
                <a:ext uri="{FF2B5EF4-FFF2-40B4-BE49-F238E27FC236}">
                  <a16:creationId xmlns:a16="http://schemas.microsoft.com/office/drawing/2014/main" id="{53AC48C6-F11B-4535-BD27-ED1CD00DCFB6}"/>
                </a:ext>
              </a:extLst>
            </p:cNvPr>
            <p:cNvSpPr/>
            <p:nvPr/>
          </p:nvSpPr>
          <p:spPr>
            <a:xfrm>
              <a:off x="5380038" y="2817813"/>
              <a:ext cx="2446337" cy="38100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prstClr val="black"/>
                  </a:solidFill>
                  <a:latin typeface="Arial" panose="020B0604020202020204" pitchFamily="34" charset="0"/>
                  <a:cs typeface="Arial" panose="020B0604020202020204" pitchFamily="34" charset="0"/>
                </a:rPr>
                <a:t>Anatomic pathology tests</a:t>
              </a:r>
            </a:p>
          </p:txBody>
        </p:sp>
        <p:sp>
          <p:nvSpPr>
            <p:cNvPr id="9" name="Rectangle 8">
              <a:extLst>
                <a:ext uri="{FF2B5EF4-FFF2-40B4-BE49-F238E27FC236}">
                  <a16:creationId xmlns:a16="http://schemas.microsoft.com/office/drawing/2014/main" id="{70BE0303-CA10-433D-AF78-AF742F04F9D7}"/>
                </a:ext>
              </a:extLst>
            </p:cNvPr>
            <p:cNvSpPr/>
            <p:nvPr/>
          </p:nvSpPr>
          <p:spPr>
            <a:xfrm>
              <a:off x="5387975" y="3198813"/>
              <a:ext cx="2438400" cy="5413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prstClr val="black"/>
                  </a:solidFill>
                  <a:latin typeface="Arial" panose="020B0604020202020204" pitchFamily="34" charset="0"/>
                  <a:cs typeface="Arial" panose="020B0604020202020204" pitchFamily="34" charset="0"/>
                </a:rPr>
                <a:t>Radiology tests</a:t>
              </a:r>
            </a:p>
          </p:txBody>
        </p:sp>
        <p:sp>
          <p:nvSpPr>
            <p:cNvPr id="10" name="Rectangle 9">
              <a:extLst>
                <a:ext uri="{FF2B5EF4-FFF2-40B4-BE49-F238E27FC236}">
                  <a16:creationId xmlns:a16="http://schemas.microsoft.com/office/drawing/2014/main" id="{762E925D-AB9A-4733-8935-DD3AF9F5B20D}"/>
                </a:ext>
              </a:extLst>
            </p:cNvPr>
            <p:cNvSpPr/>
            <p:nvPr/>
          </p:nvSpPr>
          <p:spPr>
            <a:xfrm>
              <a:off x="5380038" y="3740150"/>
              <a:ext cx="24384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prstClr val="black"/>
                  </a:solidFill>
                  <a:latin typeface="Arial" panose="020B0604020202020204" pitchFamily="34" charset="0"/>
                  <a:cs typeface="Arial" panose="020B0604020202020204" pitchFamily="34" charset="0"/>
                </a:rPr>
                <a:t>Clinical laboratory tests</a:t>
              </a:r>
            </a:p>
          </p:txBody>
        </p:sp>
      </p:grpSp>
      <p:cxnSp>
        <p:nvCxnSpPr>
          <p:cNvPr id="11" name="Straight Connector 10">
            <a:extLst>
              <a:ext uri="{FF2B5EF4-FFF2-40B4-BE49-F238E27FC236}">
                <a16:creationId xmlns:a16="http://schemas.microsoft.com/office/drawing/2014/main" id="{727D32D4-D9D3-42C7-8C7C-A87926EF0B03}"/>
              </a:ext>
            </a:extLst>
          </p:cNvPr>
          <p:cNvCxnSpPr/>
          <p:nvPr/>
        </p:nvCxnSpPr>
        <p:spPr>
          <a:xfrm>
            <a:off x="4812539" y="2783649"/>
            <a:ext cx="7938" cy="3048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6237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586" y="1447138"/>
            <a:ext cx="9008828" cy="5016758"/>
          </a:xfrm>
          <a:prstGeom prst="rect">
            <a:avLst/>
          </a:prstGeom>
          <a:noFill/>
        </p:spPr>
        <p:txBody>
          <a:bodyPr wrap="square" rtlCol="0">
            <a:spAutoFit/>
          </a:bodyPr>
          <a:lstStyle/>
          <a:p>
            <a:pPr algn="ctr"/>
            <a:r>
              <a:rPr lang="en-US" sz="4000" b="1" dirty="0"/>
              <a:t>A Consulting Arm is Built within an Existing Large Commercial Laboratory that Performs Testing, with a Nationwide/Global </a:t>
            </a:r>
          </a:p>
          <a:p>
            <a:pPr algn="ctr"/>
            <a:r>
              <a:rPr lang="en-US" sz="4000" b="1" dirty="0"/>
              <a:t>Team of Experts</a:t>
            </a:r>
          </a:p>
          <a:p>
            <a:pPr algn="ctr"/>
            <a:endParaRPr lang="en-US" sz="4000" b="1" dirty="0"/>
          </a:p>
          <a:p>
            <a:pPr algn="ctr"/>
            <a:r>
              <a:rPr lang="en-US" sz="4000" b="1" dirty="0">
                <a:solidFill>
                  <a:schemeClr val="tx2"/>
                </a:solidFill>
              </a:rPr>
              <a:t>Model:  Pick Your Large </a:t>
            </a:r>
          </a:p>
          <a:p>
            <a:pPr algn="ctr"/>
            <a:r>
              <a:rPr lang="en-US" sz="4000" b="1" dirty="0">
                <a:solidFill>
                  <a:schemeClr val="tx2"/>
                </a:solidFill>
              </a:rPr>
              <a:t>Reference Lab</a:t>
            </a:r>
          </a:p>
        </p:txBody>
      </p:sp>
      <p:sp>
        <p:nvSpPr>
          <p:cNvPr id="2" name="Title 1"/>
          <p:cNvSpPr>
            <a:spLocks noGrp="1"/>
          </p:cNvSpPr>
          <p:nvPr>
            <p:ph type="title"/>
          </p:nvPr>
        </p:nvSpPr>
        <p:spPr/>
        <p:txBody>
          <a:bodyPr/>
          <a:lstStyle/>
          <a:p>
            <a:r>
              <a:rPr lang="en-US" sz="4000" dirty="0"/>
              <a:t>Possibility 3 for Creation of National Expert Teams</a:t>
            </a:r>
          </a:p>
        </p:txBody>
      </p:sp>
    </p:spTree>
    <p:extLst>
      <p:ext uri="{BB962C8B-B14F-4D97-AF65-F5344CB8AC3E}">
        <p14:creationId xmlns:p14="http://schemas.microsoft.com/office/powerpoint/2010/main" val="24346588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2637" y="3260036"/>
            <a:ext cx="8635118" cy="1143000"/>
          </a:xfrm>
        </p:spPr>
        <p:txBody>
          <a:bodyPr/>
          <a:lstStyle/>
          <a:p>
            <a:r>
              <a:rPr lang="en-US" sz="3400" dirty="0"/>
              <a:t>Dramatic Increases in the Number of Accurate Diagnoses Will Occur Within a Much Shorter Timeframe of the Patient’s Illness</a:t>
            </a:r>
            <a:br>
              <a:rPr lang="en-US" sz="3400" dirty="0"/>
            </a:br>
            <a:br>
              <a:rPr lang="en-US" sz="3400" dirty="0"/>
            </a:br>
            <a:r>
              <a:rPr lang="en-US" sz="3400" dirty="0">
                <a:solidFill>
                  <a:schemeClr val="tx2"/>
                </a:solidFill>
              </a:rPr>
              <a:t>Rapid and Accurate Diagnosis will Significantly Reduce the Number of Patients Who Would Otherwise Develop Painful and Expensive Chronic Disease</a:t>
            </a:r>
          </a:p>
        </p:txBody>
      </p:sp>
      <p:sp>
        <p:nvSpPr>
          <p:cNvPr id="3" name="TextBox 2"/>
          <p:cNvSpPr txBox="1"/>
          <p:nvPr/>
        </p:nvSpPr>
        <p:spPr>
          <a:xfrm>
            <a:off x="492982" y="0"/>
            <a:ext cx="8229601" cy="1261884"/>
          </a:xfrm>
          <a:prstGeom prst="rect">
            <a:avLst/>
          </a:prstGeom>
          <a:noFill/>
        </p:spPr>
        <p:txBody>
          <a:bodyPr wrap="square" rtlCol="0">
            <a:spAutoFit/>
          </a:bodyPr>
          <a:lstStyle/>
          <a:p>
            <a:pPr algn="ctr"/>
            <a:r>
              <a:rPr lang="en-US" sz="3800" b="1" dirty="0"/>
              <a:t>What Will Surely Happen </a:t>
            </a:r>
          </a:p>
          <a:p>
            <a:pPr algn="ctr"/>
            <a:r>
              <a:rPr lang="en-US" sz="3800" b="1" dirty="0"/>
              <a:t>if Done Well</a:t>
            </a:r>
          </a:p>
        </p:txBody>
      </p:sp>
    </p:spTree>
    <p:extLst>
      <p:ext uri="{BB962C8B-B14F-4D97-AF65-F5344CB8AC3E}">
        <p14:creationId xmlns:p14="http://schemas.microsoft.com/office/powerpoint/2010/main" val="30229945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962" y="790660"/>
            <a:ext cx="7772400" cy="1470025"/>
          </a:xfrm>
        </p:spPr>
        <p:txBody>
          <a:bodyPr/>
          <a:lstStyle/>
          <a:p>
            <a:r>
              <a:rPr lang="en-US" sz="4000" dirty="0"/>
              <a:t>With Diagnostic Expertise </a:t>
            </a:r>
            <a:r>
              <a:rPr lang="en-US" sz="4000" u="sng" dirty="0"/>
              <a:t>From</a:t>
            </a:r>
            <a:r>
              <a:rPr lang="en-US" sz="4000" dirty="0"/>
              <a:t> </a:t>
            </a:r>
            <a:r>
              <a:rPr lang="en-US" sz="4000" u="sng" dirty="0"/>
              <a:t>Us</a:t>
            </a:r>
            <a:r>
              <a:rPr lang="en-US" sz="4000" dirty="0"/>
              <a:t>, Fewer Diagnoses are Delayed or Missed, and, as a Result . . . </a:t>
            </a:r>
            <a:br>
              <a:rPr lang="en-US" sz="4000" dirty="0"/>
            </a:br>
            <a:br>
              <a:rPr lang="en-US" sz="4000" dirty="0"/>
            </a:br>
            <a:r>
              <a:rPr lang="en-US" sz="4000" dirty="0">
                <a:solidFill>
                  <a:schemeClr val="tx2"/>
                </a:solidFill>
              </a:rPr>
              <a:t>Fewer Preventable Deaths</a:t>
            </a:r>
            <a:br>
              <a:rPr lang="en-US" sz="4000" dirty="0">
                <a:solidFill>
                  <a:schemeClr val="tx2"/>
                </a:solidFill>
              </a:rPr>
            </a:br>
            <a:br>
              <a:rPr lang="en-US" sz="4000" dirty="0">
                <a:solidFill>
                  <a:schemeClr val="tx2"/>
                </a:solidFill>
              </a:rPr>
            </a:br>
            <a:r>
              <a:rPr lang="en-US" sz="4000" dirty="0"/>
              <a:t>Fewer Patients with Preventable Chronic Disease</a:t>
            </a:r>
          </a:p>
        </p:txBody>
      </p:sp>
    </p:spTree>
    <p:extLst>
      <p:ext uri="{BB962C8B-B14F-4D97-AF65-F5344CB8AC3E}">
        <p14:creationId xmlns:p14="http://schemas.microsoft.com/office/powerpoint/2010/main" val="42526019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417" y="774758"/>
            <a:ext cx="8905460" cy="1470025"/>
          </a:xfrm>
        </p:spPr>
        <p:txBody>
          <a:bodyPr/>
          <a:lstStyle/>
          <a:p>
            <a:r>
              <a:rPr lang="en-US" sz="4000" dirty="0"/>
              <a:t>A Great Improvement in </a:t>
            </a:r>
            <a:br>
              <a:rPr lang="en-US" sz="4000" dirty="0"/>
            </a:br>
            <a:r>
              <a:rPr lang="en-US" sz="4000" dirty="0"/>
              <a:t>Test Utilization</a:t>
            </a:r>
            <a:br>
              <a:rPr lang="en-US" sz="4000" dirty="0"/>
            </a:br>
            <a:br>
              <a:rPr lang="en-US" sz="4000" dirty="0"/>
            </a:br>
            <a:r>
              <a:rPr lang="en-US" sz="4000" dirty="0">
                <a:solidFill>
                  <a:schemeClr val="tx2"/>
                </a:solidFill>
              </a:rPr>
              <a:t>Not by Creating Rigid Rules </a:t>
            </a:r>
            <a:br>
              <a:rPr lang="en-US" sz="4000" dirty="0">
                <a:solidFill>
                  <a:schemeClr val="tx2"/>
                </a:solidFill>
              </a:rPr>
            </a:br>
            <a:r>
              <a:rPr lang="en-US" sz="4000" dirty="0">
                <a:solidFill>
                  <a:schemeClr val="tx2"/>
                </a:solidFill>
              </a:rPr>
              <a:t>for Test Use</a:t>
            </a:r>
            <a:br>
              <a:rPr lang="en-US" sz="4000" dirty="0">
                <a:solidFill>
                  <a:schemeClr val="tx2"/>
                </a:solidFill>
              </a:rPr>
            </a:br>
            <a:br>
              <a:rPr lang="en-US" sz="4000" dirty="0"/>
            </a:br>
            <a:r>
              <a:rPr lang="en-US" sz="4000" dirty="0"/>
              <a:t>But by Utilizing Experts Evaluating the Records of Patients Presenting </a:t>
            </a:r>
            <a:br>
              <a:rPr lang="en-US" sz="4000" dirty="0"/>
            </a:br>
            <a:r>
              <a:rPr lang="en-US" sz="4000" dirty="0"/>
              <a:t>in a DMT Meeting</a:t>
            </a:r>
          </a:p>
        </p:txBody>
      </p:sp>
    </p:spTree>
    <p:extLst>
      <p:ext uri="{BB962C8B-B14F-4D97-AF65-F5344CB8AC3E}">
        <p14:creationId xmlns:p14="http://schemas.microsoft.com/office/powerpoint/2010/main" val="16125957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2352" y="2659216"/>
            <a:ext cx="7772400" cy="1470025"/>
          </a:xfrm>
        </p:spPr>
        <p:txBody>
          <a:bodyPr/>
          <a:lstStyle/>
          <a:p>
            <a:r>
              <a:rPr lang="en-US" sz="5400" dirty="0"/>
              <a:t>Concluding Remarks</a:t>
            </a:r>
          </a:p>
        </p:txBody>
      </p:sp>
    </p:spTree>
    <p:extLst>
      <p:ext uri="{BB962C8B-B14F-4D97-AF65-F5344CB8AC3E}">
        <p14:creationId xmlns:p14="http://schemas.microsoft.com/office/powerpoint/2010/main" val="82475068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dirty="0"/>
              <a:t>Where Are We Now?</a:t>
            </a:r>
          </a:p>
        </p:txBody>
      </p:sp>
      <p:sp>
        <p:nvSpPr>
          <p:cNvPr id="3" name="Content Placeholder 2"/>
          <p:cNvSpPr>
            <a:spLocks noGrp="1"/>
          </p:cNvSpPr>
          <p:nvPr>
            <p:ph idx="1"/>
          </p:nvPr>
        </p:nvSpPr>
        <p:spPr>
          <a:xfrm>
            <a:off x="111318" y="1567030"/>
            <a:ext cx="8921364" cy="4525962"/>
          </a:xfrm>
        </p:spPr>
        <p:txBody>
          <a:bodyPr/>
          <a:lstStyle/>
          <a:p>
            <a:pPr algn="ctr"/>
            <a:r>
              <a:rPr lang="en-US" sz="3400" dirty="0"/>
              <a:t>Diagnostic Error is Widely Recognized</a:t>
            </a:r>
          </a:p>
          <a:p>
            <a:pPr algn="ctr"/>
            <a:endParaRPr lang="en-US" sz="3400" dirty="0"/>
          </a:p>
          <a:p>
            <a:pPr algn="ctr"/>
            <a:r>
              <a:rPr lang="en-US" sz="3400" dirty="0">
                <a:solidFill>
                  <a:schemeClr val="tx2"/>
                </a:solidFill>
              </a:rPr>
              <a:t>We are Identified as Technical Experts on Laboratory Testing and Less so as Diagnostic Experts</a:t>
            </a:r>
          </a:p>
          <a:p>
            <a:pPr algn="ctr"/>
            <a:endParaRPr lang="en-US" sz="3400" dirty="0"/>
          </a:p>
          <a:p>
            <a:pPr algn="ctr"/>
            <a:r>
              <a:rPr lang="en-US" sz="3400" dirty="0"/>
              <a:t>Medicine Has Not Rolled Out a Red Carpet </a:t>
            </a:r>
          </a:p>
          <a:p>
            <a:pPr algn="ctr"/>
            <a:r>
              <a:rPr lang="en-US" sz="3400" dirty="0"/>
              <a:t>for Us, But the Barbed Wire Preventing </a:t>
            </a:r>
          </a:p>
          <a:p>
            <a:pPr algn="ctr"/>
            <a:r>
              <a:rPr lang="en-US" sz="3400" dirty="0"/>
              <a:t>Our Participation is Gone</a:t>
            </a:r>
          </a:p>
          <a:p>
            <a:pPr algn="ctr"/>
            <a:endParaRPr lang="en-US" sz="3200" dirty="0"/>
          </a:p>
        </p:txBody>
      </p:sp>
    </p:spTree>
    <p:extLst>
      <p:ext uri="{BB962C8B-B14F-4D97-AF65-F5344CB8AC3E}">
        <p14:creationId xmlns:p14="http://schemas.microsoft.com/office/powerpoint/2010/main" val="27275491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958" y="3260035"/>
            <a:ext cx="8229600" cy="1143000"/>
          </a:xfrm>
        </p:spPr>
        <p:txBody>
          <a:bodyPr/>
          <a:lstStyle/>
          <a:p>
            <a:r>
              <a:rPr lang="en-US" sz="3600" dirty="0"/>
              <a:t>It Has Been Difficult Up to Now to Be Heard, Even if We Know the Most Essential Information</a:t>
            </a:r>
            <a:br>
              <a:rPr lang="en-US" sz="3600" dirty="0"/>
            </a:br>
            <a:br>
              <a:rPr lang="en-US" sz="3600" dirty="0"/>
            </a:br>
            <a:r>
              <a:rPr lang="en-US" sz="3600" dirty="0">
                <a:solidFill>
                  <a:schemeClr val="tx2"/>
                </a:solidFill>
              </a:rPr>
              <a:t>Little-to-no Pay for Consultation on Diagnostic Evaluation</a:t>
            </a:r>
            <a:br>
              <a:rPr lang="en-US" sz="3600" dirty="0">
                <a:solidFill>
                  <a:schemeClr val="tx2"/>
                </a:solidFill>
              </a:rPr>
            </a:br>
            <a:br>
              <a:rPr lang="en-US" sz="3600" dirty="0"/>
            </a:br>
            <a:r>
              <a:rPr lang="en-US" sz="3600" dirty="0"/>
              <a:t>Little-to-no Recognition of </a:t>
            </a:r>
            <a:br>
              <a:rPr lang="en-US" sz="3600" dirty="0"/>
            </a:br>
            <a:r>
              <a:rPr lang="en-US" sz="3600" dirty="0"/>
              <a:t>Expert Knowledge Base </a:t>
            </a:r>
          </a:p>
        </p:txBody>
      </p:sp>
      <p:sp>
        <p:nvSpPr>
          <p:cNvPr id="3" name="TextBox 2"/>
          <p:cNvSpPr txBox="1"/>
          <p:nvPr/>
        </p:nvSpPr>
        <p:spPr>
          <a:xfrm>
            <a:off x="747423" y="174928"/>
            <a:ext cx="7979135" cy="830997"/>
          </a:xfrm>
          <a:prstGeom prst="rect">
            <a:avLst/>
          </a:prstGeom>
          <a:noFill/>
        </p:spPr>
        <p:txBody>
          <a:bodyPr wrap="square" rtlCol="0">
            <a:spAutoFit/>
          </a:bodyPr>
          <a:lstStyle/>
          <a:p>
            <a:pPr algn="ctr"/>
            <a:r>
              <a:rPr lang="en-US" sz="4800" b="1" dirty="0"/>
              <a:t>Perception of Us</a:t>
            </a:r>
          </a:p>
        </p:txBody>
      </p:sp>
    </p:spTree>
    <p:extLst>
      <p:ext uri="{BB962C8B-B14F-4D97-AF65-F5344CB8AC3E}">
        <p14:creationId xmlns:p14="http://schemas.microsoft.com/office/powerpoint/2010/main" val="15810592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2109" y="655487"/>
            <a:ext cx="7772400" cy="1470025"/>
          </a:xfrm>
        </p:spPr>
        <p:txBody>
          <a:bodyPr/>
          <a:lstStyle/>
          <a:p>
            <a:r>
              <a:rPr lang="en-US" sz="4400" dirty="0"/>
              <a:t>We Need to Contribute More Than Just a Test Result</a:t>
            </a:r>
            <a:br>
              <a:rPr lang="en-US" sz="4400" dirty="0"/>
            </a:br>
            <a:br>
              <a:rPr lang="en-US" sz="4400" dirty="0"/>
            </a:br>
            <a:r>
              <a:rPr lang="en-US" sz="4400" dirty="0">
                <a:solidFill>
                  <a:schemeClr val="tx2"/>
                </a:solidFill>
              </a:rPr>
              <a:t>We Need to Provide Information that Helps Patients Get a Rapid and Accurate Diagnosis with Only the Correct Tests</a:t>
            </a:r>
          </a:p>
        </p:txBody>
      </p:sp>
    </p:spTree>
    <p:extLst>
      <p:ext uri="{BB962C8B-B14F-4D97-AF65-F5344CB8AC3E}">
        <p14:creationId xmlns:p14="http://schemas.microsoft.com/office/powerpoint/2010/main" val="14849182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5174" y="226960"/>
            <a:ext cx="8897508" cy="1470025"/>
          </a:xfrm>
        </p:spPr>
        <p:txBody>
          <a:bodyPr/>
          <a:lstStyle/>
          <a:p>
            <a:r>
              <a:rPr lang="en-US" sz="4600" dirty="0"/>
              <a:t>The Door is Formally and Publicly Opened for Expert Laboratorians to Participate</a:t>
            </a:r>
            <a:br>
              <a:rPr lang="en-US" sz="4600" dirty="0"/>
            </a:br>
            <a:br>
              <a:rPr lang="en-US" sz="4600" dirty="0">
                <a:solidFill>
                  <a:schemeClr val="tx2"/>
                </a:solidFill>
              </a:rPr>
            </a:br>
            <a:r>
              <a:rPr lang="en-US" sz="4600" dirty="0">
                <a:solidFill>
                  <a:srgbClr val="C00000"/>
                </a:solidFill>
              </a:rPr>
              <a:t>and to Lead</a:t>
            </a:r>
            <a:br>
              <a:rPr lang="en-US" sz="4600" dirty="0">
                <a:solidFill>
                  <a:srgbClr val="C00000"/>
                </a:solidFill>
              </a:rPr>
            </a:br>
            <a:br>
              <a:rPr lang="en-US" sz="4600" dirty="0">
                <a:solidFill>
                  <a:schemeClr val="tx2"/>
                </a:solidFill>
              </a:rPr>
            </a:br>
            <a:r>
              <a:rPr lang="en-US" sz="4600" dirty="0"/>
              <a:t>A Team of Providers Who Provide an Accurate </a:t>
            </a:r>
            <a:br>
              <a:rPr lang="en-US" sz="4600" dirty="0"/>
            </a:br>
            <a:r>
              <a:rPr lang="en-US" sz="4600" dirty="0"/>
              <a:t>Diagnosis Rapidly</a:t>
            </a:r>
          </a:p>
        </p:txBody>
      </p:sp>
    </p:spTree>
    <p:extLst>
      <p:ext uri="{BB962C8B-B14F-4D97-AF65-F5344CB8AC3E}">
        <p14:creationId xmlns:p14="http://schemas.microsoft.com/office/powerpoint/2010/main" val="11103770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299411" y="5908158"/>
            <a:ext cx="8584239" cy="806968"/>
          </a:xfrm>
          <a:prstGeom prst="rect">
            <a:avLst/>
          </a:prstGeom>
          <a:solidFill>
            <a:schemeClr val="bg1"/>
          </a:solidFill>
        </p:spPr>
        <p:txBody>
          <a:bodyPr wrap="square" rtlCol="0">
            <a:spAutoFit/>
          </a:bodyPr>
          <a:lstStyle/>
          <a:p>
            <a:endParaRPr lang="en-US" dirty="0"/>
          </a:p>
        </p:txBody>
      </p:sp>
      <p:sp>
        <p:nvSpPr>
          <p:cNvPr id="25602" name="TextBox 1">
            <a:extLst>
              <a:ext uri="{FF2B5EF4-FFF2-40B4-BE49-F238E27FC236}">
                <a16:creationId xmlns:a16="http://schemas.microsoft.com/office/drawing/2014/main" id="{0D964357-D0B2-4EE4-9BB9-176CC4F591AB}"/>
              </a:ext>
            </a:extLst>
          </p:cNvPr>
          <p:cNvSpPr txBox="1">
            <a:spLocks noChangeArrowheads="1"/>
          </p:cNvSpPr>
          <p:nvPr/>
        </p:nvSpPr>
        <p:spPr bwMode="auto">
          <a:xfrm>
            <a:off x="1709738" y="6361113"/>
            <a:ext cx="2624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t>Department of Pathology</a:t>
            </a:r>
          </a:p>
        </p:txBody>
      </p:sp>
      <p:sp>
        <p:nvSpPr>
          <p:cNvPr id="25603" name="TextBox 3">
            <a:extLst>
              <a:ext uri="{FF2B5EF4-FFF2-40B4-BE49-F238E27FC236}">
                <a16:creationId xmlns:a16="http://schemas.microsoft.com/office/drawing/2014/main" id="{6419B910-2214-43E0-9944-EF1A229B4366}"/>
              </a:ext>
            </a:extLst>
          </p:cNvPr>
          <p:cNvSpPr txBox="1">
            <a:spLocks noChangeArrowheads="1"/>
          </p:cNvSpPr>
          <p:nvPr/>
        </p:nvSpPr>
        <p:spPr bwMode="auto">
          <a:xfrm>
            <a:off x="1709738" y="6326188"/>
            <a:ext cx="25130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600" b="1" dirty="0"/>
          </a:p>
        </p:txBody>
      </p:sp>
      <p:sp>
        <p:nvSpPr>
          <p:cNvPr id="25604" name="Rectangle 3">
            <a:extLst>
              <a:ext uri="{FF2B5EF4-FFF2-40B4-BE49-F238E27FC236}">
                <a16:creationId xmlns:a16="http://schemas.microsoft.com/office/drawing/2014/main" id="{A0F9D5B3-836B-455E-92C4-F41908A7C240}"/>
              </a:ext>
            </a:extLst>
          </p:cNvPr>
          <p:cNvSpPr>
            <a:spLocks noChangeArrowheads="1"/>
          </p:cNvSpPr>
          <p:nvPr/>
        </p:nvSpPr>
        <p:spPr bwMode="auto">
          <a:xfrm>
            <a:off x="7234237" y="6421438"/>
            <a:ext cx="1704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800" b="1" dirty="0"/>
              <a:t>Lundberg, 1981</a:t>
            </a:r>
          </a:p>
        </p:txBody>
      </p:sp>
      <p:sp>
        <p:nvSpPr>
          <p:cNvPr id="25626" name="Rectangle 9">
            <a:extLst>
              <a:ext uri="{FF2B5EF4-FFF2-40B4-BE49-F238E27FC236}">
                <a16:creationId xmlns:a16="http://schemas.microsoft.com/office/drawing/2014/main" id="{49C56F39-653B-4505-B3AC-AA1630C2983B}"/>
              </a:ext>
            </a:extLst>
          </p:cNvPr>
          <p:cNvSpPr>
            <a:spLocks noChangeArrowheads="1"/>
          </p:cNvSpPr>
          <p:nvPr/>
        </p:nvSpPr>
        <p:spPr bwMode="auto">
          <a:xfrm>
            <a:off x="5036577" y="385695"/>
            <a:ext cx="2244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800" b="1" dirty="0"/>
              <a:t>Error between result</a:t>
            </a:r>
          </a:p>
          <a:p>
            <a:pPr>
              <a:spcBef>
                <a:spcPct val="0"/>
              </a:spcBef>
              <a:spcAft>
                <a:spcPct val="0"/>
              </a:spcAft>
              <a:buFontTx/>
              <a:buNone/>
            </a:pPr>
            <a:r>
              <a:rPr lang="en-US" altLang="en-US" sz="1800" b="1" dirty="0"/>
              <a:t>receipt and action?</a:t>
            </a:r>
          </a:p>
        </p:txBody>
      </p:sp>
      <p:sp>
        <p:nvSpPr>
          <p:cNvPr id="25627" name="Rectangle 9">
            <a:extLst>
              <a:ext uri="{FF2B5EF4-FFF2-40B4-BE49-F238E27FC236}">
                <a16:creationId xmlns:a16="http://schemas.microsoft.com/office/drawing/2014/main" id="{139233B1-E36D-44E0-B196-10DC366E9B23}"/>
              </a:ext>
            </a:extLst>
          </p:cNvPr>
          <p:cNvSpPr>
            <a:spLocks noChangeArrowheads="1"/>
          </p:cNvSpPr>
          <p:nvPr/>
        </p:nvSpPr>
        <p:spPr bwMode="auto">
          <a:xfrm>
            <a:off x="296245" y="396721"/>
            <a:ext cx="18843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800" b="1" dirty="0"/>
              <a:t>Has the right test</a:t>
            </a:r>
          </a:p>
          <a:p>
            <a:pPr>
              <a:spcBef>
                <a:spcPct val="0"/>
              </a:spcBef>
              <a:spcAft>
                <a:spcPct val="0"/>
              </a:spcAft>
              <a:buFontTx/>
              <a:buNone/>
            </a:pPr>
            <a:r>
              <a:rPr lang="en-US" altLang="en-US" sz="1800" b="1" dirty="0"/>
              <a:t>been ordered?</a:t>
            </a:r>
          </a:p>
        </p:txBody>
      </p:sp>
      <p:grpSp>
        <p:nvGrpSpPr>
          <p:cNvPr id="50" name="Group 64">
            <a:extLst>
              <a:ext uri="{FF2B5EF4-FFF2-40B4-BE49-F238E27FC236}">
                <a16:creationId xmlns:a16="http://schemas.microsoft.com/office/drawing/2014/main" id="{062EF706-9B3F-457A-BF3D-F0696B9088A8}"/>
              </a:ext>
            </a:extLst>
          </p:cNvPr>
          <p:cNvGrpSpPr>
            <a:grpSpLocks/>
          </p:cNvGrpSpPr>
          <p:nvPr/>
        </p:nvGrpSpPr>
        <p:grpSpPr bwMode="auto">
          <a:xfrm rot="327002">
            <a:off x="1979542" y="734856"/>
            <a:ext cx="644972" cy="577801"/>
            <a:chOff x="2043" y="592"/>
            <a:chExt cx="252" cy="391"/>
          </a:xfrm>
          <a:solidFill>
            <a:srgbClr val="C00000"/>
          </a:solidFill>
        </p:grpSpPr>
        <p:sp>
          <p:nvSpPr>
            <p:cNvPr id="51" name="Freeform 65">
              <a:extLst>
                <a:ext uri="{FF2B5EF4-FFF2-40B4-BE49-F238E27FC236}">
                  <a16:creationId xmlns:a16="http://schemas.microsoft.com/office/drawing/2014/main" id="{004AE1BE-91EC-4827-8677-A9FA78607ED7}"/>
                </a:ext>
              </a:extLst>
            </p:cNvPr>
            <p:cNvSpPr>
              <a:spLocks/>
            </p:cNvSpPr>
            <p:nvPr/>
          </p:nvSpPr>
          <p:spPr bwMode="auto">
            <a:xfrm>
              <a:off x="2043" y="592"/>
              <a:ext cx="222" cy="328"/>
            </a:xfrm>
            <a:custGeom>
              <a:avLst/>
              <a:gdLst>
                <a:gd name="T0" fmla="*/ 27 w 222"/>
                <a:gd name="T1" fmla="*/ 0 h 328"/>
                <a:gd name="T2" fmla="*/ 0 w 222"/>
                <a:gd name="T3" fmla="*/ 17 h 328"/>
                <a:gd name="T4" fmla="*/ 195 w 222"/>
                <a:gd name="T5" fmla="*/ 328 h 328"/>
                <a:gd name="T6" fmla="*/ 222 w 222"/>
                <a:gd name="T7" fmla="*/ 311 h 328"/>
                <a:gd name="T8" fmla="*/ 27 w 222"/>
                <a:gd name="T9" fmla="*/ 0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328">
                  <a:moveTo>
                    <a:pt x="27" y="0"/>
                  </a:moveTo>
                  <a:lnTo>
                    <a:pt x="0" y="17"/>
                  </a:lnTo>
                  <a:lnTo>
                    <a:pt x="195" y="328"/>
                  </a:lnTo>
                  <a:lnTo>
                    <a:pt x="222" y="311"/>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000000"/>
                </a:solidFill>
              </a:endParaRPr>
            </a:p>
          </p:txBody>
        </p:sp>
        <p:sp>
          <p:nvSpPr>
            <p:cNvPr id="52" name="Freeform 66">
              <a:extLst>
                <a:ext uri="{FF2B5EF4-FFF2-40B4-BE49-F238E27FC236}">
                  <a16:creationId xmlns:a16="http://schemas.microsoft.com/office/drawing/2014/main" id="{C0327E57-0DE5-4B54-87A7-1F1A65AB5B85}"/>
                </a:ext>
              </a:extLst>
            </p:cNvPr>
            <p:cNvSpPr>
              <a:spLocks/>
            </p:cNvSpPr>
            <p:nvPr/>
          </p:nvSpPr>
          <p:spPr bwMode="auto">
            <a:xfrm>
              <a:off x="2173" y="842"/>
              <a:ext cx="124" cy="141"/>
            </a:xfrm>
            <a:custGeom>
              <a:avLst/>
              <a:gdLst>
                <a:gd name="T0" fmla="*/ 0 w 121"/>
                <a:gd name="T1" fmla="*/ 67 h 141"/>
                <a:gd name="T2" fmla="*/ 121 w 121"/>
                <a:gd name="T3" fmla="*/ 141 h 141"/>
                <a:gd name="T4" fmla="*/ 107 w 121"/>
                <a:gd name="T5" fmla="*/ 0 h 141"/>
                <a:gd name="T6" fmla="*/ 75 w 121"/>
                <a:gd name="T7" fmla="*/ 67 h 141"/>
                <a:gd name="T8" fmla="*/ 0 w 121"/>
                <a:gd name="T9" fmla="*/ 67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1">
                  <a:moveTo>
                    <a:pt x="0" y="67"/>
                  </a:moveTo>
                  <a:lnTo>
                    <a:pt x="121" y="141"/>
                  </a:lnTo>
                  <a:lnTo>
                    <a:pt x="107" y="0"/>
                  </a:lnTo>
                  <a:lnTo>
                    <a:pt x="75" y="67"/>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000000"/>
                </a:solidFill>
              </a:endParaRPr>
            </a:p>
          </p:txBody>
        </p:sp>
      </p:grpSp>
      <p:grpSp>
        <p:nvGrpSpPr>
          <p:cNvPr id="53" name="Group 67">
            <a:extLst>
              <a:ext uri="{FF2B5EF4-FFF2-40B4-BE49-F238E27FC236}">
                <a16:creationId xmlns:a16="http://schemas.microsoft.com/office/drawing/2014/main" id="{57C7DDE5-3B00-4D81-AC05-3830CA63C3EA}"/>
              </a:ext>
            </a:extLst>
          </p:cNvPr>
          <p:cNvGrpSpPr>
            <a:grpSpLocks/>
          </p:cNvGrpSpPr>
          <p:nvPr/>
        </p:nvGrpSpPr>
        <p:grpSpPr bwMode="auto">
          <a:xfrm>
            <a:off x="4399419" y="748695"/>
            <a:ext cx="355600" cy="620713"/>
            <a:chOff x="3832" y="592"/>
            <a:chExt cx="252" cy="391"/>
          </a:xfrm>
          <a:solidFill>
            <a:srgbClr val="C00000"/>
          </a:solidFill>
        </p:grpSpPr>
        <p:sp>
          <p:nvSpPr>
            <p:cNvPr id="54" name="Freeform 68">
              <a:extLst>
                <a:ext uri="{FF2B5EF4-FFF2-40B4-BE49-F238E27FC236}">
                  <a16:creationId xmlns:a16="http://schemas.microsoft.com/office/drawing/2014/main" id="{ACF3C5FB-110C-4844-AB0D-782F9E36E21F}"/>
                </a:ext>
              </a:extLst>
            </p:cNvPr>
            <p:cNvSpPr>
              <a:spLocks/>
            </p:cNvSpPr>
            <p:nvPr/>
          </p:nvSpPr>
          <p:spPr bwMode="auto">
            <a:xfrm>
              <a:off x="3864" y="592"/>
              <a:ext cx="225" cy="328"/>
            </a:xfrm>
            <a:custGeom>
              <a:avLst/>
              <a:gdLst>
                <a:gd name="T0" fmla="*/ 221 w 221"/>
                <a:gd name="T1" fmla="*/ 17 h 328"/>
                <a:gd name="T2" fmla="*/ 195 w 221"/>
                <a:gd name="T3" fmla="*/ 0 h 328"/>
                <a:gd name="T4" fmla="*/ 0 w 221"/>
                <a:gd name="T5" fmla="*/ 311 h 328"/>
                <a:gd name="T6" fmla="*/ 26 w 221"/>
                <a:gd name="T7" fmla="*/ 328 h 328"/>
                <a:gd name="T8" fmla="*/ 221 w 221"/>
                <a:gd name="T9" fmla="*/ 1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 h="328">
                  <a:moveTo>
                    <a:pt x="221" y="17"/>
                  </a:moveTo>
                  <a:lnTo>
                    <a:pt x="195" y="0"/>
                  </a:lnTo>
                  <a:lnTo>
                    <a:pt x="0" y="311"/>
                  </a:lnTo>
                  <a:lnTo>
                    <a:pt x="26" y="328"/>
                  </a:lnTo>
                  <a:lnTo>
                    <a:pt x="221" y="17"/>
                  </a:lnTo>
                  <a:close/>
                </a:path>
              </a:pathLst>
            </a:custGeom>
            <a:grpFill/>
            <a:ln w="9525">
              <a:noFill/>
              <a:round/>
              <a:headEnd/>
              <a:tailEnd/>
            </a:ln>
          </p:spPr>
          <p:txBody>
            <a:bodyPr/>
            <a:lstStyle/>
            <a:p>
              <a:pPr>
                <a:defRPr/>
              </a:pPr>
              <a:endParaRPr lang="en-US" dirty="0">
                <a:solidFill>
                  <a:srgbClr val="C00000"/>
                </a:solidFill>
              </a:endParaRPr>
            </a:p>
          </p:txBody>
        </p:sp>
        <p:sp>
          <p:nvSpPr>
            <p:cNvPr id="55" name="Freeform 69">
              <a:extLst>
                <a:ext uri="{FF2B5EF4-FFF2-40B4-BE49-F238E27FC236}">
                  <a16:creationId xmlns:a16="http://schemas.microsoft.com/office/drawing/2014/main" id="{3E12C8D6-930D-438E-AE69-B31D58C5CA4B}"/>
                </a:ext>
              </a:extLst>
            </p:cNvPr>
            <p:cNvSpPr>
              <a:spLocks/>
            </p:cNvSpPr>
            <p:nvPr/>
          </p:nvSpPr>
          <p:spPr bwMode="auto">
            <a:xfrm>
              <a:off x="3832" y="841"/>
              <a:ext cx="122" cy="142"/>
            </a:xfrm>
            <a:custGeom>
              <a:avLst/>
              <a:gdLst>
                <a:gd name="T0" fmla="*/ 13 w 121"/>
                <a:gd name="T1" fmla="*/ 0 h 142"/>
                <a:gd name="T2" fmla="*/ 0 w 121"/>
                <a:gd name="T3" fmla="*/ 142 h 142"/>
                <a:gd name="T4" fmla="*/ 121 w 121"/>
                <a:gd name="T5" fmla="*/ 67 h 142"/>
                <a:gd name="T6" fmla="*/ 46 w 121"/>
                <a:gd name="T7" fmla="*/ 68 h 142"/>
                <a:gd name="T8" fmla="*/ 13 w 121"/>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42">
                  <a:moveTo>
                    <a:pt x="13" y="0"/>
                  </a:moveTo>
                  <a:lnTo>
                    <a:pt x="0" y="142"/>
                  </a:lnTo>
                  <a:lnTo>
                    <a:pt x="121" y="67"/>
                  </a:lnTo>
                  <a:lnTo>
                    <a:pt x="46" y="68"/>
                  </a:lnTo>
                  <a:lnTo>
                    <a:pt x="13" y="0"/>
                  </a:lnTo>
                  <a:close/>
                </a:path>
              </a:pathLst>
            </a:custGeom>
            <a:grpFill/>
            <a:ln w="9525">
              <a:noFill/>
              <a:round/>
              <a:headEnd/>
              <a:tailEnd/>
            </a:ln>
          </p:spPr>
          <p:txBody>
            <a:bodyPr/>
            <a:lstStyle/>
            <a:p>
              <a:pPr>
                <a:defRPr/>
              </a:pPr>
              <a:endParaRPr lang="en-US" dirty="0">
                <a:solidFill>
                  <a:srgbClr val="C00000"/>
                </a:solidFill>
              </a:endParaRPr>
            </a:p>
          </p:txBody>
        </p:sp>
      </p:grpSp>
      <p:grpSp>
        <p:nvGrpSpPr>
          <p:cNvPr id="4" name="Group 3"/>
          <p:cNvGrpSpPr/>
          <p:nvPr/>
        </p:nvGrpSpPr>
        <p:grpSpPr>
          <a:xfrm>
            <a:off x="243849" y="1418983"/>
            <a:ext cx="5227638" cy="5218113"/>
            <a:chOff x="1927225" y="934992"/>
            <a:chExt cx="5227638" cy="5218113"/>
          </a:xfrm>
        </p:grpSpPr>
        <p:pic>
          <p:nvPicPr>
            <p:cNvPr id="25605" name="Picture 12">
              <a:extLst>
                <a:ext uri="{FF2B5EF4-FFF2-40B4-BE49-F238E27FC236}">
                  <a16:creationId xmlns:a16="http://schemas.microsoft.com/office/drawing/2014/main" id="{15255823-8391-4F22-AC30-C583461FD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807" y="959477"/>
              <a:ext cx="122872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4">
              <a:extLst>
                <a:ext uri="{FF2B5EF4-FFF2-40B4-BE49-F238E27FC236}">
                  <a16:creationId xmlns:a16="http://schemas.microsoft.com/office/drawing/2014/main" id="{42FF7EA1-9066-453C-A903-31DF99CE0656}"/>
                </a:ext>
              </a:extLst>
            </p:cNvPr>
            <p:cNvSpPr>
              <a:spLocks noChangeArrowheads="1"/>
            </p:cNvSpPr>
            <p:nvPr/>
          </p:nvSpPr>
          <p:spPr bwMode="auto">
            <a:xfrm>
              <a:off x="5548313" y="1068388"/>
              <a:ext cx="957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400" b="1" dirty="0"/>
                <a:t>Action</a:t>
              </a:r>
              <a:endParaRPr lang="en-US" altLang="en-US" sz="2800" b="1" dirty="0"/>
            </a:p>
          </p:txBody>
        </p:sp>
        <p:sp>
          <p:nvSpPr>
            <p:cNvPr id="25607" name="Rectangle 19">
              <a:extLst>
                <a:ext uri="{FF2B5EF4-FFF2-40B4-BE49-F238E27FC236}">
                  <a16:creationId xmlns:a16="http://schemas.microsoft.com/office/drawing/2014/main" id="{01AA98B5-83C6-4CC1-A21E-4323D178D6A4}"/>
                </a:ext>
              </a:extLst>
            </p:cNvPr>
            <p:cNvSpPr>
              <a:spLocks noChangeArrowheads="1"/>
            </p:cNvSpPr>
            <p:nvPr/>
          </p:nvSpPr>
          <p:spPr bwMode="auto">
            <a:xfrm>
              <a:off x="5110163" y="1903413"/>
              <a:ext cx="204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400" b="1" dirty="0"/>
                <a:t>Interpretation</a:t>
              </a:r>
              <a:endParaRPr lang="en-US" altLang="en-US" sz="2800" b="1" dirty="0"/>
            </a:p>
          </p:txBody>
        </p:sp>
        <p:sp>
          <p:nvSpPr>
            <p:cNvPr id="25608" name="Rectangle 21">
              <a:extLst>
                <a:ext uri="{FF2B5EF4-FFF2-40B4-BE49-F238E27FC236}">
                  <a16:creationId xmlns:a16="http://schemas.microsoft.com/office/drawing/2014/main" id="{2FE53EA0-8FA0-4B78-8E6B-CCB43A91EBA6}"/>
                </a:ext>
              </a:extLst>
            </p:cNvPr>
            <p:cNvSpPr>
              <a:spLocks noChangeArrowheads="1"/>
            </p:cNvSpPr>
            <p:nvPr/>
          </p:nvSpPr>
          <p:spPr bwMode="auto">
            <a:xfrm>
              <a:off x="5349875" y="2763838"/>
              <a:ext cx="1452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400" b="1" dirty="0"/>
                <a:t>Reporting</a:t>
              </a:r>
              <a:endParaRPr lang="en-US" altLang="en-US" sz="2800" b="1" dirty="0"/>
            </a:p>
          </p:txBody>
        </p:sp>
        <p:sp>
          <p:nvSpPr>
            <p:cNvPr id="25609" name="Rectangle 23">
              <a:extLst>
                <a:ext uri="{FF2B5EF4-FFF2-40B4-BE49-F238E27FC236}">
                  <a16:creationId xmlns:a16="http://schemas.microsoft.com/office/drawing/2014/main" id="{4304389F-591F-48AF-A7F6-F7F6A44016C6}"/>
                </a:ext>
              </a:extLst>
            </p:cNvPr>
            <p:cNvSpPr>
              <a:spLocks noChangeArrowheads="1"/>
            </p:cNvSpPr>
            <p:nvPr/>
          </p:nvSpPr>
          <p:spPr bwMode="auto">
            <a:xfrm>
              <a:off x="5507038" y="3521075"/>
              <a:ext cx="1266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400" b="1" dirty="0"/>
                <a:t>Analysis</a:t>
              </a:r>
              <a:endParaRPr lang="en-US" altLang="en-US" sz="2800" b="1" dirty="0"/>
            </a:p>
          </p:txBody>
        </p:sp>
        <p:sp>
          <p:nvSpPr>
            <p:cNvPr id="25610" name="Rectangle 25">
              <a:extLst>
                <a:ext uri="{FF2B5EF4-FFF2-40B4-BE49-F238E27FC236}">
                  <a16:creationId xmlns:a16="http://schemas.microsoft.com/office/drawing/2014/main" id="{F3B2EFB2-357D-4FE8-AC3C-FB1FBCA1E5B8}"/>
                </a:ext>
              </a:extLst>
            </p:cNvPr>
            <p:cNvSpPr>
              <a:spLocks noChangeArrowheads="1"/>
            </p:cNvSpPr>
            <p:nvPr/>
          </p:nvSpPr>
          <p:spPr bwMode="auto">
            <a:xfrm>
              <a:off x="5038725" y="4332288"/>
              <a:ext cx="171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400" b="1" dirty="0"/>
                <a:t>Preparation</a:t>
              </a:r>
              <a:endParaRPr lang="en-US" altLang="en-US" sz="2800" b="1" dirty="0"/>
            </a:p>
          </p:txBody>
        </p:sp>
        <p:sp>
          <p:nvSpPr>
            <p:cNvPr id="25611" name="Rectangle 16">
              <a:extLst>
                <a:ext uri="{FF2B5EF4-FFF2-40B4-BE49-F238E27FC236}">
                  <a16:creationId xmlns:a16="http://schemas.microsoft.com/office/drawing/2014/main" id="{E8966122-DC64-4610-9780-805BD63EFF0D}"/>
                </a:ext>
              </a:extLst>
            </p:cNvPr>
            <p:cNvSpPr>
              <a:spLocks noChangeArrowheads="1"/>
            </p:cNvSpPr>
            <p:nvPr/>
          </p:nvSpPr>
          <p:spPr bwMode="auto">
            <a:xfrm>
              <a:off x="1927225" y="5097463"/>
              <a:ext cx="51292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000" b="1" dirty="0">
                  <a:solidFill>
                    <a:srgbClr val="3333CC"/>
                  </a:solidFill>
                  <a:latin typeface="Times New Roman" panose="02020603050405020304" pitchFamily="18" charset="0"/>
                </a:rPr>
                <a:t> </a:t>
              </a:r>
              <a:r>
                <a:rPr lang="en-US" altLang="en-US" sz="1600" b="1" dirty="0"/>
                <a:t>The nine steps in the performance of any laboratory</a:t>
              </a:r>
            </a:p>
            <a:p>
              <a:pPr algn="ctr">
                <a:spcBef>
                  <a:spcPct val="0"/>
                </a:spcBef>
                <a:spcAft>
                  <a:spcPct val="0"/>
                </a:spcAft>
                <a:buFontTx/>
                <a:buNone/>
              </a:pPr>
              <a:r>
                <a:rPr lang="en-US" altLang="en-US" sz="1600" b="1" dirty="0"/>
                <a:t>test.  The brain-to-brain turnaround time loop.</a:t>
              </a:r>
            </a:p>
          </p:txBody>
        </p:sp>
        <p:sp>
          <p:nvSpPr>
            <p:cNvPr id="25612" name="Rectangle 27">
              <a:extLst>
                <a:ext uri="{FF2B5EF4-FFF2-40B4-BE49-F238E27FC236}">
                  <a16:creationId xmlns:a16="http://schemas.microsoft.com/office/drawing/2014/main" id="{98F6BB72-9111-4F7F-BFF8-3E78DB7FF1F1}"/>
                </a:ext>
              </a:extLst>
            </p:cNvPr>
            <p:cNvSpPr>
              <a:spLocks noChangeArrowheads="1"/>
            </p:cNvSpPr>
            <p:nvPr/>
          </p:nvSpPr>
          <p:spPr bwMode="auto">
            <a:xfrm>
              <a:off x="2179638" y="4332288"/>
              <a:ext cx="215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400" b="1" dirty="0"/>
                <a:t>Transportation</a:t>
              </a:r>
              <a:endParaRPr lang="en-US" altLang="en-US" sz="2800" b="1" dirty="0"/>
            </a:p>
          </p:txBody>
        </p:sp>
        <p:sp>
          <p:nvSpPr>
            <p:cNvPr id="25613" name="Rectangle 29">
              <a:extLst>
                <a:ext uri="{FF2B5EF4-FFF2-40B4-BE49-F238E27FC236}">
                  <a16:creationId xmlns:a16="http://schemas.microsoft.com/office/drawing/2014/main" id="{1F31CE78-773D-4885-96E6-564FA940FC98}"/>
                </a:ext>
              </a:extLst>
            </p:cNvPr>
            <p:cNvSpPr>
              <a:spLocks noChangeArrowheads="1"/>
            </p:cNvSpPr>
            <p:nvPr/>
          </p:nvSpPr>
          <p:spPr bwMode="auto">
            <a:xfrm>
              <a:off x="2336800" y="3524250"/>
              <a:ext cx="191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400" b="1" dirty="0"/>
                <a:t>Identification</a:t>
              </a:r>
              <a:endParaRPr lang="en-US" altLang="en-US" sz="2800" b="1" dirty="0"/>
            </a:p>
          </p:txBody>
        </p:sp>
        <p:sp>
          <p:nvSpPr>
            <p:cNvPr id="25614" name="Rectangle 31">
              <a:extLst>
                <a:ext uri="{FF2B5EF4-FFF2-40B4-BE49-F238E27FC236}">
                  <a16:creationId xmlns:a16="http://schemas.microsoft.com/office/drawing/2014/main" id="{2E7B4BAB-1E92-4A05-BDB1-F668A3DF1169}"/>
                </a:ext>
              </a:extLst>
            </p:cNvPr>
            <p:cNvSpPr>
              <a:spLocks noChangeArrowheads="1"/>
            </p:cNvSpPr>
            <p:nvPr/>
          </p:nvSpPr>
          <p:spPr bwMode="auto">
            <a:xfrm>
              <a:off x="2352675" y="2746375"/>
              <a:ext cx="1485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400" b="1" dirty="0"/>
                <a:t>Collection</a:t>
              </a:r>
              <a:endParaRPr lang="en-US" altLang="en-US" sz="2800" b="1" dirty="0"/>
            </a:p>
          </p:txBody>
        </p:sp>
        <p:sp>
          <p:nvSpPr>
            <p:cNvPr id="25615" name="Rectangle 33">
              <a:extLst>
                <a:ext uri="{FF2B5EF4-FFF2-40B4-BE49-F238E27FC236}">
                  <a16:creationId xmlns:a16="http://schemas.microsoft.com/office/drawing/2014/main" id="{80D6CB2D-CD69-4AAF-A1F3-0398EF24E242}"/>
                </a:ext>
              </a:extLst>
            </p:cNvPr>
            <p:cNvSpPr>
              <a:spLocks noChangeArrowheads="1"/>
            </p:cNvSpPr>
            <p:nvPr/>
          </p:nvSpPr>
          <p:spPr bwMode="auto">
            <a:xfrm>
              <a:off x="2395538" y="1900238"/>
              <a:ext cx="1298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400" b="1" dirty="0"/>
                <a:t>Ordering</a:t>
              </a:r>
              <a:endParaRPr lang="en-US" altLang="en-US" sz="2800" b="1" dirty="0"/>
            </a:p>
          </p:txBody>
        </p:sp>
        <p:grpSp>
          <p:nvGrpSpPr>
            <p:cNvPr id="18" name="Group 37">
              <a:extLst>
                <a:ext uri="{FF2B5EF4-FFF2-40B4-BE49-F238E27FC236}">
                  <a16:creationId xmlns:a16="http://schemas.microsoft.com/office/drawing/2014/main" id="{080742B4-0222-45F5-B3D7-3F8AF42CCEFB}"/>
                </a:ext>
              </a:extLst>
            </p:cNvPr>
            <p:cNvGrpSpPr>
              <a:grpSpLocks/>
            </p:cNvGrpSpPr>
            <p:nvPr/>
          </p:nvGrpSpPr>
          <p:grpSpPr bwMode="auto">
            <a:xfrm>
              <a:off x="3021806" y="2378151"/>
              <a:ext cx="122238" cy="379413"/>
              <a:chOff x="2011" y="1608"/>
              <a:chExt cx="87" cy="239"/>
            </a:xfrm>
            <a:solidFill>
              <a:schemeClr val="tx1"/>
            </a:solidFill>
          </p:grpSpPr>
          <p:sp>
            <p:nvSpPr>
              <p:cNvPr id="19" name="Rectangle 38">
                <a:extLst>
                  <a:ext uri="{FF2B5EF4-FFF2-40B4-BE49-F238E27FC236}">
                    <a16:creationId xmlns:a16="http://schemas.microsoft.com/office/drawing/2014/main" id="{F49ECF45-7B57-46CC-814B-FC701D1993AE}"/>
                  </a:ext>
                </a:extLst>
              </p:cNvPr>
              <p:cNvSpPr>
                <a:spLocks noChangeArrowheads="1"/>
              </p:cNvSpPr>
              <p:nvPr/>
            </p:nvSpPr>
            <p:spPr bwMode="auto">
              <a:xfrm>
                <a:off x="2047" y="1608"/>
                <a:ext cx="16"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dirty="0">
                  <a:solidFill>
                    <a:srgbClr val="000000"/>
                  </a:solidFill>
                </a:endParaRPr>
              </a:p>
            </p:txBody>
          </p:sp>
          <p:sp>
            <p:nvSpPr>
              <p:cNvPr id="20" name="Freeform 39">
                <a:extLst>
                  <a:ext uri="{FF2B5EF4-FFF2-40B4-BE49-F238E27FC236}">
                    <a16:creationId xmlns:a16="http://schemas.microsoft.com/office/drawing/2014/main" id="{FF82A273-953D-4F02-A54D-ACD3A70990ED}"/>
                  </a:ext>
                </a:extLst>
              </p:cNvPr>
              <p:cNvSpPr>
                <a:spLocks/>
              </p:cNvSpPr>
              <p:nvPr/>
            </p:nvSpPr>
            <p:spPr bwMode="auto">
              <a:xfrm>
                <a:off x="2011" y="1760"/>
                <a:ext cx="87" cy="87"/>
              </a:xfrm>
              <a:custGeom>
                <a:avLst/>
                <a:gdLst>
                  <a:gd name="T0" fmla="*/ 0 w 87"/>
                  <a:gd name="T1" fmla="*/ 0 h 87"/>
                  <a:gd name="T2" fmla="*/ 44 w 87"/>
                  <a:gd name="T3" fmla="*/ 87 h 87"/>
                  <a:gd name="T4" fmla="*/ 87 w 87"/>
                  <a:gd name="T5" fmla="*/ 0 h 87"/>
                  <a:gd name="T6" fmla="*/ 44 w 87"/>
                  <a:gd name="T7" fmla="*/ 27 h 87"/>
                  <a:gd name="T8" fmla="*/ 0 w 87"/>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7">
                    <a:moveTo>
                      <a:pt x="0" y="0"/>
                    </a:moveTo>
                    <a:lnTo>
                      <a:pt x="44" y="87"/>
                    </a:lnTo>
                    <a:lnTo>
                      <a:pt x="87" y="0"/>
                    </a:lnTo>
                    <a:lnTo>
                      <a:pt x="44" y="2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000000"/>
                  </a:solidFill>
                </a:endParaRPr>
              </a:p>
            </p:txBody>
          </p:sp>
        </p:grpSp>
        <p:grpSp>
          <p:nvGrpSpPr>
            <p:cNvPr id="21" name="Group 37">
              <a:extLst>
                <a:ext uri="{FF2B5EF4-FFF2-40B4-BE49-F238E27FC236}">
                  <a16:creationId xmlns:a16="http://schemas.microsoft.com/office/drawing/2014/main" id="{18BA4B6C-14E9-456B-8492-398421DE375B}"/>
                </a:ext>
              </a:extLst>
            </p:cNvPr>
            <p:cNvGrpSpPr>
              <a:grpSpLocks/>
            </p:cNvGrpSpPr>
            <p:nvPr/>
          </p:nvGrpSpPr>
          <p:grpSpPr bwMode="auto">
            <a:xfrm>
              <a:off x="3021806" y="3131048"/>
              <a:ext cx="122238" cy="379413"/>
              <a:chOff x="2011" y="1608"/>
              <a:chExt cx="87" cy="239"/>
            </a:xfrm>
            <a:solidFill>
              <a:schemeClr val="tx1"/>
            </a:solidFill>
          </p:grpSpPr>
          <p:sp>
            <p:nvSpPr>
              <p:cNvPr id="22" name="Rectangle 38">
                <a:extLst>
                  <a:ext uri="{FF2B5EF4-FFF2-40B4-BE49-F238E27FC236}">
                    <a16:creationId xmlns:a16="http://schemas.microsoft.com/office/drawing/2014/main" id="{A3B67028-4374-4CEA-A9EE-3ED0C7BBF067}"/>
                  </a:ext>
                </a:extLst>
              </p:cNvPr>
              <p:cNvSpPr>
                <a:spLocks noChangeArrowheads="1"/>
              </p:cNvSpPr>
              <p:nvPr/>
            </p:nvSpPr>
            <p:spPr bwMode="auto">
              <a:xfrm>
                <a:off x="2047" y="1608"/>
                <a:ext cx="16"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dirty="0">
                  <a:solidFill>
                    <a:srgbClr val="000000"/>
                  </a:solidFill>
                </a:endParaRPr>
              </a:p>
            </p:txBody>
          </p:sp>
          <p:sp>
            <p:nvSpPr>
              <p:cNvPr id="23" name="Freeform 39">
                <a:extLst>
                  <a:ext uri="{FF2B5EF4-FFF2-40B4-BE49-F238E27FC236}">
                    <a16:creationId xmlns:a16="http://schemas.microsoft.com/office/drawing/2014/main" id="{591FA698-5693-471D-9A99-A03D3A68CD82}"/>
                  </a:ext>
                </a:extLst>
              </p:cNvPr>
              <p:cNvSpPr>
                <a:spLocks/>
              </p:cNvSpPr>
              <p:nvPr/>
            </p:nvSpPr>
            <p:spPr bwMode="auto">
              <a:xfrm>
                <a:off x="2011" y="1760"/>
                <a:ext cx="87" cy="87"/>
              </a:xfrm>
              <a:custGeom>
                <a:avLst/>
                <a:gdLst>
                  <a:gd name="T0" fmla="*/ 0 w 87"/>
                  <a:gd name="T1" fmla="*/ 0 h 87"/>
                  <a:gd name="T2" fmla="*/ 44 w 87"/>
                  <a:gd name="T3" fmla="*/ 87 h 87"/>
                  <a:gd name="T4" fmla="*/ 87 w 87"/>
                  <a:gd name="T5" fmla="*/ 0 h 87"/>
                  <a:gd name="T6" fmla="*/ 44 w 87"/>
                  <a:gd name="T7" fmla="*/ 27 h 87"/>
                  <a:gd name="T8" fmla="*/ 0 w 87"/>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7">
                    <a:moveTo>
                      <a:pt x="0" y="0"/>
                    </a:moveTo>
                    <a:lnTo>
                      <a:pt x="44" y="87"/>
                    </a:lnTo>
                    <a:lnTo>
                      <a:pt x="87" y="0"/>
                    </a:lnTo>
                    <a:lnTo>
                      <a:pt x="44" y="2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000000"/>
                  </a:solidFill>
                </a:endParaRPr>
              </a:p>
            </p:txBody>
          </p:sp>
        </p:grpSp>
        <p:grpSp>
          <p:nvGrpSpPr>
            <p:cNvPr id="24" name="Group 37">
              <a:extLst>
                <a:ext uri="{FF2B5EF4-FFF2-40B4-BE49-F238E27FC236}">
                  <a16:creationId xmlns:a16="http://schemas.microsoft.com/office/drawing/2014/main" id="{9E42A288-DE3D-4D8A-85B0-A58957C9419E}"/>
                </a:ext>
              </a:extLst>
            </p:cNvPr>
            <p:cNvGrpSpPr>
              <a:grpSpLocks/>
            </p:cNvGrpSpPr>
            <p:nvPr/>
          </p:nvGrpSpPr>
          <p:grpSpPr bwMode="auto">
            <a:xfrm>
              <a:off x="3035850" y="3952254"/>
              <a:ext cx="122238" cy="379413"/>
              <a:chOff x="2011" y="1608"/>
              <a:chExt cx="87" cy="239"/>
            </a:xfrm>
            <a:solidFill>
              <a:schemeClr val="tx1"/>
            </a:solidFill>
          </p:grpSpPr>
          <p:sp>
            <p:nvSpPr>
              <p:cNvPr id="25" name="Rectangle 38">
                <a:extLst>
                  <a:ext uri="{FF2B5EF4-FFF2-40B4-BE49-F238E27FC236}">
                    <a16:creationId xmlns:a16="http://schemas.microsoft.com/office/drawing/2014/main" id="{7F3014E9-AE9C-4F85-A0EC-32EEF80E8667}"/>
                  </a:ext>
                </a:extLst>
              </p:cNvPr>
              <p:cNvSpPr>
                <a:spLocks noChangeArrowheads="1"/>
              </p:cNvSpPr>
              <p:nvPr/>
            </p:nvSpPr>
            <p:spPr bwMode="auto">
              <a:xfrm>
                <a:off x="2047" y="1608"/>
                <a:ext cx="16"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dirty="0">
                  <a:solidFill>
                    <a:srgbClr val="000000"/>
                  </a:solidFill>
                </a:endParaRPr>
              </a:p>
            </p:txBody>
          </p:sp>
          <p:sp>
            <p:nvSpPr>
              <p:cNvPr id="26" name="Freeform 39">
                <a:extLst>
                  <a:ext uri="{FF2B5EF4-FFF2-40B4-BE49-F238E27FC236}">
                    <a16:creationId xmlns:a16="http://schemas.microsoft.com/office/drawing/2014/main" id="{8F816BA1-3574-4F51-BBAE-88CE46279C0C}"/>
                  </a:ext>
                </a:extLst>
              </p:cNvPr>
              <p:cNvSpPr>
                <a:spLocks/>
              </p:cNvSpPr>
              <p:nvPr/>
            </p:nvSpPr>
            <p:spPr bwMode="auto">
              <a:xfrm>
                <a:off x="2011" y="1760"/>
                <a:ext cx="87" cy="87"/>
              </a:xfrm>
              <a:custGeom>
                <a:avLst/>
                <a:gdLst>
                  <a:gd name="T0" fmla="*/ 0 w 87"/>
                  <a:gd name="T1" fmla="*/ 0 h 87"/>
                  <a:gd name="T2" fmla="*/ 44 w 87"/>
                  <a:gd name="T3" fmla="*/ 87 h 87"/>
                  <a:gd name="T4" fmla="*/ 87 w 87"/>
                  <a:gd name="T5" fmla="*/ 0 h 87"/>
                  <a:gd name="T6" fmla="*/ 44 w 87"/>
                  <a:gd name="T7" fmla="*/ 27 h 87"/>
                  <a:gd name="T8" fmla="*/ 0 w 87"/>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7">
                    <a:moveTo>
                      <a:pt x="0" y="0"/>
                    </a:moveTo>
                    <a:lnTo>
                      <a:pt x="44" y="87"/>
                    </a:lnTo>
                    <a:lnTo>
                      <a:pt x="87" y="0"/>
                    </a:lnTo>
                    <a:lnTo>
                      <a:pt x="44" y="2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000000"/>
                  </a:solidFill>
                </a:endParaRPr>
              </a:p>
            </p:txBody>
          </p:sp>
        </p:grpSp>
        <p:grpSp>
          <p:nvGrpSpPr>
            <p:cNvPr id="28" name="Group 58">
              <a:extLst>
                <a:ext uri="{FF2B5EF4-FFF2-40B4-BE49-F238E27FC236}">
                  <a16:creationId xmlns:a16="http://schemas.microsoft.com/office/drawing/2014/main" id="{0522910A-A9C7-447F-9E7C-2FE56CFD9E03}"/>
                </a:ext>
              </a:extLst>
            </p:cNvPr>
            <p:cNvGrpSpPr>
              <a:grpSpLocks/>
            </p:cNvGrpSpPr>
            <p:nvPr/>
          </p:nvGrpSpPr>
          <p:grpSpPr bwMode="auto">
            <a:xfrm>
              <a:off x="4437006" y="4483116"/>
              <a:ext cx="473075" cy="138113"/>
              <a:chOff x="3736" y="844"/>
              <a:chExt cx="335" cy="87"/>
            </a:xfrm>
            <a:solidFill>
              <a:schemeClr val="tx1"/>
            </a:solidFill>
          </p:grpSpPr>
          <p:sp>
            <p:nvSpPr>
              <p:cNvPr id="29" name="Rectangle 59">
                <a:extLst>
                  <a:ext uri="{FF2B5EF4-FFF2-40B4-BE49-F238E27FC236}">
                    <a16:creationId xmlns:a16="http://schemas.microsoft.com/office/drawing/2014/main" id="{8034FE0A-BBDF-4A89-A9E8-B101CA4F26B1}"/>
                  </a:ext>
                </a:extLst>
              </p:cNvPr>
              <p:cNvSpPr>
                <a:spLocks noChangeArrowheads="1"/>
              </p:cNvSpPr>
              <p:nvPr/>
            </p:nvSpPr>
            <p:spPr bwMode="auto">
              <a:xfrm>
                <a:off x="3736" y="879"/>
                <a:ext cx="277"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dirty="0">
                  <a:solidFill>
                    <a:srgbClr val="000000"/>
                  </a:solidFill>
                </a:endParaRPr>
              </a:p>
            </p:txBody>
          </p:sp>
          <p:sp>
            <p:nvSpPr>
              <p:cNvPr id="30" name="Freeform 60">
                <a:extLst>
                  <a:ext uri="{FF2B5EF4-FFF2-40B4-BE49-F238E27FC236}">
                    <a16:creationId xmlns:a16="http://schemas.microsoft.com/office/drawing/2014/main" id="{37AF1DC2-BC1E-4774-9861-2D9E7AF63591}"/>
                  </a:ext>
                </a:extLst>
              </p:cNvPr>
              <p:cNvSpPr>
                <a:spLocks/>
              </p:cNvSpPr>
              <p:nvPr/>
            </p:nvSpPr>
            <p:spPr bwMode="auto">
              <a:xfrm>
                <a:off x="3984" y="844"/>
                <a:ext cx="87" cy="87"/>
              </a:xfrm>
              <a:custGeom>
                <a:avLst/>
                <a:gdLst>
                  <a:gd name="T0" fmla="*/ 0 w 87"/>
                  <a:gd name="T1" fmla="*/ 87 h 87"/>
                  <a:gd name="T2" fmla="*/ 87 w 87"/>
                  <a:gd name="T3" fmla="*/ 43 h 87"/>
                  <a:gd name="T4" fmla="*/ 0 w 87"/>
                  <a:gd name="T5" fmla="*/ 0 h 87"/>
                  <a:gd name="T6" fmla="*/ 27 w 87"/>
                  <a:gd name="T7" fmla="*/ 43 h 87"/>
                  <a:gd name="T8" fmla="*/ 0 w 87"/>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7">
                    <a:moveTo>
                      <a:pt x="0" y="87"/>
                    </a:moveTo>
                    <a:lnTo>
                      <a:pt x="87" y="43"/>
                    </a:lnTo>
                    <a:lnTo>
                      <a:pt x="0" y="0"/>
                    </a:lnTo>
                    <a:lnTo>
                      <a:pt x="27" y="43"/>
                    </a:ln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000000"/>
                  </a:solidFill>
                </a:endParaRPr>
              </a:p>
            </p:txBody>
          </p:sp>
        </p:grpSp>
        <p:grpSp>
          <p:nvGrpSpPr>
            <p:cNvPr id="31" name="Group 52">
              <a:extLst>
                <a:ext uri="{FF2B5EF4-FFF2-40B4-BE49-F238E27FC236}">
                  <a16:creationId xmlns:a16="http://schemas.microsoft.com/office/drawing/2014/main" id="{C2D61F4F-C7BD-4A87-AF14-86143FB0EEF5}"/>
                </a:ext>
              </a:extLst>
            </p:cNvPr>
            <p:cNvGrpSpPr>
              <a:grpSpLocks/>
            </p:cNvGrpSpPr>
            <p:nvPr/>
          </p:nvGrpSpPr>
          <p:grpSpPr bwMode="auto">
            <a:xfrm>
              <a:off x="6077968" y="3918209"/>
              <a:ext cx="123825" cy="379413"/>
              <a:chOff x="4316" y="2232"/>
              <a:chExt cx="87" cy="239"/>
            </a:xfrm>
            <a:solidFill>
              <a:schemeClr val="tx1"/>
            </a:solidFill>
          </p:grpSpPr>
          <p:sp>
            <p:nvSpPr>
              <p:cNvPr id="32" name="Rectangle 53">
                <a:extLst>
                  <a:ext uri="{FF2B5EF4-FFF2-40B4-BE49-F238E27FC236}">
                    <a16:creationId xmlns:a16="http://schemas.microsoft.com/office/drawing/2014/main" id="{1ED3DA02-6E4B-4383-A490-668D0D61A8D2}"/>
                  </a:ext>
                </a:extLst>
              </p:cNvPr>
              <p:cNvSpPr>
                <a:spLocks noChangeArrowheads="1"/>
              </p:cNvSpPr>
              <p:nvPr/>
            </p:nvSpPr>
            <p:spPr bwMode="auto">
              <a:xfrm>
                <a:off x="4351" y="2290"/>
                <a:ext cx="19"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dirty="0">
                  <a:solidFill>
                    <a:srgbClr val="000000"/>
                  </a:solidFill>
                </a:endParaRPr>
              </a:p>
            </p:txBody>
          </p:sp>
          <p:sp>
            <p:nvSpPr>
              <p:cNvPr id="33" name="Freeform 54">
                <a:extLst>
                  <a:ext uri="{FF2B5EF4-FFF2-40B4-BE49-F238E27FC236}">
                    <a16:creationId xmlns:a16="http://schemas.microsoft.com/office/drawing/2014/main" id="{76F43B44-7A38-4C9E-AD0E-9F70023167E3}"/>
                  </a:ext>
                </a:extLst>
              </p:cNvPr>
              <p:cNvSpPr>
                <a:spLocks/>
              </p:cNvSpPr>
              <p:nvPr/>
            </p:nvSpPr>
            <p:spPr bwMode="auto">
              <a:xfrm>
                <a:off x="4316" y="2232"/>
                <a:ext cx="87" cy="87"/>
              </a:xfrm>
              <a:custGeom>
                <a:avLst/>
                <a:gdLst>
                  <a:gd name="T0" fmla="*/ 87 w 87"/>
                  <a:gd name="T1" fmla="*/ 87 h 87"/>
                  <a:gd name="T2" fmla="*/ 43 w 87"/>
                  <a:gd name="T3" fmla="*/ 0 h 87"/>
                  <a:gd name="T4" fmla="*/ 0 w 87"/>
                  <a:gd name="T5" fmla="*/ 87 h 87"/>
                  <a:gd name="T6" fmla="*/ 43 w 87"/>
                  <a:gd name="T7" fmla="*/ 60 h 87"/>
                  <a:gd name="T8" fmla="*/ 87 w 87"/>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7">
                    <a:moveTo>
                      <a:pt x="87" y="87"/>
                    </a:moveTo>
                    <a:lnTo>
                      <a:pt x="43" y="0"/>
                    </a:lnTo>
                    <a:lnTo>
                      <a:pt x="0" y="87"/>
                    </a:lnTo>
                    <a:lnTo>
                      <a:pt x="43" y="60"/>
                    </a:lnTo>
                    <a:lnTo>
                      <a:pt x="87"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000000"/>
                  </a:solidFill>
                </a:endParaRPr>
              </a:p>
            </p:txBody>
          </p:sp>
        </p:grpSp>
        <p:grpSp>
          <p:nvGrpSpPr>
            <p:cNvPr id="35" name="Group 52">
              <a:extLst>
                <a:ext uri="{FF2B5EF4-FFF2-40B4-BE49-F238E27FC236}">
                  <a16:creationId xmlns:a16="http://schemas.microsoft.com/office/drawing/2014/main" id="{F7DF7EC9-2413-4C1F-A82A-47BAE83FC63F}"/>
                </a:ext>
              </a:extLst>
            </p:cNvPr>
            <p:cNvGrpSpPr>
              <a:grpSpLocks/>
            </p:cNvGrpSpPr>
            <p:nvPr/>
          </p:nvGrpSpPr>
          <p:grpSpPr bwMode="auto">
            <a:xfrm>
              <a:off x="6065870" y="3145373"/>
              <a:ext cx="123825" cy="379413"/>
              <a:chOff x="4316" y="2232"/>
              <a:chExt cx="87" cy="239"/>
            </a:xfrm>
            <a:solidFill>
              <a:schemeClr val="tx1"/>
            </a:solidFill>
          </p:grpSpPr>
          <p:sp>
            <p:nvSpPr>
              <p:cNvPr id="36" name="Rectangle 53">
                <a:extLst>
                  <a:ext uri="{FF2B5EF4-FFF2-40B4-BE49-F238E27FC236}">
                    <a16:creationId xmlns:a16="http://schemas.microsoft.com/office/drawing/2014/main" id="{476B9D21-D03B-4DD2-8D33-9D69751D1353}"/>
                  </a:ext>
                </a:extLst>
              </p:cNvPr>
              <p:cNvSpPr>
                <a:spLocks noChangeArrowheads="1"/>
              </p:cNvSpPr>
              <p:nvPr/>
            </p:nvSpPr>
            <p:spPr bwMode="auto">
              <a:xfrm>
                <a:off x="4351" y="2290"/>
                <a:ext cx="19"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dirty="0">
                  <a:solidFill>
                    <a:srgbClr val="000000"/>
                  </a:solidFill>
                </a:endParaRPr>
              </a:p>
            </p:txBody>
          </p:sp>
          <p:sp>
            <p:nvSpPr>
              <p:cNvPr id="37" name="Freeform 54">
                <a:extLst>
                  <a:ext uri="{FF2B5EF4-FFF2-40B4-BE49-F238E27FC236}">
                    <a16:creationId xmlns:a16="http://schemas.microsoft.com/office/drawing/2014/main" id="{6FACBA67-9362-41B3-B999-D8C7CBF85C2E}"/>
                  </a:ext>
                </a:extLst>
              </p:cNvPr>
              <p:cNvSpPr>
                <a:spLocks/>
              </p:cNvSpPr>
              <p:nvPr/>
            </p:nvSpPr>
            <p:spPr bwMode="auto">
              <a:xfrm>
                <a:off x="4316" y="2232"/>
                <a:ext cx="87" cy="87"/>
              </a:xfrm>
              <a:custGeom>
                <a:avLst/>
                <a:gdLst>
                  <a:gd name="T0" fmla="*/ 87 w 87"/>
                  <a:gd name="T1" fmla="*/ 87 h 87"/>
                  <a:gd name="T2" fmla="*/ 43 w 87"/>
                  <a:gd name="T3" fmla="*/ 0 h 87"/>
                  <a:gd name="T4" fmla="*/ 0 w 87"/>
                  <a:gd name="T5" fmla="*/ 87 h 87"/>
                  <a:gd name="T6" fmla="*/ 43 w 87"/>
                  <a:gd name="T7" fmla="*/ 60 h 87"/>
                  <a:gd name="T8" fmla="*/ 87 w 87"/>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7">
                    <a:moveTo>
                      <a:pt x="87" y="87"/>
                    </a:moveTo>
                    <a:lnTo>
                      <a:pt x="43" y="0"/>
                    </a:lnTo>
                    <a:lnTo>
                      <a:pt x="0" y="87"/>
                    </a:lnTo>
                    <a:lnTo>
                      <a:pt x="43" y="60"/>
                    </a:lnTo>
                    <a:lnTo>
                      <a:pt x="87"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000000"/>
                  </a:solidFill>
                </a:endParaRPr>
              </a:p>
            </p:txBody>
          </p:sp>
        </p:grpSp>
        <p:grpSp>
          <p:nvGrpSpPr>
            <p:cNvPr id="38" name="Group 52">
              <a:extLst>
                <a:ext uri="{FF2B5EF4-FFF2-40B4-BE49-F238E27FC236}">
                  <a16:creationId xmlns:a16="http://schemas.microsoft.com/office/drawing/2014/main" id="{C96A491C-8DE7-4449-B695-50835B9C6195}"/>
                </a:ext>
              </a:extLst>
            </p:cNvPr>
            <p:cNvGrpSpPr>
              <a:grpSpLocks/>
            </p:cNvGrpSpPr>
            <p:nvPr/>
          </p:nvGrpSpPr>
          <p:grpSpPr bwMode="auto">
            <a:xfrm>
              <a:off x="6065869" y="2338265"/>
              <a:ext cx="123825" cy="379413"/>
              <a:chOff x="4316" y="2232"/>
              <a:chExt cx="87" cy="239"/>
            </a:xfrm>
            <a:solidFill>
              <a:schemeClr val="tx1"/>
            </a:solidFill>
          </p:grpSpPr>
          <p:sp>
            <p:nvSpPr>
              <p:cNvPr id="39" name="Rectangle 53">
                <a:extLst>
                  <a:ext uri="{FF2B5EF4-FFF2-40B4-BE49-F238E27FC236}">
                    <a16:creationId xmlns:a16="http://schemas.microsoft.com/office/drawing/2014/main" id="{4742D661-DBC2-4363-B0DE-B945C3E299BF}"/>
                  </a:ext>
                </a:extLst>
              </p:cNvPr>
              <p:cNvSpPr>
                <a:spLocks noChangeArrowheads="1"/>
              </p:cNvSpPr>
              <p:nvPr/>
            </p:nvSpPr>
            <p:spPr bwMode="auto">
              <a:xfrm>
                <a:off x="4351" y="2290"/>
                <a:ext cx="19"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dirty="0">
                  <a:solidFill>
                    <a:srgbClr val="000000"/>
                  </a:solidFill>
                </a:endParaRPr>
              </a:p>
            </p:txBody>
          </p:sp>
          <p:sp>
            <p:nvSpPr>
              <p:cNvPr id="40" name="Freeform 54">
                <a:extLst>
                  <a:ext uri="{FF2B5EF4-FFF2-40B4-BE49-F238E27FC236}">
                    <a16:creationId xmlns:a16="http://schemas.microsoft.com/office/drawing/2014/main" id="{D0E3B0B4-848F-440E-8366-9D72A22ACD05}"/>
                  </a:ext>
                </a:extLst>
              </p:cNvPr>
              <p:cNvSpPr>
                <a:spLocks/>
              </p:cNvSpPr>
              <p:nvPr/>
            </p:nvSpPr>
            <p:spPr bwMode="auto">
              <a:xfrm>
                <a:off x="4316" y="2232"/>
                <a:ext cx="87" cy="87"/>
              </a:xfrm>
              <a:custGeom>
                <a:avLst/>
                <a:gdLst>
                  <a:gd name="T0" fmla="*/ 87 w 87"/>
                  <a:gd name="T1" fmla="*/ 87 h 87"/>
                  <a:gd name="T2" fmla="*/ 43 w 87"/>
                  <a:gd name="T3" fmla="*/ 0 h 87"/>
                  <a:gd name="T4" fmla="*/ 0 w 87"/>
                  <a:gd name="T5" fmla="*/ 87 h 87"/>
                  <a:gd name="T6" fmla="*/ 43 w 87"/>
                  <a:gd name="T7" fmla="*/ 60 h 87"/>
                  <a:gd name="T8" fmla="*/ 87 w 87"/>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7">
                    <a:moveTo>
                      <a:pt x="87" y="87"/>
                    </a:moveTo>
                    <a:lnTo>
                      <a:pt x="43" y="0"/>
                    </a:lnTo>
                    <a:lnTo>
                      <a:pt x="0" y="87"/>
                    </a:lnTo>
                    <a:lnTo>
                      <a:pt x="43" y="60"/>
                    </a:lnTo>
                    <a:lnTo>
                      <a:pt x="87"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000000"/>
                  </a:solidFill>
                </a:endParaRPr>
              </a:p>
            </p:txBody>
          </p:sp>
        </p:grpSp>
        <p:grpSp>
          <p:nvGrpSpPr>
            <p:cNvPr id="41" name="Group 52">
              <a:extLst>
                <a:ext uri="{FF2B5EF4-FFF2-40B4-BE49-F238E27FC236}">
                  <a16:creationId xmlns:a16="http://schemas.microsoft.com/office/drawing/2014/main" id="{FFC2B662-B9E4-44D2-A616-066A306E89E9}"/>
                </a:ext>
              </a:extLst>
            </p:cNvPr>
            <p:cNvGrpSpPr>
              <a:grpSpLocks/>
            </p:cNvGrpSpPr>
            <p:nvPr/>
          </p:nvGrpSpPr>
          <p:grpSpPr bwMode="auto">
            <a:xfrm>
              <a:off x="6027284" y="1477798"/>
              <a:ext cx="123825" cy="379413"/>
              <a:chOff x="4316" y="2232"/>
              <a:chExt cx="87" cy="239"/>
            </a:xfrm>
            <a:solidFill>
              <a:schemeClr val="tx1"/>
            </a:solidFill>
          </p:grpSpPr>
          <p:sp>
            <p:nvSpPr>
              <p:cNvPr id="42" name="Rectangle 53">
                <a:extLst>
                  <a:ext uri="{FF2B5EF4-FFF2-40B4-BE49-F238E27FC236}">
                    <a16:creationId xmlns:a16="http://schemas.microsoft.com/office/drawing/2014/main" id="{AB161FA0-8ED8-4ACC-95EE-8F0DCCF8AEB2}"/>
                  </a:ext>
                </a:extLst>
              </p:cNvPr>
              <p:cNvSpPr>
                <a:spLocks noChangeArrowheads="1"/>
              </p:cNvSpPr>
              <p:nvPr/>
            </p:nvSpPr>
            <p:spPr bwMode="auto">
              <a:xfrm>
                <a:off x="4351" y="2290"/>
                <a:ext cx="19"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dirty="0">
                  <a:solidFill>
                    <a:srgbClr val="000000"/>
                  </a:solidFill>
                </a:endParaRPr>
              </a:p>
            </p:txBody>
          </p:sp>
          <p:sp>
            <p:nvSpPr>
              <p:cNvPr id="43" name="Freeform 54">
                <a:extLst>
                  <a:ext uri="{FF2B5EF4-FFF2-40B4-BE49-F238E27FC236}">
                    <a16:creationId xmlns:a16="http://schemas.microsoft.com/office/drawing/2014/main" id="{039994D8-2121-4B11-B7AE-5A9E593230C0}"/>
                  </a:ext>
                </a:extLst>
              </p:cNvPr>
              <p:cNvSpPr>
                <a:spLocks/>
              </p:cNvSpPr>
              <p:nvPr/>
            </p:nvSpPr>
            <p:spPr bwMode="auto">
              <a:xfrm>
                <a:off x="4316" y="2232"/>
                <a:ext cx="87" cy="87"/>
              </a:xfrm>
              <a:custGeom>
                <a:avLst/>
                <a:gdLst>
                  <a:gd name="T0" fmla="*/ 87 w 87"/>
                  <a:gd name="T1" fmla="*/ 87 h 87"/>
                  <a:gd name="T2" fmla="*/ 43 w 87"/>
                  <a:gd name="T3" fmla="*/ 0 h 87"/>
                  <a:gd name="T4" fmla="*/ 0 w 87"/>
                  <a:gd name="T5" fmla="*/ 87 h 87"/>
                  <a:gd name="T6" fmla="*/ 43 w 87"/>
                  <a:gd name="T7" fmla="*/ 60 h 87"/>
                  <a:gd name="T8" fmla="*/ 87 w 87"/>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7">
                    <a:moveTo>
                      <a:pt x="87" y="87"/>
                    </a:moveTo>
                    <a:lnTo>
                      <a:pt x="43" y="0"/>
                    </a:lnTo>
                    <a:lnTo>
                      <a:pt x="0" y="87"/>
                    </a:lnTo>
                    <a:lnTo>
                      <a:pt x="43" y="60"/>
                    </a:lnTo>
                    <a:lnTo>
                      <a:pt x="87"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000000"/>
                  </a:solidFill>
                </a:endParaRPr>
              </a:p>
            </p:txBody>
          </p:sp>
        </p:grpSp>
        <p:grpSp>
          <p:nvGrpSpPr>
            <p:cNvPr id="44" name="Group 58">
              <a:extLst>
                <a:ext uri="{FF2B5EF4-FFF2-40B4-BE49-F238E27FC236}">
                  <a16:creationId xmlns:a16="http://schemas.microsoft.com/office/drawing/2014/main" id="{997EDF5E-38AE-46E6-A842-45EF6D3C736D}"/>
                </a:ext>
              </a:extLst>
            </p:cNvPr>
            <p:cNvGrpSpPr>
              <a:grpSpLocks/>
            </p:cNvGrpSpPr>
            <p:nvPr/>
          </p:nvGrpSpPr>
          <p:grpSpPr bwMode="auto">
            <a:xfrm>
              <a:off x="5033394" y="1191212"/>
              <a:ext cx="473075" cy="138113"/>
              <a:chOff x="3736" y="844"/>
              <a:chExt cx="335" cy="87"/>
            </a:xfrm>
            <a:solidFill>
              <a:schemeClr val="tx1"/>
            </a:solidFill>
          </p:grpSpPr>
          <p:sp>
            <p:nvSpPr>
              <p:cNvPr id="45" name="Rectangle 59">
                <a:extLst>
                  <a:ext uri="{FF2B5EF4-FFF2-40B4-BE49-F238E27FC236}">
                    <a16:creationId xmlns:a16="http://schemas.microsoft.com/office/drawing/2014/main" id="{EC63516E-DBD4-4980-8870-7D5B95E3E323}"/>
                  </a:ext>
                </a:extLst>
              </p:cNvPr>
              <p:cNvSpPr>
                <a:spLocks noChangeArrowheads="1"/>
              </p:cNvSpPr>
              <p:nvPr/>
            </p:nvSpPr>
            <p:spPr bwMode="auto">
              <a:xfrm>
                <a:off x="3736" y="879"/>
                <a:ext cx="277"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1800" dirty="0">
                  <a:solidFill>
                    <a:srgbClr val="000000"/>
                  </a:solidFill>
                </a:endParaRPr>
              </a:p>
            </p:txBody>
          </p:sp>
          <p:sp>
            <p:nvSpPr>
              <p:cNvPr id="46" name="Freeform 60">
                <a:extLst>
                  <a:ext uri="{FF2B5EF4-FFF2-40B4-BE49-F238E27FC236}">
                    <a16:creationId xmlns:a16="http://schemas.microsoft.com/office/drawing/2014/main" id="{567D0A6E-6736-4AAF-84CA-BB7E4ED75776}"/>
                  </a:ext>
                </a:extLst>
              </p:cNvPr>
              <p:cNvSpPr>
                <a:spLocks/>
              </p:cNvSpPr>
              <p:nvPr/>
            </p:nvSpPr>
            <p:spPr bwMode="auto">
              <a:xfrm>
                <a:off x="3984" y="844"/>
                <a:ext cx="87" cy="87"/>
              </a:xfrm>
              <a:custGeom>
                <a:avLst/>
                <a:gdLst>
                  <a:gd name="T0" fmla="*/ 0 w 87"/>
                  <a:gd name="T1" fmla="*/ 87 h 87"/>
                  <a:gd name="T2" fmla="*/ 87 w 87"/>
                  <a:gd name="T3" fmla="*/ 43 h 87"/>
                  <a:gd name="T4" fmla="*/ 0 w 87"/>
                  <a:gd name="T5" fmla="*/ 0 h 87"/>
                  <a:gd name="T6" fmla="*/ 27 w 87"/>
                  <a:gd name="T7" fmla="*/ 43 h 87"/>
                  <a:gd name="T8" fmla="*/ 0 w 87"/>
                  <a:gd name="T9" fmla="*/ 8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7">
                    <a:moveTo>
                      <a:pt x="0" y="87"/>
                    </a:moveTo>
                    <a:lnTo>
                      <a:pt x="87" y="43"/>
                    </a:lnTo>
                    <a:lnTo>
                      <a:pt x="0" y="0"/>
                    </a:lnTo>
                    <a:lnTo>
                      <a:pt x="27" y="43"/>
                    </a:ln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000000"/>
                  </a:solidFill>
                </a:endParaRPr>
              </a:p>
            </p:txBody>
          </p:sp>
        </p:grpSp>
        <p:cxnSp>
          <p:nvCxnSpPr>
            <p:cNvPr id="59" name="Straight Arrow Connector 58">
              <a:extLst>
                <a:ext uri="{FF2B5EF4-FFF2-40B4-BE49-F238E27FC236}">
                  <a16:creationId xmlns:a16="http://schemas.microsoft.com/office/drawing/2014/main" id="{D51AB81E-ACBC-4799-939A-9A7B7768786D}"/>
                </a:ext>
              </a:extLst>
            </p:cNvPr>
            <p:cNvCxnSpPr/>
            <p:nvPr/>
          </p:nvCxnSpPr>
          <p:spPr>
            <a:xfrm flipH="1">
              <a:off x="3084211" y="1269828"/>
              <a:ext cx="625475" cy="6619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D044E7C-C8D0-4FE3-B8AD-C0D9A44E3A14}"/>
                </a:ext>
              </a:extLst>
            </p:cNvPr>
            <p:cNvSpPr/>
            <p:nvPr/>
          </p:nvSpPr>
          <p:spPr>
            <a:xfrm>
              <a:off x="1927226" y="934992"/>
              <a:ext cx="5129212" cy="5218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 name="Oval 2"/>
          <p:cNvSpPr/>
          <p:nvPr/>
        </p:nvSpPr>
        <p:spPr>
          <a:xfrm>
            <a:off x="65178" y="198994"/>
            <a:ext cx="2281368" cy="914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4823473" y="198404"/>
            <a:ext cx="2570336" cy="93723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463028" y="2295933"/>
            <a:ext cx="3542418" cy="3416320"/>
          </a:xfrm>
          <a:prstGeom prst="rect">
            <a:avLst/>
          </a:prstGeom>
          <a:noFill/>
        </p:spPr>
        <p:txBody>
          <a:bodyPr wrap="square" rtlCol="0">
            <a:spAutoFit/>
          </a:bodyPr>
          <a:lstStyle/>
          <a:p>
            <a:pPr algn="ctr"/>
            <a:r>
              <a:rPr lang="en-US" sz="3600" b="1" dirty="0"/>
              <a:t>A New Most Important Role is </a:t>
            </a:r>
            <a:r>
              <a:rPr lang="en-US" sz="3600" b="1" u="sng" dirty="0"/>
              <a:t>Off</a:t>
            </a:r>
            <a:r>
              <a:rPr lang="en-US" sz="3600" b="1" dirty="0"/>
              <a:t> the Original </a:t>
            </a:r>
          </a:p>
          <a:p>
            <a:pPr algn="ctr"/>
            <a:r>
              <a:rPr lang="en-US" sz="3600" b="1" dirty="0"/>
              <a:t>Brain-to-Brain Loop</a:t>
            </a:r>
          </a:p>
        </p:txBody>
      </p:sp>
    </p:spTree>
    <p:extLst>
      <p:ext uri="{BB962C8B-B14F-4D97-AF65-F5344CB8AC3E}">
        <p14:creationId xmlns:p14="http://schemas.microsoft.com/office/powerpoint/2010/main" val="21378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9127" y="1641450"/>
            <a:ext cx="8436333" cy="1470025"/>
          </a:xfrm>
        </p:spPr>
        <p:txBody>
          <a:bodyPr/>
          <a:lstStyle/>
          <a:p>
            <a:r>
              <a:rPr lang="en-US" sz="5000" dirty="0"/>
              <a:t>What is Happening Because the </a:t>
            </a:r>
            <a:br>
              <a:rPr lang="en-US" sz="5000" dirty="0"/>
            </a:br>
            <a:r>
              <a:rPr lang="en-US" sz="5000" dirty="0"/>
              <a:t>Basic Problem is </a:t>
            </a:r>
            <a:br>
              <a:rPr lang="en-US" sz="5000" dirty="0"/>
            </a:br>
            <a:r>
              <a:rPr lang="en-US" sz="5000" u="sng" dirty="0"/>
              <a:t>NOT</a:t>
            </a:r>
            <a:r>
              <a:rPr lang="en-US" sz="5000" dirty="0"/>
              <a:t> Fixed?</a:t>
            </a:r>
            <a:endParaRPr lang="en-US" sz="5000" dirty="0">
              <a:solidFill>
                <a:schemeClr val="tx2"/>
              </a:solidFill>
            </a:endParaRPr>
          </a:p>
        </p:txBody>
      </p:sp>
    </p:spTree>
    <p:extLst>
      <p:ext uri="{BB962C8B-B14F-4D97-AF65-F5344CB8AC3E}">
        <p14:creationId xmlns:p14="http://schemas.microsoft.com/office/powerpoint/2010/main" val="16770255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9127" y="353337"/>
            <a:ext cx="8277307" cy="1470025"/>
          </a:xfrm>
        </p:spPr>
        <p:txBody>
          <a:bodyPr/>
          <a:lstStyle/>
          <a:p>
            <a:r>
              <a:rPr lang="en-US" dirty="0"/>
              <a:t>Who Can Provide this Consultation on the Diagnosis?</a:t>
            </a:r>
            <a:br>
              <a:rPr lang="en-US" dirty="0"/>
            </a:br>
            <a:br>
              <a:rPr lang="en-US" dirty="0">
                <a:solidFill>
                  <a:schemeClr val="tx2"/>
                </a:solidFill>
              </a:rPr>
            </a:br>
            <a:r>
              <a:rPr lang="en-US" dirty="0">
                <a:solidFill>
                  <a:schemeClr val="tx2"/>
                </a:solidFill>
              </a:rPr>
              <a:t>Someone Who Knows the Correct Tests and the Diagnostic Parameters </a:t>
            </a:r>
            <a:br>
              <a:rPr lang="en-US" dirty="0">
                <a:solidFill>
                  <a:schemeClr val="tx2"/>
                </a:solidFill>
              </a:rPr>
            </a:br>
            <a:r>
              <a:rPr lang="en-US" dirty="0">
                <a:solidFill>
                  <a:schemeClr val="tx2"/>
                </a:solidFill>
              </a:rPr>
              <a:t>of the Tests in Use</a:t>
            </a:r>
            <a:br>
              <a:rPr lang="en-US" dirty="0">
                <a:solidFill>
                  <a:schemeClr val="tx2"/>
                </a:solidFill>
              </a:rPr>
            </a:br>
            <a:br>
              <a:rPr lang="en-US" dirty="0"/>
            </a:br>
            <a:r>
              <a:rPr lang="en-US" dirty="0"/>
              <a:t>Someone Who Can Expedite a Clinical Diagnostic Evaluation Because They Are In Charge of Diagnostic Testing in the Laboratory</a:t>
            </a:r>
          </a:p>
        </p:txBody>
      </p:sp>
    </p:spTree>
    <p:extLst>
      <p:ext uri="{BB962C8B-B14F-4D97-AF65-F5344CB8AC3E}">
        <p14:creationId xmlns:p14="http://schemas.microsoft.com/office/powerpoint/2010/main" val="353215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5173" y="1172323"/>
            <a:ext cx="9008827" cy="1470025"/>
          </a:xfrm>
        </p:spPr>
        <p:txBody>
          <a:bodyPr/>
          <a:lstStyle/>
          <a:p>
            <a:r>
              <a:rPr lang="en-US" sz="3800" dirty="0"/>
              <a:t>THE MOST QUALIFIED GROUP </a:t>
            </a:r>
            <a:br>
              <a:rPr lang="en-US" sz="3800" dirty="0"/>
            </a:br>
            <a:r>
              <a:rPr lang="en-US" sz="3800" dirty="0"/>
              <a:t>OF INDIVIDUALS</a:t>
            </a:r>
            <a:br>
              <a:rPr lang="en-US" sz="3800" dirty="0"/>
            </a:br>
            <a:r>
              <a:rPr lang="en-US" sz="3800" dirty="0"/>
              <a:t>in healthcare to make this </a:t>
            </a:r>
            <a:r>
              <a:rPr lang="en-US" sz="3800" u="sng" dirty="0"/>
              <a:t>essential</a:t>
            </a:r>
            <a:r>
              <a:rPr lang="en-US" sz="3800" dirty="0"/>
              <a:t> contribution and rapid diagnosis</a:t>
            </a:r>
            <a:br>
              <a:rPr lang="en-US" sz="3800" dirty="0"/>
            </a:br>
            <a:br>
              <a:rPr lang="en-US" sz="4000" dirty="0"/>
            </a:br>
            <a:r>
              <a:rPr lang="en-US" sz="6600" dirty="0">
                <a:solidFill>
                  <a:schemeClr val="tx2"/>
                </a:solidFill>
              </a:rPr>
              <a:t>IS US!</a:t>
            </a:r>
            <a:br>
              <a:rPr lang="en-US" sz="6600" dirty="0">
                <a:solidFill>
                  <a:schemeClr val="tx2"/>
                </a:solidFill>
              </a:rPr>
            </a:br>
            <a:endParaRPr lang="en-US" sz="6600" dirty="0">
              <a:solidFill>
                <a:schemeClr val="tx2"/>
              </a:solidFill>
            </a:endParaRPr>
          </a:p>
        </p:txBody>
      </p:sp>
    </p:spTree>
    <p:extLst>
      <p:ext uri="{BB962C8B-B14F-4D97-AF65-F5344CB8AC3E}">
        <p14:creationId xmlns:p14="http://schemas.microsoft.com/office/powerpoint/2010/main" val="8085307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8012" y="695244"/>
            <a:ext cx="7772400" cy="1470025"/>
          </a:xfrm>
        </p:spPr>
        <p:txBody>
          <a:bodyPr/>
          <a:lstStyle/>
          <a:p>
            <a:r>
              <a:rPr lang="en-US" sz="5000" dirty="0"/>
              <a:t>We Must be Ready for the Moment When Millions of Patients Realize that Their Complex Diagnosis </a:t>
            </a:r>
            <a:r>
              <a:rPr lang="en-US" sz="5000" u="sng" dirty="0"/>
              <a:t>Could</a:t>
            </a:r>
            <a:r>
              <a:rPr lang="en-US" sz="5000" dirty="0"/>
              <a:t> Have Been Made with Less Suffering and Less Cost </a:t>
            </a:r>
          </a:p>
        </p:txBody>
      </p:sp>
    </p:spTree>
    <p:extLst>
      <p:ext uri="{BB962C8B-B14F-4D97-AF65-F5344CB8AC3E}">
        <p14:creationId xmlns:p14="http://schemas.microsoft.com/office/powerpoint/2010/main" val="25814939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4158" y="1259786"/>
            <a:ext cx="7772400" cy="1470025"/>
          </a:xfrm>
        </p:spPr>
        <p:txBody>
          <a:bodyPr/>
          <a:lstStyle/>
          <a:p>
            <a:r>
              <a:rPr lang="en-US" sz="5400" dirty="0"/>
              <a:t>The History of Medicine Has Its Eyes Upon Us</a:t>
            </a:r>
            <a:br>
              <a:rPr lang="en-US" sz="5400" dirty="0"/>
            </a:br>
            <a:br>
              <a:rPr lang="en-US" sz="5400" dirty="0"/>
            </a:br>
            <a:r>
              <a:rPr lang="en-US" sz="5400" i="1" dirty="0">
                <a:solidFill>
                  <a:schemeClr val="tx2"/>
                </a:solidFill>
              </a:rPr>
              <a:t>Today</a:t>
            </a:r>
          </a:p>
        </p:txBody>
      </p:sp>
    </p:spTree>
    <p:extLst>
      <p:ext uri="{BB962C8B-B14F-4D97-AF65-F5344CB8AC3E}">
        <p14:creationId xmlns:p14="http://schemas.microsoft.com/office/powerpoint/2010/main" val="110825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altLang="en-US" b="1" dirty="0">
                <a:latin typeface="Arial" panose="020B0604020202020204" pitchFamily="34" charset="0"/>
              </a:rPr>
              <a:t>In 2014 it was Estimated </a:t>
            </a:r>
            <a:br>
              <a:rPr lang="en-US" altLang="en-US" b="1" dirty="0">
                <a:latin typeface="Arial" panose="020B0604020202020204" pitchFamily="34" charset="0"/>
              </a:rPr>
            </a:br>
            <a:r>
              <a:rPr lang="en-US" altLang="en-US" b="1" dirty="0">
                <a:latin typeface="Arial" panose="020B0604020202020204" pitchFamily="34" charset="0"/>
              </a:rPr>
              <a:t>that Annually US Doctors are:</a:t>
            </a:r>
          </a:p>
        </p:txBody>
      </p:sp>
      <p:sp>
        <p:nvSpPr>
          <p:cNvPr id="7" name="Rectangle 6"/>
          <p:cNvSpPr/>
          <p:nvPr/>
        </p:nvSpPr>
        <p:spPr>
          <a:xfrm>
            <a:off x="0" y="0"/>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p:cNvSpPr/>
          <p:nvPr/>
        </p:nvSpPr>
        <p:spPr>
          <a:xfrm>
            <a:off x="-6350" y="3175"/>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461" name="Content Placeholder 2"/>
          <p:cNvSpPr>
            <a:spLocks noGrp="1"/>
          </p:cNvSpPr>
          <p:nvPr>
            <p:ph idx="1"/>
          </p:nvPr>
        </p:nvSpPr>
        <p:spPr>
          <a:xfrm>
            <a:off x="308113" y="1445420"/>
            <a:ext cx="8527774" cy="4525962"/>
          </a:xfrm>
        </p:spPr>
        <p:txBody>
          <a:bodyPr>
            <a:normAutofit fontScale="85000" lnSpcReduction="10000"/>
          </a:bodyPr>
          <a:lstStyle/>
          <a:p>
            <a:pPr marL="396875" lvl="1" indent="-396875">
              <a:lnSpc>
                <a:spcPct val="110000"/>
              </a:lnSpc>
              <a:spcBef>
                <a:spcPts val="0"/>
              </a:spcBef>
              <a:defRPr/>
            </a:pPr>
            <a:r>
              <a:rPr lang="en-US" altLang="en-US" sz="4200" b="1" dirty="0"/>
              <a:t>Unsure of correct tests to order for </a:t>
            </a:r>
            <a:r>
              <a:rPr lang="en-US" altLang="en-US" sz="4200" b="1" u="sng" dirty="0"/>
              <a:t>27 million patient visits</a:t>
            </a:r>
            <a:r>
              <a:rPr lang="en-US" altLang="en-US" sz="4200" b="1" dirty="0"/>
              <a:t> </a:t>
            </a:r>
          </a:p>
          <a:p>
            <a:pPr marL="396875" lvl="1" indent="-396875">
              <a:lnSpc>
                <a:spcPct val="110000"/>
              </a:lnSpc>
              <a:spcBef>
                <a:spcPts val="0"/>
              </a:spcBef>
              <a:defRPr/>
            </a:pPr>
            <a:endParaRPr lang="en-US" altLang="en-US" sz="4200" b="1" dirty="0"/>
          </a:p>
          <a:p>
            <a:pPr marL="396875" lvl="1" indent="-396875">
              <a:lnSpc>
                <a:spcPct val="110000"/>
              </a:lnSpc>
              <a:spcBef>
                <a:spcPts val="0"/>
              </a:spcBef>
              <a:defRPr/>
            </a:pPr>
            <a:r>
              <a:rPr lang="en-US" altLang="en-US" sz="4200" b="1" dirty="0">
                <a:solidFill>
                  <a:schemeClr val="tx2"/>
                </a:solidFill>
              </a:rPr>
              <a:t>Unsure of proper interpretation of test results for </a:t>
            </a:r>
            <a:r>
              <a:rPr lang="en-US" altLang="en-US" sz="4200" b="1" u="sng" dirty="0">
                <a:solidFill>
                  <a:schemeClr val="tx2"/>
                </a:solidFill>
              </a:rPr>
              <a:t>15 million patient visits</a:t>
            </a:r>
            <a:r>
              <a:rPr lang="en-US" altLang="en-US" sz="4200" b="1" dirty="0">
                <a:solidFill>
                  <a:schemeClr val="tx2"/>
                </a:solidFill>
              </a:rPr>
              <a:t> and that, in objective analyses, the US is far behind Western Europe in the quality of healthcare</a:t>
            </a:r>
            <a:endParaRPr lang="en-US" altLang="en-US" sz="4200" b="1" u="sng" dirty="0">
              <a:solidFill>
                <a:schemeClr val="tx2"/>
              </a:solidFill>
            </a:endParaRPr>
          </a:p>
          <a:p>
            <a:pPr marL="396875" indent="-396875">
              <a:defRPr/>
            </a:pPr>
            <a:endParaRPr lang="en-US" altLang="en-US" sz="4000" dirty="0"/>
          </a:p>
        </p:txBody>
      </p:sp>
      <p:sp>
        <p:nvSpPr>
          <p:cNvPr id="2" name="TextBox 1"/>
          <p:cNvSpPr txBox="1"/>
          <p:nvPr/>
        </p:nvSpPr>
        <p:spPr>
          <a:xfrm>
            <a:off x="5305122" y="6326188"/>
            <a:ext cx="3536729"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J Am Board Fam Med 27:268-274, 2014</a:t>
            </a:r>
          </a:p>
        </p:txBody>
      </p:sp>
    </p:spTree>
    <p:extLst>
      <p:ext uri="{BB962C8B-B14F-4D97-AF65-F5344CB8AC3E}">
        <p14:creationId xmlns:p14="http://schemas.microsoft.com/office/powerpoint/2010/main" val="43446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Priorities for Test Selection </a:t>
            </a:r>
            <a:br>
              <a:rPr lang="en-US" sz="3600" dirty="0"/>
            </a:br>
            <a:r>
              <a:rPr lang="en-US" sz="3600" dirty="0"/>
              <a:t>by Most Doctors</a:t>
            </a:r>
          </a:p>
        </p:txBody>
      </p:sp>
      <p:graphicFrame>
        <p:nvGraphicFramePr>
          <p:cNvPr id="5" name="Table 4"/>
          <p:cNvGraphicFramePr>
            <a:graphicFrameLocks noGrp="1"/>
          </p:cNvGraphicFramePr>
          <p:nvPr>
            <p:extLst>
              <p:ext uri="{D42A27DB-BD31-4B8C-83A1-F6EECF244321}">
                <p14:modId xmlns:p14="http://schemas.microsoft.com/office/powerpoint/2010/main" val="1635129266"/>
              </p:ext>
            </p:extLst>
          </p:nvPr>
        </p:nvGraphicFramePr>
        <p:xfrm>
          <a:off x="341907" y="1882030"/>
          <a:ext cx="8611262" cy="3929048"/>
        </p:xfrm>
        <a:graphic>
          <a:graphicData uri="http://schemas.openxmlformats.org/drawingml/2006/table">
            <a:tbl>
              <a:tblPr firstRow="1" bandRow="1">
                <a:tableStyleId>{5C22544A-7EE6-4342-B048-85BDC9FD1C3A}</a:tableStyleId>
              </a:tblPr>
              <a:tblGrid>
                <a:gridCol w="2894274">
                  <a:extLst>
                    <a:ext uri="{9D8B030D-6E8A-4147-A177-3AD203B41FA5}">
                      <a16:colId xmlns:a16="http://schemas.microsoft.com/office/drawing/2014/main" val="423448419"/>
                    </a:ext>
                  </a:extLst>
                </a:gridCol>
                <a:gridCol w="5716988">
                  <a:extLst>
                    <a:ext uri="{9D8B030D-6E8A-4147-A177-3AD203B41FA5}">
                      <a16:colId xmlns:a16="http://schemas.microsoft.com/office/drawing/2014/main" val="28103008"/>
                    </a:ext>
                  </a:extLst>
                </a:gridCol>
              </a:tblGrid>
              <a:tr h="789608">
                <a:tc>
                  <a:txBody>
                    <a:bodyPr/>
                    <a:lstStyle/>
                    <a:p>
                      <a:r>
                        <a:rPr lang="en-US" sz="4000" b="1" dirty="0">
                          <a:solidFill>
                            <a:schemeClr val="tx1"/>
                          </a:solidFill>
                          <a:latin typeface="Arial" panose="020B0604020202020204" pitchFamily="34" charset="0"/>
                          <a:cs typeface="Arial" panose="020B0604020202020204" pitchFamily="34" charset="0"/>
                        </a:rPr>
                        <a:t>Number 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4000" b="1" dirty="0">
                          <a:solidFill>
                            <a:schemeClr val="tx1"/>
                          </a:solidFill>
                          <a:latin typeface="Arial" panose="020B0604020202020204" pitchFamily="34" charset="0"/>
                          <a:cs typeface="Arial" panose="020B0604020202020204" pitchFamily="34" charset="0"/>
                        </a:rPr>
                        <a:t>Inexpensive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3577547"/>
                  </a:ext>
                </a:extLst>
              </a:tr>
              <a:tr h="858741">
                <a:tc>
                  <a:txBody>
                    <a:bodyPr/>
                    <a:lstStyle/>
                    <a:p>
                      <a:r>
                        <a:rPr lang="en-US" sz="4000" b="1" dirty="0">
                          <a:solidFill>
                            <a:schemeClr val="tx2"/>
                          </a:solidFill>
                          <a:latin typeface="Arial" panose="020B0604020202020204" pitchFamily="34" charset="0"/>
                          <a:cs typeface="Arial" panose="020B0604020202020204" pitchFamily="34" charset="0"/>
                        </a:rPr>
                        <a:t>Number</a:t>
                      </a:r>
                      <a:r>
                        <a:rPr lang="en-US" sz="4000" b="1" baseline="0" dirty="0">
                          <a:solidFill>
                            <a:schemeClr val="tx2"/>
                          </a:solidFill>
                          <a:latin typeface="Arial" panose="020B0604020202020204" pitchFamily="34" charset="0"/>
                          <a:cs typeface="Arial" panose="020B0604020202020204" pitchFamily="34" charset="0"/>
                        </a:rPr>
                        <a:t> 2:</a:t>
                      </a:r>
                      <a:endParaRPr lang="en-US" sz="4000" b="1"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4000" b="1" dirty="0">
                          <a:solidFill>
                            <a:schemeClr val="tx2"/>
                          </a:solidFill>
                          <a:latin typeface="Arial" panose="020B0604020202020204" pitchFamily="34" charset="0"/>
                          <a:cs typeface="Arial" panose="020B0604020202020204" pitchFamily="34" charset="0"/>
                        </a:rPr>
                        <a:t>Quick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5511051"/>
                  </a:ext>
                </a:extLst>
              </a:tr>
              <a:tr h="970059">
                <a:tc>
                  <a:txBody>
                    <a:bodyPr/>
                    <a:lstStyle/>
                    <a:p>
                      <a:r>
                        <a:rPr lang="en-US" sz="4000" b="1" dirty="0">
                          <a:solidFill>
                            <a:schemeClr val="tx1"/>
                          </a:solidFill>
                          <a:latin typeface="Arial" panose="020B0604020202020204" pitchFamily="34" charset="0"/>
                          <a:cs typeface="Arial" panose="020B0604020202020204" pitchFamily="34" charset="0"/>
                        </a:rPr>
                        <a:t>Number</a:t>
                      </a:r>
                      <a:r>
                        <a:rPr lang="en-US" sz="4000" b="1" baseline="0" dirty="0">
                          <a:solidFill>
                            <a:schemeClr val="tx1"/>
                          </a:solidFill>
                          <a:latin typeface="Arial" panose="020B0604020202020204" pitchFamily="34" charset="0"/>
                          <a:cs typeface="Arial" panose="020B0604020202020204" pitchFamily="34" charset="0"/>
                        </a:rPr>
                        <a:t> 3:</a:t>
                      </a:r>
                      <a:endParaRPr lang="en-US" sz="40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4000" b="1" dirty="0">
                          <a:solidFill>
                            <a:schemeClr val="tx1"/>
                          </a:solidFill>
                          <a:latin typeface="Arial" panose="020B0604020202020204" pitchFamily="34" charset="0"/>
                          <a:cs typeface="Arial" panose="020B0604020202020204" pitchFamily="34" charset="0"/>
                        </a:rPr>
                        <a:t>Simple to Perform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6922535"/>
                  </a:ext>
                </a:extLst>
              </a:tr>
              <a:tr h="370840">
                <a:tc>
                  <a:txBody>
                    <a:bodyPr/>
                    <a:lstStyle/>
                    <a:p>
                      <a:r>
                        <a:rPr lang="en-US" sz="4000" b="1" dirty="0">
                          <a:solidFill>
                            <a:schemeClr val="tx2"/>
                          </a:solidFill>
                          <a:latin typeface="Arial" panose="020B0604020202020204" pitchFamily="34" charset="0"/>
                          <a:cs typeface="Arial" panose="020B0604020202020204" pitchFamily="34" charset="0"/>
                        </a:rPr>
                        <a:t>Number</a:t>
                      </a:r>
                      <a:r>
                        <a:rPr lang="en-US" sz="4000" b="1" baseline="0" dirty="0">
                          <a:solidFill>
                            <a:schemeClr val="tx2"/>
                          </a:solidFill>
                          <a:latin typeface="Arial" panose="020B0604020202020204" pitchFamily="34" charset="0"/>
                          <a:cs typeface="Arial" panose="020B0604020202020204" pitchFamily="34" charset="0"/>
                        </a:rPr>
                        <a:t> 4:</a:t>
                      </a:r>
                      <a:endParaRPr lang="en-US" sz="4000" b="1"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4000" b="1" dirty="0">
                          <a:solidFill>
                            <a:schemeClr val="tx2"/>
                          </a:solidFill>
                          <a:latin typeface="Arial" panose="020B0604020202020204" pitchFamily="34" charset="0"/>
                          <a:cs typeface="Arial" panose="020B0604020202020204" pitchFamily="34" charset="0"/>
                        </a:rPr>
                        <a:t>Provides Correct</a:t>
                      </a:r>
                      <a:r>
                        <a:rPr lang="en-US" sz="4000" b="1" baseline="0" dirty="0">
                          <a:solidFill>
                            <a:schemeClr val="tx2"/>
                          </a:solidFill>
                          <a:latin typeface="Arial" panose="020B0604020202020204" pitchFamily="34" charset="0"/>
                          <a:cs typeface="Arial" panose="020B0604020202020204" pitchFamily="34" charset="0"/>
                        </a:rPr>
                        <a:t> Test Result</a:t>
                      </a:r>
                      <a:endParaRPr lang="en-US" sz="4000" b="1"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0114768"/>
                  </a:ext>
                </a:extLst>
              </a:tr>
            </a:tbl>
          </a:graphicData>
        </a:graphic>
      </p:graphicFrame>
    </p:spTree>
    <p:extLst>
      <p:ext uri="{BB962C8B-B14F-4D97-AF65-F5344CB8AC3E}">
        <p14:creationId xmlns:p14="http://schemas.microsoft.com/office/powerpoint/2010/main" val="3186068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4" y="498121"/>
            <a:ext cx="8147538" cy="6001643"/>
          </a:xfrm>
          <a:prstGeom prst="rect">
            <a:avLst/>
          </a:prstGeom>
        </p:spPr>
        <p:txBody>
          <a:bodyPr wrap="square">
            <a:spAutoFit/>
          </a:bodyPr>
          <a:lstStyle/>
          <a:p>
            <a:pPr algn="ctr"/>
            <a:r>
              <a:rPr lang="en-US" sz="4800" b="1" dirty="0">
                <a:cs typeface="Arial" panose="020B0604020202020204" pitchFamily="34" charset="0"/>
              </a:rPr>
              <a:t>Patients Too Often Think Their Doctors Know All About the Laboratory Tests </a:t>
            </a:r>
            <a:r>
              <a:rPr lang="en-US" sz="4800" b="1" dirty="0">
                <a:solidFill>
                  <a:schemeClr val="tx2"/>
                </a:solidFill>
                <a:cs typeface="Arial" panose="020B0604020202020204" pitchFamily="34" charset="0"/>
              </a:rPr>
              <a:t>When Health Care Providers Actually Have Major Knowledge Gaps About Test Selection and Result Interpretation</a:t>
            </a:r>
          </a:p>
        </p:txBody>
      </p:sp>
    </p:spTree>
    <p:extLst>
      <p:ext uri="{BB962C8B-B14F-4D97-AF65-F5344CB8AC3E}">
        <p14:creationId xmlns:p14="http://schemas.microsoft.com/office/powerpoint/2010/main" val="178150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6317128"/>
            <a:ext cx="2590800" cy="461665"/>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342900" y="1300370"/>
            <a:ext cx="8458200" cy="5016758"/>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The evidence for these conclusions is that 1 in 5 Americans believe they have been a victim of a diagnostic error.</a:t>
            </a:r>
          </a:p>
          <a:p>
            <a:pPr algn="ctr"/>
            <a:endParaRPr lang="en-US" sz="4000" b="1" dirty="0">
              <a:cs typeface="Arial" panose="020B0604020202020204" pitchFamily="34" charset="0"/>
            </a:endParaRPr>
          </a:p>
          <a:p>
            <a:pPr algn="ctr"/>
            <a:r>
              <a:rPr lang="en-US" sz="4000" b="1" dirty="0">
                <a:solidFill>
                  <a:schemeClr val="tx2"/>
                </a:solidFill>
                <a:latin typeface="Arial" panose="020B0604020202020204" pitchFamily="34" charset="0"/>
                <a:cs typeface="Arial" panose="020B0604020202020204" pitchFamily="34" charset="0"/>
              </a:rPr>
              <a:t>In fact, virtually every adult in the US has been a victim of at least one diagnostic error</a:t>
            </a:r>
          </a:p>
        </p:txBody>
      </p:sp>
      <p:sp>
        <p:nvSpPr>
          <p:cNvPr id="2" name="TextBox 1"/>
          <p:cNvSpPr txBox="1"/>
          <p:nvPr/>
        </p:nvSpPr>
        <p:spPr>
          <a:xfrm>
            <a:off x="76200" y="228600"/>
            <a:ext cx="8991600" cy="769441"/>
          </a:xfrm>
          <a:prstGeom prst="rect">
            <a:avLst/>
          </a:prstGeom>
          <a:solidFill>
            <a:schemeClr val="bg1"/>
          </a:solidFill>
        </p:spPr>
        <p:txBody>
          <a:bodyPr wrap="square" rtlCol="0">
            <a:spAutoFit/>
          </a:bodyPr>
          <a:lstStyle/>
          <a:p>
            <a:pPr algn="ctr"/>
            <a:r>
              <a:rPr lang="en-US" sz="4400" b="1" dirty="0">
                <a:latin typeface="Arial" panose="020B0604020202020204" pitchFamily="34" charset="0"/>
                <a:cs typeface="Arial" panose="020B0604020202020204" pitchFamily="34" charset="0"/>
              </a:rPr>
              <a:t>Patients Do Not Know:</a:t>
            </a:r>
          </a:p>
        </p:txBody>
      </p:sp>
    </p:spTree>
    <p:extLst>
      <p:ext uri="{BB962C8B-B14F-4D97-AF65-F5344CB8AC3E}">
        <p14:creationId xmlns:p14="http://schemas.microsoft.com/office/powerpoint/2010/main" val="405158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5761" y="2093655"/>
            <a:ext cx="8436333" cy="1470025"/>
          </a:xfrm>
        </p:spPr>
        <p:txBody>
          <a:bodyPr/>
          <a:lstStyle/>
          <a:p>
            <a:r>
              <a:rPr lang="en-US" sz="5000" dirty="0"/>
              <a:t>How Much Money is Wasted Because of This Unfixed Problem? </a:t>
            </a:r>
            <a:endParaRPr lang="en-US" sz="5000" dirty="0">
              <a:solidFill>
                <a:schemeClr val="tx2"/>
              </a:solidFill>
            </a:endParaRPr>
          </a:p>
        </p:txBody>
      </p:sp>
    </p:spTree>
    <p:extLst>
      <p:ext uri="{BB962C8B-B14F-4D97-AF65-F5344CB8AC3E}">
        <p14:creationId xmlns:p14="http://schemas.microsoft.com/office/powerpoint/2010/main" val="24133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930" y="1577840"/>
            <a:ext cx="8436333" cy="1470025"/>
          </a:xfrm>
        </p:spPr>
        <p:txBody>
          <a:bodyPr/>
          <a:lstStyle/>
          <a:p>
            <a:r>
              <a:rPr lang="en-US" sz="5000" dirty="0"/>
              <a:t>The Financial Consequences of an Incorrect or Delayed Diagnosis</a:t>
            </a:r>
            <a:endParaRPr lang="en-US" sz="5000" dirty="0">
              <a:solidFill>
                <a:schemeClr val="tx2"/>
              </a:solidFill>
            </a:endParaRPr>
          </a:p>
        </p:txBody>
      </p:sp>
    </p:spTree>
    <p:extLst>
      <p:ext uri="{BB962C8B-B14F-4D97-AF65-F5344CB8AC3E}">
        <p14:creationId xmlns:p14="http://schemas.microsoft.com/office/powerpoint/2010/main" val="126446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5826" y="2230994"/>
            <a:ext cx="8102409" cy="1470025"/>
          </a:xfrm>
        </p:spPr>
        <p:txBody>
          <a:bodyPr/>
          <a:lstStyle/>
          <a:p>
            <a:r>
              <a:rPr lang="en-US" sz="5000" dirty="0"/>
              <a:t>I have no conflicts of interests related to this presentation.</a:t>
            </a:r>
          </a:p>
        </p:txBody>
      </p:sp>
    </p:spTree>
    <p:extLst>
      <p:ext uri="{BB962C8B-B14F-4D97-AF65-F5344CB8AC3E}">
        <p14:creationId xmlns:p14="http://schemas.microsoft.com/office/powerpoint/2010/main" val="2962801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296" y="5938838"/>
            <a:ext cx="8584239" cy="806968"/>
          </a:xfrm>
          <a:prstGeom prst="rect">
            <a:avLst/>
          </a:prstGeom>
          <a:solidFill>
            <a:schemeClr val="bg1"/>
          </a:solidFill>
        </p:spPr>
        <p:txBody>
          <a:bodyPr wrap="square" rtlCol="0">
            <a:spAutoFit/>
          </a:bodyPr>
          <a:lstStyle/>
          <a:p>
            <a:endParaRPr lang="en-US" dirty="0"/>
          </a:p>
        </p:txBody>
      </p:sp>
      <p:sp>
        <p:nvSpPr>
          <p:cNvPr id="72720" name="TextBox 25"/>
          <p:cNvSpPr txBox="1">
            <a:spLocks noChangeArrowheads="1"/>
          </p:cNvSpPr>
          <p:nvPr/>
        </p:nvSpPr>
        <p:spPr bwMode="auto">
          <a:xfrm>
            <a:off x="409293" y="836973"/>
            <a:ext cx="402844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3200" b="1" dirty="0">
                <a:solidFill>
                  <a:schemeClr val="tx2"/>
                </a:solidFill>
              </a:rPr>
              <a:t>$ Spent on Length of Stay (inpatient)</a:t>
            </a:r>
          </a:p>
          <a:p>
            <a:pPr algn="ctr">
              <a:spcBef>
                <a:spcPct val="0"/>
              </a:spcBef>
              <a:spcAft>
                <a:spcPct val="0"/>
              </a:spcAft>
              <a:buFontTx/>
              <a:buNone/>
            </a:pPr>
            <a:endParaRPr lang="en-US" altLang="en-US" sz="3200" b="1" dirty="0">
              <a:solidFill>
                <a:schemeClr val="tx2"/>
              </a:solidFill>
            </a:endParaRPr>
          </a:p>
          <a:p>
            <a:pPr algn="ctr">
              <a:spcBef>
                <a:spcPct val="0"/>
              </a:spcBef>
              <a:spcAft>
                <a:spcPct val="0"/>
              </a:spcAft>
              <a:buFontTx/>
              <a:buNone/>
            </a:pPr>
            <a:r>
              <a:rPr lang="en-US" altLang="en-US" sz="3200" b="1" dirty="0">
                <a:solidFill>
                  <a:schemeClr val="tx2"/>
                </a:solidFill>
              </a:rPr>
              <a:t>and</a:t>
            </a:r>
          </a:p>
          <a:p>
            <a:pPr algn="ctr">
              <a:spcBef>
                <a:spcPct val="0"/>
              </a:spcBef>
              <a:spcAft>
                <a:spcPct val="0"/>
              </a:spcAft>
              <a:buFontTx/>
              <a:buNone/>
            </a:pPr>
            <a:endParaRPr lang="en-US" altLang="en-US" sz="3200" b="1" dirty="0">
              <a:solidFill>
                <a:schemeClr val="tx2"/>
              </a:solidFill>
            </a:endParaRPr>
          </a:p>
          <a:p>
            <a:pPr algn="ctr">
              <a:spcBef>
                <a:spcPct val="0"/>
              </a:spcBef>
              <a:spcAft>
                <a:spcPct val="0"/>
              </a:spcAft>
              <a:buFontTx/>
              <a:buNone/>
            </a:pPr>
            <a:r>
              <a:rPr lang="en-US" altLang="en-US" sz="3200" b="1" dirty="0">
                <a:solidFill>
                  <a:schemeClr val="tx2"/>
                </a:solidFill>
              </a:rPr>
              <a:t>Supplies/</a:t>
            </a:r>
          </a:p>
          <a:p>
            <a:pPr algn="ctr">
              <a:spcBef>
                <a:spcPct val="0"/>
              </a:spcBef>
              <a:spcAft>
                <a:spcPct val="0"/>
              </a:spcAft>
              <a:buFontTx/>
              <a:buNone/>
            </a:pPr>
            <a:r>
              <a:rPr lang="en-US" altLang="en-US" sz="3200" b="1" dirty="0">
                <a:solidFill>
                  <a:schemeClr val="tx2"/>
                </a:solidFill>
              </a:rPr>
              <a:t>Personnel &amp; Lab Tests</a:t>
            </a:r>
          </a:p>
        </p:txBody>
      </p:sp>
      <p:sp>
        <p:nvSpPr>
          <p:cNvPr id="20" name="TextBox 15"/>
          <p:cNvSpPr txBox="1">
            <a:spLocks noChangeArrowheads="1"/>
          </p:cNvSpPr>
          <p:nvPr/>
        </p:nvSpPr>
        <p:spPr bwMode="auto">
          <a:xfrm>
            <a:off x="5306410" y="4857968"/>
            <a:ext cx="31479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3200" b="1" dirty="0"/>
              <a:t>Essential Tests Ordered Immediatel</a:t>
            </a:r>
            <a:r>
              <a:rPr lang="en-US" altLang="en-US" sz="2400" b="1" dirty="0"/>
              <a:t>y</a:t>
            </a:r>
          </a:p>
        </p:txBody>
      </p:sp>
      <p:grpSp>
        <p:nvGrpSpPr>
          <p:cNvPr id="9" name="Group 8"/>
          <p:cNvGrpSpPr/>
          <p:nvPr/>
        </p:nvGrpSpPr>
        <p:grpSpPr>
          <a:xfrm>
            <a:off x="4725603" y="603341"/>
            <a:ext cx="4418397" cy="4254627"/>
            <a:chOff x="1778532" y="805649"/>
            <a:chExt cx="3556793" cy="4254627"/>
          </a:xfrm>
        </p:grpSpPr>
        <p:cxnSp>
          <p:nvCxnSpPr>
            <p:cNvPr id="3" name="Straight Connector 2"/>
            <p:cNvCxnSpPr/>
            <p:nvPr/>
          </p:nvCxnSpPr>
          <p:spPr>
            <a:xfrm>
              <a:off x="1778532" y="805649"/>
              <a:ext cx="6433" cy="42546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784966" y="5034569"/>
              <a:ext cx="3550359" cy="5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939943" y="4194438"/>
              <a:ext cx="1240404" cy="801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714" name="TextBox 13"/>
            <p:cNvSpPr txBox="1">
              <a:spLocks noChangeArrowheads="1"/>
            </p:cNvSpPr>
            <p:nvPr/>
          </p:nvSpPr>
          <p:spPr bwMode="auto">
            <a:xfrm>
              <a:off x="2413970" y="4382433"/>
              <a:ext cx="229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3200" b="1" i="1" dirty="0"/>
                <a:t>$100+</a:t>
              </a:r>
            </a:p>
          </p:txBody>
        </p:sp>
        <p:sp>
          <p:nvSpPr>
            <p:cNvPr id="19" name="TextBox 14"/>
            <p:cNvSpPr txBox="1">
              <a:spLocks noChangeArrowheads="1"/>
            </p:cNvSpPr>
            <p:nvPr/>
          </p:nvSpPr>
          <p:spPr bwMode="auto">
            <a:xfrm>
              <a:off x="1930655" y="1433627"/>
              <a:ext cx="335664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3200" b="1" u="sng" dirty="0">
                  <a:solidFill>
                    <a:schemeClr val="tx2"/>
                  </a:solidFill>
                </a:rPr>
                <a:t>NO</a:t>
              </a:r>
            </a:p>
            <a:p>
              <a:pPr algn="ctr">
                <a:spcBef>
                  <a:spcPct val="0"/>
                </a:spcBef>
                <a:spcAft>
                  <a:spcPts val="300"/>
                </a:spcAft>
                <a:buFontTx/>
                <a:buNone/>
              </a:pPr>
              <a:r>
                <a:rPr lang="en-US" altLang="en-US" sz="3200" b="1" dirty="0">
                  <a:solidFill>
                    <a:schemeClr val="tx2"/>
                  </a:solidFill>
                </a:rPr>
                <a:t>Delay in Diagnosis</a:t>
              </a:r>
            </a:p>
            <a:p>
              <a:pPr algn="ctr">
                <a:spcBef>
                  <a:spcPct val="0"/>
                </a:spcBef>
                <a:spcAft>
                  <a:spcPct val="0"/>
                </a:spcAft>
                <a:buFontTx/>
                <a:buNone/>
              </a:pPr>
              <a:r>
                <a:rPr lang="en-US" altLang="en-US" sz="3200" b="1" u="sng" dirty="0">
                  <a:solidFill>
                    <a:schemeClr val="tx2"/>
                  </a:solidFill>
                </a:rPr>
                <a:t>NO</a:t>
              </a:r>
              <a:r>
                <a:rPr lang="en-US" altLang="en-US" sz="3200" b="1" dirty="0">
                  <a:solidFill>
                    <a:schemeClr val="tx2"/>
                  </a:solidFill>
                </a:rPr>
                <a:t> Increased</a:t>
              </a:r>
            </a:p>
            <a:p>
              <a:pPr algn="ctr">
                <a:spcBef>
                  <a:spcPct val="0"/>
                </a:spcBef>
                <a:spcAft>
                  <a:spcPts val="300"/>
                </a:spcAft>
                <a:buFontTx/>
                <a:buNone/>
              </a:pPr>
              <a:r>
                <a:rPr lang="en-US" altLang="en-US" sz="3200" b="1" dirty="0">
                  <a:solidFill>
                    <a:schemeClr val="tx2"/>
                  </a:solidFill>
                </a:rPr>
                <a:t> Length of Stay</a:t>
              </a:r>
            </a:p>
            <a:p>
              <a:pPr algn="ctr">
                <a:spcBef>
                  <a:spcPct val="0"/>
                </a:spcBef>
                <a:spcAft>
                  <a:spcPct val="0"/>
                </a:spcAft>
                <a:buFontTx/>
                <a:buNone/>
              </a:pPr>
              <a:r>
                <a:rPr lang="en-US" altLang="en-US" sz="3200" b="1" u="sng" dirty="0">
                  <a:solidFill>
                    <a:schemeClr val="tx2"/>
                  </a:solidFill>
                </a:rPr>
                <a:t>NO</a:t>
              </a:r>
              <a:r>
                <a:rPr lang="en-US" altLang="en-US" sz="3200" b="1" dirty="0">
                  <a:solidFill>
                    <a:schemeClr val="tx2"/>
                  </a:solidFill>
                </a:rPr>
                <a:t> Complications</a:t>
              </a:r>
            </a:p>
          </p:txBody>
        </p:sp>
        <p:cxnSp>
          <p:nvCxnSpPr>
            <p:cNvPr id="5" name="Straight Connector 4"/>
            <p:cNvCxnSpPr/>
            <p:nvPr/>
          </p:nvCxnSpPr>
          <p:spPr>
            <a:xfrm>
              <a:off x="2413970" y="2526642"/>
              <a:ext cx="210193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05959" y="3520064"/>
              <a:ext cx="210193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4867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296" y="5938838"/>
            <a:ext cx="8584239" cy="806968"/>
          </a:xfrm>
          <a:prstGeom prst="rect">
            <a:avLst/>
          </a:prstGeom>
          <a:solidFill>
            <a:schemeClr val="bg1"/>
          </a:solidFill>
        </p:spPr>
        <p:txBody>
          <a:bodyPr wrap="square" rtlCol="0">
            <a:spAutoFit/>
          </a:bodyPr>
          <a:lstStyle/>
          <a:p>
            <a:endParaRPr lang="en-US" dirty="0"/>
          </a:p>
        </p:txBody>
      </p:sp>
      <p:cxnSp>
        <p:nvCxnSpPr>
          <p:cNvPr id="3" name="Straight Connector 2"/>
          <p:cNvCxnSpPr/>
          <p:nvPr/>
        </p:nvCxnSpPr>
        <p:spPr>
          <a:xfrm>
            <a:off x="1761153" y="1640801"/>
            <a:ext cx="23812" cy="34194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787525" y="5049957"/>
            <a:ext cx="6670675" cy="20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804769" y="2963725"/>
            <a:ext cx="914400" cy="2058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7255233" y="1605896"/>
            <a:ext cx="914400" cy="3419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712" name="TextBox 7"/>
          <p:cNvSpPr txBox="1">
            <a:spLocks noChangeArrowheads="1"/>
          </p:cNvSpPr>
          <p:nvPr/>
        </p:nvSpPr>
        <p:spPr bwMode="auto">
          <a:xfrm>
            <a:off x="4168467" y="3753756"/>
            <a:ext cx="229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800" b="1" i="1" dirty="0"/>
              <a:t>$10,000+</a:t>
            </a:r>
          </a:p>
        </p:txBody>
      </p:sp>
      <p:sp>
        <p:nvSpPr>
          <p:cNvPr id="72713" name="TextBox 12"/>
          <p:cNvSpPr txBox="1">
            <a:spLocks noChangeArrowheads="1"/>
          </p:cNvSpPr>
          <p:nvPr/>
        </p:nvSpPr>
        <p:spPr bwMode="auto">
          <a:xfrm>
            <a:off x="6571773" y="3265230"/>
            <a:ext cx="2290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800" b="1" i="1" dirty="0"/>
              <a:t>$100,000+</a:t>
            </a:r>
          </a:p>
        </p:txBody>
      </p:sp>
      <p:sp>
        <p:nvSpPr>
          <p:cNvPr id="72717" name="TextBox 16"/>
          <p:cNvSpPr txBox="1">
            <a:spLocks noChangeArrowheads="1"/>
          </p:cNvSpPr>
          <p:nvPr/>
        </p:nvSpPr>
        <p:spPr bwMode="auto">
          <a:xfrm>
            <a:off x="4570415" y="5238434"/>
            <a:ext cx="38225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400" b="1" dirty="0"/>
              <a:t>Essential Tests Ordered Late or Never Ordered</a:t>
            </a:r>
          </a:p>
        </p:txBody>
      </p:sp>
      <p:sp>
        <p:nvSpPr>
          <p:cNvPr id="72718" name="TextBox 22"/>
          <p:cNvSpPr txBox="1">
            <a:spLocks noChangeArrowheads="1"/>
          </p:cNvSpPr>
          <p:nvPr/>
        </p:nvSpPr>
        <p:spPr bwMode="auto">
          <a:xfrm>
            <a:off x="3835885" y="1791335"/>
            <a:ext cx="2957513" cy="123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400" b="1" dirty="0">
                <a:solidFill>
                  <a:schemeClr val="tx2"/>
                </a:solidFill>
              </a:rPr>
              <a:t>Delay in </a:t>
            </a:r>
          </a:p>
          <a:p>
            <a:pPr algn="ctr">
              <a:spcBef>
                <a:spcPct val="0"/>
              </a:spcBef>
              <a:spcAft>
                <a:spcPts val="300"/>
              </a:spcAft>
              <a:buFontTx/>
              <a:buNone/>
            </a:pPr>
            <a:r>
              <a:rPr lang="en-US" altLang="en-US" sz="2400" b="1" dirty="0">
                <a:solidFill>
                  <a:schemeClr val="tx2"/>
                </a:solidFill>
              </a:rPr>
              <a:t>Diagnosis</a:t>
            </a:r>
          </a:p>
          <a:p>
            <a:pPr algn="ctr">
              <a:spcBef>
                <a:spcPct val="0"/>
              </a:spcBef>
              <a:spcAft>
                <a:spcPct val="0"/>
              </a:spcAft>
              <a:buFontTx/>
              <a:buNone/>
            </a:pPr>
            <a:r>
              <a:rPr lang="en-US" altLang="en-US" sz="2400" b="1" dirty="0">
                <a:solidFill>
                  <a:schemeClr val="tx2"/>
                </a:solidFill>
              </a:rPr>
              <a:t>NO Complications</a:t>
            </a:r>
          </a:p>
        </p:txBody>
      </p:sp>
      <p:sp>
        <p:nvSpPr>
          <p:cNvPr id="72719" name="TextBox 23"/>
          <p:cNvSpPr txBox="1">
            <a:spLocks noChangeArrowheads="1"/>
          </p:cNvSpPr>
          <p:nvPr/>
        </p:nvSpPr>
        <p:spPr bwMode="auto">
          <a:xfrm>
            <a:off x="6119557" y="768143"/>
            <a:ext cx="2941638"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ts val="300"/>
              </a:spcAft>
              <a:buFontTx/>
              <a:buNone/>
            </a:pPr>
            <a:r>
              <a:rPr lang="en-US" altLang="en-US" sz="2400" b="1" dirty="0">
                <a:solidFill>
                  <a:schemeClr val="tx2"/>
                </a:solidFill>
              </a:rPr>
              <a:t>Delay in Diagnosis</a:t>
            </a:r>
          </a:p>
          <a:p>
            <a:pPr algn="ctr">
              <a:spcBef>
                <a:spcPct val="0"/>
              </a:spcBef>
              <a:spcAft>
                <a:spcPct val="0"/>
              </a:spcAft>
              <a:buFontTx/>
              <a:buNone/>
            </a:pPr>
            <a:r>
              <a:rPr lang="en-US" altLang="en-US" sz="2400" b="1" dirty="0">
                <a:solidFill>
                  <a:schemeClr val="tx2"/>
                </a:solidFill>
              </a:rPr>
              <a:t>Complications</a:t>
            </a:r>
          </a:p>
        </p:txBody>
      </p:sp>
      <p:sp>
        <p:nvSpPr>
          <p:cNvPr id="72720" name="TextBox 25"/>
          <p:cNvSpPr txBox="1">
            <a:spLocks noChangeArrowheads="1"/>
          </p:cNvSpPr>
          <p:nvPr/>
        </p:nvSpPr>
        <p:spPr bwMode="auto">
          <a:xfrm>
            <a:off x="-46154" y="1791335"/>
            <a:ext cx="1860551"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000" b="1" dirty="0">
                <a:solidFill>
                  <a:schemeClr val="tx2"/>
                </a:solidFill>
              </a:rPr>
              <a:t>$ Spent on Length of Stay (inpatient)</a:t>
            </a:r>
          </a:p>
          <a:p>
            <a:pPr algn="ctr">
              <a:spcBef>
                <a:spcPct val="0"/>
              </a:spcBef>
              <a:spcAft>
                <a:spcPct val="0"/>
              </a:spcAft>
              <a:buFontTx/>
              <a:buNone/>
            </a:pPr>
            <a:endParaRPr lang="en-US" altLang="en-US" sz="2000" b="1" dirty="0">
              <a:solidFill>
                <a:schemeClr val="tx2"/>
              </a:solidFill>
            </a:endParaRPr>
          </a:p>
          <a:p>
            <a:pPr algn="ctr">
              <a:spcBef>
                <a:spcPct val="0"/>
              </a:spcBef>
              <a:spcAft>
                <a:spcPct val="0"/>
              </a:spcAft>
              <a:buFontTx/>
              <a:buNone/>
            </a:pPr>
            <a:r>
              <a:rPr lang="en-US" altLang="en-US" sz="2000" b="1" dirty="0">
                <a:solidFill>
                  <a:schemeClr val="tx2"/>
                </a:solidFill>
              </a:rPr>
              <a:t>and</a:t>
            </a:r>
          </a:p>
          <a:p>
            <a:pPr algn="ctr">
              <a:spcBef>
                <a:spcPct val="0"/>
              </a:spcBef>
              <a:spcAft>
                <a:spcPct val="0"/>
              </a:spcAft>
              <a:buFontTx/>
              <a:buNone/>
            </a:pPr>
            <a:endParaRPr lang="en-US" altLang="en-US" sz="2000" b="1" dirty="0">
              <a:solidFill>
                <a:schemeClr val="tx2"/>
              </a:solidFill>
            </a:endParaRPr>
          </a:p>
          <a:p>
            <a:pPr algn="ctr">
              <a:spcBef>
                <a:spcPct val="0"/>
              </a:spcBef>
              <a:spcAft>
                <a:spcPct val="0"/>
              </a:spcAft>
              <a:buFontTx/>
              <a:buNone/>
            </a:pPr>
            <a:r>
              <a:rPr lang="en-US" altLang="en-US" sz="2000" b="1" dirty="0">
                <a:solidFill>
                  <a:schemeClr val="tx2"/>
                </a:solidFill>
              </a:rPr>
              <a:t>Supplies/</a:t>
            </a:r>
          </a:p>
          <a:p>
            <a:pPr algn="ctr">
              <a:spcBef>
                <a:spcPct val="0"/>
              </a:spcBef>
              <a:spcAft>
                <a:spcPct val="0"/>
              </a:spcAft>
              <a:buFontTx/>
              <a:buNone/>
            </a:pPr>
            <a:r>
              <a:rPr lang="en-US" altLang="en-US" sz="2000" b="1" dirty="0">
                <a:solidFill>
                  <a:schemeClr val="tx2"/>
                </a:solidFill>
              </a:rPr>
              <a:t>Personnel &amp; Lab Tests</a:t>
            </a:r>
          </a:p>
        </p:txBody>
      </p:sp>
      <p:sp>
        <p:nvSpPr>
          <p:cNvPr id="18" name="Rectangle 17"/>
          <p:cNvSpPr/>
          <p:nvPr/>
        </p:nvSpPr>
        <p:spPr>
          <a:xfrm>
            <a:off x="2523373" y="4258589"/>
            <a:ext cx="914400" cy="801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714" name="TextBox 13"/>
          <p:cNvSpPr txBox="1">
            <a:spLocks noChangeArrowheads="1"/>
          </p:cNvSpPr>
          <p:nvPr/>
        </p:nvSpPr>
        <p:spPr bwMode="auto">
          <a:xfrm>
            <a:off x="1819517" y="4410076"/>
            <a:ext cx="229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800" b="1" i="1" dirty="0"/>
              <a:t>$100+</a:t>
            </a:r>
          </a:p>
        </p:txBody>
      </p:sp>
      <p:sp>
        <p:nvSpPr>
          <p:cNvPr id="19" name="TextBox 14"/>
          <p:cNvSpPr txBox="1">
            <a:spLocks noChangeArrowheads="1"/>
          </p:cNvSpPr>
          <p:nvPr/>
        </p:nvSpPr>
        <p:spPr bwMode="auto">
          <a:xfrm>
            <a:off x="1625110" y="1915360"/>
            <a:ext cx="2638425"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400" b="1" u="sng" dirty="0">
                <a:solidFill>
                  <a:schemeClr val="tx2"/>
                </a:solidFill>
              </a:rPr>
              <a:t>NO</a:t>
            </a:r>
          </a:p>
          <a:p>
            <a:pPr algn="ctr">
              <a:spcBef>
                <a:spcPct val="0"/>
              </a:spcBef>
              <a:spcAft>
                <a:spcPts val="300"/>
              </a:spcAft>
              <a:buFontTx/>
              <a:buNone/>
            </a:pPr>
            <a:r>
              <a:rPr lang="en-US" altLang="en-US" sz="2400" b="1" dirty="0">
                <a:solidFill>
                  <a:schemeClr val="tx2"/>
                </a:solidFill>
              </a:rPr>
              <a:t>Delay in Diagnosis</a:t>
            </a:r>
          </a:p>
          <a:p>
            <a:pPr algn="ctr">
              <a:spcBef>
                <a:spcPct val="0"/>
              </a:spcBef>
              <a:spcAft>
                <a:spcPct val="0"/>
              </a:spcAft>
              <a:buFontTx/>
              <a:buNone/>
            </a:pPr>
            <a:r>
              <a:rPr lang="en-US" altLang="en-US" sz="2400" b="1" dirty="0">
                <a:solidFill>
                  <a:schemeClr val="tx2"/>
                </a:solidFill>
              </a:rPr>
              <a:t>Increased</a:t>
            </a:r>
          </a:p>
          <a:p>
            <a:pPr algn="ctr">
              <a:spcBef>
                <a:spcPct val="0"/>
              </a:spcBef>
              <a:spcAft>
                <a:spcPts val="300"/>
              </a:spcAft>
              <a:buFontTx/>
              <a:buNone/>
            </a:pPr>
            <a:r>
              <a:rPr lang="en-US" altLang="en-US" sz="2400" b="1" dirty="0">
                <a:solidFill>
                  <a:schemeClr val="tx2"/>
                </a:solidFill>
              </a:rPr>
              <a:t> Length of Stay</a:t>
            </a:r>
          </a:p>
          <a:p>
            <a:pPr algn="ctr">
              <a:spcBef>
                <a:spcPct val="0"/>
              </a:spcBef>
              <a:spcAft>
                <a:spcPct val="0"/>
              </a:spcAft>
              <a:buFontTx/>
              <a:buNone/>
            </a:pPr>
            <a:r>
              <a:rPr lang="en-US" altLang="en-US" sz="2400" b="1" dirty="0">
                <a:solidFill>
                  <a:schemeClr val="tx2"/>
                </a:solidFill>
              </a:rPr>
              <a:t>Complications</a:t>
            </a:r>
          </a:p>
        </p:txBody>
      </p:sp>
      <p:sp>
        <p:nvSpPr>
          <p:cNvPr id="20" name="TextBox 15"/>
          <p:cNvSpPr txBox="1">
            <a:spLocks noChangeArrowheads="1"/>
          </p:cNvSpPr>
          <p:nvPr/>
        </p:nvSpPr>
        <p:spPr bwMode="auto">
          <a:xfrm>
            <a:off x="1634527" y="5095181"/>
            <a:ext cx="2555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400" b="1" dirty="0"/>
              <a:t>Essential Tests Ordered Immediately</a:t>
            </a:r>
          </a:p>
        </p:txBody>
      </p:sp>
      <p:cxnSp>
        <p:nvCxnSpPr>
          <p:cNvPr id="5" name="Straight Connector 4"/>
          <p:cNvCxnSpPr/>
          <p:nvPr/>
        </p:nvCxnSpPr>
        <p:spPr>
          <a:xfrm>
            <a:off x="1893353" y="3118919"/>
            <a:ext cx="210193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93353" y="3874983"/>
            <a:ext cx="210193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045405" y="2608028"/>
            <a:ext cx="2526368" cy="2034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44214" y="1224946"/>
            <a:ext cx="2692323" cy="1257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568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9836" y="488511"/>
            <a:ext cx="7919499" cy="1470025"/>
          </a:xfrm>
        </p:spPr>
        <p:txBody>
          <a:bodyPr/>
          <a:lstStyle/>
          <a:p>
            <a:r>
              <a:rPr lang="en-US" sz="3700" dirty="0"/>
              <a:t>Relative to Length of Stay Costs at $2000 Per Day, a Useful $1000 Laboratory Test that Can Lead to a Diagnosis that Shortens Length of Stay Saves $1000 for Healthcare Institutions</a:t>
            </a:r>
            <a:br>
              <a:rPr lang="en-US" sz="3700" dirty="0"/>
            </a:br>
            <a:endParaRPr lang="en-US" sz="3700" dirty="0"/>
          </a:p>
        </p:txBody>
      </p:sp>
      <p:sp>
        <p:nvSpPr>
          <p:cNvPr id="2" name="TextBox 1"/>
          <p:cNvSpPr txBox="1"/>
          <p:nvPr/>
        </p:nvSpPr>
        <p:spPr>
          <a:xfrm>
            <a:off x="3077155" y="4118776"/>
            <a:ext cx="3562184" cy="2077492"/>
          </a:xfrm>
          <a:prstGeom prst="rect">
            <a:avLst/>
          </a:prstGeom>
          <a:noFill/>
        </p:spPr>
        <p:txBody>
          <a:bodyPr wrap="square" rtlCol="0">
            <a:spAutoFit/>
          </a:bodyPr>
          <a:lstStyle/>
          <a:p>
            <a:r>
              <a:rPr lang="en-US" b="1" dirty="0"/>
              <a:t> </a:t>
            </a:r>
            <a:r>
              <a:rPr lang="en-US" sz="3700" b="1" dirty="0">
                <a:solidFill>
                  <a:schemeClr val="tx2"/>
                </a:solidFill>
              </a:rPr>
              <a:t>$2000 (LoS)</a:t>
            </a:r>
          </a:p>
          <a:p>
            <a:r>
              <a:rPr lang="en-US" sz="3700" b="1" dirty="0">
                <a:solidFill>
                  <a:schemeClr val="tx2"/>
                </a:solidFill>
              </a:rPr>
              <a:t>-  1000 (Test)</a:t>
            </a:r>
          </a:p>
          <a:p>
            <a:r>
              <a:rPr lang="en-US" sz="3700" b="1" dirty="0">
                <a:solidFill>
                  <a:schemeClr val="tx2"/>
                </a:solidFill>
              </a:rPr>
              <a:t> $1000 (Saved)</a:t>
            </a:r>
            <a:endParaRPr lang="en-US" sz="3700" b="1" u="sng" dirty="0">
              <a:solidFill>
                <a:schemeClr val="tx2"/>
              </a:solidFill>
            </a:endParaRPr>
          </a:p>
          <a:p>
            <a:pPr marL="285750" indent="-285750">
              <a:buFontTx/>
              <a:buChar char="-"/>
            </a:pPr>
            <a:endParaRPr lang="en-US" b="1" dirty="0"/>
          </a:p>
        </p:txBody>
      </p:sp>
      <p:cxnSp>
        <p:nvCxnSpPr>
          <p:cNvPr id="5" name="Straight Connector 4"/>
          <p:cNvCxnSpPr/>
          <p:nvPr/>
        </p:nvCxnSpPr>
        <p:spPr>
          <a:xfrm flipV="1">
            <a:off x="3077155" y="5279666"/>
            <a:ext cx="3124862" cy="795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966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6448" y="782708"/>
            <a:ext cx="8060473" cy="1470025"/>
          </a:xfrm>
        </p:spPr>
        <p:txBody>
          <a:bodyPr/>
          <a:lstStyle/>
          <a:p>
            <a:r>
              <a:rPr lang="en-US" sz="4400" dirty="0"/>
              <a:t>This Can Be Confusing to Hospital Leaders Who Review the Performance of </a:t>
            </a:r>
            <a:r>
              <a:rPr lang="en-US" sz="4400" u="sng" dirty="0"/>
              <a:t>Individual </a:t>
            </a:r>
            <a:r>
              <a:rPr lang="en-US" sz="4400" dirty="0"/>
              <a:t>Department Budgets</a:t>
            </a:r>
            <a:br>
              <a:rPr lang="en-US" sz="4400" dirty="0"/>
            </a:br>
            <a:br>
              <a:rPr lang="en-US" sz="4400" dirty="0"/>
            </a:br>
            <a:r>
              <a:rPr lang="en-US" sz="4400" dirty="0">
                <a:solidFill>
                  <a:schemeClr val="tx2"/>
                </a:solidFill>
              </a:rPr>
              <a:t>and </a:t>
            </a:r>
            <a:r>
              <a:rPr lang="en-US" sz="4400" u="sng" dirty="0">
                <a:solidFill>
                  <a:schemeClr val="tx2"/>
                </a:solidFill>
              </a:rPr>
              <a:t>NOT</a:t>
            </a:r>
            <a:r>
              <a:rPr lang="en-US" sz="4400" dirty="0">
                <a:solidFill>
                  <a:schemeClr val="tx2"/>
                </a:solidFill>
              </a:rPr>
              <a:t> the Cost of Individual Patient Encounters Across Budgets</a:t>
            </a:r>
          </a:p>
        </p:txBody>
      </p:sp>
    </p:spTree>
    <p:extLst>
      <p:ext uri="{BB962C8B-B14F-4D97-AF65-F5344CB8AC3E}">
        <p14:creationId xmlns:p14="http://schemas.microsoft.com/office/powerpoint/2010/main" val="520638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393" y="6037263"/>
            <a:ext cx="8698728" cy="752475"/>
          </a:xfrm>
          <a:prstGeom prst="rect">
            <a:avLst/>
          </a:prstGeom>
          <a:solidFill>
            <a:schemeClr val="bg1"/>
          </a:solidFill>
        </p:spPr>
        <p:txBody>
          <a:bodyPr wrap="square" rtlCol="0">
            <a:spAutoFit/>
          </a:bodyPr>
          <a:lstStyle/>
          <a:p>
            <a:endParaRPr lang="en-US" dirty="0"/>
          </a:p>
        </p:txBody>
      </p:sp>
      <p:sp>
        <p:nvSpPr>
          <p:cNvPr id="46083" name="TextBox 1">
            <a:extLst>
              <a:ext uri="{FF2B5EF4-FFF2-40B4-BE49-F238E27FC236}">
                <a16:creationId xmlns:a16="http://schemas.microsoft.com/office/drawing/2014/main" id="{E9C59C68-03AA-46CA-8286-AF92D68E8E3C}"/>
              </a:ext>
            </a:extLst>
          </p:cNvPr>
          <p:cNvSpPr txBox="1">
            <a:spLocks noChangeArrowheads="1"/>
          </p:cNvSpPr>
          <p:nvPr/>
        </p:nvSpPr>
        <p:spPr bwMode="auto">
          <a:xfrm>
            <a:off x="318052" y="4394162"/>
            <a:ext cx="8643069"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3000" b="1" dirty="0"/>
              <a:t>Does the Laboratory Director Lose Credibility </a:t>
            </a:r>
          </a:p>
          <a:p>
            <a:pPr algn="ctr">
              <a:spcBef>
                <a:spcPct val="0"/>
              </a:spcBef>
              <a:spcAft>
                <a:spcPct val="0"/>
              </a:spcAft>
              <a:buFontTx/>
              <a:buNone/>
            </a:pPr>
            <a:r>
              <a:rPr lang="en-US" altLang="en-US" sz="3000" b="1" dirty="0"/>
              <a:t>Because the Department Budget Increased?</a:t>
            </a:r>
          </a:p>
          <a:p>
            <a:pPr algn="ctr">
              <a:spcBef>
                <a:spcPct val="0"/>
              </a:spcBef>
              <a:spcAft>
                <a:spcPct val="0"/>
              </a:spcAft>
              <a:buFontTx/>
              <a:buNone/>
            </a:pPr>
            <a:r>
              <a:rPr lang="en-US" altLang="en-US" sz="3000" b="1" dirty="0"/>
              <a:t>Even with Financial Improvement for the Entire Institution?</a:t>
            </a:r>
          </a:p>
          <a:p>
            <a:pPr algn="ctr">
              <a:spcBef>
                <a:spcPct val="0"/>
              </a:spcBef>
              <a:spcAft>
                <a:spcPct val="0"/>
              </a:spcAft>
              <a:buFontTx/>
              <a:buNone/>
            </a:pPr>
            <a:endParaRPr lang="en-US" altLang="en-US" sz="2800" b="1" dirty="0"/>
          </a:p>
        </p:txBody>
      </p:sp>
      <p:grpSp>
        <p:nvGrpSpPr>
          <p:cNvPr id="5" name="Group 4"/>
          <p:cNvGrpSpPr/>
          <p:nvPr/>
        </p:nvGrpSpPr>
        <p:grpSpPr>
          <a:xfrm>
            <a:off x="1546311" y="1798599"/>
            <a:ext cx="2730500" cy="2371725"/>
            <a:chOff x="1541463" y="1089025"/>
            <a:chExt cx="2730500" cy="2371725"/>
          </a:xfrm>
        </p:grpSpPr>
        <p:cxnSp>
          <p:nvCxnSpPr>
            <p:cNvPr id="3" name="Straight Connector 2">
              <a:extLst>
                <a:ext uri="{FF2B5EF4-FFF2-40B4-BE49-F238E27FC236}">
                  <a16:creationId xmlns:a16="http://schemas.microsoft.com/office/drawing/2014/main" id="{2BD2D33A-CFB3-43BF-8E8E-F2F985CEC143}"/>
                </a:ext>
              </a:extLst>
            </p:cNvPr>
            <p:cNvCxnSpPr/>
            <p:nvPr/>
          </p:nvCxnSpPr>
          <p:spPr>
            <a:xfrm>
              <a:off x="1541463" y="1089025"/>
              <a:ext cx="0" cy="235267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366558-F058-4C1E-8833-9A2EA85FA51B}"/>
                </a:ext>
              </a:extLst>
            </p:cNvPr>
            <p:cNvCxnSpPr/>
            <p:nvPr/>
          </p:nvCxnSpPr>
          <p:spPr>
            <a:xfrm flipH="1" flipV="1">
              <a:off x="1541463" y="3459163"/>
              <a:ext cx="2730500" cy="158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B288366-A45F-42B2-8D22-E91D38EDDF2E}"/>
                </a:ext>
              </a:extLst>
            </p:cNvPr>
            <p:cNvSpPr/>
            <p:nvPr/>
          </p:nvSpPr>
          <p:spPr>
            <a:xfrm>
              <a:off x="1860550" y="2413000"/>
              <a:ext cx="795338" cy="102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a:extLst>
                <a:ext uri="{FF2B5EF4-FFF2-40B4-BE49-F238E27FC236}">
                  <a16:creationId xmlns:a16="http://schemas.microsoft.com/office/drawing/2014/main" id="{93FB0585-F1C8-49CC-9866-FB259309128E}"/>
                </a:ext>
              </a:extLst>
            </p:cNvPr>
            <p:cNvSpPr/>
            <p:nvPr/>
          </p:nvSpPr>
          <p:spPr>
            <a:xfrm>
              <a:off x="3171825" y="1558925"/>
              <a:ext cx="908050" cy="1887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ectangle 18">
              <a:extLst>
                <a:ext uri="{FF2B5EF4-FFF2-40B4-BE49-F238E27FC236}">
                  <a16:creationId xmlns:a16="http://schemas.microsoft.com/office/drawing/2014/main" id="{DF45190A-F0AB-4BF6-AF92-2ECEED742CD7}"/>
                </a:ext>
              </a:extLst>
            </p:cNvPr>
            <p:cNvSpPr/>
            <p:nvPr/>
          </p:nvSpPr>
          <p:spPr>
            <a:xfrm>
              <a:off x="3170238" y="1314450"/>
              <a:ext cx="909637" cy="2365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a:extLst>
                <a:ext uri="{FF2B5EF4-FFF2-40B4-BE49-F238E27FC236}">
                  <a16:creationId xmlns:a16="http://schemas.microsoft.com/office/drawing/2014/main" id="{984F268C-67DE-4108-867C-951738B85AB7}"/>
                </a:ext>
              </a:extLst>
            </p:cNvPr>
            <p:cNvSpPr/>
            <p:nvPr/>
          </p:nvSpPr>
          <p:spPr>
            <a:xfrm>
              <a:off x="1860550" y="2162175"/>
              <a:ext cx="795338" cy="250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2" name="Straight Arrow Connector 21">
              <a:extLst>
                <a:ext uri="{FF2B5EF4-FFF2-40B4-BE49-F238E27FC236}">
                  <a16:creationId xmlns:a16="http://schemas.microsoft.com/office/drawing/2014/main" id="{BF55A68D-C02B-42BD-8225-8EEE3BFAC5EF}"/>
                </a:ext>
              </a:extLst>
            </p:cNvPr>
            <p:cNvCxnSpPr/>
            <p:nvPr/>
          </p:nvCxnSpPr>
          <p:spPr>
            <a:xfrm flipV="1">
              <a:off x="2211388" y="1539875"/>
              <a:ext cx="736600" cy="54292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825329" y="1892262"/>
            <a:ext cx="2797175" cy="2276475"/>
            <a:chOff x="5805488" y="1185863"/>
            <a:chExt cx="2797175" cy="2276475"/>
          </a:xfrm>
        </p:grpSpPr>
        <p:cxnSp>
          <p:nvCxnSpPr>
            <p:cNvPr id="7" name="Straight Connector 6">
              <a:extLst>
                <a:ext uri="{FF2B5EF4-FFF2-40B4-BE49-F238E27FC236}">
                  <a16:creationId xmlns:a16="http://schemas.microsoft.com/office/drawing/2014/main" id="{581C7FB8-F07D-4BC0-819F-4404A453EC3D}"/>
                </a:ext>
              </a:extLst>
            </p:cNvPr>
            <p:cNvCxnSpPr/>
            <p:nvPr/>
          </p:nvCxnSpPr>
          <p:spPr>
            <a:xfrm>
              <a:off x="5805488" y="1185863"/>
              <a:ext cx="23812" cy="22733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29F82C-0803-4CCE-AE4C-FB3AFD6ED21A}"/>
                </a:ext>
              </a:extLst>
            </p:cNvPr>
            <p:cNvCxnSpPr/>
            <p:nvPr/>
          </p:nvCxnSpPr>
          <p:spPr>
            <a:xfrm flipH="1" flipV="1">
              <a:off x="5829300" y="3460750"/>
              <a:ext cx="2773363"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B4D14F4-7F88-44B2-AC7B-254EA7DB8167}"/>
                </a:ext>
              </a:extLst>
            </p:cNvPr>
            <p:cNvSpPr/>
            <p:nvPr/>
          </p:nvSpPr>
          <p:spPr>
            <a:xfrm>
              <a:off x="6051550" y="1572330"/>
              <a:ext cx="971550" cy="188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a:extLst>
                <a:ext uri="{FF2B5EF4-FFF2-40B4-BE49-F238E27FC236}">
                  <a16:creationId xmlns:a16="http://schemas.microsoft.com/office/drawing/2014/main" id="{E0BA0372-B5FB-48A0-A7AC-CBF1FE8ED6BB}"/>
                </a:ext>
              </a:extLst>
            </p:cNvPr>
            <p:cNvSpPr/>
            <p:nvPr/>
          </p:nvSpPr>
          <p:spPr>
            <a:xfrm>
              <a:off x="7419975" y="2403475"/>
              <a:ext cx="909638" cy="103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a:extLst>
                <a:ext uri="{FF2B5EF4-FFF2-40B4-BE49-F238E27FC236}">
                  <a16:creationId xmlns:a16="http://schemas.microsoft.com/office/drawing/2014/main" id="{D5912273-5D75-49B6-9A58-8C23C9E64EC2}"/>
                </a:ext>
              </a:extLst>
            </p:cNvPr>
            <p:cNvSpPr/>
            <p:nvPr/>
          </p:nvSpPr>
          <p:spPr>
            <a:xfrm>
              <a:off x="7419975" y="2141538"/>
              <a:ext cx="909638" cy="2714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a:extLst>
                <a:ext uri="{FF2B5EF4-FFF2-40B4-BE49-F238E27FC236}">
                  <a16:creationId xmlns:a16="http://schemas.microsoft.com/office/drawing/2014/main" id="{1FC694D3-AF90-460B-9B1D-3D60A019EA4C}"/>
                </a:ext>
              </a:extLst>
            </p:cNvPr>
            <p:cNvSpPr/>
            <p:nvPr/>
          </p:nvSpPr>
          <p:spPr>
            <a:xfrm>
              <a:off x="6051550" y="1285875"/>
              <a:ext cx="971550" cy="2730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9" name="Straight Arrow Connector 28">
              <a:extLst>
                <a:ext uri="{FF2B5EF4-FFF2-40B4-BE49-F238E27FC236}">
                  <a16:creationId xmlns:a16="http://schemas.microsoft.com/office/drawing/2014/main" id="{22ECEC75-1C59-4884-97B9-220AA26EF935}"/>
                </a:ext>
              </a:extLst>
            </p:cNvPr>
            <p:cNvCxnSpPr/>
            <p:nvPr/>
          </p:nvCxnSpPr>
          <p:spPr>
            <a:xfrm>
              <a:off x="7143750" y="1457325"/>
              <a:ext cx="550863" cy="57626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6098" name="TextBox 29">
            <a:extLst>
              <a:ext uri="{FF2B5EF4-FFF2-40B4-BE49-F238E27FC236}">
                <a16:creationId xmlns:a16="http://schemas.microsoft.com/office/drawing/2014/main" id="{0D20F032-6472-479C-A3B6-9792AE0EBE2D}"/>
              </a:ext>
            </a:extLst>
          </p:cNvPr>
          <p:cNvSpPr txBox="1">
            <a:spLocks noChangeArrowheads="1"/>
          </p:cNvSpPr>
          <p:nvPr/>
        </p:nvSpPr>
        <p:spPr bwMode="auto">
          <a:xfrm>
            <a:off x="1514205" y="1042592"/>
            <a:ext cx="2735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800" b="1" dirty="0"/>
              <a:t>Lab Budget</a:t>
            </a:r>
          </a:p>
        </p:txBody>
      </p:sp>
      <p:sp>
        <p:nvSpPr>
          <p:cNvPr id="46099" name="TextBox 32">
            <a:extLst>
              <a:ext uri="{FF2B5EF4-FFF2-40B4-BE49-F238E27FC236}">
                <a16:creationId xmlns:a16="http://schemas.microsoft.com/office/drawing/2014/main" id="{4EA5C463-CAB0-42C6-B8A1-9CB239660CC1}"/>
              </a:ext>
            </a:extLst>
          </p:cNvPr>
          <p:cNvSpPr txBox="1">
            <a:spLocks noChangeArrowheads="1"/>
          </p:cNvSpPr>
          <p:nvPr/>
        </p:nvSpPr>
        <p:spPr bwMode="auto">
          <a:xfrm>
            <a:off x="5653878" y="766803"/>
            <a:ext cx="30194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800" b="1" dirty="0"/>
              <a:t>General Hospital Budget</a:t>
            </a:r>
          </a:p>
        </p:txBody>
      </p:sp>
      <p:sp>
        <p:nvSpPr>
          <p:cNvPr id="46100" name="TextBox 30">
            <a:extLst>
              <a:ext uri="{FF2B5EF4-FFF2-40B4-BE49-F238E27FC236}">
                <a16:creationId xmlns:a16="http://schemas.microsoft.com/office/drawing/2014/main" id="{5CE4086E-896B-4570-BE98-E488EE8EBCAD}"/>
              </a:ext>
            </a:extLst>
          </p:cNvPr>
          <p:cNvSpPr txBox="1">
            <a:spLocks noChangeArrowheads="1"/>
          </p:cNvSpPr>
          <p:nvPr/>
        </p:nvSpPr>
        <p:spPr bwMode="auto">
          <a:xfrm rot="16200000">
            <a:off x="84089" y="2570125"/>
            <a:ext cx="20292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400" b="1" dirty="0"/>
              <a:t>$ Spent</a:t>
            </a:r>
          </a:p>
          <a:p>
            <a:pPr algn="ctr">
              <a:spcBef>
                <a:spcPct val="0"/>
              </a:spcBef>
              <a:spcAft>
                <a:spcPct val="0"/>
              </a:spcAft>
              <a:buFontTx/>
              <a:buNone/>
            </a:pPr>
            <a:r>
              <a:rPr lang="en-US" altLang="en-US" sz="2400" b="1" dirty="0"/>
              <a:t>(thousands)</a:t>
            </a:r>
          </a:p>
        </p:txBody>
      </p:sp>
      <p:sp>
        <p:nvSpPr>
          <p:cNvPr id="46101" name="TextBox 34">
            <a:extLst>
              <a:ext uri="{FF2B5EF4-FFF2-40B4-BE49-F238E27FC236}">
                <a16:creationId xmlns:a16="http://schemas.microsoft.com/office/drawing/2014/main" id="{767C527F-624A-4283-AC6E-EA89873AB1F7}"/>
              </a:ext>
            </a:extLst>
          </p:cNvPr>
          <p:cNvSpPr txBox="1">
            <a:spLocks noChangeArrowheads="1"/>
          </p:cNvSpPr>
          <p:nvPr/>
        </p:nvSpPr>
        <p:spPr bwMode="auto">
          <a:xfrm rot="16200000">
            <a:off x="4002788" y="2350205"/>
            <a:ext cx="24351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400" b="1" dirty="0"/>
              <a:t>$ Spent</a:t>
            </a:r>
          </a:p>
          <a:p>
            <a:pPr algn="ctr">
              <a:spcBef>
                <a:spcPct val="0"/>
              </a:spcBef>
              <a:spcAft>
                <a:spcPct val="0"/>
              </a:spcAft>
              <a:buFontTx/>
              <a:buNone/>
            </a:pPr>
            <a:r>
              <a:rPr lang="en-US" altLang="en-US" sz="2400" b="1" dirty="0"/>
              <a:t>(hundreds of thousands)</a:t>
            </a:r>
          </a:p>
        </p:txBody>
      </p:sp>
    </p:spTree>
    <p:extLst>
      <p:ext uri="{BB962C8B-B14F-4D97-AF65-F5344CB8AC3E}">
        <p14:creationId xmlns:p14="http://schemas.microsoft.com/office/powerpoint/2010/main" val="1700776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9613" y="733880"/>
            <a:ext cx="8436333" cy="1470025"/>
          </a:xfrm>
        </p:spPr>
        <p:txBody>
          <a:bodyPr/>
          <a:lstStyle/>
          <a:p>
            <a:r>
              <a:rPr lang="en-US" sz="5000" dirty="0"/>
              <a:t>Overutilization and Underutilization of Laboratory Tests</a:t>
            </a:r>
            <a:br>
              <a:rPr lang="en-US" sz="5000" dirty="0"/>
            </a:br>
            <a:br>
              <a:rPr lang="en-US" sz="5000" dirty="0"/>
            </a:br>
            <a:r>
              <a:rPr lang="en-US" sz="5000" dirty="0">
                <a:solidFill>
                  <a:schemeClr val="tx2"/>
                </a:solidFill>
              </a:rPr>
              <a:t>Leading to Worse Clinical Outcomes at Higher Cost</a:t>
            </a:r>
          </a:p>
        </p:txBody>
      </p:sp>
    </p:spTree>
    <p:extLst>
      <p:ext uri="{BB962C8B-B14F-4D97-AF65-F5344CB8AC3E}">
        <p14:creationId xmlns:p14="http://schemas.microsoft.com/office/powerpoint/2010/main" val="2345159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524" y="5943600"/>
            <a:ext cx="8604738" cy="914400"/>
          </a:xfrm>
          <a:prstGeom prst="rect">
            <a:avLst/>
          </a:prstGeom>
          <a:solidFill>
            <a:schemeClr val="bg1"/>
          </a:solidFill>
        </p:spPr>
        <p:txBody>
          <a:bodyPr wrap="square" rtlCol="0">
            <a:spAutoFit/>
          </a:bodyPr>
          <a:lstStyle/>
          <a:p>
            <a:endParaRPr lang="en-US" dirty="0"/>
          </a:p>
        </p:txBody>
      </p:sp>
      <p:sp>
        <p:nvSpPr>
          <p:cNvPr id="12291" name="TextBox 1">
            <a:extLst>
              <a:ext uri="{FF2B5EF4-FFF2-40B4-BE49-F238E27FC236}">
                <a16:creationId xmlns:a16="http://schemas.microsoft.com/office/drawing/2014/main" id="{EA334160-AFEA-4198-B260-FCF6CAD0EF70}"/>
              </a:ext>
            </a:extLst>
          </p:cNvPr>
          <p:cNvSpPr txBox="1">
            <a:spLocks noChangeArrowheads="1"/>
          </p:cNvSpPr>
          <p:nvPr/>
        </p:nvSpPr>
        <p:spPr bwMode="auto">
          <a:xfrm>
            <a:off x="712788" y="85725"/>
            <a:ext cx="774541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3800" b="1" dirty="0"/>
              <a:t>Take Clinical Context</a:t>
            </a:r>
          </a:p>
          <a:p>
            <a:pPr algn="ctr">
              <a:spcBef>
                <a:spcPct val="0"/>
              </a:spcBef>
              <a:spcAft>
                <a:spcPct val="0"/>
              </a:spcAft>
              <a:buFontTx/>
              <a:buNone/>
            </a:pPr>
            <a:r>
              <a:rPr lang="en-US" altLang="en-US" sz="3800" b="1" dirty="0"/>
              <a:t>and Diagnostic Goals</a:t>
            </a:r>
          </a:p>
        </p:txBody>
      </p:sp>
      <p:sp>
        <p:nvSpPr>
          <p:cNvPr id="2" name="Down Arrow 1">
            <a:extLst>
              <a:ext uri="{FF2B5EF4-FFF2-40B4-BE49-F238E27FC236}">
                <a16:creationId xmlns:a16="http://schemas.microsoft.com/office/drawing/2014/main" id="{6EAF90D9-3A64-4DA6-876D-6E840EBF21A9}"/>
              </a:ext>
            </a:extLst>
          </p:cNvPr>
          <p:cNvSpPr/>
          <p:nvPr/>
        </p:nvSpPr>
        <p:spPr>
          <a:xfrm>
            <a:off x="4342606" y="1347788"/>
            <a:ext cx="484188" cy="977900"/>
          </a:xfrm>
          <a:prstGeom prst="downArrow">
            <a:avLst>
              <a:gd name="adj1" fmla="val 76251"/>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293" name="TextBox 1">
            <a:extLst>
              <a:ext uri="{FF2B5EF4-FFF2-40B4-BE49-F238E27FC236}">
                <a16:creationId xmlns:a16="http://schemas.microsoft.com/office/drawing/2014/main" id="{85CF5115-E7DC-4AAA-BE60-C63F78B67078}"/>
              </a:ext>
            </a:extLst>
          </p:cNvPr>
          <p:cNvSpPr txBox="1">
            <a:spLocks noChangeArrowheads="1"/>
          </p:cNvSpPr>
          <p:nvPr/>
        </p:nvSpPr>
        <p:spPr bwMode="auto">
          <a:xfrm>
            <a:off x="238125" y="2474302"/>
            <a:ext cx="8905875"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3800" b="1" dirty="0"/>
              <a:t>Obtain the Correct </a:t>
            </a:r>
          </a:p>
          <a:p>
            <a:pPr algn="ctr">
              <a:spcBef>
                <a:spcPct val="0"/>
              </a:spcBef>
              <a:spcAft>
                <a:spcPct val="0"/>
              </a:spcAft>
              <a:buFontTx/>
              <a:buNone/>
            </a:pPr>
            <a:r>
              <a:rPr lang="en-US" altLang="en-US" sz="3800" b="1" dirty="0"/>
              <a:t>Diagnosis Rapidly</a:t>
            </a:r>
          </a:p>
          <a:p>
            <a:pPr algn="ctr">
              <a:spcBef>
                <a:spcPct val="0"/>
              </a:spcBef>
              <a:spcAft>
                <a:spcPct val="0"/>
              </a:spcAft>
              <a:buFontTx/>
              <a:buNone/>
            </a:pPr>
            <a:r>
              <a:rPr lang="en-US" altLang="en-US" sz="3800" b="1" u="sng" dirty="0"/>
              <a:t>and</a:t>
            </a:r>
            <a:endParaRPr lang="en-US" altLang="en-US" sz="3800" b="1" dirty="0"/>
          </a:p>
          <a:p>
            <a:pPr algn="ctr">
              <a:spcBef>
                <a:spcPct val="0"/>
              </a:spcBef>
              <a:spcAft>
                <a:spcPct val="0"/>
              </a:spcAft>
              <a:buFontTx/>
              <a:buNone/>
            </a:pPr>
            <a:r>
              <a:rPr lang="en-US" altLang="en-US" sz="3800" b="1" dirty="0"/>
              <a:t>Using </a:t>
            </a:r>
            <a:r>
              <a:rPr lang="en-US" altLang="en-US" sz="3800" b="1" u="sng" dirty="0">
                <a:solidFill>
                  <a:schemeClr val="tx2"/>
                </a:solidFill>
              </a:rPr>
              <a:t>All</a:t>
            </a:r>
            <a:r>
              <a:rPr lang="en-US" altLang="en-US" sz="3800" b="1" dirty="0"/>
              <a:t> the Necessary Tests to Reduce Underutilization and </a:t>
            </a:r>
            <a:r>
              <a:rPr lang="en-US" altLang="en-US" sz="3800" b="1" u="sng" dirty="0">
                <a:solidFill>
                  <a:schemeClr val="tx2"/>
                </a:solidFill>
              </a:rPr>
              <a:t>No</a:t>
            </a:r>
            <a:r>
              <a:rPr lang="en-US" altLang="en-US" sz="3800" b="1" dirty="0"/>
              <a:t> Unnecessary Tests to Reduce Overutilization</a:t>
            </a:r>
          </a:p>
        </p:txBody>
      </p:sp>
    </p:spTree>
    <p:extLst>
      <p:ext uri="{BB962C8B-B14F-4D97-AF65-F5344CB8AC3E}">
        <p14:creationId xmlns:p14="http://schemas.microsoft.com/office/powerpoint/2010/main" val="1497115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5943600"/>
            <a:ext cx="8686800" cy="685800"/>
          </a:xfrm>
          <a:prstGeom prst="rect">
            <a:avLst/>
          </a:prstGeom>
          <a:solidFill>
            <a:srgbClr val="FFFFFF"/>
          </a:solidFill>
        </p:spPr>
        <p:txBody>
          <a:bodyPr wrap="square" rtlCol="0">
            <a:spAutoFit/>
          </a:bodyPr>
          <a:lstStyle/>
          <a:p>
            <a:endParaRPr lang="en-US" dirty="0"/>
          </a:p>
        </p:txBody>
      </p:sp>
      <p:sp>
        <p:nvSpPr>
          <p:cNvPr id="16" name="TextBox 15"/>
          <p:cNvSpPr txBox="1"/>
          <p:nvPr/>
        </p:nvSpPr>
        <p:spPr>
          <a:xfrm>
            <a:off x="228600" y="5981700"/>
            <a:ext cx="8686800" cy="685800"/>
          </a:xfrm>
          <a:prstGeom prst="rect">
            <a:avLst/>
          </a:prstGeom>
          <a:solidFill>
            <a:srgbClr val="FFFFFF"/>
          </a:solidFill>
        </p:spPr>
        <p:txBody>
          <a:bodyPr wrap="square" rtlCol="0">
            <a:spAutoFit/>
          </a:bodyPr>
          <a:lstStyle/>
          <a:p>
            <a:endParaRPr lang="en-US" dirty="0"/>
          </a:p>
        </p:txBody>
      </p:sp>
      <p:sp>
        <p:nvSpPr>
          <p:cNvPr id="6" name="TextBox 5"/>
          <p:cNvSpPr txBox="1"/>
          <p:nvPr/>
        </p:nvSpPr>
        <p:spPr>
          <a:xfrm>
            <a:off x="3120259" y="1840635"/>
            <a:ext cx="5943600" cy="1615827"/>
          </a:xfrm>
          <a:prstGeom prst="rect">
            <a:avLst/>
          </a:prstGeom>
          <a:noFill/>
        </p:spPr>
        <p:txBody>
          <a:bodyPr wrap="square" rtlCol="0">
            <a:spAutoFit/>
          </a:bodyPr>
          <a:lstStyle/>
          <a:p>
            <a:pPr algn="ctr"/>
            <a:r>
              <a:rPr lang="en-US" sz="3300" b="1" dirty="0">
                <a:latin typeface="Arial" panose="020B0604020202020204" pitchFamily="34" charset="0"/>
                <a:cs typeface="Arial" panose="020B0604020202020204" pitchFamily="34" charset="0"/>
              </a:rPr>
              <a:t>Unnecessary Cost for a Test Not Needed (personnel costs substantial)</a:t>
            </a:r>
          </a:p>
        </p:txBody>
      </p:sp>
      <p:sp>
        <p:nvSpPr>
          <p:cNvPr id="5" name="TextBox 4"/>
          <p:cNvSpPr txBox="1"/>
          <p:nvPr/>
        </p:nvSpPr>
        <p:spPr>
          <a:xfrm>
            <a:off x="114300" y="-2817"/>
            <a:ext cx="8801100"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How Much Does Overutilization Add to the Cost of Laboratory Tests</a:t>
            </a:r>
          </a:p>
        </p:txBody>
      </p:sp>
      <p:sp>
        <p:nvSpPr>
          <p:cNvPr id="2" name="Rectangle 1"/>
          <p:cNvSpPr/>
          <p:nvPr/>
        </p:nvSpPr>
        <p:spPr>
          <a:xfrm>
            <a:off x="279132" y="2331081"/>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18" name="Rectangle 17"/>
          <p:cNvSpPr/>
          <p:nvPr/>
        </p:nvSpPr>
        <p:spPr>
          <a:xfrm>
            <a:off x="279132" y="4308803"/>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276600" y="3847058"/>
            <a:ext cx="5638800" cy="1615827"/>
          </a:xfrm>
          <a:prstGeom prst="rect">
            <a:avLst/>
          </a:prstGeom>
          <a:noFill/>
        </p:spPr>
        <p:txBody>
          <a:bodyPr wrap="square" rtlCol="0">
            <a:spAutoFit/>
          </a:bodyPr>
          <a:lstStyle/>
          <a:p>
            <a:pPr algn="ctr"/>
            <a:r>
              <a:rPr lang="en-US" sz="3300" b="1" dirty="0">
                <a:solidFill>
                  <a:schemeClr val="tx2"/>
                </a:solidFill>
                <a:latin typeface="Arial" panose="020B0604020202020204" pitchFamily="34" charset="0"/>
                <a:cs typeface="Arial" panose="020B0604020202020204" pitchFamily="34" charset="0"/>
              </a:rPr>
              <a:t>Cost to</a:t>
            </a:r>
            <a:r>
              <a:rPr lang="en-US" sz="3300" b="1" u="sng" dirty="0">
                <a:solidFill>
                  <a:schemeClr val="tx2"/>
                </a:solidFill>
                <a:latin typeface="Arial" panose="020B0604020202020204" pitchFamily="34" charset="0"/>
                <a:cs typeface="Arial" panose="020B0604020202020204" pitchFamily="34" charset="0"/>
              </a:rPr>
              <a:t> further</a:t>
            </a:r>
            <a:r>
              <a:rPr lang="en-US" sz="3300" b="1" dirty="0">
                <a:solidFill>
                  <a:schemeClr val="tx2"/>
                </a:solidFill>
                <a:latin typeface="Arial" panose="020B0604020202020204" pitchFamily="34" charset="0"/>
                <a:cs typeface="Arial" panose="020B0604020202020204" pitchFamily="34" charset="0"/>
              </a:rPr>
              <a:t> evaluate an </a:t>
            </a:r>
            <a:r>
              <a:rPr lang="en-US" sz="3300" b="1" u="sng" dirty="0">
                <a:solidFill>
                  <a:schemeClr val="tx2"/>
                </a:solidFill>
                <a:latin typeface="Arial" panose="020B0604020202020204" pitchFamily="34" charset="0"/>
                <a:cs typeface="Arial" panose="020B0604020202020204" pitchFamily="34" charset="0"/>
              </a:rPr>
              <a:t>unnecessary</a:t>
            </a:r>
            <a:r>
              <a:rPr lang="en-US" sz="3300" b="1" dirty="0">
                <a:solidFill>
                  <a:schemeClr val="tx2"/>
                </a:solidFill>
                <a:latin typeface="Arial" panose="020B0604020202020204" pitchFamily="34" charset="0"/>
                <a:cs typeface="Arial" panose="020B0604020202020204" pitchFamily="34" charset="0"/>
              </a:rPr>
              <a:t> test with abnormal result</a:t>
            </a:r>
          </a:p>
        </p:txBody>
      </p:sp>
      <p:cxnSp>
        <p:nvCxnSpPr>
          <p:cNvPr id="4" name="Straight Connector 3"/>
          <p:cNvCxnSpPr/>
          <p:nvPr/>
        </p:nvCxnSpPr>
        <p:spPr>
          <a:xfrm>
            <a:off x="114300" y="5497664"/>
            <a:ext cx="8915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45142" y="4245015"/>
            <a:ext cx="45878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Y</a:t>
            </a:r>
          </a:p>
        </p:txBody>
      </p:sp>
      <p:sp>
        <p:nvSpPr>
          <p:cNvPr id="13" name="TextBox 12"/>
          <p:cNvSpPr txBox="1"/>
          <p:nvPr/>
        </p:nvSpPr>
        <p:spPr>
          <a:xfrm>
            <a:off x="1345142" y="2267293"/>
            <a:ext cx="458780"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679780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5943600"/>
            <a:ext cx="8686800" cy="685800"/>
          </a:xfrm>
          <a:prstGeom prst="rect">
            <a:avLst/>
          </a:prstGeom>
          <a:solidFill>
            <a:srgbClr val="FFFFFF"/>
          </a:solidFill>
        </p:spPr>
        <p:txBody>
          <a:bodyPr wrap="square" rtlCol="0">
            <a:spAutoFit/>
          </a:bodyPr>
          <a:lstStyle/>
          <a:p>
            <a:endParaRPr lang="en-US" dirty="0"/>
          </a:p>
        </p:txBody>
      </p:sp>
      <p:sp>
        <p:nvSpPr>
          <p:cNvPr id="16" name="TextBox 15"/>
          <p:cNvSpPr txBox="1"/>
          <p:nvPr/>
        </p:nvSpPr>
        <p:spPr>
          <a:xfrm>
            <a:off x="228600" y="5981700"/>
            <a:ext cx="8686800" cy="685800"/>
          </a:xfrm>
          <a:prstGeom prst="rect">
            <a:avLst/>
          </a:prstGeom>
          <a:solidFill>
            <a:srgbClr val="FFFFFF"/>
          </a:solidFill>
        </p:spPr>
        <p:txBody>
          <a:bodyPr wrap="square" rtlCol="0">
            <a:spAutoFit/>
          </a:bodyPr>
          <a:lstStyle/>
          <a:p>
            <a:endParaRPr lang="en-US" dirty="0"/>
          </a:p>
        </p:txBody>
      </p:sp>
      <p:sp>
        <p:nvSpPr>
          <p:cNvPr id="5" name="TextBox 4"/>
          <p:cNvSpPr txBox="1"/>
          <p:nvPr/>
        </p:nvSpPr>
        <p:spPr>
          <a:xfrm>
            <a:off x="0" y="70991"/>
            <a:ext cx="9144000"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Cost of Laboratory Tests Not Needed Plus Unnecessary Follow-up</a:t>
            </a:r>
          </a:p>
        </p:txBody>
      </p:sp>
      <p:sp>
        <p:nvSpPr>
          <p:cNvPr id="11" name="Rectangle 10"/>
          <p:cNvSpPr/>
          <p:nvPr/>
        </p:nvSpPr>
        <p:spPr>
          <a:xfrm>
            <a:off x="549881" y="2356673"/>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228600" y="1958721"/>
            <a:ext cx="8915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6494" y="4019331"/>
            <a:ext cx="2055499" cy="830997"/>
          </a:xfrm>
          <a:prstGeom prst="rect">
            <a:avLst/>
          </a:prstGeom>
          <a:noFill/>
        </p:spPr>
        <p:txBody>
          <a:bodyPr wrap="none" rtlCol="0">
            <a:spAutoFit/>
          </a:bodyPr>
          <a:lstStyle/>
          <a:p>
            <a:r>
              <a:rPr lang="en-US" sz="4800" b="1" dirty="0">
                <a:solidFill>
                  <a:srgbClr val="C00000"/>
                </a:solidFill>
                <a:latin typeface="Arial" panose="020B0604020202020204" pitchFamily="34" charset="0"/>
                <a:cs typeface="Arial" panose="020B0604020202020204" pitchFamily="34" charset="0"/>
              </a:rPr>
              <a:t>Y ˃˃ X</a:t>
            </a:r>
          </a:p>
        </p:txBody>
      </p:sp>
      <p:sp>
        <p:nvSpPr>
          <p:cNvPr id="17" name="TextBox 16"/>
          <p:cNvSpPr txBox="1"/>
          <p:nvPr/>
        </p:nvSpPr>
        <p:spPr>
          <a:xfrm>
            <a:off x="1248515" y="2341284"/>
            <a:ext cx="1193532"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X + Y</a:t>
            </a:r>
          </a:p>
        </p:txBody>
      </p:sp>
      <p:sp>
        <p:nvSpPr>
          <p:cNvPr id="19" name="TextBox 18"/>
          <p:cNvSpPr txBox="1"/>
          <p:nvPr/>
        </p:nvSpPr>
        <p:spPr>
          <a:xfrm>
            <a:off x="3140681" y="3511095"/>
            <a:ext cx="5823438" cy="2123658"/>
          </a:xfrm>
          <a:prstGeom prst="rect">
            <a:avLst/>
          </a:prstGeom>
          <a:noFill/>
        </p:spPr>
        <p:txBody>
          <a:bodyPr wrap="square" rtlCol="0">
            <a:spAutoFit/>
          </a:bodyPr>
          <a:lstStyle/>
          <a:p>
            <a:pPr algn="ctr"/>
            <a:r>
              <a:rPr lang="en-US" sz="3300" b="1" dirty="0">
                <a:solidFill>
                  <a:schemeClr val="tx2"/>
                </a:solidFill>
                <a:latin typeface="Arial" panose="020B0604020202020204" pitchFamily="34" charset="0"/>
                <a:cs typeface="Arial" panose="020B0604020202020204" pitchFamily="34" charset="0"/>
              </a:rPr>
              <a:t>And Quantitation of Savings </a:t>
            </a:r>
          </a:p>
          <a:p>
            <a:pPr algn="ctr"/>
            <a:r>
              <a:rPr lang="en-US" sz="3300" b="1" dirty="0">
                <a:solidFill>
                  <a:schemeClr val="tx2"/>
                </a:solidFill>
                <a:latin typeface="Arial" panose="020B0604020202020204" pitchFamily="34" charset="0"/>
                <a:cs typeface="Arial" panose="020B0604020202020204" pitchFamily="34" charset="0"/>
              </a:rPr>
              <a:t>is Impossible Because Follow-up Costs are Difficult to Assess</a:t>
            </a:r>
          </a:p>
        </p:txBody>
      </p:sp>
    </p:spTree>
    <p:extLst>
      <p:ext uri="{BB962C8B-B14F-4D97-AF65-F5344CB8AC3E}">
        <p14:creationId xmlns:p14="http://schemas.microsoft.com/office/powerpoint/2010/main" val="3994006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1">
            <a:extLst>
              <a:ext uri="{FF2B5EF4-FFF2-40B4-BE49-F238E27FC236}">
                <a16:creationId xmlns:a16="http://schemas.microsoft.com/office/drawing/2014/main" id="{95A382A7-FB49-4E62-8A92-DA71D10CB374}"/>
              </a:ext>
            </a:extLst>
          </p:cNvPr>
          <p:cNvSpPr txBox="1">
            <a:spLocks noChangeArrowheads="1"/>
          </p:cNvSpPr>
          <p:nvPr/>
        </p:nvSpPr>
        <p:spPr bwMode="auto">
          <a:xfrm>
            <a:off x="784059" y="1033242"/>
            <a:ext cx="7745413"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5000" b="1" dirty="0"/>
              <a:t>Underutilization:</a:t>
            </a:r>
          </a:p>
          <a:p>
            <a:pPr algn="ctr">
              <a:spcBef>
                <a:spcPct val="0"/>
              </a:spcBef>
              <a:spcAft>
                <a:spcPct val="0"/>
              </a:spcAft>
              <a:buFontTx/>
              <a:buNone/>
            </a:pPr>
            <a:endParaRPr lang="en-US" altLang="en-US" sz="5000" b="1" dirty="0"/>
          </a:p>
          <a:p>
            <a:pPr algn="ctr">
              <a:spcBef>
                <a:spcPct val="0"/>
              </a:spcBef>
              <a:spcAft>
                <a:spcPct val="0"/>
              </a:spcAft>
              <a:buFontTx/>
              <a:buNone/>
            </a:pPr>
            <a:r>
              <a:rPr lang="en-US" altLang="en-US" sz="5000" b="1" dirty="0">
                <a:solidFill>
                  <a:schemeClr val="tx2"/>
                </a:solidFill>
              </a:rPr>
              <a:t>Failure to Order the Tests Required to </a:t>
            </a:r>
          </a:p>
          <a:p>
            <a:pPr algn="ctr">
              <a:spcBef>
                <a:spcPct val="0"/>
              </a:spcBef>
              <a:spcAft>
                <a:spcPct val="0"/>
              </a:spcAft>
              <a:buFontTx/>
              <a:buNone/>
            </a:pPr>
            <a:r>
              <a:rPr lang="en-US" altLang="en-US" sz="5000" b="1" dirty="0">
                <a:solidFill>
                  <a:schemeClr val="tx2"/>
                </a:solidFill>
              </a:rPr>
              <a:t>Establish the Diagnosis</a:t>
            </a:r>
          </a:p>
          <a:p>
            <a:pPr algn="ctr">
              <a:spcBef>
                <a:spcPct val="0"/>
              </a:spcBef>
              <a:spcAft>
                <a:spcPct val="0"/>
              </a:spcAft>
              <a:buFontTx/>
              <a:buNone/>
            </a:pPr>
            <a:endParaRPr lang="en-US" altLang="en-US" sz="5400" b="1" dirty="0"/>
          </a:p>
        </p:txBody>
      </p:sp>
    </p:spTree>
    <p:extLst>
      <p:ext uri="{BB962C8B-B14F-4D97-AF65-F5344CB8AC3E}">
        <p14:creationId xmlns:p14="http://schemas.microsoft.com/office/powerpoint/2010/main" val="400032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0657" y="640427"/>
            <a:ext cx="8102409" cy="1470025"/>
          </a:xfrm>
        </p:spPr>
        <p:txBody>
          <a:bodyPr/>
          <a:lstStyle/>
          <a:p>
            <a:r>
              <a:rPr lang="en-US" sz="4000" dirty="0"/>
              <a:t>This is a Look at Us:</a:t>
            </a:r>
            <a:br>
              <a:rPr lang="en-US" sz="4000" dirty="0"/>
            </a:br>
            <a:r>
              <a:rPr lang="en-US" sz="4000" dirty="0"/>
              <a:t>Diagnostic Experts </a:t>
            </a:r>
            <a:br>
              <a:rPr lang="en-US" sz="4000" dirty="0"/>
            </a:br>
            <a:r>
              <a:rPr lang="en-US" sz="4000" dirty="0"/>
              <a:t>in the Clinical Laboratory</a:t>
            </a:r>
            <a:br>
              <a:rPr lang="en-US" sz="4000" dirty="0"/>
            </a:br>
            <a:br>
              <a:rPr lang="en-US" sz="4000" dirty="0"/>
            </a:br>
            <a:r>
              <a:rPr lang="en-US" sz="4000" dirty="0">
                <a:solidFill>
                  <a:schemeClr val="tx2"/>
                </a:solidFill>
              </a:rPr>
              <a:t>What We Have Done as a Profession</a:t>
            </a:r>
            <a:br>
              <a:rPr lang="en-US" sz="4000" dirty="0">
                <a:solidFill>
                  <a:schemeClr val="tx2"/>
                </a:solidFill>
              </a:rPr>
            </a:br>
            <a:br>
              <a:rPr lang="en-US" sz="4000" dirty="0"/>
            </a:br>
            <a:r>
              <a:rPr lang="en-US" sz="4000" dirty="0"/>
              <a:t>And How Our Professional Roles are Evolving</a:t>
            </a:r>
          </a:p>
        </p:txBody>
      </p:sp>
    </p:spTree>
    <p:extLst>
      <p:ext uri="{BB962C8B-B14F-4D97-AF65-F5344CB8AC3E}">
        <p14:creationId xmlns:p14="http://schemas.microsoft.com/office/powerpoint/2010/main" val="3177787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66FA626-DF7B-4B11-9482-762FDF07BA0B}"/>
              </a:ext>
            </a:extLst>
          </p:cNvPr>
          <p:cNvSpPr>
            <a:spLocks noGrp="1"/>
          </p:cNvSpPr>
          <p:nvPr>
            <p:ph type="title"/>
          </p:nvPr>
        </p:nvSpPr>
        <p:spPr>
          <a:xfrm>
            <a:off x="593725" y="111125"/>
            <a:ext cx="7745413" cy="857250"/>
          </a:xfrm>
        </p:spPr>
        <p:txBody>
          <a:bodyPr/>
          <a:lstStyle/>
          <a:p>
            <a:pPr algn="ctr"/>
            <a:r>
              <a:rPr lang="en-US" altLang="en-US" sz="3300" b="1" dirty="0">
                <a:latin typeface="Arial" panose="020B0604020202020204" pitchFamily="34" charset="0"/>
              </a:rPr>
              <a:t>Comparison with Studies on </a:t>
            </a:r>
            <a:br>
              <a:rPr lang="en-US" altLang="en-US" sz="3300" b="1" dirty="0">
                <a:latin typeface="Arial" panose="020B0604020202020204" pitchFamily="34" charset="0"/>
              </a:rPr>
            </a:br>
            <a:r>
              <a:rPr lang="en-US" altLang="en-US" sz="3300" b="1" dirty="0">
                <a:latin typeface="Arial" panose="020B0604020202020204" pitchFamily="34" charset="0"/>
              </a:rPr>
              <a:t>Overutilization vs. Underutilization</a:t>
            </a:r>
          </a:p>
        </p:txBody>
      </p:sp>
      <p:graphicFrame>
        <p:nvGraphicFramePr>
          <p:cNvPr id="4" name="Content Placeholder 3">
            <a:extLst>
              <a:ext uri="{FF2B5EF4-FFF2-40B4-BE49-F238E27FC236}">
                <a16:creationId xmlns:a16="http://schemas.microsoft.com/office/drawing/2014/main" id="{FF33CDE6-4637-4E8F-84D0-75DF0EDACF91}"/>
              </a:ext>
            </a:extLst>
          </p:cNvPr>
          <p:cNvGraphicFramePr>
            <a:graphicFrameLocks noGrp="1"/>
          </p:cNvGraphicFramePr>
          <p:nvPr>
            <p:ph idx="1"/>
            <p:extLst>
              <p:ext uri="{D42A27DB-BD31-4B8C-83A1-F6EECF244321}">
                <p14:modId xmlns:p14="http://schemas.microsoft.com/office/powerpoint/2010/main" val="3450810035"/>
              </p:ext>
            </p:extLst>
          </p:nvPr>
        </p:nvGraphicFramePr>
        <p:xfrm>
          <a:off x="1" y="1644649"/>
          <a:ext cx="9088340" cy="3013711"/>
        </p:xfrm>
        <a:graphic>
          <a:graphicData uri="http://schemas.openxmlformats.org/drawingml/2006/table">
            <a:tbl>
              <a:tblPr firstRow="1" bandRow="1">
                <a:tableStyleId>{5C22544A-7EE6-4342-B048-85BDC9FD1C3A}</a:tableStyleId>
              </a:tblPr>
              <a:tblGrid>
                <a:gridCol w="3013543">
                  <a:extLst>
                    <a:ext uri="{9D8B030D-6E8A-4147-A177-3AD203B41FA5}">
                      <a16:colId xmlns:a16="http://schemas.microsoft.com/office/drawing/2014/main" val="20000"/>
                    </a:ext>
                  </a:extLst>
                </a:gridCol>
                <a:gridCol w="1749287">
                  <a:extLst>
                    <a:ext uri="{9D8B030D-6E8A-4147-A177-3AD203B41FA5}">
                      <a16:colId xmlns:a16="http://schemas.microsoft.com/office/drawing/2014/main" val="20001"/>
                    </a:ext>
                  </a:extLst>
                </a:gridCol>
                <a:gridCol w="2091193">
                  <a:extLst>
                    <a:ext uri="{9D8B030D-6E8A-4147-A177-3AD203B41FA5}">
                      <a16:colId xmlns:a16="http://schemas.microsoft.com/office/drawing/2014/main" val="20002"/>
                    </a:ext>
                  </a:extLst>
                </a:gridCol>
                <a:gridCol w="2234317">
                  <a:extLst>
                    <a:ext uri="{9D8B030D-6E8A-4147-A177-3AD203B41FA5}">
                      <a16:colId xmlns:a16="http://schemas.microsoft.com/office/drawing/2014/main" val="20003"/>
                    </a:ext>
                  </a:extLst>
                </a:gridCol>
              </a:tblGrid>
              <a:tr h="800102">
                <a:tc>
                  <a:txBody>
                    <a:bodyPr/>
                    <a:lstStyle/>
                    <a:p>
                      <a:pPr algn="ctr"/>
                      <a:endParaRPr lang="en-US" sz="2800" dirty="0"/>
                    </a:p>
                  </a:txBody>
                  <a:tcPr marL="68575" marR="68575" marT="34291" marB="3429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u="none" dirty="0">
                          <a:solidFill>
                            <a:schemeClr val="tx2"/>
                          </a:solidFill>
                          <a:latin typeface="Arial" panose="020B0604020202020204" pitchFamily="34" charset="0"/>
                          <a:cs typeface="Arial" panose="020B0604020202020204" pitchFamily="34" charset="0"/>
                        </a:rPr>
                        <a:t>Sarkar</a:t>
                      </a:r>
                      <a:r>
                        <a:rPr lang="en-US" sz="2800" u="none" baseline="0" dirty="0">
                          <a:solidFill>
                            <a:schemeClr val="tx2"/>
                          </a:solidFill>
                          <a:latin typeface="Arial" panose="020B0604020202020204" pitchFamily="34" charset="0"/>
                          <a:cs typeface="Arial" panose="020B0604020202020204" pitchFamily="34" charset="0"/>
                        </a:rPr>
                        <a:t>  et al </a:t>
                      </a:r>
                      <a:r>
                        <a:rPr lang="en-US" sz="2800" u="sng" baseline="0" dirty="0">
                          <a:solidFill>
                            <a:schemeClr val="tx2"/>
                          </a:solidFill>
                          <a:latin typeface="Arial" panose="020B0604020202020204" pitchFamily="34" charset="0"/>
                          <a:cs typeface="Arial" panose="020B0604020202020204" pitchFamily="34" charset="0"/>
                        </a:rPr>
                        <a:t>(2017)</a:t>
                      </a:r>
                      <a:endParaRPr lang="en-US" sz="2800" u="sng" dirty="0">
                        <a:solidFill>
                          <a:schemeClr val="tx2"/>
                        </a:solidFill>
                        <a:latin typeface="Arial" panose="020B0604020202020204" pitchFamily="34" charset="0"/>
                        <a:cs typeface="Arial" panose="020B0604020202020204" pitchFamily="34" charset="0"/>
                      </a:endParaRPr>
                    </a:p>
                  </a:txBody>
                  <a:tcPr marL="68575" marR="68575" marT="34291" marB="3429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u="none" dirty="0">
                          <a:solidFill>
                            <a:schemeClr val="tx2"/>
                          </a:solidFill>
                          <a:latin typeface="Arial" panose="020B0604020202020204" pitchFamily="34" charset="0"/>
                          <a:cs typeface="Arial" panose="020B0604020202020204" pitchFamily="34" charset="0"/>
                        </a:rPr>
                        <a:t>Zhi M </a:t>
                      </a:r>
                    </a:p>
                    <a:p>
                      <a:pPr algn="ctr"/>
                      <a:r>
                        <a:rPr lang="en-US" sz="2800" u="none" dirty="0">
                          <a:solidFill>
                            <a:schemeClr val="tx2"/>
                          </a:solidFill>
                          <a:latin typeface="Arial" panose="020B0604020202020204" pitchFamily="34" charset="0"/>
                          <a:cs typeface="Arial" panose="020B0604020202020204" pitchFamily="34" charset="0"/>
                        </a:rPr>
                        <a:t>et al </a:t>
                      </a:r>
                    </a:p>
                    <a:p>
                      <a:pPr algn="ctr"/>
                      <a:r>
                        <a:rPr lang="en-US" sz="2800" u="sng" dirty="0">
                          <a:solidFill>
                            <a:schemeClr val="tx2"/>
                          </a:solidFill>
                          <a:latin typeface="Arial" panose="020B0604020202020204" pitchFamily="34" charset="0"/>
                          <a:cs typeface="Arial" panose="020B0604020202020204" pitchFamily="34" charset="0"/>
                        </a:rPr>
                        <a:t>(2013)</a:t>
                      </a:r>
                    </a:p>
                  </a:txBody>
                  <a:tcPr marL="68575" marR="68575" marT="34291" marB="3429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u="none" dirty="0">
                          <a:solidFill>
                            <a:schemeClr val="tx2"/>
                          </a:solidFill>
                          <a:latin typeface="Arial" panose="020B0604020202020204" pitchFamily="34" charset="0"/>
                          <a:cs typeface="Arial" panose="020B0604020202020204" pitchFamily="34" charset="0"/>
                        </a:rPr>
                        <a:t>McGlynn </a:t>
                      </a:r>
                    </a:p>
                    <a:p>
                      <a:pPr algn="ctr"/>
                      <a:r>
                        <a:rPr lang="en-US" sz="2800" u="none" dirty="0">
                          <a:solidFill>
                            <a:schemeClr val="tx2"/>
                          </a:solidFill>
                          <a:latin typeface="Arial" panose="020B0604020202020204" pitchFamily="34" charset="0"/>
                          <a:cs typeface="Arial" panose="020B0604020202020204" pitchFamily="34" charset="0"/>
                        </a:rPr>
                        <a:t>et al</a:t>
                      </a:r>
                      <a:r>
                        <a:rPr lang="en-US" sz="2800" u="sng" dirty="0">
                          <a:solidFill>
                            <a:schemeClr val="tx2"/>
                          </a:solidFill>
                          <a:latin typeface="Arial" panose="020B0604020202020204" pitchFamily="34" charset="0"/>
                          <a:cs typeface="Arial" panose="020B0604020202020204" pitchFamily="34" charset="0"/>
                        </a:rPr>
                        <a:t> </a:t>
                      </a:r>
                    </a:p>
                    <a:p>
                      <a:pPr algn="ctr"/>
                      <a:r>
                        <a:rPr lang="en-US" sz="2800" u="sng" dirty="0">
                          <a:solidFill>
                            <a:schemeClr val="tx2"/>
                          </a:solidFill>
                          <a:latin typeface="Arial" panose="020B0604020202020204" pitchFamily="34" charset="0"/>
                          <a:cs typeface="Arial" panose="020B0604020202020204" pitchFamily="34" charset="0"/>
                        </a:rPr>
                        <a:t>(2003)</a:t>
                      </a:r>
                    </a:p>
                  </a:txBody>
                  <a:tcPr marL="68575" marR="68575" marT="34291" marB="3429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0102">
                <a:tc>
                  <a:txBody>
                    <a:bodyPr/>
                    <a:lstStyle/>
                    <a:p>
                      <a:pPr algn="ctr"/>
                      <a:r>
                        <a:rPr lang="en-US" sz="2800" b="1" dirty="0">
                          <a:solidFill>
                            <a:schemeClr val="tx1"/>
                          </a:solidFill>
                          <a:latin typeface="Arial" panose="020B0604020202020204" pitchFamily="34" charset="0"/>
                          <a:cs typeface="Arial" panose="020B0604020202020204" pitchFamily="34" charset="0"/>
                        </a:rPr>
                        <a:t>Overutilization</a:t>
                      </a:r>
                    </a:p>
                  </a:txBody>
                  <a:tcPr marL="68575" marR="68575" marT="34291" marB="3429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Arial" panose="020B0604020202020204" pitchFamily="34" charset="0"/>
                          <a:cs typeface="Arial" panose="020B0604020202020204" pitchFamily="34" charset="0"/>
                        </a:rPr>
                        <a:t>16%</a:t>
                      </a:r>
                    </a:p>
                  </a:txBody>
                  <a:tcPr marL="68575" marR="68575" marT="34291" marB="3429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Arial" panose="020B0604020202020204" pitchFamily="34" charset="0"/>
                          <a:cs typeface="Arial" panose="020B0604020202020204" pitchFamily="34" charset="0"/>
                        </a:rPr>
                        <a:t>20.6%</a:t>
                      </a:r>
                    </a:p>
                  </a:txBody>
                  <a:tcPr marL="68575" marR="68575" marT="34291" marB="3429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Arial" panose="020B0604020202020204" pitchFamily="34" charset="0"/>
                          <a:cs typeface="Arial" panose="020B0604020202020204" pitchFamily="34" charset="0"/>
                        </a:rPr>
                        <a:t>Did Not Measure</a:t>
                      </a:r>
                    </a:p>
                  </a:txBody>
                  <a:tcPr marL="68575" marR="68575" marT="34291" marB="3429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2947">
                <a:tc>
                  <a:txBody>
                    <a:bodyPr/>
                    <a:lstStyle/>
                    <a:p>
                      <a:pPr algn="ctr"/>
                      <a:r>
                        <a:rPr lang="en-US" sz="2800" b="1" dirty="0">
                          <a:solidFill>
                            <a:schemeClr val="tx2"/>
                          </a:solidFill>
                          <a:latin typeface="Arial" panose="020B0604020202020204" pitchFamily="34" charset="0"/>
                          <a:cs typeface="Arial" panose="020B0604020202020204" pitchFamily="34" charset="0"/>
                        </a:rPr>
                        <a:t>Underutilization</a:t>
                      </a:r>
                    </a:p>
                  </a:txBody>
                  <a:tcPr marL="68575" marR="68575" marT="34291" marB="3429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1" dirty="0">
                          <a:solidFill>
                            <a:schemeClr val="tx2"/>
                          </a:solidFill>
                          <a:latin typeface="Arial" panose="020B0604020202020204" pitchFamily="34" charset="0"/>
                          <a:cs typeface="Arial" panose="020B0604020202020204" pitchFamily="34" charset="0"/>
                        </a:rPr>
                        <a:t>44%</a:t>
                      </a:r>
                    </a:p>
                  </a:txBody>
                  <a:tcPr marL="68575" marR="68575" marT="34291" marB="3429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1" dirty="0">
                          <a:solidFill>
                            <a:schemeClr val="tx2"/>
                          </a:solidFill>
                          <a:latin typeface="Arial" panose="020B0604020202020204" pitchFamily="34" charset="0"/>
                          <a:cs typeface="Arial" panose="020B0604020202020204" pitchFamily="34" charset="0"/>
                        </a:rPr>
                        <a:t>44.8%</a:t>
                      </a:r>
                    </a:p>
                  </a:txBody>
                  <a:tcPr marL="68575" marR="68575" marT="34291" marB="3429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1" dirty="0">
                          <a:solidFill>
                            <a:schemeClr val="tx2"/>
                          </a:solidFill>
                          <a:latin typeface="Arial" panose="020B0604020202020204" pitchFamily="34" charset="0"/>
                          <a:cs typeface="Arial" panose="020B0604020202020204" pitchFamily="34" charset="0"/>
                        </a:rPr>
                        <a:t>45.1%</a:t>
                      </a:r>
                    </a:p>
                  </a:txBody>
                  <a:tcPr marL="68575" marR="68575" marT="34291" marB="3429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A3D731AA-3D93-45DA-9BAA-EB5D1CA0CF38}"/>
              </a:ext>
            </a:extLst>
          </p:cNvPr>
          <p:cNvSpPr txBox="1">
            <a:spLocks noChangeArrowheads="1"/>
          </p:cNvSpPr>
          <p:nvPr/>
        </p:nvSpPr>
        <p:spPr bwMode="auto">
          <a:xfrm>
            <a:off x="1654148" y="4797346"/>
            <a:ext cx="62293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Clr>
                <a:srgbClr val="FF0000"/>
              </a:buClr>
              <a:buFontTx/>
              <a:buNone/>
            </a:pPr>
            <a:r>
              <a:rPr lang="en-US" altLang="en-US" sz="2800" b="1" dirty="0"/>
              <a:t>Only 55% of the patients receive appropriate quality care because of underutilization of diagnostic tests </a:t>
            </a:r>
          </a:p>
        </p:txBody>
      </p:sp>
      <p:sp>
        <p:nvSpPr>
          <p:cNvPr id="21521" name="TextBox 6">
            <a:extLst>
              <a:ext uri="{FF2B5EF4-FFF2-40B4-BE49-F238E27FC236}">
                <a16:creationId xmlns:a16="http://schemas.microsoft.com/office/drawing/2014/main" id="{8A203E1E-7B44-4CEA-9593-9ADC0802F7F9}"/>
              </a:ext>
            </a:extLst>
          </p:cNvPr>
          <p:cNvSpPr txBox="1">
            <a:spLocks noChangeArrowheads="1"/>
          </p:cNvSpPr>
          <p:nvPr/>
        </p:nvSpPr>
        <p:spPr bwMode="auto">
          <a:xfrm>
            <a:off x="6786082" y="6532562"/>
            <a:ext cx="2194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cs typeface="Arial" panose="020B0604020202020204" pitchFamily="34" charset="0"/>
              </a:rPr>
              <a:t>Sarkar et. al. 4, 21, 2017</a:t>
            </a:r>
            <a:endParaRPr lang="en-US" altLang="en-US" sz="1400" b="1" baseline="30000" dirty="0">
              <a:cs typeface="Arial" panose="020B0604020202020204" pitchFamily="34" charset="0"/>
            </a:endParaRPr>
          </a:p>
        </p:txBody>
      </p:sp>
      <p:sp>
        <p:nvSpPr>
          <p:cNvPr id="21522" name="Footer Placeholder 4">
            <a:extLst>
              <a:ext uri="{FF2B5EF4-FFF2-40B4-BE49-F238E27FC236}">
                <a16:creationId xmlns:a16="http://schemas.microsoft.com/office/drawing/2014/main" id="{9FAD5344-15FA-48FD-8512-D4847A4C3A7C}"/>
              </a:ext>
            </a:extLst>
          </p:cNvPr>
          <p:cNvSpPr txBox="1">
            <a:spLocks/>
          </p:cNvSpPr>
          <p:nvPr/>
        </p:nvSpPr>
        <p:spPr bwMode="auto">
          <a:xfrm>
            <a:off x="1765300" y="6350000"/>
            <a:ext cx="2560638"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200" dirty="0"/>
          </a:p>
        </p:txBody>
      </p:sp>
    </p:spTree>
    <p:extLst>
      <p:ext uri="{BB962C8B-B14F-4D97-AF65-F5344CB8AC3E}">
        <p14:creationId xmlns:p14="http://schemas.microsoft.com/office/powerpoint/2010/main" val="1892178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2149" y="405626"/>
            <a:ext cx="8229600" cy="4525963"/>
          </a:xfrm>
        </p:spPr>
        <p:txBody>
          <a:bodyPr/>
          <a:lstStyle/>
          <a:p>
            <a:pPr algn="ctr"/>
            <a:r>
              <a:rPr lang="en-US" sz="3600" b="1" dirty="0"/>
              <a:t>Underutilization is Approximately Four Times More Common than Overutilization in Some Areas, Such as Coagulation and Anemia</a:t>
            </a:r>
          </a:p>
          <a:p>
            <a:pPr algn="ctr"/>
            <a:endParaRPr lang="en-US" sz="3600" b="1" dirty="0"/>
          </a:p>
          <a:p>
            <a:pPr algn="ctr"/>
            <a:r>
              <a:rPr lang="en-US" sz="3600" b="1" dirty="0">
                <a:solidFill>
                  <a:schemeClr val="tx2"/>
                </a:solidFill>
              </a:rPr>
              <a:t>While Overutilization is More Common in Other Areas, Such as Autoimmunity, Where Many Tests Can Be Ordered in Large Panels</a:t>
            </a:r>
          </a:p>
        </p:txBody>
      </p:sp>
    </p:spTree>
    <p:extLst>
      <p:ext uri="{BB962C8B-B14F-4D97-AF65-F5344CB8AC3E}">
        <p14:creationId xmlns:p14="http://schemas.microsoft.com/office/powerpoint/2010/main" val="2096875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B8DD0BA2-A907-4115-9E83-79F67E57A4B9}"/>
              </a:ext>
            </a:extLst>
          </p:cNvPr>
          <p:cNvSpPr>
            <a:spLocks noGrp="1"/>
          </p:cNvSpPr>
          <p:nvPr>
            <p:ph type="title"/>
          </p:nvPr>
        </p:nvSpPr>
        <p:spPr>
          <a:xfrm>
            <a:off x="0" y="0"/>
            <a:ext cx="9144000" cy="1143000"/>
          </a:xfrm>
        </p:spPr>
        <p:txBody>
          <a:bodyPr/>
          <a:lstStyle/>
          <a:p>
            <a:pPr algn="ctr"/>
            <a:r>
              <a:rPr lang="en-US" altLang="en-US" sz="2700" b="1" dirty="0">
                <a:latin typeface="Arial" panose="020B0604020202020204" pitchFamily="34" charset="0"/>
              </a:rPr>
              <a:t>Rapid Exome Sequencing in the Critically Ill:  </a:t>
            </a:r>
            <a:br>
              <a:rPr lang="en-US" altLang="en-US" sz="2700" b="1" dirty="0">
                <a:latin typeface="Arial" panose="020B0604020202020204" pitchFamily="34" charset="0"/>
              </a:rPr>
            </a:br>
            <a:r>
              <a:rPr lang="en-US" altLang="en-US" sz="2700" b="1" dirty="0">
                <a:latin typeface="Arial" panose="020B0604020202020204" pitchFamily="34" charset="0"/>
              </a:rPr>
              <a:t>Dramatic Improvements in Clinical Outcome and Costs</a:t>
            </a:r>
          </a:p>
        </p:txBody>
      </p:sp>
      <p:sp>
        <p:nvSpPr>
          <p:cNvPr id="4" name="Content Placeholder 3">
            <a:extLst>
              <a:ext uri="{FF2B5EF4-FFF2-40B4-BE49-F238E27FC236}">
                <a16:creationId xmlns:a16="http://schemas.microsoft.com/office/drawing/2014/main" id="{82C2C76F-CD93-4008-8054-D3023B71858E}"/>
              </a:ext>
            </a:extLst>
          </p:cNvPr>
          <p:cNvSpPr>
            <a:spLocks noGrp="1"/>
          </p:cNvSpPr>
          <p:nvPr>
            <p:ph idx="1"/>
          </p:nvPr>
        </p:nvSpPr>
        <p:spPr>
          <a:xfrm>
            <a:off x="254000" y="1516063"/>
            <a:ext cx="8810625" cy="4110037"/>
          </a:xfrm>
        </p:spPr>
        <p:txBody>
          <a:bodyPr/>
          <a:lstStyle/>
          <a:p>
            <a:pPr marL="0" indent="0">
              <a:defRPr/>
            </a:pPr>
            <a:r>
              <a:rPr lang="en-US" sz="3200" b="1" dirty="0"/>
              <a:t>Rapid </a:t>
            </a:r>
            <a:r>
              <a:rPr lang="en-US" sz="3200" dirty="0"/>
              <a:t>exome</a:t>
            </a:r>
            <a:r>
              <a:rPr lang="en-US" sz="3200" b="1" dirty="0"/>
              <a:t> sequencing was provided to 42 hospitalized infants without a diagnosis:</a:t>
            </a:r>
          </a:p>
          <a:p>
            <a:pPr marL="0" indent="0">
              <a:defRPr/>
            </a:pPr>
            <a:endParaRPr lang="en-US" sz="3200" b="1" dirty="0"/>
          </a:p>
          <a:p>
            <a:pPr marL="803255" indent="-341305">
              <a:buFont typeface="Arial" panose="020B0604020202020204" pitchFamily="34" charset="0"/>
              <a:buChar char="•"/>
              <a:defRPr/>
            </a:pPr>
            <a:r>
              <a:rPr lang="en-US" sz="3200" b="1" dirty="0">
                <a:solidFill>
                  <a:schemeClr val="tx2"/>
                </a:solidFill>
              </a:rPr>
              <a:t>43% of the newborns received a genetic diagnosis by rapid exome sequencing</a:t>
            </a:r>
          </a:p>
          <a:p>
            <a:pPr marL="803255" indent="-341305">
              <a:buFont typeface="Arial" panose="020B0604020202020204" pitchFamily="34" charset="0"/>
              <a:buChar char="•"/>
              <a:defRPr/>
            </a:pPr>
            <a:r>
              <a:rPr lang="en-US" sz="3200" b="1" dirty="0">
                <a:solidFill>
                  <a:schemeClr val="tx2"/>
                </a:solidFill>
              </a:rPr>
              <a:t>72% of the diagnosed newborns had changes in clinical management, either medical or surgical, often with major clinical impacts</a:t>
            </a:r>
          </a:p>
        </p:txBody>
      </p:sp>
      <p:sp>
        <p:nvSpPr>
          <p:cNvPr id="28676" name="TextBox 4">
            <a:extLst>
              <a:ext uri="{FF2B5EF4-FFF2-40B4-BE49-F238E27FC236}">
                <a16:creationId xmlns:a16="http://schemas.microsoft.com/office/drawing/2014/main" id="{A491AB7A-89D5-4689-BE02-46AB490DEF07}"/>
              </a:ext>
            </a:extLst>
          </p:cNvPr>
          <p:cNvSpPr txBox="1">
            <a:spLocks noChangeArrowheads="1"/>
          </p:cNvSpPr>
          <p:nvPr/>
        </p:nvSpPr>
        <p:spPr bwMode="auto">
          <a:xfrm>
            <a:off x="1701800" y="6367463"/>
            <a:ext cx="27590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200" dirty="0"/>
          </a:p>
        </p:txBody>
      </p:sp>
      <p:sp>
        <p:nvSpPr>
          <p:cNvPr id="28677" name="TextBox 6">
            <a:extLst>
              <a:ext uri="{FF2B5EF4-FFF2-40B4-BE49-F238E27FC236}">
                <a16:creationId xmlns:a16="http://schemas.microsoft.com/office/drawing/2014/main" id="{5F0D8A30-1458-4D59-B342-965C69251D27}"/>
              </a:ext>
            </a:extLst>
          </p:cNvPr>
          <p:cNvSpPr txBox="1">
            <a:spLocks noChangeArrowheads="1"/>
          </p:cNvSpPr>
          <p:nvPr/>
        </p:nvSpPr>
        <p:spPr bwMode="auto">
          <a:xfrm>
            <a:off x="4905375" y="6183313"/>
            <a:ext cx="415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r">
              <a:spcBef>
                <a:spcPct val="0"/>
              </a:spcBef>
              <a:spcAft>
                <a:spcPct val="0"/>
              </a:spcAft>
              <a:buFontTx/>
              <a:buNone/>
            </a:pPr>
            <a:r>
              <a:rPr lang="en-US" altLang="en-US" sz="1400" b="1" dirty="0"/>
              <a:t>NPJ Genom Med 3:10, 2018 </a:t>
            </a:r>
          </a:p>
          <a:p>
            <a:pPr algn="r">
              <a:spcBef>
                <a:spcPct val="0"/>
              </a:spcBef>
              <a:spcAft>
                <a:spcPct val="0"/>
              </a:spcAft>
              <a:buFontTx/>
              <a:buNone/>
            </a:pPr>
            <a:r>
              <a:rPr lang="en-US" altLang="en-US" sz="1400" b="1" dirty="0"/>
              <a:t>reviewed in Clin Chem 65:723, 2019</a:t>
            </a:r>
          </a:p>
        </p:txBody>
      </p:sp>
    </p:spTree>
    <p:extLst>
      <p:ext uri="{BB962C8B-B14F-4D97-AF65-F5344CB8AC3E}">
        <p14:creationId xmlns:p14="http://schemas.microsoft.com/office/powerpoint/2010/main" val="2971668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a:extLst>
              <a:ext uri="{FF2B5EF4-FFF2-40B4-BE49-F238E27FC236}">
                <a16:creationId xmlns:a16="http://schemas.microsoft.com/office/drawing/2014/main" id="{D8D673A2-84AC-45AB-9ED9-0A89BE15FB00}"/>
              </a:ext>
            </a:extLst>
          </p:cNvPr>
          <p:cNvSpPr txBox="1">
            <a:spLocks noChangeArrowheads="1"/>
          </p:cNvSpPr>
          <p:nvPr/>
        </p:nvSpPr>
        <p:spPr bwMode="auto">
          <a:xfrm>
            <a:off x="1701800" y="6367463"/>
            <a:ext cx="27590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200" dirty="0"/>
          </a:p>
        </p:txBody>
      </p:sp>
      <p:sp>
        <p:nvSpPr>
          <p:cNvPr id="29699" name="TextBox 6">
            <a:extLst>
              <a:ext uri="{FF2B5EF4-FFF2-40B4-BE49-F238E27FC236}">
                <a16:creationId xmlns:a16="http://schemas.microsoft.com/office/drawing/2014/main" id="{23F5EFC7-34C9-4786-B5D4-EEE27C9616FB}"/>
              </a:ext>
            </a:extLst>
          </p:cNvPr>
          <p:cNvSpPr txBox="1">
            <a:spLocks noChangeArrowheads="1"/>
          </p:cNvSpPr>
          <p:nvPr/>
        </p:nvSpPr>
        <p:spPr bwMode="auto">
          <a:xfrm>
            <a:off x="628650" y="452438"/>
            <a:ext cx="80851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4000" b="1" dirty="0"/>
              <a:t>Despite the relatively high cost of rapid genome sequencing, the pediatric and neonatal intensive care ultimately reduced in-patient costs by $800,000 - $2,000,000</a:t>
            </a:r>
          </a:p>
          <a:p>
            <a:pPr algn="ctr">
              <a:spcBef>
                <a:spcPct val="0"/>
              </a:spcBef>
              <a:spcAft>
                <a:spcPct val="0"/>
              </a:spcAft>
              <a:buFontTx/>
              <a:buNone/>
            </a:pPr>
            <a:endParaRPr lang="en-US" altLang="en-US" sz="4000" b="1" dirty="0"/>
          </a:p>
          <a:p>
            <a:pPr algn="ctr">
              <a:spcBef>
                <a:spcPct val="0"/>
              </a:spcBef>
              <a:spcAft>
                <a:spcPct val="0"/>
              </a:spcAft>
              <a:buFontTx/>
              <a:buNone/>
            </a:pPr>
            <a:r>
              <a:rPr lang="en-US" altLang="en-US" sz="4000" b="1" dirty="0">
                <a:solidFill>
                  <a:schemeClr val="tx2"/>
                </a:solidFill>
              </a:rPr>
              <a:t>For just 6 infants when compared to matched controls</a:t>
            </a:r>
            <a:endParaRPr lang="en-US" altLang="en-US" sz="3200" b="1" dirty="0"/>
          </a:p>
        </p:txBody>
      </p:sp>
      <p:sp>
        <p:nvSpPr>
          <p:cNvPr id="29700" name="TextBox 6">
            <a:extLst>
              <a:ext uri="{FF2B5EF4-FFF2-40B4-BE49-F238E27FC236}">
                <a16:creationId xmlns:a16="http://schemas.microsoft.com/office/drawing/2014/main" id="{6AA181E3-3622-4A5E-A733-08C5500DEF13}"/>
              </a:ext>
            </a:extLst>
          </p:cNvPr>
          <p:cNvSpPr txBox="1">
            <a:spLocks noChangeArrowheads="1"/>
          </p:cNvSpPr>
          <p:nvPr/>
        </p:nvSpPr>
        <p:spPr bwMode="auto">
          <a:xfrm>
            <a:off x="6575329" y="6335713"/>
            <a:ext cx="221881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400" b="1" dirty="0"/>
              <a:t>Clin Chem 65:723, 2019</a:t>
            </a:r>
          </a:p>
        </p:txBody>
      </p:sp>
    </p:spTree>
    <p:extLst>
      <p:ext uri="{BB962C8B-B14F-4D97-AF65-F5344CB8AC3E}">
        <p14:creationId xmlns:p14="http://schemas.microsoft.com/office/powerpoint/2010/main" val="329179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1">
            <a:extLst>
              <a:ext uri="{FF2B5EF4-FFF2-40B4-BE49-F238E27FC236}">
                <a16:creationId xmlns:a16="http://schemas.microsoft.com/office/drawing/2014/main" id="{95A382A7-FB49-4E62-8A92-DA71D10CB374}"/>
              </a:ext>
            </a:extLst>
          </p:cNvPr>
          <p:cNvSpPr txBox="1">
            <a:spLocks noChangeArrowheads="1"/>
          </p:cNvSpPr>
          <p:nvPr/>
        </p:nvSpPr>
        <p:spPr bwMode="auto">
          <a:xfrm>
            <a:off x="704547" y="1685249"/>
            <a:ext cx="7745413"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5000" b="1" dirty="0"/>
              <a:t>Are Egos, Politics, and Money Preventing a Solution to this Problem?</a:t>
            </a:r>
            <a:endParaRPr lang="en-US" altLang="en-US" sz="5000" b="1" dirty="0">
              <a:solidFill>
                <a:schemeClr val="tx2"/>
              </a:solidFill>
            </a:endParaRPr>
          </a:p>
          <a:p>
            <a:pPr algn="ctr">
              <a:spcBef>
                <a:spcPct val="0"/>
              </a:spcBef>
              <a:spcAft>
                <a:spcPct val="0"/>
              </a:spcAft>
              <a:buFontTx/>
              <a:buNone/>
            </a:pPr>
            <a:endParaRPr lang="en-US" altLang="en-US" sz="5400" b="1" dirty="0"/>
          </a:p>
        </p:txBody>
      </p:sp>
    </p:spTree>
    <p:extLst>
      <p:ext uri="{BB962C8B-B14F-4D97-AF65-F5344CB8AC3E}">
        <p14:creationId xmlns:p14="http://schemas.microsoft.com/office/powerpoint/2010/main" val="3648274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3">
            <a:extLst>
              <a:ext uri="{FF2B5EF4-FFF2-40B4-BE49-F238E27FC236}">
                <a16:creationId xmlns:a16="http://schemas.microsoft.com/office/drawing/2014/main" id="{479C2020-B7E3-4BB5-9DC6-DCF10F8B4A56}"/>
              </a:ext>
            </a:extLst>
          </p:cNvPr>
          <p:cNvSpPr txBox="1">
            <a:spLocks noChangeArrowheads="1"/>
          </p:cNvSpPr>
          <p:nvPr/>
        </p:nvSpPr>
        <p:spPr bwMode="auto">
          <a:xfrm>
            <a:off x="0" y="6014758"/>
            <a:ext cx="91440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3600" b="1" dirty="0">
                <a:solidFill>
                  <a:schemeClr val="tx2"/>
                </a:solidFill>
              </a:rPr>
              <a:t>Knowledge Required to Make Diagnosis</a:t>
            </a:r>
          </a:p>
        </p:txBody>
      </p:sp>
      <p:sp>
        <p:nvSpPr>
          <p:cNvPr id="67588" name="Rectangle 1">
            <a:extLst>
              <a:ext uri="{FF2B5EF4-FFF2-40B4-BE49-F238E27FC236}">
                <a16:creationId xmlns:a16="http://schemas.microsoft.com/office/drawing/2014/main" id="{EB8DA588-0CD3-4B81-8C7C-95FFF0659609}"/>
              </a:ext>
            </a:extLst>
          </p:cNvPr>
          <p:cNvSpPr>
            <a:spLocks noChangeArrowheads="1"/>
          </p:cNvSpPr>
          <p:nvPr/>
        </p:nvSpPr>
        <p:spPr bwMode="auto">
          <a:xfrm>
            <a:off x="581025" y="0"/>
            <a:ext cx="8451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3600" b="1" dirty="0"/>
              <a:t>Collaboration Among </a:t>
            </a:r>
          </a:p>
          <a:p>
            <a:pPr algn="ctr" eaLnBrk="1" hangingPunct="1">
              <a:spcBef>
                <a:spcPct val="0"/>
              </a:spcBef>
              <a:spcAft>
                <a:spcPct val="0"/>
              </a:spcAft>
              <a:buFontTx/>
              <a:buNone/>
            </a:pPr>
            <a:r>
              <a:rPr lang="en-US" altLang="en-US" sz="3600" b="1" dirty="0"/>
              <a:t>Healthcare Professionals</a:t>
            </a:r>
          </a:p>
        </p:txBody>
      </p:sp>
      <p:sp>
        <p:nvSpPr>
          <p:cNvPr id="67589" name="Rectangle 1">
            <a:extLst>
              <a:ext uri="{FF2B5EF4-FFF2-40B4-BE49-F238E27FC236}">
                <a16:creationId xmlns:a16="http://schemas.microsoft.com/office/drawing/2014/main" id="{C3017F4F-DD5B-4E01-87C7-A5BF451FA6E7}"/>
              </a:ext>
            </a:extLst>
          </p:cNvPr>
          <p:cNvSpPr>
            <a:spLocks noChangeArrowheads="1"/>
          </p:cNvSpPr>
          <p:nvPr/>
        </p:nvSpPr>
        <p:spPr bwMode="auto">
          <a:xfrm>
            <a:off x="581025" y="1374032"/>
            <a:ext cx="8166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3600" b="1" dirty="0"/>
              <a:t>Oval represents all current medical knowledge about one disease</a:t>
            </a:r>
          </a:p>
        </p:txBody>
      </p:sp>
      <p:cxnSp>
        <p:nvCxnSpPr>
          <p:cNvPr id="9" name="Straight Arrow Connector 8">
            <a:extLst>
              <a:ext uri="{FF2B5EF4-FFF2-40B4-BE49-F238E27FC236}">
                <a16:creationId xmlns:a16="http://schemas.microsoft.com/office/drawing/2014/main" id="{D0E1AD16-0465-42F6-B42A-D9FAF43CE8B7}"/>
              </a:ext>
            </a:extLst>
          </p:cNvPr>
          <p:cNvCxnSpPr/>
          <p:nvPr/>
        </p:nvCxnSpPr>
        <p:spPr>
          <a:xfrm>
            <a:off x="6705600" y="2527762"/>
            <a:ext cx="5866" cy="10383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594" name="TextBox 11">
            <a:extLst>
              <a:ext uri="{FF2B5EF4-FFF2-40B4-BE49-F238E27FC236}">
                <a16:creationId xmlns:a16="http://schemas.microsoft.com/office/drawing/2014/main" id="{343A532E-E6E9-40F0-B57D-46574AB5C91D}"/>
              </a:ext>
            </a:extLst>
          </p:cNvPr>
          <p:cNvSpPr txBox="1">
            <a:spLocks noChangeArrowheads="1"/>
          </p:cNvSpPr>
          <p:nvPr/>
        </p:nvSpPr>
        <p:spPr bwMode="auto">
          <a:xfrm>
            <a:off x="581819" y="3425091"/>
            <a:ext cx="341165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3200" b="1" dirty="0"/>
              <a:t>Knowledge of Patient-facing Doctor is Only a Small Fraction</a:t>
            </a:r>
          </a:p>
        </p:txBody>
      </p:sp>
      <p:cxnSp>
        <p:nvCxnSpPr>
          <p:cNvPr id="16" name="Straight Arrow Connector 15">
            <a:extLst>
              <a:ext uri="{FF2B5EF4-FFF2-40B4-BE49-F238E27FC236}">
                <a16:creationId xmlns:a16="http://schemas.microsoft.com/office/drawing/2014/main" id="{2775BA32-16B0-406B-8121-B3CE18E2BB8A}"/>
              </a:ext>
            </a:extLst>
          </p:cNvPr>
          <p:cNvCxnSpPr/>
          <p:nvPr/>
        </p:nvCxnSpPr>
        <p:spPr>
          <a:xfrm>
            <a:off x="3933873" y="4456143"/>
            <a:ext cx="145674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496413" y="3643743"/>
            <a:ext cx="2816915" cy="1624800"/>
            <a:chOff x="4532650" y="3516836"/>
            <a:chExt cx="2816915" cy="1624800"/>
          </a:xfrm>
        </p:grpSpPr>
        <p:sp>
          <p:nvSpPr>
            <p:cNvPr id="8" name="Flowchart: Connector 7">
              <a:extLst>
                <a:ext uri="{FF2B5EF4-FFF2-40B4-BE49-F238E27FC236}">
                  <a16:creationId xmlns:a16="http://schemas.microsoft.com/office/drawing/2014/main" id="{144E3D13-39E7-4C56-B8C8-C1477B0D67C0}"/>
                </a:ext>
              </a:extLst>
            </p:cNvPr>
            <p:cNvSpPr/>
            <p:nvPr/>
          </p:nvSpPr>
          <p:spPr>
            <a:xfrm>
              <a:off x="4938421" y="3912042"/>
              <a:ext cx="495300" cy="41719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3" name="Oval 2"/>
            <p:cNvSpPr/>
            <p:nvPr/>
          </p:nvSpPr>
          <p:spPr>
            <a:xfrm>
              <a:off x="4532650" y="3516836"/>
              <a:ext cx="2816915" cy="16248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3">
            <a:extLst>
              <a:ext uri="{FF2B5EF4-FFF2-40B4-BE49-F238E27FC236}">
                <a16:creationId xmlns:a16="http://schemas.microsoft.com/office/drawing/2014/main" id="{B025792B-8351-480E-BD33-3568872DCEB1}"/>
              </a:ext>
            </a:extLst>
          </p:cNvPr>
          <p:cNvSpPr txBox="1">
            <a:spLocks noChangeArrowheads="1"/>
          </p:cNvSpPr>
          <p:nvPr/>
        </p:nvSpPr>
        <p:spPr bwMode="auto">
          <a:xfrm>
            <a:off x="1709738" y="6326188"/>
            <a:ext cx="2624137"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t>Department of Pathology</a:t>
            </a:r>
          </a:p>
        </p:txBody>
      </p:sp>
      <p:sp>
        <p:nvSpPr>
          <p:cNvPr id="68611" name="TextBox 3">
            <a:extLst>
              <a:ext uri="{FF2B5EF4-FFF2-40B4-BE49-F238E27FC236}">
                <a16:creationId xmlns:a16="http://schemas.microsoft.com/office/drawing/2014/main" id="{0679EEF0-BA6D-44AF-B49F-13F8C0FC7AAD}"/>
              </a:ext>
            </a:extLst>
          </p:cNvPr>
          <p:cNvSpPr txBox="1">
            <a:spLocks noChangeArrowheads="1"/>
          </p:cNvSpPr>
          <p:nvPr/>
        </p:nvSpPr>
        <p:spPr bwMode="auto">
          <a:xfrm>
            <a:off x="1709738" y="6326188"/>
            <a:ext cx="25130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600" b="1" dirty="0"/>
          </a:p>
        </p:txBody>
      </p:sp>
      <p:sp>
        <p:nvSpPr>
          <p:cNvPr id="68612" name="Rectangle 1">
            <a:extLst>
              <a:ext uri="{FF2B5EF4-FFF2-40B4-BE49-F238E27FC236}">
                <a16:creationId xmlns:a16="http://schemas.microsoft.com/office/drawing/2014/main" id="{703F9A49-F2D2-42F8-A5F0-D485CD1C49A7}"/>
              </a:ext>
            </a:extLst>
          </p:cNvPr>
          <p:cNvSpPr>
            <a:spLocks noChangeArrowheads="1"/>
          </p:cNvSpPr>
          <p:nvPr/>
        </p:nvSpPr>
        <p:spPr bwMode="auto">
          <a:xfrm>
            <a:off x="581025" y="0"/>
            <a:ext cx="8451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3600" b="1" dirty="0"/>
              <a:t>Collaboration Among </a:t>
            </a:r>
          </a:p>
          <a:p>
            <a:pPr algn="ctr" eaLnBrk="1" hangingPunct="1">
              <a:spcBef>
                <a:spcPct val="0"/>
              </a:spcBef>
              <a:spcAft>
                <a:spcPct val="0"/>
              </a:spcAft>
              <a:buFontTx/>
              <a:buNone/>
            </a:pPr>
            <a:r>
              <a:rPr lang="en-US" altLang="en-US" sz="3600" b="1" dirty="0"/>
              <a:t>Healthcare Professionals</a:t>
            </a:r>
          </a:p>
        </p:txBody>
      </p:sp>
      <p:sp>
        <p:nvSpPr>
          <p:cNvPr id="8" name="Flowchart: Connector 7">
            <a:extLst>
              <a:ext uri="{FF2B5EF4-FFF2-40B4-BE49-F238E27FC236}">
                <a16:creationId xmlns:a16="http://schemas.microsoft.com/office/drawing/2014/main" id="{191B905A-15E8-4AE5-B5AE-30E348D27CD1}"/>
              </a:ext>
            </a:extLst>
          </p:cNvPr>
          <p:cNvSpPr/>
          <p:nvPr/>
        </p:nvSpPr>
        <p:spPr>
          <a:xfrm>
            <a:off x="3151982" y="3103387"/>
            <a:ext cx="495300" cy="4572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13" name="Flowchart: Connector 12">
            <a:extLst>
              <a:ext uri="{FF2B5EF4-FFF2-40B4-BE49-F238E27FC236}">
                <a16:creationId xmlns:a16="http://schemas.microsoft.com/office/drawing/2014/main" id="{EFF88591-60DF-410C-B0E8-BE9EC215DBF0}"/>
              </a:ext>
            </a:extLst>
          </p:cNvPr>
          <p:cNvSpPr/>
          <p:nvPr/>
        </p:nvSpPr>
        <p:spPr>
          <a:xfrm>
            <a:off x="4148932" y="3103387"/>
            <a:ext cx="495300" cy="4572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14" name="Flowchart: Connector 13">
            <a:extLst>
              <a:ext uri="{FF2B5EF4-FFF2-40B4-BE49-F238E27FC236}">
                <a16:creationId xmlns:a16="http://schemas.microsoft.com/office/drawing/2014/main" id="{319D3304-9884-4F9D-822E-2072EBE2DAD1}"/>
              </a:ext>
            </a:extLst>
          </p:cNvPr>
          <p:cNvSpPr/>
          <p:nvPr/>
        </p:nvSpPr>
        <p:spPr>
          <a:xfrm>
            <a:off x="5114132" y="3103387"/>
            <a:ext cx="495300" cy="4572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15" name="Flowchart: Connector 14">
            <a:extLst>
              <a:ext uri="{FF2B5EF4-FFF2-40B4-BE49-F238E27FC236}">
                <a16:creationId xmlns:a16="http://schemas.microsoft.com/office/drawing/2014/main" id="{B66CE81A-3D87-4851-AA9E-A9571DC95B0C}"/>
              </a:ext>
            </a:extLst>
          </p:cNvPr>
          <p:cNvSpPr/>
          <p:nvPr/>
        </p:nvSpPr>
        <p:spPr>
          <a:xfrm>
            <a:off x="3151982" y="3789187"/>
            <a:ext cx="495300" cy="4572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17" name="Flowchart: Connector 16">
            <a:extLst>
              <a:ext uri="{FF2B5EF4-FFF2-40B4-BE49-F238E27FC236}">
                <a16:creationId xmlns:a16="http://schemas.microsoft.com/office/drawing/2014/main" id="{5081D216-AA2C-47DA-A30A-B97E54D213D7}"/>
              </a:ext>
            </a:extLst>
          </p:cNvPr>
          <p:cNvSpPr/>
          <p:nvPr/>
        </p:nvSpPr>
        <p:spPr>
          <a:xfrm>
            <a:off x="4152107" y="3792362"/>
            <a:ext cx="495300" cy="4572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18" name="Flowchart: Connector 17">
            <a:extLst>
              <a:ext uri="{FF2B5EF4-FFF2-40B4-BE49-F238E27FC236}">
                <a16:creationId xmlns:a16="http://schemas.microsoft.com/office/drawing/2014/main" id="{937D934C-F54F-457E-86AF-F76A2C3E4D9A}"/>
              </a:ext>
            </a:extLst>
          </p:cNvPr>
          <p:cNvSpPr/>
          <p:nvPr/>
        </p:nvSpPr>
        <p:spPr>
          <a:xfrm>
            <a:off x="5087144" y="3789187"/>
            <a:ext cx="495300" cy="4572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FFFFFF"/>
              </a:solidFill>
            </a:endParaRPr>
          </a:p>
        </p:txBody>
      </p:sp>
      <p:sp>
        <p:nvSpPr>
          <p:cNvPr id="68620" name="Rectangle 3">
            <a:extLst>
              <a:ext uri="{FF2B5EF4-FFF2-40B4-BE49-F238E27FC236}">
                <a16:creationId xmlns:a16="http://schemas.microsoft.com/office/drawing/2014/main" id="{2D5015EF-8052-4356-B62C-F1557C2915AB}"/>
              </a:ext>
            </a:extLst>
          </p:cNvPr>
          <p:cNvSpPr>
            <a:spLocks noChangeArrowheads="1"/>
          </p:cNvSpPr>
          <p:nvPr/>
        </p:nvSpPr>
        <p:spPr bwMode="auto">
          <a:xfrm>
            <a:off x="531813" y="5836444"/>
            <a:ext cx="8293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2800" b="1" dirty="0">
                <a:solidFill>
                  <a:schemeClr val="tx2"/>
                </a:solidFill>
              </a:rPr>
              <a:t>Collaboration Brings Greater Knowledge </a:t>
            </a:r>
          </a:p>
          <a:p>
            <a:pPr algn="ctr" eaLnBrk="1" hangingPunct="1">
              <a:spcBef>
                <a:spcPct val="0"/>
              </a:spcBef>
              <a:spcAft>
                <a:spcPct val="0"/>
              </a:spcAft>
              <a:buFontTx/>
              <a:buNone/>
            </a:pPr>
            <a:r>
              <a:rPr lang="en-US" altLang="en-US" sz="2800" b="1" dirty="0">
                <a:solidFill>
                  <a:schemeClr val="tx2"/>
                </a:solidFill>
              </a:rPr>
              <a:t>and Skills to Diagnostic Process</a:t>
            </a:r>
          </a:p>
        </p:txBody>
      </p:sp>
      <p:sp>
        <p:nvSpPr>
          <p:cNvPr id="68621" name="TextBox 18">
            <a:extLst>
              <a:ext uri="{FF2B5EF4-FFF2-40B4-BE49-F238E27FC236}">
                <a16:creationId xmlns:a16="http://schemas.microsoft.com/office/drawing/2014/main" id="{1CD16F8D-7D92-4991-BB75-4746EB267226}"/>
              </a:ext>
            </a:extLst>
          </p:cNvPr>
          <p:cNvSpPr txBox="1">
            <a:spLocks noChangeArrowheads="1"/>
          </p:cNvSpPr>
          <p:nvPr/>
        </p:nvSpPr>
        <p:spPr bwMode="auto">
          <a:xfrm>
            <a:off x="183482" y="2841135"/>
            <a:ext cx="2393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2400" b="1" dirty="0"/>
              <a:t>Patient-facing Doctor</a:t>
            </a:r>
          </a:p>
        </p:txBody>
      </p:sp>
      <p:sp>
        <p:nvSpPr>
          <p:cNvPr id="68622" name="Rectangle 5">
            <a:extLst>
              <a:ext uri="{FF2B5EF4-FFF2-40B4-BE49-F238E27FC236}">
                <a16:creationId xmlns:a16="http://schemas.microsoft.com/office/drawing/2014/main" id="{9DBBFD10-0137-415D-AC9D-76A01B025F0B}"/>
              </a:ext>
            </a:extLst>
          </p:cNvPr>
          <p:cNvSpPr>
            <a:spLocks noChangeArrowheads="1"/>
          </p:cNvSpPr>
          <p:nvPr/>
        </p:nvSpPr>
        <p:spPr bwMode="auto">
          <a:xfrm>
            <a:off x="362565" y="3798339"/>
            <a:ext cx="1844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ct val="0"/>
              </a:spcAft>
              <a:buFontTx/>
              <a:buNone/>
            </a:pPr>
            <a:r>
              <a:rPr lang="en-US" altLang="en-US" sz="2400" b="1" dirty="0">
                <a:solidFill>
                  <a:schemeClr val="tx2"/>
                </a:solidFill>
              </a:rPr>
              <a:t>Pharmacist</a:t>
            </a:r>
          </a:p>
        </p:txBody>
      </p:sp>
      <p:sp>
        <p:nvSpPr>
          <p:cNvPr id="68623" name="Rectangle 9">
            <a:extLst>
              <a:ext uri="{FF2B5EF4-FFF2-40B4-BE49-F238E27FC236}">
                <a16:creationId xmlns:a16="http://schemas.microsoft.com/office/drawing/2014/main" id="{9568C3F6-24F3-45AB-9ADF-C00480DD0FDE}"/>
              </a:ext>
            </a:extLst>
          </p:cNvPr>
          <p:cNvSpPr>
            <a:spLocks noChangeArrowheads="1"/>
          </p:cNvSpPr>
          <p:nvPr/>
        </p:nvSpPr>
        <p:spPr bwMode="auto">
          <a:xfrm>
            <a:off x="6450013" y="3783082"/>
            <a:ext cx="2049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ct val="0"/>
              </a:spcAft>
              <a:buFontTx/>
              <a:buNone/>
            </a:pPr>
            <a:r>
              <a:rPr lang="en-US" altLang="en-US" sz="2400" b="1" dirty="0">
                <a:solidFill>
                  <a:schemeClr val="tx2"/>
                </a:solidFill>
              </a:rPr>
              <a:t>Many Others</a:t>
            </a:r>
          </a:p>
        </p:txBody>
      </p:sp>
      <p:sp>
        <p:nvSpPr>
          <p:cNvPr id="68624" name="Rectangle 10">
            <a:extLst>
              <a:ext uri="{FF2B5EF4-FFF2-40B4-BE49-F238E27FC236}">
                <a16:creationId xmlns:a16="http://schemas.microsoft.com/office/drawing/2014/main" id="{9EE67869-ABCD-45D4-AB56-45456637D0CC}"/>
              </a:ext>
            </a:extLst>
          </p:cNvPr>
          <p:cNvSpPr>
            <a:spLocks noChangeArrowheads="1"/>
          </p:cNvSpPr>
          <p:nvPr/>
        </p:nvSpPr>
        <p:spPr bwMode="auto">
          <a:xfrm>
            <a:off x="6545263" y="3091418"/>
            <a:ext cx="1858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ct val="0"/>
              </a:spcAft>
              <a:buFontTx/>
              <a:buNone/>
            </a:pPr>
            <a:r>
              <a:rPr lang="en-US" altLang="en-US" sz="2400" b="1" dirty="0"/>
              <a:t>Radiologist</a:t>
            </a:r>
          </a:p>
        </p:txBody>
      </p:sp>
      <p:sp>
        <p:nvSpPr>
          <p:cNvPr id="68625" name="Rectangle 19">
            <a:extLst>
              <a:ext uri="{FF2B5EF4-FFF2-40B4-BE49-F238E27FC236}">
                <a16:creationId xmlns:a16="http://schemas.microsoft.com/office/drawing/2014/main" id="{6E37307B-3B16-4BDC-A3BD-772A71D6E3A0}"/>
              </a:ext>
            </a:extLst>
          </p:cNvPr>
          <p:cNvSpPr>
            <a:spLocks noChangeArrowheads="1"/>
          </p:cNvSpPr>
          <p:nvPr/>
        </p:nvSpPr>
        <p:spPr bwMode="auto">
          <a:xfrm>
            <a:off x="3931444" y="5055027"/>
            <a:ext cx="1058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spcAft>
                <a:spcPct val="0"/>
              </a:spcAft>
              <a:buFontTx/>
              <a:buNone/>
            </a:pPr>
            <a:r>
              <a:rPr lang="en-US" altLang="en-US" sz="2400" b="1" dirty="0"/>
              <a:t>Nurse</a:t>
            </a:r>
          </a:p>
        </p:txBody>
      </p:sp>
      <p:sp>
        <p:nvSpPr>
          <p:cNvPr id="68626" name="Rectangle 20">
            <a:extLst>
              <a:ext uri="{FF2B5EF4-FFF2-40B4-BE49-F238E27FC236}">
                <a16:creationId xmlns:a16="http://schemas.microsoft.com/office/drawing/2014/main" id="{564F51DF-1B5D-4A78-9690-2D6EDB56D39C}"/>
              </a:ext>
            </a:extLst>
          </p:cNvPr>
          <p:cNvSpPr>
            <a:spLocks noChangeArrowheads="1"/>
          </p:cNvSpPr>
          <p:nvPr/>
        </p:nvSpPr>
        <p:spPr bwMode="auto">
          <a:xfrm>
            <a:off x="4430906" y="1373791"/>
            <a:ext cx="42459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ct val="0"/>
              </a:spcAft>
              <a:buFontTx/>
              <a:buNone/>
            </a:pPr>
            <a:r>
              <a:rPr lang="en-US" altLang="en-US" sz="2400" b="1" dirty="0">
                <a:solidFill>
                  <a:schemeClr val="tx2"/>
                </a:solidFill>
              </a:rPr>
              <a:t>Doctoral Lab Director/Clinical Lab Scientist/Pathologist</a:t>
            </a:r>
          </a:p>
        </p:txBody>
      </p:sp>
      <p:cxnSp>
        <p:nvCxnSpPr>
          <p:cNvPr id="23" name="Straight Arrow Connector 22">
            <a:extLst>
              <a:ext uri="{FF2B5EF4-FFF2-40B4-BE49-F238E27FC236}">
                <a16:creationId xmlns:a16="http://schemas.microsoft.com/office/drawing/2014/main" id="{6A49D108-DEC2-484C-A9C6-BFFC2DFAD985}"/>
              </a:ext>
            </a:extLst>
          </p:cNvPr>
          <p:cNvCxnSpPr/>
          <p:nvPr/>
        </p:nvCxnSpPr>
        <p:spPr>
          <a:xfrm>
            <a:off x="4425950" y="1976493"/>
            <a:ext cx="0" cy="67468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E72885-5811-4F53-B396-BA3F0BD90E62}"/>
              </a:ext>
            </a:extLst>
          </p:cNvPr>
          <p:cNvCxnSpPr/>
          <p:nvPr/>
        </p:nvCxnSpPr>
        <p:spPr>
          <a:xfrm flipV="1">
            <a:off x="4420995" y="1976493"/>
            <a:ext cx="37623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81D1EE0-E0B5-42B7-8598-239D70B8E3E4}"/>
              </a:ext>
            </a:extLst>
          </p:cNvPr>
          <p:cNvCxnSpPr/>
          <p:nvPr/>
        </p:nvCxnSpPr>
        <p:spPr>
          <a:xfrm flipV="1">
            <a:off x="2247860" y="3331987"/>
            <a:ext cx="627063" cy="3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9C1A1DC-BC39-49D1-829C-C82AD502D185}"/>
              </a:ext>
            </a:extLst>
          </p:cNvPr>
          <p:cNvCxnSpPr/>
          <p:nvPr/>
        </p:nvCxnSpPr>
        <p:spPr>
          <a:xfrm flipV="1">
            <a:off x="2184221" y="4028526"/>
            <a:ext cx="627063" cy="317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2B63D92-9441-40E9-AD0B-8DAF72AD41DD}"/>
              </a:ext>
            </a:extLst>
          </p:cNvPr>
          <p:cNvCxnSpPr/>
          <p:nvPr/>
        </p:nvCxnSpPr>
        <p:spPr>
          <a:xfrm flipV="1">
            <a:off x="4396582" y="4704313"/>
            <a:ext cx="0" cy="422275"/>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49E4624-AB86-4AFA-A2DE-8A13D5ABF277}"/>
              </a:ext>
            </a:extLst>
          </p:cNvPr>
          <p:cNvCxnSpPr/>
          <p:nvPr/>
        </p:nvCxnSpPr>
        <p:spPr>
          <a:xfrm flipH="1" flipV="1">
            <a:off x="5868988" y="4028527"/>
            <a:ext cx="58102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BCCF752-4663-4EFA-9640-78447EF24FA5}"/>
              </a:ext>
            </a:extLst>
          </p:cNvPr>
          <p:cNvCxnSpPr/>
          <p:nvPr/>
        </p:nvCxnSpPr>
        <p:spPr>
          <a:xfrm flipH="1" flipV="1">
            <a:off x="5855031" y="3321606"/>
            <a:ext cx="5810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863976" y="2694590"/>
            <a:ext cx="2991055" cy="1947816"/>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027" y="3085106"/>
            <a:ext cx="8817996" cy="1143000"/>
          </a:xfrm>
        </p:spPr>
        <p:txBody>
          <a:bodyPr/>
          <a:lstStyle/>
          <a:p>
            <a:r>
              <a:rPr lang="en-US" sz="3600" dirty="0"/>
              <a:t>Acceptance of a Healthcare System Full of Diagnostic Errors with Enormous Clinical and Financial Consequence</a:t>
            </a:r>
            <a:br>
              <a:rPr lang="en-US" sz="3600" dirty="0"/>
            </a:br>
            <a:br>
              <a:rPr lang="en-US" sz="3600" dirty="0"/>
            </a:br>
            <a:r>
              <a:rPr lang="en-US" sz="3600" dirty="0">
                <a:solidFill>
                  <a:schemeClr val="tx2"/>
                </a:solidFill>
              </a:rPr>
              <a:t>Failure to Recognize Expertise of </a:t>
            </a:r>
            <a:br>
              <a:rPr lang="en-US" sz="3600" dirty="0">
                <a:solidFill>
                  <a:schemeClr val="tx2"/>
                </a:solidFill>
              </a:rPr>
            </a:br>
            <a:r>
              <a:rPr lang="en-US" sz="3600" dirty="0">
                <a:solidFill>
                  <a:schemeClr val="tx2"/>
                </a:solidFill>
              </a:rPr>
              <a:t>Non-MD Laboratorians, Even if Other Medical Disciplines Practice that Way</a:t>
            </a:r>
          </a:p>
        </p:txBody>
      </p:sp>
      <p:sp>
        <p:nvSpPr>
          <p:cNvPr id="3" name="TextBox 2"/>
          <p:cNvSpPr txBox="1"/>
          <p:nvPr/>
        </p:nvSpPr>
        <p:spPr>
          <a:xfrm>
            <a:off x="338924" y="278296"/>
            <a:ext cx="8529761" cy="707886"/>
          </a:xfrm>
          <a:prstGeom prst="rect">
            <a:avLst/>
          </a:prstGeom>
          <a:noFill/>
        </p:spPr>
        <p:txBody>
          <a:bodyPr wrap="square" rtlCol="0">
            <a:spAutoFit/>
          </a:bodyPr>
          <a:lstStyle/>
          <a:p>
            <a:pPr algn="ctr"/>
            <a:r>
              <a:rPr lang="en-US" sz="4000" b="1" dirty="0"/>
              <a:t>In US Healthcare Today, We Have:</a:t>
            </a:r>
          </a:p>
        </p:txBody>
      </p:sp>
    </p:spTree>
    <p:extLst>
      <p:ext uri="{BB962C8B-B14F-4D97-AF65-F5344CB8AC3E}">
        <p14:creationId xmlns:p14="http://schemas.microsoft.com/office/powerpoint/2010/main" val="3416815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3123" y="528267"/>
            <a:ext cx="8945218" cy="1470025"/>
          </a:xfrm>
        </p:spPr>
        <p:txBody>
          <a:bodyPr/>
          <a:lstStyle/>
          <a:p>
            <a:r>
              <a:rPr lang="en-US" sz="4400" dirty="0"/>
              <a:t>How Many Deaths Occur as a Result of Medical Error of the Following Types:</a:t>
            </a:r>
            <a:br>
              <a:rPr lang="en-US" sz="4400" dirty="0"/>
            </a:br>
            <a:br>
              <a:rPr lang="en-US" sz="4400" dirty="0"/>
            </a:br>
            <a:r>
              <a:rPr lang="en-US" sz="4400" dirty="0">
                <a:solidFill>
                  <a:schemeClr val="tx2"/>
                </a:solidFill>
              </a:rPr>
              <a:t>Procedural</a:t>
            </a:r>
            <a:br>
              <a:rPr lang="en-US" sz="4400" dirty="0">
                <a:solidFill>
                  <a:schemeClr val="tx2"/>
                </a:solidFill>
              </a:rPr>
            </a:br>
            <a:r>
              <a:rPr lang="en-US" sz="4400" dirty="0">
                <a:solidFill>
                  <a:schemeClr val="tx2"/>
                </a:solidFill>
              </a:rPr>
              <a:t>Pharmaceutical</a:t>
            </a:r>
            <a:br>
              <a:rPr lang="en-US" sz="4400" dirty="0">
                <a:solidFill>
                  <a:schemeClr val="tx2"/>
                </a:solidFill>
              </a:rPr>
            </a:br>
            <a:r>
              <a:rPr lang="en-US" sz="4400" dirty="0">
                <a:solidFill>
                  <a:schemeClr val="tx2"/>
                </a:solidFill>
              </a:rPr>
              <a:t>Diagnostic</a:t>
            </a:r>
            <a:br>
              <a:rPr lang="en-US" sz="4400" dirty="0">
                <a:solidFill>
                  <a:schemeClr val="tx2"/>
                </a:solidFill>
              </a:rPr>
            </a:br>
            <a:r>
              <a:rPr lang="en-US" sz="4400" dirty="0">
                <a:solidFill>
                  <a:schemeClr val="tx2"/>
                </a:solidFill>
              </a:rPr>
              <a:t>Others</a:t>
            </a:r>
          </a:p>
        </p:txBody>
      </p:sp>
    </p:spTree>
    <p:extLst>
      <p:ext uri="{BB962C8B-B14F-4D97-AF65-F5344CB8AC3E}">
        <p14:creationId xmlns:p14="http://schemas.microsoft.com/office/powerpoint/2010/main" val="1361587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7" y="5915769"/>
            <a:ext cx="8706678" cy="942231"/>
          </a:xfrm>
          <a:prstGeom prst="rect">
            <a:avLst/>
          </a:prstGeom>
          <a:solidFill>
            <a:schemeClr val="bg1"/>
          </a:solidFill>
        </p:spPr>
        <p:txBody>
          <a:bodyPr wrap="square" rtlCol="0">
            <a:spAutoFit/>
          </a:bodyPr>
          <a:lstStyle/>
          <a:p>
            <a:endParaRPr lang="en-US" dirty="0"/>
          </a:p>
        </p:txBody>
      </p:sp>
      <p:sp>
        <p:nvSpPr>
          <p:cNvPr id="16386" name="TextBox 1">
            <a:extLst>
              <a:ext uri="{FF2B5EF4-FFF2-40B4-BE49-F238E27FC236}">
                <a16:creationId xmlns:a16="http://schemas.microsoft.com/office/drawing/2014/main" id="{90A40643-9277-496A-A0F8-34DC4E0CB3BC}"/>
              </a:ext>
            </a:extLst>
          </p:cNvPr>
          <p:cNvSpPr txBox="1">
            <a:spLocks noChangeArrowheads="1"/>
          </p:cNvSpPr>
          <p:nvPr/>
        </p:nvSpPr>
        <p:spPr bwMode="auto">
          <a:xfrm>
            <a:off x="1709738" y="6361113"/>
            <a:ext cx="2624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t>Department of Pathology</a:t>
            </a:r>
          </a:p>
        </p:txBody>
      </p:sp>
      <p:sp>
        <p:nvSpPr>
          <p:cNvPr id="16387" name="TextBox 3">
            <a:extLst>
              <a:ext uri="{FF2B5EF4-FFF2-40B4-BE49-F238E27FC236}">
                <a16:creationId xmlns:a16="http://schemas.microsoft.com/office/drawing/2014/main" id="{6C1DF5A3-0742-4C41-9E28-D4184B02CB12}"/>
              </a:ext>
            </a:extLst>
          </p:cNvPr>
          <p:cNvSpPr txBox="1">
            <a:spLocks noChangeArrowheads="1"/>
          </p:cNvSpPr>
          <p:nvPr/>
        </p:nvSpPr>
        <p:spPr bwMode="auto">
          <a:xfrm>
            <a:off x="1709738" y="6326188"/>
            <a:ext cx="25130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600" b="1" dirty="0"/>
          </a:p>
        </p:txBody>
      </p:sp>
      <p:pic>
        <p:nvPicPr>
          <p:cNvPr id="16388" name="Picture 1">
            <a:extLst>
              <a:ext uri="{FF2B5EF4-FFF2-40B4-BE49-F238E27FC236}">
                <a16:creationId xmlns:a16="http://schemas.microsoft.com/office/drawing/2014/main" id="{453FAFC3-BC5E-406F-AE7D-C44CA4B6CE51}"/>
              </a:ext>
            </a:extLst>
          </p:cNvPr>
          <p:cNvPicPr>
            <a:picLocks noChangeAspect="1"/>
          </p:cNvPicPr>
          <p:nvPr/>
        </p:nvPicPr>
        <p:blipFill rotWithShape="1">
          <a:blip r:embed="rId2">
            <a:extLst>
              <a:ext uri="{28A0092B-C50C-407E-A947-70E740481C1C}">
                <a14:useLocalDpi xmlns:a14="http://schemas.microsoft.com/office/drawing/2010/main" val="0"/>
              </a:ext>
            </a:extLst>
          </a:blip>
          <a:srcRect l="5968" t="6066" r="5393" b="4161"/>
          <a:stretch/>
        </p:blipFill>
        <p:spPr bwMode="auto">
          <a:xfrm>
            <a:off x="14259" y="954157"/>
            <a:ext cx="9171141" cy="504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0343" y="194313"/>
            <a:ext cx="8436333" cy="1470025"/>
          </a:xfrm>
        </p:spPr>
        <p:txBody>
          <a:bodyPr/>
          <a:lstStyle/>
          <a:p>
            <a:r>
              <a:rPr lang="en-US" sz="5000" dirty="0"/>
              <a:t>Part 1</a:t>
            </a:r>
            <a:br>
              <a:rPr lang="en-US" sz="5000" dirty="0"/>
            </a:br>
            <a:br>
              <a:rPr lang="en-US" sz="5000" dirty="0"/>
            </a:br>
            <a:r>
              <a:rPr lang="en-US" sz="5000" dirty="0"/>
              <a:t>Accurately describe the current state of affairs:</a:t>
            </a:r>
            <a:br>
              <a:rPr lang="en-US" sz="5000" dirty="0"/>
            </a:br>
            <a:br>
              <a:rPr lang="en-US" sz="5000" dirty="0"/>
            </a:br>
            <a:r>
              <a:rPr lang="en-US" sz="5000" dirty="0"/>
              <a:t>  Internal forces within pathology and external forces upon pathology</a:t>
            </a:r>
            <a:endParaRPr lang="en-US" sz="5000" dirty="0">
              <a:solidFill>
                <a:schemeClr val="tx2"/>
              </a:solidFill>
            </a:endParaRPr>
          </a:p>
        </p:txBody>
      </p:sp>
    </p:spTree>
    <p:extLst>
      <p:ext uri="{BB962C8B-B14F-4D97-AF65-F5344CB8AC3E}">
        <p14:creationId xmlns:p14="http://schemas.microsoft.com/office/powerpoint/2010/main" val="412962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a:extLst>
              <a:ext uri="{FF2B5EF4-FFF2-40B4-BE49-F238E27FC236}">
                <a16:creationId xmlns:a16="http://schemas.microsoft.com/office/drawing/2014/main" id="{FF696A79-FE61-4CC5-8AB9-C3377E620B21}"/>
              </a:ext>
            </a:extLst>
          </p:cNvPr>
          <p:cNvSpPr txBox="1">
            <a:spLocks noChangeArrowheads="1"/>
          </p:cNvSpPr>
          <p:nvPr/>
        </p:nvSpPr>
        <p:spPr bwMode="auto">
          <a:xfrm>
            <a:off x="1709738" y="6326188"/>
            <a:ext cx="2624137"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t>Department of Pathology</a:t>
            </a:r>
          </a:p>
        </p:txBody>
      </p:sp>
      <p:sp>
        <p:nvSpPr>
          <p:cNvPr id="17411" name="TextBox 3">
            <a:extLst>
              <a:ext uri="{FF2B5EF4-FFF2-40B4-BE49-F238E27FC236}">
                <a16:creationId xmlns:a16="http://schemas.microsoft.com/office/drawing/2014/main" id="{FADCC627-53F9-4006-8E48-C6FCB471B352}"/>
              </a:ext>
            </a:extLst>
          </p:cNvPr>
          <p:cNvSpPr txBox="1">
            <a:spLocks noChangeArrowheads="1"/>
          </p:cNvSpPr>
          <p:nvPr/>
        </p:nvSpPr>
        <p:spPr bwMode="auto">
          <a:xfrm>
            <a:off x="1709738" y="6326188"/>
            <a:ext cx="25130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600" b="1" dirty="0"/>
          </a:p>
        </p:txBody>
      </p:sp>
      <p:sp>
        <p:nvSpPr>
          <p:cNvPr id="17412" name="Rectangle 1">
            <a:extLst>
              <a:ext uri="{FF2B5EF4-FFF2-40B4-BE49-F238E27FC236}">
                <a16:creationId xmlns:a16="http://schemas.microsoft.com/office/drawing/2014/main" id="{04E3629D-B1D0-405F-994B-BF63C9C0140E}"/>
              </a:ext>
            </a:extLst>
          </p:cNvPr>
          <p:cNvSpPr>
            <a:spLocks noChangeArrowheads="1"/>
          </p:cNvSpPr>
          <p:nvPr/>
        </p:nvSpPr>
        <p:spPr bwMode="auto">
          <a:xfrm>
            <a:off x="461963" y="0"/>
            <a:ext cx="8475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3600" b="1" dirty="0"/>
              <a:t>ICD-10 Coding System </a:t>
            </a:r>
          </a:p>
          <a:p>
            <a:pPr algn="ctr">
              <a:spcBef>
                <a:spcPct val="0"/>
              </a:spcBef>
              <a:spcAft>
                <a:spcPct val="0"/>
              </a:spcAft>
              <a:buFontTx/>
              <a:buNone/>
            </a:pPr>
            <a:r>
              <a:rPr lang="en-US" altLang="en-US" sz="3600" b="1" dirty="0"/>
              <a:t>Cannot Capture Medical Errors</a:t>
            </a:r>
          </a:p>
        </p:txBody>
      </p:sp>
      <p:graphicFrame>
        <p:nvGraphicFramePr>
          <p:cNvPr id="5" name="Table 4">
            <a:extLst>
              <a:ext uri="{FF2B5EF4-FFF2-40B4-BE49-F238E27FC236}">
                <a16:creationId xmlns:a16="http://schemas.microsoft.com/office/drawing/2014/main" id="{C3EA7A4C-F8C1-4076-A501-11DD6E8107D4}"/>
              </a:ext>
            </a:extLst>
          </p:cNvPr>
          <p:cNvGraphicFramePr>
            <a:graphicFrameLocks noGrp="1"/>
          </p:cNvGraphicFramePr>
          <p:nvPr>
            <p:extLst>
              <p:ext uri="{D42A27DB-BD31-4B8C-83A1-F6EECF244321}">
                <p14:modId xmlns:p14="http://schemas.microsoft.com/office/powerpoint/2010/main" val="2141271839"/>
              </p:ext>
            </p:extLst>
          </p:nvPr>
        </p:nvGraphicFramePr>
        <p:xfrm>
          <a:off x="398960" y="1503516"/>
          <a:ext cx="8475661" cy="4519306"/>
        </p:xfrm>
        <a:graphic>
          <a:graphicData uri="http://schemas.openxmlformats.org/drawingml/2006/table">
            <a:tbl>
              <a:tblPr firstRow="1" bandRow="1">
                <a:tableStyleId>{5C22544A-7EE6-4342-B048-85BDC9FD1C3A}</a:tableStyleId>
              </a:tblPr>
              <a:tblGrid>
                <a:gridCol w="6884434">
                  <a:extLst>
                    <a:ext uri="{9D8B030D-6E8A-4147-A177-3AD203B41FA5}">
                      <a16:colId xmlns:a16="http://schemas.microsoft.com/office/drawing/2014/main" val="20000"/>
                    </a:ext>
                  </a:extLst>
                </a:gridCol>
                <a:gridCol w="1591227">
                  <a:extLst>
                    <a:ext uri="{9D8B030D-6E8A-4147-A177-3AD203B41FA5}">
                      <a16:colId xmlns:a16="http://schemas.microsoft.com/office/drawing/2014/main" val="20001"/>
                    </a:ext>
                  </a:extLst>
                </a:gridCol>
              </a:tblGrid>
              <a:tr h="884128">
                <a:tc>
                  <a:txBody>
                    <a:bodyPr/>
                    <a:lstStyle/>
                    <a:p>
                      <a:r>
                        <a:rPr lang="en-US" sz="3600" b="1" baseline="0" dirty="0">
                          <a:solidFill>
                            <a:schemeClr val="tx1"/>
                          </a:solidFill>
                          <a:latin typeface="Arial" panose="020B0604020202020204" pitchFamily="34" charset="0"/>
                          <a:cs typeface="Arial" panose="020B0604020202020204" pitchFamily="34" charset="0"/>
                        </a:rPr>
                        <a:t>Myocardial infarction</a:t>
                      </a:r>
                    </a:p>
                  </a:txBody>
                  <a:tcPr marL="91425" marR="91425" marT="45726" marB="4572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ctr">
                        <a:buClr>
                          <a:schemeClr val="tx1"/>
                        </a:buClr>
                        <a:buFont typeface="Wingdings" panose="05000000000000000000" pitchFamily="2" charset="2"/>
                        <a:buNone/>
                      </a:pPr>
                      <a:r>
                        <a:rPr lang="en-US" sz="3600" baseline="0" dirty="0">
                          <a:solidFill>
                            <a:schemeClr val="tx1"/>
                          </a:solidFill>
                          <a:latin typeface="Arial" panose="020B0604020202020204" pitchFamily="34" charset="0"/>
                          <a:cs typeface="Arial" panose="020B0604020202020204" pitchFamily="34" charset="0"/>
                        </a:rPr>
                        <a:t>X</a:t>
                      </a:r>
                    </a:p>
                  </a:txBody>
                  <a:tcPr marL="91425" marR="91425" marT="45726" marB="4572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83958">
                <a:tc>
                  <a:txBody>
                    <a:bodyPr/>
                    <a:lstStyle/>
                    <a:p>
                      <a:r>
                        <a:rPr lang="en-US" sz="3600" b="1" baseline="0" dirty="0">
                          <a:solidFill>
                            <a:schemeClr val="tx2"/>
                          </a:solidFill>
                          <a:latin typeface="Arial" panose="020B0604020202020204" pitchFamily="34" charset="0"/>
                          <a:cs typeface="Arial" panose="020B0604020202020204" pitchFamily="34" charset="0"/>
                        </a:rPr>
                        <a:t>Stroke</a:t>
                      </a:r>
                    </a:p>
                  </a:txBody>
                  <a:tcPr marL="91425" marR="91425" marT="45726" marB="45726"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3600" b="1" baseline="0" dirty="0">
                          <a:solidFill>
                            <a:schemeClr val="tx2"/>
                          </a:solidFill>
                          <a:latin typeface="Arial" panose="020B0604020202020204" pitchFamily="34" charset="0"/>
                          <a:cs typeface="Arial" panose="020B0604020202020204" pitchFamily="34" charset="0"/>
                        </a:rPr>
                        <a:t>X</a:t>
                      </a:r>
                    </a:p>
                  </a:txBody>
                  <a:tcPr marL="91425" marR="91425" marT="45726" marB="45726"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22381">
                <a:tc>
                  <a:txBody>
                    <a:bodyPr/>
                    <a:lstStyle/>
                    <a:p>
                      <a:r>
                        <a:rPr lang="en-US" sz="3600" b="1" baseline="0" dirty="0">
                          <a:solidFill>
                            <a:schemeClr val="tx1"/>
                          </a:solidFill>
                          <a:latin typeface="Arial" panose="020B0604020202020204" pitchFamily="34" charset="0"/>
                          <a:cs typeface="Arial" panose="020B0604020202020204" pitchFamily="34" charset="0"/>
                        </a:rPr>
                        <a:t>Cancer</a:t>
                      </a:r>
                    </a:p>
                  </a:txBody>
                  <a:tcPr marL="91425" marR="91425" marT="45726" marB="4572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600" b="1" baseline="0" dirty="0">
                          <a:solidFill>
                            <a:schemeClr val="tx1"/>
                          </a:solidFill>
                          <a:latin typeface="Arial" panose="020B0604020202020204" pitchFamily="34" charset="0"/>
                          <a:cs typeface="Arial" panose="020B0604020202020204" pitchFamily="34" charset="0"/>
                        </a:rPr>
                        <a:t>X</a:t>
                      </a:r>
                    </a:p>
                  </a:txBody>
                  <a:tcPr marL="91425" marR="91425" marT="45726" marB="4572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0107">
                <a:tc>
                  <a:txBody>
                    <a:bodyPr/>
                    <a:lstStyle/>
                    <a:p>
                      <a:r>
                        <a:rPr lang="en-US" sz="3600" b="1" baseline="0" dirty="0">
                          <a:solidFill>
                            <a:schemeClr val="tx2"/>
                          </a:solidFill>
                          <a:latin typeface="Arial" panose="020B0604020202020204" pitchFamily="34" charset="0"/>
                          <a:cs typeface="Arial" panose="020B0604020202020204" pitchFamily="34" charset="0"/>
                        </a:rPr>
                        <a:t>Diabetes</a:t>
                      </a:r>
                    </a:p>
                  </a:txBody>
                  <a:tcPr marL="91425" marR="91425" marT="45726" marB="4572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600" b="1" baseline="0" dirty="0">
                          <a:solidFill>
                            <a:schemeClr val="tx2"/>
                          </a:solidFill>
                          <a:latin typeface="Arial" panose="020B0604020202020204" pitchFamily="34" charset="0"/>
                          <a:cs typeface="Arial" panose="020B0604020202020204" pitchFamily="34" charset="0"/>
                        </a:rPr>
                        <a:t>X</a:t>
                      </a:r>
                    </a:p>
                  </a:txBody>
                  <a:tcPr marL="91425" marR="91425" marT="45726" marB="4572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0107">
                <a:tc>
                  <a:txBody>
                    <a:bodyPr/>
                    <a:lstStyle/>
                    <a:p>
                      <a:r>
                        <a:rPr lang="en-US" sz="3600" b="1" baseline="0" dirty="0">
                          <a:solidFill>
                            <a:schemeClr val="tx1"/>
                          </a:solidFill>
                          <a:latin typeface="Arial" panose="020B0604020202020204" pitchFamily="34" charset="0"/>
                          <a:cs typeface="Arial" panose="020B0604020202020204" pitchFamily="34" charset="0"/>
                        </a:rPr>
                        <a:t>Myocardial infarction thought to be anxiety 3 days earlier</a:t>
                      </a:r>
                    </a:p>
                  </a:txBody>
                  <a:tcPr marL="91425" marR="91425" marT="45726" marB="4572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3600" b="1" baseline="0" dirty="0">
                          <a:solidFill>
                            <a:srgbClr val="FF0000"/>
                          </a:solidFill>
                          <a:highlight>
                            <a:srgbClr val="FFFF00"/>
                          </a:highlight>
                          <a:latin typeface="Arial" panose="020B0604020202020204" pitchFamily="34" charset="0"/>
                          <a:cs typeface="Arial" panose="020B0604020202020204" pitchFamily="34" charset="0"/>
                        </a:rPr>
                        <a:t>?</a:t>
                      </a:r>
                    </a:p>
                  </a:txBody>
                  <a:tcPr marL="91425" marR="91425" marT="45726" marB="4572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8319951"/>
                  </a:ext>
                </a:extLst>
              </a:tr>
            </a:tbl>
          </a:graphicData>
        </a:graphic>
      </p:graphicFrame>
      <p:sp>
        <p:nvSpPr>
          <p:cNvPr id="7" name="Rectangle 6">
            <a:extLst>
              <a:ext uri="{FF2B5EF4-FFF2-40B4-BE49-F238E27FC236}">
                <a16:creationId xmlns:a16="http://schemas.microsoft.com/office/drawing/2014/main" id="{EDB0EB33-6D9B-4FD7-B69F-F23B9F1AC61A}"/>
              </a:ext>
            </a:extLst>
          </p:cNvPr>
          <p:cNvSpPr/>
          <p:nvPr/>
        </p:nvSpPr>
        <p:spPr>
          <a:xfrm>
            <a:off x="7832795" y="1636809"/>
            <a:ext cx="563562" cy="555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a:extLst>
              <a:ext uri="{FF2B5EF4-FFF2-40B4-BE49-F238E27FC236}">
                <a16:creationId xmlns:a16="http://schemas.microsoft.com/office/drawing/2014/main" id="{D89F4904-4A86-44EE-968D-B0FA57C5BC65}"/>
              </a:ext>
            </a:extLst>
          </p:cNvPr>
          <p:cNvSpPr/>
          <p:nvPr/>
        </p:nvSpPr>
        <p:spPr>
          <a:xfrm>
            <a:off x="7832795" y="2573434"/>
            <a:ext cx="563562" cy="55562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sp>
        <p:nvSpPr>
          <p:cNvPr id="9" name="Rectangle 8">
            <a:extLst>
              <a:ext uri="{FF2B5EF4-FFF2-40B4-BE49-F238E27FC236}">
                <a16:creationId xmlns:a16="http://schemas.microsoft.com/office/drawing/2014/main" id="{022D724C-ADDB-4A56-A334-A6EE11C23A97}"/>
              </a:ext>
            </a:extLst>
          </p:cNvPr>
          <p:cNvSpPr/>
          <p:nvPr/>
        </p:nvSpPr>
        <p:spPr>
          <a:xfrm>
            <a:off x="7832795" y="3456084"/>
            <a:ext cx="563562" cy="5572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ectangle 9">
            <a:extLst>
              <a:ext uri="{FF2B5EF4-FFF2-40B4-BE49-F238E27FC236}">
                <a16:creationId xmlns:a16="http://schemas.microsoft.com/office/drawing/2014/main" id="{AFA7E9EF-54AF-4286-943B-DBA31EE6D189}"/>
              </a:ext>
            </a:extLst>
          </p:cNvPr>
          <p:cNvSpPr/>
          <p:nvPr/>
        </p:nvSpPr>
        <p:spPr>
          <a:xfrm>
            <a:off x="7832795" y="4262534"/>
            <a:ext cx="563562" cy="55562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Rectangle 11">
            <a:extLst>
              <a:ext uri="{FF2B5EF4-FFF2-40B4-BE49-F238E27FC236}">
                <a16:creationId xmlns:a16="http://schemas.microsoft.com/office/drawing/2014/main" id="{022D724C-ADDB-4A56-A334-A6EE11C23A97}"/>
              </a:ext>
            </a:extLst>
          </p:cNvPr>
          <p:cNvSpPr/>
          <p:nvPr/>
        </p:nvSpPr>
        <p:spPr>
          <a:xfrm>
            <a:off x="7832795" y="5114459"/>
            <a:ext cx="563562" cy="5572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1050909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4294967295"/>
          </p:nvPr>
        </p:nvSpPr>
        <p:spPr>
          <a:xfrm>
            <a:off x="492981" y="2107717"/>
            <a:ext cx="8229600" cy="1422662"/>
          </a:xfrm>
        </p:spPr>
        <p:txBody>
          <a:bodyPr/>
          <a:lstStyle/>
          <a:p>
            <a:pPr algn="ctr">
              <a:spcBef>
                <a:spcPts val="0"/>
              </a:spcBef>
              <a:spcAft>
                <a:spcPts val="0"/>
              </a:spcAft>
            </a:pPr>
            <a:r>
              <a:rPr lang="en-US" sz="5000" b="1" dirty="0"/>
              <a:t>Recognition of </a:t>
            </a:r>
          </a:p>
          <a:p>
            <a:pPr algn="ctr">
              <a:spcBef>
                <a:spcPts val="0"/>
              </a:spcBef>
              <a:spcAft>
                <a:spcPts val="0"/>
              </a:spcAft>
            </a:pPr>
            <a:r>
              <a:rPr lang="en-US" sz="5000" b="1" dirty="0"/>
              <a:t>Medical Errors in the US</a:t>
            </a:r>
          </a:p>
        </p:txBody>
      </p:sp>
    </p:spTree>
    <p:extLst>
      <p:ext uri="{BB962C8B-B14F-4D97-AF65-F5344CB8AC3E}">
        <p14:creationId xmlns:p14="http://schemas.microsoft.com/office/powerpoint/2010/main" val="230854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7366"/>
            <a:ext cx="8969070" cy="1200329"/>
          </a:xfrm>
          <a:prstGeom prst="rect">
            <a:avLst/>
          </a:prstGeom>
          <a:noFill/>
        </p:spPr>
        <p:txBody>
          <a:bodyPr wrap="square" rtlCol="0">
            <a:spAutoFit/>
          </a:bodyPr>
          <a:lstStyle/>
          <a:p>
            <a:pPr algn="ctr"/>
            <a:r>
              <a:rPr lang="en-US" sz="3600" b="1" dirty="0"/>
              <a:t>1999:  “To Err is Human”</a:t>
            </a:r>
          </a:p>
          <a:p>
            <a:pPr algn="ctr"/>
            <a:r>
              <a:rPr lang="en-US" sz="3600" b="1" dirty="0">
                <a:cs typeface="Arial" panose="020B0604020202020204" pitchFamily="34" charset="0"/>
              </a:rPr>
              <a:t>~ 100,000 Preventable Deaths in the US</a:t>
            </a:r>
            <a:endParaRPr lang="en-US" sz="3600" b="1" dirty="0"/>
          </a:p>
        </p:txBody>
      </p:sp>
      <p:sp>
        <p:nvSpPr>
          <p:cNvPr id="5" name="TextBox 4"/>
          <p:cNvSpPr txBox="1"/>
          <p:nvPr/>
        </p:nvSpPr>
        <p:spPr>
          <a:xfrm>
            <a:off x="230588" y="2719571"/>
            <a:ext cx="8738482" cy="2246769"/>
          </a:xfrm>
          <a:prstGeom prst="rect">
            <a:avLst/>
          </a:prstGeom>
          <a:noFill/>
        </p:spPr>
        <p:txBody>
          <a:bodyPr wrap="square" rtlCol="0">
            <a:spAutoFit/>
          </a:bodyPr>
          <a:lstStyle/>
          <a:p>
            <a:pPr algn="ctr"/>
            <a:r>
              <a:rPr lang="en-US" sz="3600" b="1" dirty="0">
                <a:solidFill>
                  <a:schemeClr val="tx2"/>
                </a:solidFill>
              </a:rPr>
              <a:t>Subgrouping Types of Medical Errors:</a:t>
            </a:r>
          </a:p>
          <a:p>
            <a:pPr algn="ctr"/>
            <a:r>
              <a:rPr lang="en-US" sz="3600" b="1" dirty="0">
                <a:solidFill>
                  <a:schemeClr val="tx2"/>
                </a:solidFill>
              </a:rPr>
              <a:t>Procedural and Pharmaceutical Which are Possible to Estimate</a:t>
            </a:r>
          </a:p>
          <a:p>
            <a:pPr algn="ctr"/>
            <a:endParaRPr lang="en-US" sz="3200" b="1" dirty="0"/>
          </a:p>
        </p:txBody>
      </p:sp>
      <p:sp>
        <p:nvSpPr>
          <p:cNvPr id="6" name="TextBox 5"/>
          <p:cNvSpPr txBox="1"/>
          <p:nvPr/>
        </p:nvSpPr>
        <p:spPr>
          <a:xfrm>
            <a:off x="1057524" y="5780799"/>
            <a:ext cx="7640146" cy="646331"/>
          </a:xfrm>
          <a:prstGeom prst="rect">
            <a:avLst/>
          </a:prstGeom>
          <a:noFill/>
        </p:spPr>
        <p:txBody>
          <a:bodyPr wrap="square" rtlCol="0">
            <a:spAutoFit/>
          </a:bodyPr>
          <a:lstStyle/>
          <a:p>
            <a:pPr algn="ctr"/>
            <a:r>
              <a:rPr lang="en-US" sz="3600" b="1" dirty="0"/>
              <a:t>What about diagnostic errors?</a:t>
            </a:r>
          </a:p>
        </p:txBody>
      </p:sp>
      <p:cxnSp>
        <p:nvCxnSpPr>
          <p:cNvPr id="10" name="Straight Arrow Connector 9"/>
          <p:cNvCxnSpPr/>
          <p:nvPr/>
        </p:nvCxnSpPr>
        <p:spPr>
          <a:xfrm>
            <a:off x="4671143" y="1666574"/>
            <a:ext cx="0" cy="8808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96053" y="4648701"/>
            <a:ext cx="0" cy="103668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099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1763" y="703197"/>
            <a:ext cx="8458037" cy="1470025"/>
          </a:xfrm>
        </p:spPr>
        <p:txBody>
          <a:bodyPr/>
          <a:lstStyle/>
          <a:p>
            <a:r>
              <a:rPr lang="en-US" sz="4000" dirty="0"/>
              <a:t>The National Academy of Medicine Report on Diagnostic Errors:</a:t>
            </a:r>
            <a:br>
              <a:rPr lang="en-US" sz="4000" dirty="0"/>
            </a:br>
            <a:br>
              <a:rPr lang="en-US" sz="4000" dirty="0"/>
            </a:br>
            <a:r>
              <a:rPr lang="en-US" sz="4000" dirty="0">
                <a:solidFill>
                  <a:schemeClr val="tx2"/>
                </a:solidFill>
              </a:rPr>
              <a:t>This 2015 Report is the Enabler Pathology has Long Needed to Address Our Involvement in Increasingly Serious Problem of Obtaining an Accurate Diagnosis Quickly at the Lowest Cost</a:t>
            </a:r>
            <a:endParaRPr lang="en-US" sz="4000" dirty="0"/>
          </a:p>
        </p:txBody>
      </p:sp>
    </p:spTree>
    <p:extLst>
      <p:ext uri="{BB962C8B-B14F-4D97-AF65-F5344CB8AC3E}">
        <p14:creationId xmlns:p14="http://schemas.microsoft.com/office/powerpoint/2010/main" val="772209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69D19323-8A17-4942-AD96-8402C2B9097E}"/>
              </a:ext>
            </a:extLst>
          </p:cNvPr>
          <p:cNvSpPr txBox="1">
            <a:spLocks noChangeArrowheads="1"/>
          </p:cNvSpPr>
          <p:nvPr/>
        </p:nvSpPr>
        <p:spPr bwMode="auto">
          <a:xfrm>
            <a:off x="1709738" y="6361113"/>
            <a:ext cx="2624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t>Department of Pathology</a:t>
            </a:r>
          </a:p>
        </p:txBody>
      </p:sp>
      <p:sp>
        <p:nvSpPr>
          <p:cNvPr id="20483" name="TextBox 3">
            <a:extLst>
              <a:ext uri="{FF2B5EF4-FFF2-40B4-BE49-F238E27FC236}">
                <a16:creationId xmlns:a16="http://schemas.microsoft.com/office/drawing/2014/main" id="{073583EB-BB2B-43E8-AB7C-9F37B7F8BDB7}"/>
              </a:ext>
            </a:extLst>
          </p:cNvPr>
          <p:cNvSpPr txBox="1">
            <a:spLocks noChangeArrowheads="1"/>
          </p:cNvSpPr>
          <p:nvPr/>
        </p:nvSpPr>
        <p:spPr bwMode="auto">
          <a:xfrm>
            <a:off x="1709738" y="6326188"/>
            <a:ext cx="25130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600" b="1" dirty="0"/>
          </a:p>
        </p:txBody>
      </p:sp>
      <p:sp>
        <p:nvSpPr>
          <p:cNvPr id="20484" name="Rectangle 1">
            <a:extLst>
              <a:ext uri="{FF2B5EF4-FFF2-40B4-BE49-F238E27FC236}">
                <a16:creationId xmlns:a16="http://schemas.microsoft.com/office/drawing/2014/main" id="{F3D55AD0-F1B2-42A1-8409-A70C7C65EE40}"/>
              </a:ext>
            </a:extLst>
          </p:cNvPr>
          <p:cNvSpPr>
            <a:spLocks noChangeArrowheads="1"/>
          </p:cNvSpPr>
          <p:nvPr/>
        </p:nvSpPr>
        <p:spPr bwMode="auto">
          <a:xfrm>
            <a:off x="278296" y="963488"/>
            <a:ext cx="870743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5000" b="1" dirty="0"/>
              <a:t>There are an estimated</a:t>
            </a:r>
          </a:p>
          <a:p>
            <a:pPr algn="ctr">
              <a:spcBef>
                <a:spcPct val="0"/>
              </a:spcBef>
              <a:spcAft>
                <a:spcPct val="0"/>
              </a:spcAft>
              <a:buFontTx/>
              <a:buNone/>
            </a:pPr>
            <a:r>
              <a:rPr lang="en-US" altLang="en-US" sz="5000" b="1" dirty="0">
                <a:solidFill>
                  <a:schemeClr val="tx2"/>
                </a:solidFill>
              </a:rPr>
              <a:t>64,000 deaths annually </a:t>
            </a:r>
          </a:p>
          <a:p>
            <a:pPr algn="ctr">
              <a:spcBef>
                <a:spcPct val="0"/>
              </a:spcBef>
              <a:spcAft>
                <a:spcPct val="0"/>
              </a:spcAft>
              <a:buFontTx/>
              <a:buNone/>
            </a:pPr>
            <a:r>
              <a:rPr lang="en-US" altLang="en-US" sz="5000" b="1" dirty="0"/>
              <a:t>due to diagnostic error, </a:t>
            </a:r>
          </a:p>
          <a:p>
            <a:pPr algn="ctr">
              <a:spcBef>
                <a:spcPct val="0"/>
              </a:spcBef>
              <a:spcAft>
                <a:spcPct val="0"/>
              </a:spcAft>
              <a:buFontTx/>
              <a:buNone/>
            </a:pPr>
            <a:endParaRPr lang="en-US" altLang="en-US" sz="5000" b="1" dirty="0"/>
          </a:p>
          <a:p>
            <a:pPr algn="ctr">
              <a:spcBef>
                <a:spcPct val="0"/>
              </a:spcBef>
              <a:spcAft>
                <a:spcPct val="0"/>
              </a:spcAft>
              <a:buFontTx/>
              <a:buNone/>
            </a:pPr>
            <a:r>
              <a:rPr lang="en-US" altLang="en-US" sz="5000" b="1" dirty="0"/>
              <a:t>This is the largest subgroup of medical errors</a:t>
            </a:r>
          </a:p>
        </p:txBody>
      </p:sp>
      <p:sp>
        <p:nvSpPr>
          <p:cNvPr id="5" name="TextBox 4"/>
          <p:cNvSpPr txBox="1"/>
          <p:nvPr/>
        </p:nvSpPr>
        <p:spPr>
          <a:xfrm>
            <a:off x="278296" y="5938838"/>
            <a:ext cx="8584239" cy="806968"/>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r>
              <a:rPr lang="en-US" dirty="0"/>
              <a:t>Four Major Conclusions of the National Academy of Medicine Report on Diagnostic Error in the US 2015</a:t>
            </a:r>
          </a:p>
        </p:txBody>
      </p:sp>
      <p:graphicFrame>
        <p:nvGraphicFramePr>
          <p:cNvPr id="5" name="Table 4"/>
          <p:cNvGraphicFramePr>
            <a:graphicFrameLocks noGrp="1"/>
          </p:cNvGraphicFramePr>
          <p:nvPr>
            <p:extLst>
              <p:ext uri="{D42A27DB-BD31-4B8C-83A1-F6EECF244321}">
                <p14:modId xmlns:p14="http://schemas.microsoft.com/office/powerpoint/2010/main" val="3263345672"/>
              </p:ext>
            </p:extLst>
          </p:nvPr>
        </p:nvGraphicFramePr>
        <p:xfrm>
          <a:off x="143122" y="1524221"/>
          <a:ext cx="8857756" cy="5151120"/>
        </p:xfrm>
        <a:graphic>
          <a:graphicData uri="http://schemas.openxmlformats.org/drawingml/2006/table">
            <a:tbl>
              <a:tblPr firstRow="1" bandRow="1">
                <a:tableStyleId>{5C22544A-7EE6-4342-B048-85BDC9FD1C3A}</a:tableStyleId>
              </a:tblPr>
              <a:tblGrid>
                <a:gridCol w="4198292">
                  <a:extLst>
                    <a:ext uri="{9D8B030D-6E8A-4147-A177-3AD203B41FA5}">
                      <a16:colId xmlns:a16="http://schemas.microsoft.com/office/drawing/2014/main" val="1476703200"/>
                    </a:ext>
                  </a:extLst>
                </a:gridCol>
                <a:gridCol w="413468">
                  <a:extLst>
                    <a:ext uri="{9D8B030D-6E8A-4147-A177-3AD203B41FA5}">
                      <a16:colId xmlns:a16="http://schemas.microsoft.com/office/drawing/2014/main" val="894146912"/>
                    </a:ext>
                  </a:extLst>
                </a:gridCol>
                <a:gridCol w="4245996">
                  <a:extLst>
                    <a:ext uri="{9D8B030D-6E8A-4147-A177-3AD203B41FA5}">
                      <a16:colId xmlns:a16="http://schemas.microsoft.com/office/drawing/2014/main" val="2803185125"/>
                    </a:ext>
                  </a:extLst>
                </a:gridCol>
              </a:tblGrid>
              <a:tr h="1584739">
                <a:tc>
                  <a:txBody>
                    <a:bodyPr/>
                    <a:lstStyle/>
                    <a:p>
                      <a:r>
                        <a:rPr lang="en-US" sz="3200" b="1" dirty="0">
                          <a:solidFill>
                            <a:schemeClr val="tx2"/>
                          </a:solidFill>
                          <a:latin typeface="Arial" panose="020B0604020202020204" pitchFamily="34" charset="0"/>
                          <a:cs typeface="Arial" panose="020B0604020202020204" pitchFamily="34" charset="0"/>
                        </a:rPr>
                        <a:t>Diagnostic error is the major contributor to preventable death of </a:t>
                      </a:r>
                      <a:r>
                        <a:rPr lang="en-US" sz="3200" b="1" u="sng" dirty="0">
                          <a:solidFill>
                            <a:schemeClr val="tx2"/>
                          </a:solidFill>
                          <a:latin typeface="Arial" panose="020B0604020202020204" pitchFamily="34" charset="0"/>
                          <a:cs typeface="Arial" panose="020B0604020202020204" pitchFamily="34" charset="0"/>
                        </a:rPr>
                        <a:t>all</a:t>
                      </a:r>
                      <a:r>
                        <a:rPr lang="en-US" sz="3200" b="1" u="none" dirty="0">
                          <a:solidFill>
                            <a:schemeClr val="tx2"/>
                          </a:solidFill>
                          <a:latin typeface="Arial" panose="020B0604020202020204" pitchFamily="34" charset="0"/>
                          <a:cs typeface="Arial" panose="020B0604020202020204" pitchFamily="34" charset="0"/>
                        </a:rPr>
                        <a:t> medical errors</a:t>
                      </a:r>
                      <a:endParaRPr lang="en-US" sz="3200" b="1"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3200" b="1"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3200" b="1" dirty="0">
                          <a:solidFill>
                            <a:schemeClr val="tx2"/>
                          </a:solidFill>
                          <a:latin typeface="Arial" panose="020B0604020202020204" pitchFamily="34" charset="0"/>
                          <a:cs typeface="Arial" panose="020B0604020202020204" pitchFamily="34" charset="0"/>
                        </a:rPr>
                        <a:t>Diagnosis should be a “team</a:t>
                      </a:r>
                      <a:r>
                        <a:rPr lang="en-US" sz="3200" b="1" baseline="0" dirty="0">
                          <a:solidFill>
                            <a:schemeClr val="tx2"/>
                          </a:solidFill>
                          <a:latin typeface="Arial" panose="020B0604020202020204" pitchFamily="34" charset="0"/>
                          <a:cs typeface="Arial" panose="020B0604020202020204" pitchFamily="34" charset="0"/>
                        </a:rPr>
                        <a:t> sport”</a:t>
                      </a:r>
                      <a:endParaRPr lang="en-US" sz="3200" b="1"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9641688"/>
                  </a:ext>
                </a:extLst>
              </a:tr>
              <a:tr h="370840">
                <a:tc>
                  <a:txBody>
                    <a:bodyPr/>
                    <a:lstStyle/>
                    <a:p>
                      <a:endParaRPr lang="en-US" sz="3200" b="1"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8301489"/>
                  </a:ext>
                </a:extLst>
              </a:tr>
              <a:tr h="370840">
                <a:tc>
                  <a:txBody>
                    <a:bodyPr/>
                    <a:lstStyle/>
                    <a:p>
                      <a:r>
                        <a:rPr lang="en-US" sz="3200" b="1" dirty="0">
                          <a:solidFill>
                            <a:schemeClr val="tx2"/>
                          </a:solidFill>
                          <a:latin typeface="Arial" panose="020B0604020202020204" pitchFamily="34" charset="0"/>
                          <a:cs typeface="Arial" panose="020B0604020202020204" pitchFamily="34" charset="0"/>
                        </a:rPr>
                        <a:t>Diagnostic</a:t>
                      </a:r>
                      <a:r>
                        <a:rPr lang="en-US" sz="3200" b="1" baseline="0" dirty="0">
                          <a:solidFill>
                            <a:schemeClr val="tx2"/>
                          </a:solidFill>
                          <a:latin typeface="Arial" panose="020B0604020202020204" pitchFamily="34" charset="0"/>
                          <a:cs typeface="Arial" panose="020B0604020202020204" pitchFamily="34" charset="0"/>
                        </a:rPr>
                        <a:t> error</a:t>
                      </a:r>
                      <a:r>
                        <a:rPr lang="en-US" sz="3200" b="1" dirty="0">
                          <a:solidFill>
                            <a:schemeClr val="tx2"/>
                          </a:solidFill>
                          <a:latin typeface="Arial" panose="020B0604020202020204" pitchFamily="34" charset="0"/>
                          <a:cs typeface="Arial" panose="020B0604020202020204" pitchFamily="34" charset="0"/>
                        </a:rPr>
                        <a:t> has been poorly</a:t>
                      </a:r>
                      <a:r>
                        <a:rPr lang="en-US" sz="3200" b="1" baseline="0" dirty="0">
                          <a:solidFill>
                            <a:schemeClr val="tx2"/>
                          </a:solidFill>
                          <a:latin typeface="Arial" panose="020B0604020202020204" pitchFamily="34" charset="0"/>
                          <a:cs typeface="Arial" panose="020B0604020202020204" pitchFamily="34" charset="0"/>
                        </a:rPr>
                        <a:t> recognized for decades</a:t>
                      </a:r>
                      <a:endParaRPr lang="en-US" sz="3200" b="1"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3200" b="1" dirty="0">
                        <a:solidFill>
                          <a:schemeClr val="tx2"/>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3200" b="1" dirty="0">
                          <a:solidFill>
                            <a:schemeClr val="tx2"/>
                          </a:solidFill>
                          <a:latin typeface="Arial" panose="020B0604020202020204" pitchFamily="34" charset="0"/>
                          <a:cs typeface="Arial" panose="020B0604020202020204" pitchFamily="34" charset="0"/>
                        </a:rPr>
                        <a:t>No practitioner can be current without input of expert diagnosticians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6560722"/>
                  </a:ext>
                </a:extLst>
              </a:tr>
            </a:tbl>
          </a:graphicData>
        </a:graphic>
      </p:graphicFrame>
    </p:spTree>
    <p:extLst>
      <p:ext uri="{BB962C8B-B14F-4D97-AF65-F5344CB8AC3E}">
        <p14:creationId xmlns:p14="http://schemas.microsoft.com/office/powerpoint/2010/main" val="59657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9816" y="822466"/>
            <a:ext cx="7772400" cy="1470025"/>
          </a:xfrm>
        </p:spPr>
        <p:txBody>
          <a:bodyPr/>
          <a:lstStyle/>
          <a:p>
            <a:r>
              <a:rPr lang="en-US" sz="4400" dirty="0"/>
              <a:t>Selected Quotes from Distinguished Practitioners on the Committee Who Have Studied Diagnostic Error</a:t>
            </a:r>
            <a:br>
              <a:rPr lang="en-US" sz="4400" dirty="0"/>
            </a:br>
            <a:br>
              <a:rPr lang="en-US" sz="4400" dirty="0"/>
            </a:br>
            <a:r>
              <a:rPr lang="en-US" sz="4400" dirty="0">
                <a:solidFill>
                  <a:schemeClr val="tx2"/>
                </a:solidFill>
              </a:rPr>
              <a:t>When Hearing About the Impact of an Effective Diagnostic Team</a:t>
            </a:r>
            <a:br>
              <a:rPr lang="en-US" sz="4400" dirty="0">
                <a:solidFill>
                  <a:schemeClr val="tx2"/>
                </a:solidFill>
              </a:rPr>
            </a:b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3221084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2151" y="591878"/>
            <a:ext cx="8555602" cy="1470025"/>
          </a:xfrm>
        </p:spPr>
        <p:txBody>
          <a:bodyPr/>
          <a:lstStyle/>
          <a:p>
            <a:r>
              <a:rPr lang="en-US" sz="3200" dirty="0"/>
              <a:t>“I had no idea what I did not know.”</a:t>
            </a:r>
            <a:br>
              <a:rPr lang="en-US" sz="3200" dirty="0"/>
            </a:br>
            <a:br>
              <a:rPr lang="en-US" sz="3200" dirty="0"/>
            </a:br>
            <a:r>
              <a:rPr lang="en-US" sz="3200" dirty="0">
                <a:solidFill>
                  <a:schemeClr val="tx2"/>
                </a:solidFill>
              </a:rPr>
              <a:t>“I realize in this moment I have personally made many diagnostic errors.”</a:t>
            </a:r>
            <a:br>
              <a:rPr lang="en-US" sz="3200" dirty="0">
                <a:solidFill>
                  <a:schemeClr val="tx2"/>
                </a:solidFill>
              </a:rPr>
            </a:br>
            <a:br>
              <a:rPr lang="en-US" sz="3200" dirty="0"/>
            </a:br>
            <a:r>
              <a:rPr lang="en-US" sz="3200" dirty="0"/>
              <a:t>“What are the obstacles to widespread implementation of expert diagnostic teams?”</a:t>
            </a:r>
            <a:br>
              <a:rPr lang="en-US" sz="3200" dirty="0"/>
            </a:br>
            <a:br>
              <a:rPr lang="en-US" sz="3200" dirty="0"/>
            </a:br>
            <a:r>
              <a:rPr lang="en-US" sz="3200" dirty="0">
                <a:solidFill>
                  <a:schemeClr val="tx2"/>
                </a:solidFill>
              </a:rPr>
              <a:t>“Doctors almost never know which test methods are used to generate results, even it has great clinical significance.”</a:t>
            </a:r>
          </a:p>
        </p:txBody>
      </p:sp>
    </p:spTree>
    <p:extLst>
      <p:ext uri="{BB962C8B-B14F-4D97-AF65-F5344CB8AC3E}">
        <p14:creationId xmlns:p14="http://schemas.microsoft.com/office/powerpoint/2010/main" val="1166715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91763" y="1593742"/>
            <a:ext cx="7855890" cy="1470025"/>
          </a:xfrm>
        </p:spPr>
        <p:txBody>
          <a:bodyPr/>
          <a:lstStyle/>
          <a:p>
            <a:r>
              <a:rPr lang="en-US" sz="5000" dirty="0"/>
              <a:t>How Easy is it for a Bright, Well-intentioned Clinician to Create a Diagnostic Error?</a:t>
            </a:r>
            <a:br>
              <a:rPr lang="en-US" sz="5000" dirty="0"/>
            </a:br>
            <a:endParaRPr lang="en-US" sz="5000" dirty="0"/>
          </a:p>
        </p:txBody>
      </p:sp>
    </p:spTree>
    <p:extLst>
      <p:ext uri="{BB962C8B-B14F-4D97-AF65-F5344CB8AC3E}">
        <p14:creationId xmlns:p14="http://schemas.microsoft.com/office/powerpoint/2010/main" val="1433080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70059" y="878125"/>
            <a:ext cx="7116417" cy="1470025"/>
          </a:xfrm>
        </p:spPr>
        <p:txBody>
          <a:bodyPr/>
          <a:lstStyle/>
          <a:p>
            <a:br>
              <a:rPr lang="en-US" sz="5400" dirty="0"/>
            </a:br>
            <a:r>
              <a:rPr lang="en-US" sz="5000" u="sng" dirty="0"/>
              <a:t>Examples:</a:t>
            </a:r>
            <a:br>
              <a:rPr lang="en-US" sz="5000" u="sng" dirty="0"/>
            </a:br>
            <a:r>
              <a:rPr lang="en-US" sz="5000" dirty="0">
                <a:solidFill>
                  <a:schemeClr val="tx2"/>
                </a:solidFill>
              </a:rPr>
              <a:t>Cystic Fibrosis</a:t>
            </a:r>
            <a:br>
              <a:rPr lang="en-US" sz="5000" dirty="0">
                <a:solidFill>
                  <a:schemeClr val="tx2"/>
                </a:solidFill>
              </a:rPr>
            </a:br>
            <a:r>
              <a:rPr lang="en-US" sz="5000" dirty="0">
                <a:solidFill>
                  <a:schemeClr val="tx2"/>
                </a:solidFill>
              </a:rPr>
              <a:t>Venous thrombosis</a:t>
            </a:r>
            <a:br>
              <a:rPr lang="en-US" sz="5000" dirty="0">
                <a:solidFill>
                  <a:schemeClr val="tx2"/>
                </a:solidFill>
              </a:rPr>
            </a:br>
            <a:r>
              <a:rPr lang="en-US" sz="5000" dirty="0">
                <a:solidFill>
                  <a:schemeClr val="tx2"/>
                </a:solidFill>
              </a:rPr>
              <a:t>Child Abuse</a:t>
            </a:r>
            <a:br>
              <a:rPr lang="en-US" sz="5000" dirty="0"/>
            </a:br>
            <a:endParaRPr lang="en-US" sz="5000" dirty="0"/>
          </a:p>
        </p:txBody>
      </p:sp>
    </p:spTree>
    <p:extLst>
      <p:ext uri="{BB962C8B-B14F-4D97-AF65-F5344CB8AC3E}">
        <p14:creationId xmlns:p14="http://schemas.microsoft.com/office/powerpoint/2010/main" val="219670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2392" y="2261652"/>
            <a:ext cx="8436333" cy="1470025"/>
          </a:xfrm>
        </p:spPr>
        <p:txBody>
          <a:bodyPr/>
          <a:lstStyle/>
          <a:p>
            <a:r>
              <a:rPr lang="en-US" sz="5400" dirty="0"/>
              <a:t>The Basic Problem </a:t>
            </a:r>
            <a:br>
              <a:rPr lang="en-US" sz="5400" dirty="0"/>
            </a:br>
            <a:r>
              <a:rPr lang="en-US" sz="5400" dirty="0"/>
              <a:t>Which Needs Fixed</a:t>
            </a:r>
            <a:endParaRPr lang="en-US" sz="5400" dirty="0">
              <a:solidFill>
                <a:schemeClr val="tx2"/>
              </a:solidFill>
            </a:endParaRPr>
          </a:p>
        </p:txBody>
      </p:sp>
    </p:spTree>
    <p:extLst>
      <p:ext uri="{BB962C8B-B14F-4D97-AF65-F5344CB8AC3E}">
        <p14:creationId xmlns:p14="http://schemas.microsoft.com/office/powerpoint/2010/main" val="3169376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8254" y="2516092"/>
            <a:ext cx="7772400" cy="1470025"/>
          </a:xfrm>
        </p:spPr>
        <p:txBody>
          <a:bodyPr/>
          <a:lstStyle/>
          <a:p>
            <a:r>
              <a:rPr lang="en-US" sz="5000" dirty="0"/>
              <a:t>Cystic Fibrosis</a:t>
            </a:r>
          </a:p>
        </p:txBody>
      </p:sp>
    </p:spTree>
    <p:extLst>
      <p:ext uri="{BB962C8B-B14F-4D97-AF65-F5344CB8AC3E}">
        <p14:creationId xmlns:p14="http://schemas.microsoft.com/office/powerpoint/2010/main" val="1366399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1379" y="957636"/>
            <a:ext cx="7772400" cy="1470025"/>
          </a:xfrm>
        </p:spPr>
        <p:txBody>
          <a:bodyPr/>
          <a:lstStyle/>
          <a:p>
            <a:r>
              <a:rPr lang="en-US" sz="4600" dirty="0"/>
              <a:t>How Well Can a New Doctor Recognize Cystic Fibrosis?</a:t>
            </a:r>
            <a:br>
              <a:rPr lang="en-US" sz="4600" dirty="0"/>
            </a:br>
            <a:br>
              <a:rPr lang="en-US" sz="4600" dirty="0"/>
            </a:br>
            <a:r>
              <a:rPr lang="en-US" sz="4600" dirty="0">
                <a:solidFill>
                  <a:schemeClr val="tx2"/>
                </a:solidFill>
              </a:rPr>
              <a:t>How Well Can a Specialized Pulmonologist Understand the Complex Genetics of </a:t>
            </a:r>
            <a:br>
              <a:rPr lang="en-US" sz="4600" dirty="0">
                <a:solidFill>
                  <a:schemeClr val="tx2"/>
                </a:solidFill>
              </a:rPr>
            </a:br>
            <a:r>
              <a:rPr lang="en-US" sz="4600" dirty="0">
                <a:solidFill>
                  <a:schemeClr val="tx2"/>
                </a:solidFill>
              </a:rPr>
              <a:t>˃ 2000 Mutations?</a:t>
            </a:r>
          </a:p>
        </p:txBody>
      </p:sp>
    </p:spTree>
    <p:extLst>
      <p:ext uri="{BB962C8B-B14F-4D97-AF65-F5344CB8AC3E}">
        <p14:creationId xmlns:p14="http://schemas.microsoft.com/office/powerpoint/2010/main" val="883273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438" y="5788549"/>
            <a:ext cx="8493125" cy="922351"/>
          </a:xfrm>
          <a:prstGeom prst="rect">
            <a:avLst/>
          </a:prstGeom>
          <a:solidFill>
            <a:schemeClr val="bg1"/>
          </a:solidFill>
        </p:spPr>
        <p:txBody>
          <a:bodyPr wrap="square" rtlCol="0">
            <a:spAutoFit/>
          </a:bodyPr>
          <a:lstStyle/>
          <a:p>
            <a:endParaRPr lang="en-US" dirty="0"/>
          </a:p>
        </p:txBody>
      </p:sp>
      <p:sp>
        <p:nvSpPr>
          <p:cNvPr id="15362" name="Text Box 1"/>
          <p:cNvSpPr txBox="1">
            <a:spLocks noChangeArrowheads="1"/>
          </p:cNvSpPr>
          <p:nvPr/>
        </p:nvSpPr>
        <p:spPr bwMode="auto">
          <a:xfrm>
            <a:off x="325438" y="381000"/>
            <a:ext cx="8493125" cy="102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9pPr>
          </a:lstStyle>
          <a:p>
            <a:pPr algn="ctr" eaLnBrk="0" hangingPunct="0"/>
            <a:r>
              <a:rPr lang="en-GB" altLang="en-US" sz="2000" b="1" dirty="0">
                <a:solidFill>
                  <a:srgbClr val="FFFFFF"/>
                </a:solidFill>
                <a:latin typeface="Arial" charset="0"/>
                <a:ea typeface="msgothic" charset="0"/>
                <a:cs typeface="msgothic" charset="0"/>
              </a:rPr>
              <a:t>These airways, obtained during a lung transplantation performed on a 15-year-old CF patient, show mucus obstructions observed in the removed CF lungs</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6" y="5961062"/>
            <a:ext cx="1227137" cy="652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77451"/>
            <a:ext cx="9162364" cy="330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Text Box 5"/>
          <p:cNvSpPr txBox="1">
            <a:spLocks noChangeArrowheads="1"/>
          </p:cNvSpPr>
          <p:nvPr/>
        </p:nvSpPr>
        <p:spPr bwMode="auto">
          <a:xfrm>
            <a:off x="98425" y="6613525"/>
            <a:ext cx="493077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1pPr>
            <a:lvl2pPr marL="742950" indent="-28575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2pPr>
            <a:lvl3pPr marL="1143000" indent="-22860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3pPr>
            <a:lvl4pPr marL="1600200" indent="-22860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4pPr>
            <a:lvl5pPr marL="2057400" indent="-22860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defRPr>
            </a:lvl9pPr>
          </a:lstStyle>
          <a:p>
            <a:pPr eaLnBrk="0" hangingPunct="0"/>
            <a:r>
              <a:rPr lang="en-GB" altLang="en-US" sz="900" dirty="0">
                <a:solidFill>
                  <a:srgbClr val="FFFFFF"/>
                </a:solidFill>
                <a:latin typeface="Arial" charset="0"/>
                <a:ea typeface="msgothic" charset="0"/>
                <a:cs typeface="msgothic" charset="0"/>
              </a:rPr>
              <a:t>Published by AAAS</a:t>
            </a:r>
          </a:p>
        </p:txBody>
      </p:sp>
    </p:spTree>
    <p:extLst>
      <p:ext uri="{BB962C8B-B14F-4D97-AF65-F5344CB8AC3E}">
        <p14:creationId xmlns:p14="http://schemas.microsoft.com/office/powerpoint/2010/main" val="29617846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28" y="5729160"/>
            <a:ext cx="8593742" cy="1043873"/>
          </a:xfrm>
          <a:prstGeom prst="rect">
            <a:avLst/>
          </a:prstGeom>
          <a:solidFill>
            <a:schemeClr val="bg1"/>
          </a:solidFill>
        </p:spPr>
        <p:txBody>
          <a:bodyPr wrap="square" rtlCol="0">
            <a:spAutoFit/>
          </a:bodyPr>
          <a:lstStyle/>
          <a:p>
            <a:endParaRPr lang="en-US" dirty="0"/>
          </a:p>
        </p:txBody>
      </p:sp>
      <p:pic>
        <p:nvPicPr>
          <p:cNvPr id="2" name="Picture 1"/>
          <p:cNvPicPr preferRelativeResize="0">
            <a:picLocks/>
          </p:cNvPicPr>
          <p:nvPr/>
        </p:nvPicPr>
        <p:blipFill>
          <a:blip r:embed="rId2"/>
          <a:stretch>
            <a:fillRect/>
          </a:stretch>
        </p:blipFill>
        <p:spPr>
          <a:xfrm>
            <a:off x="-6217690" y="-10541002"/>
            <a:ext cx="6886565" cy="2554545"/>
          </a:xfrm>
          <a:prstGeom prst="rect">
            <a:avLst/>
          </a:prstGeom>
        </p:spPr>
      </p:pic>
      <p:pic>
        <p:nvPicPr>
          <p:cNvPr id="3" name="Picture 2"/>
          <p:cNvPicPr>
            <a:picLocks noChangeAspect="1"/>
          </p:cNvPicPr>
          <p:nvPr/>
        </p:nvPicPr>
        <p:blipFill rotWithShape="1">
          <a:blip r:embed="rId2"/>
          <a:srcRect l="7500" t="5895" r="7232" b="51349"/>
          <a:stretch/>
        </p:blipFill>
        <p:spPr>
          <a:xfrm>
            <a:off x="25255" y="493614"/>
            <a:ext cx="9111436" cy="5915278"/>
          </a:xfrm>
          <a:prstGeom prst="rect">
            <a:avLst/>
          </a:prstGeom>
        </p:spPr>
      </p:pic>
    </p:spTree>
    <p:extLst>
      <p:ext uri="{BB962C8B-B14F-4D97-AF65-F5344CB8AC3E}">
        <p14:creationId xmlns:p14="http://schemas.microsoft.com/office/powerpoint/2010/main" val="3540542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00648" y="2651265"/>
            <a:ext cx="7772400" cy="1470025"/>
          </a:xfrm>
        </p:spPr>
        <p:txBody>
          <a:bodyPr/>
          <a:lstStyle/>
          <a:p>
            <a:r>
              <a:rPr lang="en-US" sz="5000" dirty="0"/>
              <a:t>Child Abuse</a:t>
            </a:r>
          </a:p>
        </p:txBody>
      </p:sp>
    </p:spTree>
    <p:extLst>
      <p:ext uri="{BB962C8B-B14F-4D97-AF65-F5344CB8AC3E}">
        <p14:creationId xmlns:p14="http://schemas.microsoft.com/office/powerpoint/2010/main" val="349289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8011" y="1514229"/>
            <a:ext cx="7772400" cy="1470025"/>
          </a:xfrm>
        </p:spPr>
        <p:txBody>
          <a:bodyPr/>
          <a:lstStyle/>
          <a:p>
            <a:r>
              <a:rPr lang="en-US" sz="5000" dirty="0"/>
              <a:t>What Happens When a Bleeding Disorder is Missed by a Pediatrician, and a Loving Caregiver is Accused of Child Abuse?</a:t>
            </a:r>
          </a:p>
        </p:txBody>
      </p:sp>
    </p:spTree>
    <p:extLst>
      <p:ext uri="{BB962C8B-B14F-4D97-AF65-F5344CB8AC3E}">
        <p14:creationId xmlns:p14="http://schemas.microsoft.com/office/powerpoint/2010/main" val="28108193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a:extLst>
              <a:ext uri="{FF2B5EF4-FFF2-40B4-BE49-F238E27FC236}">
                <a16:creationId xmlns:a16="http://schemas.microsoft.com/office/drawing/2014/main" id="{02BC40F0-B1CB-4845-9F20-E0C96DB5E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45" y="198784"/>
            <a:ext cx="8125765" cy="58961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86115" y="6211669"/>
            <a:ext cx="3411109" cy="646331"/>
          </a:xfrm>
          <a:prstGeom prst="rect">
            <a:avLst/>
          </a:prstGeom>
          <a:noFill/>
        </p:spPr>
        <p:txBody>
          <a:bodyPr wrap="square" rtlCol="0">
            <a:spAutoFit/>
          </a:bodyPr>
          <a:lstStyle/>
          <a:p>
            <a:r>
              <a:rPr lang="en-US" b="1" dirty="0"/>
              <a:t>Physical Signs of Child Abuse, Saunders, 1996</a:t>
            </a:r>
          </a:p>
        </p:txBody>
      </p:sp>
    </p:spTree>
    <p:extLst>
      <p:ext uri="{BB962C8B-B14F-4D97-AF65-F5344CB8AC3E}">
        <p14:creationId xmlns:p14="http://schemas.microsoft.com/office/powerpoint/2010/main" val="16015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a:extLst>
              <a:ext uri="{FF2B5EF4-FFF2-40B4-BE49-F238E27FC236}">
                <a16:creationId xmlns:a16="http://schemas.microsoft.com/office/drawing/2014/main" id="{E49F5789-B764-42D4-9F7E-C1A4FDA8C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14" y="159026"/>
            <a:ext cx="8421283" cy="660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09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The Child Abuse DMT Effort </a:t>
            </a:r>
          </a:p>
        </p:txBody>
      </p:sp>
      <p:sp>
        <p:nvSpPr>
          <p:cNvPr id="2" name="Content Placeholder 1"/>
          <p:cNvSpPr>
            <a:spLocks noGrp="1"/>
          </p:cNvSpPr>
          <p:nvPr>
            <p:ph idx="1"/>
          </p:nvPr>
        </p:nvSpPr>
        <p:spPr>
          <a:xfrm>
            <a:off x="0" y="1670395"/>
            <a:ext cx="9024730" cy="4525962"/>
          </a:xfrm>
        </p:spPr>
        <p:txBody>
          <a:bodyPr/>
          <a:lstStyle/>
          <a:p>
            <a:pPr algn="ctr"/>
            <a:r>
              <a:rPr lang="en-US" sz="4400" dirty="0"/>
              <a:t>Number of Cases:  </a:t>
            </a:r>
          </a:p>
          <a:p>
            <a:pPr algn="ctr"/>
            <a:r>
              <a:rPr lang="en-US" sz="4400" dirty="0"/>
              <a:t>˃ 130</a:t>
            </a:r>
          </a:p>
          <a:p>
            <a:pPr algn="ctr"/>
            <a:endParaRPr lang="en-US" sz="4400" dirty="0"/>
          </a:p>
          <a:p>
            <a:pPr algn="ctr"/>
            <a:r>
              <a:rPr lang="en-US" sz="4400" dirty="0">
                <a:solidFill>
                  <a:schemeClr val="tx2"/>
                </a:solidFill>
              </a:rPr>
              <a:t>Innocent Parents and Loving Children Reunited in Some Way:  </a:t>
            </a:r>
          </a:p>
          <a:p>
            <a:pPr algn="ctr"/>
            <a:r>
              <a:rPr lang="en-US" sz="4400" dirty="0">
                <a:solidFill>
                  <a:schemeClr val="tx2"/>
                </a:solidFill>
              </a:rPr>
              <a:t>˃ 100</a:t>
            </a:r>
          </a:p>
        </p:txBody>
      </p:sp>
    </p:spTree>
    <p:extLst>
      <p:ext uri="{BB962C8B-B14F-4D97-AF65-F5344CB8AC3E}">
        <p14:creationId xmlns:p14="http://schemas.microsoft.com/office/powerpoint/2010/main" val="3963395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9125" y="1196177"/>
            <a:ext cx="8436333" cy="1470025"/>
          </a:xfrm>
        </p:spPr>
        <p:txBody>
          <a:bodyPr/>
          <a:lstStyle/>
          <a:p>
            <a:r>
              <a:rPr lang="en-US" sz="5400" dirty="0"/>
              <a:t>Part 2</a:t>
            </a:r>
            <a:br>
              <a:rPr lang="en-US" sz="5400" dirty="0"/>
            </a:br>
            <a:br>
              <a:rPr lang="en-US" sz="5400" dirty="0"/>
            </a:br>
            <a:r>
              <a:rPr lang="en-US" sz="5400" dirty="0"/>
              <a:t>Devise a solution to the problem which is effective and feasible</a:t>
            </a:r>
            <a:endParaRPr lang="en-US" sz="5400" dirty="0">
              <a:solidFill>
                <a:schemeClr val="tx2"/>
              </a:solidFill>
            </a:endParaRPr>
          </a:p>
        </p:txBody>
      </p:sp>
    </p:spTree>
    <p:extLst>
      <p:ext uri="{BB962C8B-B14F-4D97-AF65-F5344CB8AC3E}">
        <p14:creationId xmlns:p14="http://schemas.microsoft.com/office/powerpoint/2010/main" val="249195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529112"/>
            <a:ext cx="8945216" cy="1470025"/>
          </a:xfrm>
        </p:spPr>
        <p:txBody>
          <a:bodyPr/>
          <a:lstStyle/>
          <a:p>
            <a:r>
              <a:rPr lang="en-US" sz="5000" dirty="0"/>
              <a:t>Impact of Making an </a:t>
            </a:r>
            <a:br>
              <a:rPr lang="en-US" sz="5000" dirty="0"/>
            </a:br>
            <a:r>
              <a:rPr lang="en-US" sz="5000" dirty="0"/>
              <a:t>Incorrect Diagnosis:</a:t>
            </a:r>
            <a:br>
              <a:rPr lang="en-US" sz="5000" dirty="0"/>
            </a:br>
            <a:br>
              <a:rPr lang="en-US" sz="5000" dirty="0"/>
            </a:br>
            <a:r>
              <a:rPr lang="en-US" sz="5000" dirty="0">
                <a:solidFill>
                  <a:schemeClr val="tx2"/>
                </a:solidFill>
              </a:rPr>
              <a:t>Something We Do Not Often Think About, Even Though We Generate Most of the Diagnostic Information</a:t>
            </a:r>
          </a:p>
        </p:txBody>
      </p:sp>
    </p:spTree>
    <p:extLst>
      <p:ext uri="{BB962C8B-B14F-4D97-AF65-F5344CB8AC3E}">
        <p14:creationId xmlns:p14="http://schemas.microsoft.com/office/powerpoint/2010/main" val="3805330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7524" y="2531995"/>
            <a:ext cx="7772400" cy="1470025"/>
          </a:xfrm>
        </p:spPr>
        <p:txBody>
          <a:bodyPr/>
          <a:lstStyle/>
          <a:p>
            <a:r>
              <a:rPr lang="en-US" sz="5000" dirty="0"/>
              <a:t>What is the Diagnostic Management Team?</a:t>
            </a:r>
          </a:p>
        </p:txBody>
      </p:sp>
    </p:spTree>
    <p:extLst>
      <p:ext uri="{BB962C8B-B14F-4D97-AF65-F5344CB8AC3E}">
        <p14:creationId xmlns:p14="http://schemas.microsoft.com/office/powerpoint/2010/main" val="24273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Firewall"/>
          <p:cNvSpPr>
            <a:spLocks noEditPoints="1" noChangeArrowheads="1"/>
          </p:cNvSpPr>
          <p:nvPr/>
        </p:nvSpPr>
        <p:spPr bwMode="auto">
          <a:xfrm>
            <a:off x="2795117" y="2784230"/>
            <a:ext cx="2743200" cy="2250831"/>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US" sz="1846" dirty="0">
              <a:solidFill>
                <a:srgbClr val="000000"/>
              </a:solidFill>
              <a:latin typeface="Imago" pitchFamily="34" charset="0"/>
              <a:ea typeface="ＭＳ Ｐゴシック" panose="020B0600070205080204" pitchFamily="34" charset="-128"/>
              <a:cs typeface="+mn-cs"/>
            </a:endParaRPr>
          </a:p>
        </p:txBody>
      </p:sp>
      <p:grpSp>
        <p:nvGrpSpPr>
          <p:cNvPr id="2" name="Group 1"/>
          <p:cNvGrpSpPr/>
          <p:nvPr/>
        </p:nvGrpSpPr>
        <p:grpSpPr>
          <a:xfrm>
            <a:off x="1009444" y="2784231"/>
            <a:ext cx="1055077" cy="2250830"/>
            <a:chOff x="1034562" y="2116016"/>
            <a:chExt cx="1055077" cy="2250830"/>
          </a:xfrm>
        </p:grpSpPr>
        <p:sp>
          <p:nvSpPr>
            <p:cNvPr id="23" name="Smiley Face 22"/>
            <p:cNvSpPr/>
            <p:nvPr/>
          </p:nvSpPr>
          <p:spPr>
            <a:xfrm>
              <a:off x="1293935" y="2116016"/>
              <a:ext cx="527538" cy="492369"/>
            </a:xfrm>
            <a:prstGeom prst="smileyFace">
              <a:avLst>
                <a:gd name="adj" fmla="val -4653"/>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46" dirty="0">
                <a:solidFill>
                  <a:srgbClr val="FFFFFF"/>
                </a:solidFill>
              </a:endParaRPr>
            </a:p>
          </p:txBody>
        </p:sp>
        <p:cxnSp>
          <p:nvCxnSpPr>
            <p:cNvPr id="24" name="Straight Connector 23"/>
            <p:cNvCxnSpPr>
              <a:stCxn id="23" idx="4"/>
            </p:cNvCxnSpPr>
            <p:nvPr/>
          </p:nvCxnSpPr>
          <p:spPr>
            <a:xfrm flipH="1">
              <a:off x="1551843" y="2608385"/>
              <a:ext cx="5862" cy="281354"/>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4562" y="2889738"/>
              <a:ext cx="517281"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51843" y="2889738"/>
              <a:ext cx="537796"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51843" y="2889739"/>
              <a:ext cx="0" cy="98473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104900" y="3874477"/>
              <a:ext cx="446943"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51843" y="3874477"/>
              <a:ext cx="467457"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946633" y="2528075"/>
            <a:ext cx="2255228" cy="2546839"/>
            <a:chOff x="6013939" y="2347546"/>
            <a:chExt cx="2255228" cy="2546839"/>
          </a:xfrm>
        </p:grpSpPr>
        <p:sp>
          <p:nvSpPr>
            <p:cNvPr id="3" name="Smiley Face 2"/>
            <p:cNvSpPr/>
            <p:nvPr/>
          </p:nvSpPr>
          <p:spPr>
            <a:xfrm>
              <a:off x="6273312" y="2347546"/>
              <a:ext cx="527538" cy="492369"/>
            </a:xfrm>
            <a:prstGeom prst="smileyFace">
              <a:avLst>
                <a:gd name="adj" fmla="val 576"/>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46" dirty="0">
                <a:solidFill>
                  <a:srgbClr val="FFFFFF"/>
                </a:solidFill>
              </a:endParaRPr>
            </a:p>
          </p:txBody>
        </p:sp>
        <p:cxnSp>
          <p:nvCxnSpPr>
            <p:cNvPr id="5" name="Straight Connector 4"/>
            <p:cNvCxnSpPr>
              <a:stCxn id="3" idx="4"/>
            </p:cNvCxnSpPr>
            <p:nvPr/>
          </p:nvCxnSpPr>
          <p:spPr>
            <a:xfrm flipH="1">
              <a:off x="6532685" y="2839915"/>
              <a:ext cx="4397" cy="281354"/>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013939" y="3121269"/>
              <a:ext cx="518746"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32685" y="3121269"/>
              <a:ext cx="536331"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32685" y="3121269"/>
              <a:ext cx="0" cy="98473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084277" y="4106008"/>
              <a:ext cx="448408"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32685" y="4106008"/>
              <a:ext cx="465992"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30" name="Smiley Face 29"/>
            <p:cNvSpPr/>
            <p:nvPr/>
          </p:nvSpPr>
          <p:spPr>
            <a:xfrm>
              <a:off x="7473462" y="2643554"/>
              <a:ext cx="527538" cy="492369"/>
            </a:xfrm>
            <a:prstGeom prst="smileyFace">
              <a:avLst>
                <a:gd name="adj" fmla="val 576"/>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46" dirty="0">
                <a:solidFill>
                  <a:srgbClr val="FFFFFF"/>
                </a:solidFill>
              </a:endParaRPr>
            </a:p>
          </p:txBody>
        </p:sp>
        <p:cxnSp>
          <p:nvCxnSpPr>
            <p:cNvPr id="31" name="Straight Connector 30"/>
            <p:cNvCxnSpPr>
              <a:stCxn id="30" idx="4"/>
            </p:cNvCxnSpPr>
            <p:nvPr/>
          </p:nvCxnSpPr>
          <p:spPr>
            <a:xfrm flipH="1">
              <a:off x="7731369" y="3135923"/>
              <a:ext cx="5862" cy="281354"/>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214090" y="3417277"/>
              <a:ext cx="517280"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731370" y="3417277"/>
              <a:ext cx="537797"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31369" y="3417277"/>
              <a:ext cx="0" cy="98473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284428" y="4402016"/>
              <a:ext cx="446942"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31370" y="4402016"/>
              <a:ext cx="467458"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grpSp>
      <p:grpSp>
        <p:nvGrpSpPr>
          <p:cNvPr id="368664" name="Group 4"/>
          <p:cNvGrpSpPr>
            <a:grpSpLocks/>
          </p:cNvGrpSpPr>
          <p:nvPr/>
        </p:nvGrpSpPr>
        <p:grpSpPr bwMode="auto">
          <a:xfrm>
            <a:off x="1026488" y="2379051"/>
            <a:ext cx="3245827" cy="3946281"/>
            <a:chOff x="1089" y="363"/>
            <a:chExt cx="2217" cy="2698"/>
          </a:xfrm>
        </p:grpSpPr>
        <p:sp>
          <p:nvSpPr>
            <p:cNvPr id="368670" name="Puzzle3"/>
            <p:cNvSpPr>
              <a:spLocks noEditPoints="1" noChangeArrowheads="1"/>
            </p:cNvSpPr>
            <p:nvPr/>
          </p:nvSpPr>
          <p:spPr bwMode="auto">
            <a:xfrm>
              <a:off x="1494" y="2420"/>
              <a:ext cx="193" cy="2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38 w 21600"/>
                <a:gd name="T25" fmla="*/ 7720 h 21600"/>
                <a:gd name="T26" fmla="*/ 19138 w 21600"/>
                <a:gd name="T27" fmla="*/ 2027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pPr eaLnBrk="0" hangingPunct="0"/>
              <a:endParaRPr lang="en-US" sz="1846" dirty="0">
                <a:solidFill>
                  <a:srgbClr val="000000"/>
                </a:solidFill>
                <a:latin typeface="Imago" pitchFamily="34" charset="0"/>
                <a:ea typeface="ＭＳ Ｐゴシック" panose="020B0600070205080204" pitchFamily="34" charset="-128"/>
                <a:cs typeface="+mn-cs"/>
              </a:endParaRPr>
            </a:p>
          </p:txBody>
        </p:sp>
        <p:sp>
          <p:nvSpPr>
            <p:cNvPr id="368671" name="Puzzle2"/>
            <p:cNvSpPr>
              <a:spLocks noEditPoints="1" noChangeArrowheads="1"/>
            </p:cNvSpPr>
            <p:nvPr/>
          </p:nvSpPr>
          <p:spPr bwMode="auto">
            <a:xfrm>
              <a:off x="1089" y="2475"/>
              <a:ext cx="344" cy="2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400 w 21600"/>
                <a:gd name="T25" fmla="*/ 6766 h 21600"/>
                <a:gd name="T26" fmla="*/ 16200 w 21600"/>
                <a:gd name="T27" fmla="*/ 204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pPr eaLnBrk="0" hangingPunct="0"/>
              <a:endParaRPr lang="en-US" sz="1846" dirty="0">
                <a:solidFill>
                  <a:srgbClr val="000000"/>
                </a:solidFill>
                <a:latin typeface="Imago" pitchFamily="34" charset="0"/>
                <a:ea typeface="ＭＳ Ｐゴシック" panose="020B0600070205080204" pitchFamily="34" charset="-128"/>
                <a:cs typeface="+mn-cs"/>
              </a:endParaRPr>
            </a:p>
          </p:txBody>
        </p:sp>
        <p:sp>
          <p:nvSpPr>
            <p:cNvPr id="368672" name="Puzzle4"/>
            <p:cNvSpPr>
              <a:spLocks noEditPoints="1" noChangeArrowheads="1"/>
            </p:cNvSpPr>
            <p:nvPr/>
          </p:nvSpPr>
          <p:spPr bwMode="auto">
            <a:xfrm>
              <a:off x="3029" y="363"/>
              <a:ext cx="277" cy="2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105 w 21600"/>
                <a:gd name="T25" fmla="*/ 5623 h 21600"/>
                <a:gd name="T26" fmla="*/ 20196 w 21600"/>
                <a:gd name="T27" fmla="*/ 159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pPr eaLnBrk="0" hangingPunct="0"/>
              <a:endParaRPr lang="en-US" sz="1846" dirty="0">
                <a:solidFill>
                  <a:srgbClr val="000000"/>
                </a:solidFill>
                <a:latin typeface="Imago" pitchFamily="34" charset="0"/>
                <a:ea typeface="ＭＳ Ｐゴシック" panose="020B0600070205080204" pitchFamily="34" charset="-128"/>
                <a:cs typeface="+mn-cs"/>
              </a:endParaRPr>
            </a:p>
          </p:txBody>
        </p:sp>
        <p:sp>
          <p:nvSpPr>
            <p:cNvPr id="368673" name="Puzzle1"/>
            <p:cNvSpPr>
              <a:spLocks noEditPoints="1" noChangeArrowheads="1"/>
            </p:cNvSpPr>
            <p:nvPr/>
          </p:nvSpPr>
          <p:spPr bwMode="auto">
            <a:xfrm>
              <a:off x="1292" y="2788"/>
              <a:ext cx="298" cy="2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9 w 21600"/>
                <a:gd name="T25" fmla="*/ 2532 h 21600"/>
                <a:gd name="T26" fmla="*/ 16164 w 21600"/>
                <a:gd name="T27" fmla="*/ 195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pPr eaLnBrk="0" hangingPunct="0"/>
              <a:endParaRPr lang="en-US" sz="1846" dirty="0">
                <a:solidFill>
                  <a:srgbClr val="000000"/>
                </a:solidFill>
                <a:latin typeface="Imago" pitchFamily="34" charset="0"/>
                <a:ea typeface="ＭＳ Ｐゴシック" panose="020B0600070205080204" pitchFamily="34" charset="-128"/>
                <a:cs typeface="+mn-cs"/>
              </a:endParaRPr>
            </a:p>
          </p:txBody>
        </p:sp>
      </p:grpSp>
      <p:sp>
        <p:nvSpPr>
          <p:cNvPr id="368665" name="Title 1"/>
          <p:cNvSpPr txBox="1">
            <a:spLocks/>
          </p:cNvSpPr>
          <p:nvPr/>
        </p:nvSpPr>
        <p:spPr bwMode="auto">
          <a:xfrm>
            <a:off x="1328371" y="228764"/>
            <a:ext cx="6574940" cy="590550"/>
          </a:xfrm>
          <a:prstGeom prst="rect">
            <a:avLst/>
          </a:prstGeom>
          <a:solidFill>
            <a:schemeClr val="bg1"/>
          </a:solid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hangingPunct="0">
              <a:spcBef>
                <a:spcPct val="0"/>
              </a:spcBef>
              <a:buFontTx/>
              <a:buNone/>
            </a:pPr>
            <a:r>
              <a:rPr lang="en-US" altLang="en-US" sz="4400" b="1" dirty="0">
                <a:ea typeface="ＭＳ Ｐゴシック" panose="020B0600070205080204" pitchFamily="34" charset="-128"/>
                <a:cs typeface="+mn-cs"/>
              </a:rPr>
              <a:t>Conventional Approach</a:t>
            </a:r>
          </a:p>
        </p:txBody>
      </p:sp>
      <p:sp>
        <p:nvSpPr>
          <p:cNvPr id="368666" name="TextBox 41"/>
          <p:cNvSpPr txBox="1">
            <a:spLocks noChangeArrowheads="1"/>
          </p:cNvSpPr>
          <p:nvPr/>
        </p:nvSpPr>
        <p:spPr bwMode="auto">
          <a:xfrm>
            <a:off x="6167133" y="1623791"/>
            <a:ext cx="21226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ea typeface="ＭＳ Ｐゴシック" panose="020B0600070205080204" pitchFamily="34" charset="-128"/>
                <a:cs typeface="+mn-cs"/>
              </a:rPr>
              <a:t>Diagnostic </a:t>
            </a:r>
          </a:p>
          <a:p>
            <a:pPr algn="ctr">
              <a:spcBef>
                <a:spcPct val="0"/>
              </a:spcBef>
              <a:buFontTx/>
              <a:buNone/>
            </a:pPr>
            <a:r>
              <a:rPr lang="en-US" altLang="en-US" sz="2800" b="1" dirty="0">
                <a:ea typeface="ＭＳ Ｐゴシック" panose="020B0600070205080204" pitchFamily="34" charset="-128"/>
                <a:cs typeface="+mn-cs"/>
              </a:rPr>
              <a:t>Doctors</a:t>
            </a:r>
          </a:p>
        </p:txBody>
      </p:sp>
      <p:sp>
        <p:nvSpPr>
          <p:cNvPr id="368667" name="Rectangle 43"/>
          <p:cNvSpPr>
            <a:spLocks noChangeArrowheads="1"/>
          </p:cNvSpPr>
          <p:nvPr/>
        </p:nvSpPr>
        <p:spPr bwMode="auto">
          <a:xfrm>
            <a:off x="406706" y="1703965"/>
            <a:ext cx="18646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dirty="0">
                <a:solidFill>
                  <a:srgbClr val="FFFF00"/>
                </a:solidFill>
                <a:ea typeface="ＭＳ Ｐゴシック" panose="020B0600070205080204" pitchFamily="34" charset="-128"/>
                <a:cs typeface="+mn-cs"/>
              </a:rPr>
              <a:t> </a:t>
            </a:r>
            <a:r>
              <a:rPr lang="en-US" altLang="en-US" sz="2800" b="1" dirty="0">
                <a:ea typeface="ＭＳ Ｐゴシック" panose="020B0600070205080204" pitchFamily="34" charset="-128"/>
                <a:cs typeface="+mn-cs"/>
              </a:rPr>
              <a:t>Ordering </a:t>
            </a:r>
          </a:p>
          <a:p>
            <a:pPr algn="ctr">
              <a:spcBef>
                <a:spcPct val="0"/>
              </a:spcBef>
              <a:buFontTx/>
              <a:buNone/>
            </a:pPr>
            <a:r>
              <a:rPr lang="en-US" altLang="en-US" sz="2800" b="1" dirty="0">
                <a:ea typeface="ＭＳ Ｐゴシック" panose="020B0600070205080204" pitchFamily="34" charset="-128"/>
                <a:cs typeface="+mn-cs"/>
              </a:rPr>
              <a:t>Doctors</a:t>
            </a:r>
          </a:p>
        </p:txBody>
      </p:sp>
      <p:sp>
        <p:nvSpPr>
          <p:cNvPr id="368668" name="TextBox 44"/>
          <p:cNvSpPr txBox="1">
            <a:spLocks noChangeArrowheads="1"/>
          </p:cNvSpPr>
          <p:nvPr/>
        </p:nvSpPr>
        <p:spPr bwMode="auto">
          <a:xfrm>
            <a:off x="1526725" y="4991903"/>
            <a:ext cx="57686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solidFill>
                  <a:schemeClr val="tx2"/>
                </a:solidFill>
                <a:ea typeface="ＭＳ Ｐゴシック" panose="020B0600070205080204" pitchFamily="34" charset="-128"/>
                <a:cs typeface="+mn-cs"/>
              </a:rPr>
              <a:t>Isolated Diagnostic </a:t>
            </a:r>
          </a:p>
          <a:p>
            <a:pPr algn="ctr">
              <a:spcBef>
                <a:spcPct val="0"/>
              </a:spcBef>
              <a:buFontTx/>
              <a:buNone/>
            </a:pPr>
            <a:r>
              <a:rPr lang="en-US" altLang="en-US" sz="2400" b="1" dirty="0">
                <a:solidFill>
                  <a:schemeClr val="tx2"/>
                </a:solidFill>
                <a:ea typeface="ＭＳ Ｐゴシック" panose="020B0600070205080204" pitchFamily="34" charset="-128"/>
                <a:cs typeface="+mn-cs"/>
              </a:rPr>
              <a:t>Bits of Data -</a:t>
            </a:r>
          </a:p>
          <a:p>
            <a:pPr algn="ctr">
              <a:spcBef>
                <a:spcPct val="0"/>
              </a:spcBef>
              <a:buFontTx/>
              <a:buNone/>
            </a:pPr>
            <a:r>
              <a:rPr lang="en-US" altLang="en-US" sz="2400" b="1" dirty="0">
                <a:solidFill>
                  <a:schemeClr val="tx2"/>
                </a:solidFill>
                <a:ea typeface="ＭＳ Ｐゴシック" panose="020B0600070205080204" pitchFamily="34" charset="-128"/>
                <a:cs typeface="+mn-cs"/>
              </a:rPr>
              <a:t>Assembly by Ordering Physician</a:t>
            </a:r>
          </a:p>
          <a:p>
            <a:pPr algn="ctr">
              <a:spcBef>
                <a:spcPct val="0"/>
              </a:spcBef>
              <a:buFontTx/>
              <a:buNone/>
            </a:pPr>
            <a:r>
              <a:rPr lang="en-US" altLang="en-US" sz="2400" b="1" dirty="0">
                <a:solidFill>
                  <a:schemeClr val="tx2"/>
                </a:solidFill>
                <a:ea typeface="ＭＳ Ｐゴシック" panose="020B0600070205080204" pitchFamily="34" charset="-128"/>
                <a:cs typeface="+mn-cs"/>
              </a:rPr>
              <a:t>Minimally Trained in Test Selection</a:t>
            </a:r>
          </a:p>
          <a:p>
            <a:pPr algn="ctr">
              <a:spcBef>
                <a:spcPct val="0"/>
              </a:spcBef>
              <a:buFontTx/>
              <a:buNone/>
            </a:pPr>
            <a:r>
              <a:rPr lang="en-US" altLang="en-US" sz="2400" b="1" dirty="0">
                <a:solidFill>
                  <a:schemeClr val="tx2"/>
                </a:solidFill>
                <a:ea typeface="ＭＳ Ｐゴシック" panose="020B0600070205080204" pitchFamily="34" charset="-128"/>
                <a:cs typeface="+mn-cs"/>
              </a:rPr>
              <a:t>and Interpretation</a:t>
            </a:r>
          </a:p>
        </p:txBody>
      </p:sp>
      <p:sp>
        <p:nvSpPr>
          <p:cNvPr id="47" name="Curved Down Arrow 46"/>
          <p:cNvSpPr/>
          <p:nvPr/>
        </p:nvSpPr>
        <p:spPr>
          <a:xfrm flipH="1">
            <a:off x="2170863" y="1756996"/>
            <a:ext cx="3991708" cy="675542"/>
          </a:xfrm>
          <a:prstGeom prst="curved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46" dirty="0">
              <a:solidFill>
                <a:srgbClr val="000000"/>
              </a:solidFill>
            </a:endParaRPr>
          </a:p>
        </p:txBody>
      </p:sp>
    </p:spTree>
    <p:extLst>
      <p:ext uri="{BB962C8B-B14F-4D97-AF65-F5344CB8AC3E}">
        <p14:creationId xmlns:p14="http://schemas.microsoft.com/office/powerpoint/2010/main" val="2971069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Firewall"/>
          <p:cNvSpPr>
            <a:spLocks noEditPoints="1" noChangeArrowheads="1"/>
          </p:cNvSpPr>
          <p:nvPr/>
        </p:nvSpPr>
        <p:spPr bwMode="auto">
          <a:xfrm>
            <a:off x="2855354" y="2709456"/>
            <a:ext cx="2743200" cy="2250831"/>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US" sz="1846" dirty="0">
              <a:solidFill>
                <a:srgbClr val="000000"/>
              </a:solidFill>
              <a:latin typeface="Imago" pitchFamily="34" charset="0"/>
              <a:ea typeface="ＭＳ Ｐゴシック" panose="020B0600070205080204" pitchFamily="34" charset="-128"/>
              <a:cs typeface="+mn-cs"/>
            </a:endParaRPr>
          </a:p>
        </p:txBody>
      </p:sp>
      <p:grpSp>
        <p:nvGrpSpPr>
          <p:cNvPr id="4" name="Group 3"/>
          <p:cNvGrpSpPr/>
          <p:nvPr/>
        </p:nvGrpSpPr>
        <p:grpSpPr>
          <a:xfrm>
            <a:off x="1029850" y="2611485"/>
            <a:ext cx="1055077" cy="2250830"/>
            <a:chOff x="1034562" y="2116016"/>
            <a:chExt cx="1055077" cy="2250830"/>
          </a:xfrm>
        </p:grpSpPr>
        <p:sp>
          <p:nvSpPr>
            <p:cNvPr id="23" name="Smiley Face 22"/>
            <p:cNvSpPr/>
            <p:nvPr/>
          </p:nvSpPr>
          <p:spPr>
            <a:xfrm>
              <a:off x="1293935" y="2116016"/>
              <a:ext cx="527538" cy="492369"/>
            </a:xfrm>
            <a:prstGeom prst="smileyFace">
              <a:avLst>
                <a:gd name="adj" fmla="val 389"/>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46" dirty="0">
                <a:solidFill>
                  <a:srgbClr val="FFFFFF"/>
                </a:solidFill>
              </a:endParaRPr>
            </a:p>
          </p:txBody>
        </p:sp>
        <p:cxnSp>
          <p:nvCxnSpPr>
            <p:cNvPr id="24" name="Straight Connector 23"/>
            <p:cNvCxnSpPr>
              <a:stCxn id="23" idx="4"/>
            </p:cNvCxnSpPr>
            <p:nvPr/>
          </p:nvCxnSpPr>
          <p:spPr>
            <a:xfrm flipH="1">
              <a:off x="1551843" y="2608385"/>
              <a:ext cx="5862" cy="281354"/>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4562" y="2889738"/>
              <a:ext cx="517281"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51843" y="2889738"/>
              <a:ext cx="537796"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51843" y="2889739"/>
              <a:ext cx="0" cy="98473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104900" y="3874477"/>
              <a:ext cx="446943"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51843" y="3874477"/>
              <a:ext cx="467457"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373785" name="Title 1"/>
          <p:cNvSpPr txBox="1">
            <a:spLocks/>
          </p:cNvSpPr>
          <p:nvPr/>
        </p:nvSpPr>
        <p:spPr bwMode="auto">
          <a:xfrm>
            <a:off x="0" y="24229"/>
            <a:ext cx="9144000" cy="590550"/>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hangingPunct="0">
              <a:spcBef>
                <a:spcPct val="0"/>
              </a:spcBef>
              <a:buFontTx/>
              <a:buNone/>
            </a:pPr>
            <a:r>
              <a:rPr lang="en-US" altLang="en-US" sz="2954" b="1" dirty="0">
                <a:solidFill>
                  <a:srgbClr val="000000"/>
                </a:solidFill>
                <a:ea typeface="ＭＳ Ｐゴシック" panose="020B0600070205080204" pitchFamily="34" charset="-128"/>
                <a:cs typeface="+mn-cs"/>
              </a:rPr>
              <a:t> </a:t>
            </a:r>
            <a:r>
              <a:rPr lang="en-US" altLang="en-US" sz="3800" b="1" dirty="0">
                <a:ea typeface="ＭＳ Ｐゴシック" panose="020B0600070205080204" pitchFamily="34" charset="-128"/>
                <a:cs typeface="+mn-cs"/>
              </a:rPr>
              <a:t>Diagnostic Management Team  (DMT) Approach</a:t>
            </a:r>
          </a:p>
        </p:txBody>
      </p:sp>
      <p:sp>
        <p:nvSpPr>
          <p:cNvPr id="373786" name="TextBox 41"/>
          <p:cNvSpPr txBox="1">
            <a:spLocks noChangeArrowheads="1"/>
          </p:cNvSpPr>
          <p:nvPr/>
        </p:nvSpPr>
        <p:spPr bwMode="auto">
          <a:xfrm>
            <a:off x="5918776" y="1260021"/>
            <a:ext cx="30059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ea typeface="ＭＳ Ｐゴシック" panose="020B0600070205080204" pitchFamily="34" charset="-128"/>
                <a:cs typeface="+mn-cs"/>
              </a:rPr>
              <a:t>Conferring </a:t>
            </a:r>
          </a:p>
          <a:p>
            <a:pPr algn="ctr">
              <a:spcBef>
                <a:spcPct val="0"/>
              </a:spcBef>
              <a:buFontTx/>
              <a:buNone/>
            </a:pPr>
            <a:r>
              <a:rPr lang="en-US" altLang="en-US" sz="2400" b="1" dirty="0">
                <a:ea typeface="ＭＳ Ｐゴシック" panose="020B0600070205080204" pitchFamily="34" charset="-128"/>
                <a:cs typeface="+mn-cs"/>
              </a:rPr>
              <a:t>Diagnostic Doctors</a:t>
            </a:r>
          </a:p>
        </p:txBody>
      </p:sp>
      <p:sp>
        <p:nvSpPr>
          <p:cNvPr id="373787" name="Rectangle 43"/>
          <p:cNvSpPr>
            <a:spLocks noChangeArrowheads="1"/>
          </p:cNvSpPr>
          <p:nvPr/>
        </p:nvSpPr>
        <p:spPr bwMode="auto">
          <a:xfrm>
            <a:off x="794151" y="1712995"/>
            <a:ext cx="16273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62" b="1" dirty="0">
                <a:solidFill>
                  <a:srgbClr val="FFFF00"/>
                </a:solidFill>
                <a:ea typeface="ＭＳ Ｐゴシック" panose="020B0600070205080204" pitchFamily="34" charset="-128"/>
                <a:cs typeface="+mn-cs"/>
              </a:rPr>
              <a:t> </a:t>
            </a:r>
            <a:r>
              <a:rPr lang="en-US" altLang="en-US" sz="2400" b="1" dirty="0">
                <a:ea typeface="ＭＳ Ｐゴシック" panose="020B0600070205080204" pitchFamily="34" charset="-128"/>
                <a:cs typeface="+mn-cs"/>
              </a:rPr>
              <a:t>Ordering </a:t>
            </a:r>
          </a:p>
          <a:p>
            <a:pPr algn="ctr">
              <a:spcBef>
                <a:spcPct val="0"/>
              </a:spcBef>
              <a:buFontTx/>
              <a:buNone/>
            </a:pPr>
            <a:r>
              <a:rPr lang="en-US" altLang="en-US" sz="2400" b="1" dirty="0">
                <a:ea typeface="ＭＳ Ｐゴシック" panose="020B0600070205080204" pitchFamily="34" charset="-128"/>
                <a:cs typeface="+mn-cs"/>
              </a:rPr>
              <a:t>Doctors</a:t>
            </a:r>
          </a:p>
        </p:txBody>
      </p:sp>
      <p:sp>
        <p:nvSpPr>
          <p:cNvPr id="373788" name="TextBox 44"/>
          <p:cNvSpPr txBox="1">
            <a:spLocks noChangeArrowheads="1"/>
          </p:cNvSpPr>
          <p:nvPr/>
        </p:nvSpPr>
        <p:spPr bwMode="auto">
          <a:xfrm>
            <a:off x="4099080" y="5305027"/>
            <a:ext cx="49528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ea typeface="ＭＳ Ｐゴシック" panose="020B0600070205080204" pitchFamily="34" charset="-128"/>
                <a:cs typeface="+mn-cs"/>
              </a:rPr>
              <a:t>Isolated Diagnostic Bits of Data</a:t>
            </a:r>
          </a:p>
          <a:p>
            <a:pPr algn="ctr">
              <a:spcBef>
                <a:spcPct val="0"/>
              </a:spcBef>
              <a:buFontTx/>
              <a:buNone/>
            </a:pPr>
            <a:r>
              <a:rPr lang="en-US" altLang="en-US" sz="2400" b="1" dirty="0">
                <a:ea typeface="ＭＳ Ｐゴシック" panose="020B0600070205080204" pitchFamily="34" charset="-128"/>
                <a:cs typeface="+mn-cs"/>
              </a:rPr>
              <a:t> Being Merged with Clinical Data</a:t>
            </a:r>
          </a:p>
          <a:p>
            <a:pPr algn="ctr">
              <a:spcBef>
                <a:spcPct val="0"/>
              </a:spcBef>
              <a:buFontTx/>
              <a:buNone/>
            </a:pPr>
            <a:r>
              <a:rPr lang="en-US" altLang="en-US" sz="2400" b="1" dirty="0">
                <a:ea typeface="ＭＳ Ｐゴシック" panose="020B0600070205080204" pitchFamily="34" charset="-128"/>
                <a:cs typeface="+mn-cs"/>
              </a:rPr>
              <a:t>about the Patient by the Diagnostic Doctors</a:t>
            </a:r>
          </a:p>
        </p:txBody>
      </p:sp>
      <p:grpSp>
        <p:nvGrpSpPr>
          <p:cNvPr id="2" name="Group 1"/>
          <p:cNvGrpSpPr/>
          <p:nvPr/>
        </p:nvGrpSpPr>
        <p:grpSpPr>
          <a:xfrm>
            <a:off x="5747837" y="2070720"/>
            <a:ext cx="2807677" cy="3285563"/>
            <a:chOff x="5684227" y="2014734"/>
            <a:chExt cx="2807677" cy="3285563"/>
          </a:xfrm>
        </p:grpSpPr>
        <p:sp>
          <p:nvSpPr>
            <p:cNvPr id="3" name="Smiley Face 2"/>
            <p:cNvSpPr/>
            <p:nvPr/>
          </p:nvSpPr>
          <p:spPr>
            <a:xfrm>
              <a:off x="6277708" y="2753458"/>
              <a:ext cx="527538" cy="492369"/>
            </a:xfrm>
            <a:prstGeom prst="smileyFace">
              <a:avLst>
                <a:gd name="adj" fmla="val 4653"/>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46" dirty="0">
                <a:solidFill>
                  <a:srgbClr val="FFFFFF"/>
                </a:solidFill>
              </a:endParaRPr>
            </a:p>
          </p:txBody>
        </p:sp>
        <p:cxnSp>
          <p:nvCxnSpPr>
            <p:cNvPr id="5" name="Straight Connector 4"/>
            <p:cNvCxnSpPr>
              <a:stCxn id="3" idx="4"/>
            </p:cNvCxnSpPr>
            <p:nvPr/>
          </p:nvCxnSpPr>
          <p:spPr>
            <a:xfrm flipH="1">
              <a:off x="6537081" y="3245827"/>
              <a:ext cx="4396" cy="281354"/>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019800" y="3527181"/>
              <a:ext cx="517281"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37081" y="3527181"/>
              <a:ext cx="537796"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37081" y="3527181"/>
              <a:ext cx="0" cy="98473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090138" y="4511920"/>
              <a:ext cx="446943"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37081" y="4511920"/>
              <a:ext cx="467457"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30" name="Smiley Face 29"/>
            <p:cNvSpPr/>
            <p:nvPr/>
          </p:nvSpPr>
          <p:spPr>
            <a:xfrm>
              <a:off x="7477858" y="3049466"/>
              <a:ext cx="527538" cy="492369"/>
            </a:xfrm>
            <a:prstGeom prst="smileyFace">
              <a:avLst>
                <a:gd name="adj" fmla="val 4653"/>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46" dirty="0">
                  <a:solidFill>
                    <a:srgbClr val="FFFFFF"/>
                  </a:solidFill>
                </a:rPr>
                <a:t>o</a:t>
              </a:r>
            </a:p>
          </p:txBody>
        </p:sp>
        <p:cxnSp>
          <p:nvCxnSpPr>
            <p:cNvPr id="31" name="Straight Connector 30"/>
            <p:cNvCxnSpPr>
              <a:stCxn id="30" idx="4"/>
            </p:cNvCxnSpPr>
            <p:nvPr/>
          </p:nvCxnSpPr>
          <p:spPr>
            <a:xfrm flipH="1">
              <a:off x="7735766" y="3541835"/>
              <a:ext cx="5862" cy="281354"/>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218485" y="3823189"/>
              <a:ext cx="517281"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735766" y="3823189"/>
              <a:ext cx="537796"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35766" y="3823189"/>
              <a:ext cx="0" cy="98473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288823" y="4807928"/>
              <a:ext cx="446943"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35766" y="4807928"/>
              <a:ext cx="467457"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grpSp>
          <p:nvGrpSpPr>
            <p:cNvPr id="373784" name="Group 4"/>
            <p:cNvGrpSpPr>
              <a:grpSpLocks/>
            </p:cNvGrpSpPr>
            <p:nvPr/>
          </p:nvGrpSpPr>
          <p:grpSpPr bwMode="auto">
            <a:xfrm>
              <a:off x="5684227" y="3527181"/>
              <a:ext cx="2807677" cy="926123"/>
              <a:chOff x="4190" y="1585"/>
              <a:chExt cx="1918" cy="633"/>
            </a:xfrm>
          </p:grpSpPr>
          <p:sp>
            <p:nvSpPr>
              <p:cNvPr id="373793" name="Puzzle3"/>
              <p:cNvSpPr>
                <a:spLocks noEditPoints="1" noChangeArrowheads="1"/>
              </p:cNvSpPr>
              <p:nvPr/>
            </p:nvSpPr>
            <p:spPr bwMode="auto">
              <a:xfrm>
                <a:off x="5043" y="1585"/>
                <a:ext cx="193" cy="2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38 w 21600"/>
                  <a:gd name="T25" fmla="*/ 7720 h 21600"/>
                  <a:gd name="T26" fmla="*/ 19138 w 21600"/>
                  <a:gd name="T27" fmla="*/ 2027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pPr eaLnBrk="0" hangingPunct="0"/>
                <a:endParaRPr lang="en-US" sz="1846" dirty="0">
                  <a:solidFill>
                    <a:srgbClr val="000000"/>
                  </a:solidFill>
                  <a:latin typeface="Imago" pitchFamily="34" charset="0"/>
                  <a:ea typeface="ＭＳ Ｐゴシック" panose="020B0600070205080204" pitchFamily="34" charset="-128"/>
                  <a:cs typeface="+mn-cs"/>
                </a:endParaRPr>
              </a:p>
            </p:txBody>
          </p:sp>
          <p:sp>
            <p:nvSpPr>
              <p:cNvPr id="373794" name="Puzzle2"/>
              <p:cNvSpPr>
                <a:spLocks noEditPoints="1" noChangeArrowheads="1"/>
              </p:cNvSpPr>
              <p:nvPr/>
            </p:nvSpPr>
            <p:spPr bwMode="auto">
              <a:xfrm>
                <a:off x="5092" y="1924"/>
                <a:ext cx="344" cy="2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400 w 21600"/>
                  <a:gd name="T25" fmla="*/ 6766 h 21600"/>
                  <a:gd name="T26" fmla="*/ 16200 w 21600"/>
                  <a:gd name="T27" fmla="*/ 2047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pPr eaLnBrk="0" hangingPunct="0"/>
                <a:endParaRPr lang="en-US" sz="1846" dirty="0">
                  <a:solidFill>
                    <a:srgbClr val="000000"/>
                  </a:solidFill>
                  <a:latin typeface="Imago" pitchFamily="34" charset="0"/>
                  <a:ea typeface="ＭＳ Ｐゴシック" panose="020B0600070205080204" pitchFamily="34" charset="-128"/>
                  <a:cs typeface="+mn-cs"/>
                </a:endParaRPr>
              </a:p>
            </p:txBody>
          </p:sp>
          <p:sp>
            <p:nvSpPr>
              <p:cNvPr id="373795" name="Puzzle4"/>
              <p:cNvSpPr>
                <a:spLocks noEditPoints="1" noChangeArrowheads="1"/>
              </p:cNvSpPr>
              <p:nvPr/>
            </p:nvSpPr>
            <p:spPr bwMode="auto">
              <a:xfrm>
                <a:off x="4190" y="1679"/>
                <a:ext cx="277" cy="2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105 w 21600"/>
                  <a:gd name="T25" fmla="*/ 5623 h 21600"/>
                  <a:gd name="T26" fmla="*/ 20196 w 21600"/>
                  <a:gd name="T27" fmla="*/ 159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pPr eaLnBrk="0" hangingPunct="0"/>
                <a:endParaRPr lang="en-US" sz="1846" dirty="0">
                  <a:solidFill>
                    <a:srgbClr val="000000"/>
                  </a:solidFill>
                  <a:latin typeface="Imago" pitchFamily="34" charset="0"/>
                  <a:ea typeface="ＭＳ Ｐゴシック" panose="020B0600070205080204" pitchFamily="34" charset="-128"/>
                  <a:cs typeface="+mn-cs"/>
                </a:endParaRPr>
              </a:p>
            </p:txBody>
          </p:sp>
          <p:sp>
            <p:nvSpPr>
              <p:cNvPr id="373796" name="Puzzle1"/>
              <p:cNvSpPr>
                <a:spLocks noEditPoints="1" noChangeArrowheads="1"/>
              </p:cNvSpPr>
              <p:nvPr/>
            </p:nvSpPr>
            <p:spPr bwMode="auto">
              <a:xfrm>
                <a:off x="5810" y="1945"/>
                <a:ext cx="298" cy="2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9 w 21600"/>
                  <a:gd name="T25" fmla="*/ 2532 h 21600"/>
                  <a:gd name="T26" fmla="*/ 16164 w 21600"/>
                  <a:gd name="T27" fmla="*/ 195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pPr eaLnBrk="0" hangingPunct="0"/>
                <a:endParaRPr lang="en-US" sz="1846" dirty="0">
                  <a:solidFill>
                    <a:srgbClr val="000000"/>
                  </a:solidFill>
                  <a:latin typeface="Imago" pitchFamily="34" charset="0"/>
                  <a:ea typeface="ＭＳ Ｐゴシック" panose="020B0600070205080204" pitchFamily="34" charset="-128"/>
                  <a:cs typeface="+mn-cs"/>
                </a:endParaRPr>
              </a:p>
            </p:txBody>
          </p:sp>
        </p:grpSp>
        <p:cxnSp>
          <p:nvCxnSpPr>
            <p:cNvPr id="8" name="Straight Arrow Connector 7"/>
            <p:cNvCxnSpPr/>
            <p:nvPr/>
          </p:nvCxnSpPr>
          <p:spPr>
            <a:xfrm>
              <a:off x="7105650" y="378948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7548196" y="2327031"/>
              <a:ext cx="844062" cy="5656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46" b="1" dirty="0">
                  <a:solidFill>
                    <a:srgbClr val="000000"/>
                  </a:solidFill>
                </a:rPr>
                <a:t>!!!!</a:t>
              </a:r>
            </a:p>
          </p:txBody>
        </p:sp>
        <p:sp>
          <p:nvSpPr>
            <p:cNvPr id="16" name="Oval Callout 15"/>
            <p:cNvSpPr/>
            <p:nvPr/>
          </p:nvSpPr>
          <p:spPr>
            <a:xfrm>
              <a:off x="6371359" y="2014734"/>
              <a:ext cx="844062" cy="5656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46" b="1" dirty="0">
                  <a:solidFill>
                    <a:srgbClr val="000000"/>
                  </a:solidFill>
                </a:rPr>
                <a:t>!!!!</a:t>
              </a:r>
            </a:p>
          </p:txBody>
        </p:sp>
      </p:grpSp>
      <p:sp>
        <p:nvSpPr>
          <p:cNvPr id="373792" name="Rectangle 18"/>
          <p:cNvSpPr>
            <a:spLocks noChangeArrowheads="1"/>
          </p:cNvSpPr>
          <p:nvPr/>
        </p:nvSpPr>
        <p:spPr bwMode="auto">
          <a:xfrm>
            <a:off x="327677" y="4832006"/>
            <a:ext cx="25603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ea typeface="ＭＳ Ｐゴシック" panose="020B0600070205080204" pitchFamily="34" charset="-128"/>
                <a:cs typeface="+mn-cs"/>
              </a:rPr>
              <a:t>Caring for More </a:t>
            </a:r>
          </a:p>
          <a:p>
            <a:pPr algn="ctr">
              <a:spcBef>
                <a:spcPct val="0"/>
              </a:spcBef>
              <a:buFontTx/>
              <a:buNone/>
            </a:pPr>
            <a:r>
              <a:rPr lang="en-US" altLang="en-US" sz="2400" b="1" dirty="0">
                <a:ea typeface="ＭＳ Ｐゴシック" panose="020B0600070205080204" pitchFamily="34" charset="-128"/>
                <a:cs typeface="+mn-cs"/>
              </a:rPr>
              <a:t>Patients While</a:t>
            </a:r>
          </a:p>
          <a:p>
            <a:pPr algn="ctr">
              <a:spcBef>
                <a:spcPct val="0"/>
              </a:spcBef>
              <a:buFontTx/>
              <a:buNone/>
            </a:pPr>
            <a:r>
              <a:rPr lang="en-US" altLang="en-US" sz="2400" b="1" dirty="0">
                <a:ea typeface="ＭＳ Ｐゴシック" panose="020B0600070205080204" pitchFamily="34" charset="-128"/>
                <a:cs typeface="+mn-cs"/>
              </a:rPr>
              <a:t>Diagnostic </a:t>
            </a:r>
          </a:p>
          <a:p>
            <a:pPr algn="ctr">
              <a:spcBef>
                <a:spcPct val="0"/>
              </a:spcBef>
              <a:buFontTx/>
              <a:buNone/>
            </a:pPr>
            <a:r>
              <a:rPr lang="en-US" altLang="en-US" sz="2400" b="1" dirty="0">
                <a:ea typeface="ＭＳ Ｐゴシック" panose="020B0600070205080204" pitchFamily="34" charset="-128"/>
                <a:cs typeface="+mn-cs"/>
              </a:rPr>
              <a:t>Puzzle is Being</a:t>
            </a:r>
          </a:p>
          <a:p>
            <a:pPr algn="ctr">
              <a:spcBef>
                <a:spcPct val="0"/>
              </a:spcBef>
              <a:buFontTx/>
              <a:buNone/>
            </a:pPr>
            <a:r>
              <a:rPr lang="en-US" altLang="en-US" sz="2400" b="1" dirty="0">
                <a:ea typeface="ＭＳ Ｐゴシック" panose="020B0600070205080204" pitchFamily="34" charset="-128"/>
                <a:cs typeface="+mn-cs"/>
              </a:rPr>
              <a:t>Assembled</a:t>
            </a:r>
            <a:endParaRPr lang="en-US" altLang="en-US" sz="2400" dirty="0">
              <a:ea typeface="ＭＳ Ｐゴシック" panose="020B0600070205080204" pitchFamily="34" charset="-128"/>
              <a:cs typeface="+mn-cs"/>
            </a:endParaRPr>
          </a:p>
        </p:txBody>
      </p:sp>
    </p:spTree>
    <p:extLst>
      <p:ext uri="{BB962C8B-B14F-4D97-AF65-F5344CB8AC3E}">
        <p14:creationId xmlns:p14="http://schemas.microsoft.com/office/powerpoint/2010/main" val="1027582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miley Face 2"/>
          <p:cNvSpPr/>
          <p:nvPr/>
        </p:nvSpPr>
        <p:spPr>
          <a:xfrm>
            <a:off x="6277708" y="2753458"/>
            <a:ext cx="527538" cy="492369"/>
          </a:xfrm>
          <a:prstGeom prst="smileyFace">
            <a:avLst>
              <a:gd name="adj" fmla="val 465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46" dirty="0">
              <a:solidFill>
                <a:srgbClr val="FFFFFF"/>
              </a:solidFill>
            </a:endParaRPr>
          </a:p>
        </p:txBody>
      </p:sp>
      <p:cxnSp>
        <p:nvCxnSpPr>
          <p:cNvPr id="5" name="Straight Connector 4"/>
          <p:cNvCxnSpPr>
            <a:stCxn id="3" idx="4"/>
          </p:cNvCxnSpPr>
          <p:nvPr/>
        </p:nvCxnSpPr>
        <p:spPr>
          <a:xfrm flipH="1">
            <a:off x="6537081" y="3245827"/>
            <a:ext cx="4396" cy="281354"/>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019800" y="3527181"/>
            <a:ext cx="517281"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37081" y="3527181"/>
            <a:ext cx="537796"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37081" y="3527181"/>
            <a:ext cx="0" cy="98473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090138" y="4511920"/>
            <a:ext cx="446943"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37081" y="4511920"/>
            <a:ext cx="467457"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23" name="Smiley Face 22"/>
          <p:cNvSpPr/>
          <p:nvPr/>
        </p:nvSpPr>
        <p:spPr>
          <a:xfrm>
            <a:off x="1220666" y="2346081"/>
            <a:ext cx="527538" cy="492369"/>
          </a:xfrm>
          <a:prstGeom prst="smileyFace">
            <a:avLst>
              <a:gd name="adj" fmla="val 4653"/>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46" dirty="0">
              <a:solidFill>
                <a:srgbClr val="FFFFFF"/>
              </a:solidFill>
            </a:endParaRPr>
          </a:p>
        </p:txBody>
      </p:sp>
      <p:cxnSp>
        <p:nvCxnSpPr>
          <p:cNvPr id="24" name="Straight Connector 23"/>
          <p:cNvCxnSpPr>
            <a:stCxn id="23" idx="4"/>
          </p:cNvCxnSpPr>
          <p:nvPr/>
        </p:nvCxnSpPr>
        <p:spPr>
          <a:xfrm flipH="1">
            <a:off x="1478573" y="2838450"/>
            <a:ext cx="5862" cy="281354"/>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61292" y="3119804"/>
            <a:ext cx="517281"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78573" y="3119804"/>
            <a:ext cx="537796"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78574" y="3119805"/>
            <a:ext cx="0" cy="98473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31631" y="4104543"/>
            <a:ext cx="446943"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78574" y="4104543"/>
            <a:ext cx="467457"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30" name="Smiley Face 29"/>
          <p:cNvSpPr/>
          <p:nvPr/>
        </p:nvSpPr>
        <p:spPr>
          <a:xfrm>
            <a:off x="7477858" y="3049466"/>
            <a:ext cx="527538" cy="492369"/>
          </a:xfrm>
          <a:prstGeom prst="smileyFace">
            <a:avLst>
              <a:gd name="adj" fmla="val 4653"/>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46" dirty="0">
                <a:solidFill>
                  <a:srgbClr val="FFFFFF"/>
                </a:solidFill>
              </a:rPr>
              <a:t>o</a:t>
            </a:r>
          </a:p>
        </p:txBody>
      </p:sp>
      <p:cxnSp>
        <p:nvCxnSpPr>
          <p:cNvPr id="31" name="Straight Connector 30"/>
          <p:cNvCxnSpPr>
            <a:stCxn id="30" idx="4"/>
          </p:cNvCxnSpPr>
          <p:nvPr/>
        </p:nvCxnSpPr>
        <p:spPr>
          <a:xfrm flipH="1">
            <a:off x="7735766" y="3541835"/>
            <a:ext cx="5862" cy="281354"/>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218485" y="3823189"/>
            <a:ext cx="517281"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735766" y="3823189"/>
            <a:ext cx="537796" cy="281354"/>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35766" y="3823189"/>
            <a:ext cx="0" cy="98473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288823" y="4807928"/>
            <a:ext cx="446943"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35766" y="4807928"/>
            <a:ext cx="467457" cy="492369"/>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376855" name="Title 1"/>
          <p:cNvSpPr txBox="1">
            <a:spLocks/>
          </p:cNvSpPr>
          <p:nvPr/>
        </p:nvSpPr>
        <p:spPr bwMode="auto">
          <a:xfrm>
            <a:off x="0" y="-63743"/>
            <a:ext cx="9144000" cy="590550"/>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hangingPunct="0">
              <a:spcBef>
                <a:spcPct val="0"/>
              </a:spcBef>
              <a:buFontTx/>
              <a:buNone/>
            </a:pPr>
            <a:r>
              <a:rPr lang="en-US" altLang="en-US" sz="2954" b="1" dirty="0">
                <a:solidFill>
                  <a:srgbClr val="000000"/>
                </a:solidFill>
                <a:ea typeface="ＭＳ Ｐゴシック" panose="020B0600070205080204" pitchFamily="34" charset="-128"/>
                <a:cs typeface="+mn-cs"/>
              </a:rPr>
              <a:t> </a:t>
            </a:r>
            <a:r>
              <a:rPr lang="en-US" altLang="en-US" sz="3800" b="1" dirty="0">
                <a:ea typeface="ＭＳ Ｐゴシック" panose="020B0600070205080204" pitchFamily="34" charset="-128"/>
                <a:cs typeface="+mn-cs"/>
              </a:rPr>
              <a:t>Diagnostic Management Team Approach</a:t>
            </a:r>
          </a:p>
        </p:txBody>
      </p:sp>
      <p:sp>
        <p:nvSpPr>
          <p:cNvPr id="376856" name="TextBox 41"/>
          <p:cNvSpPr txBox="1">
            <a:spLocks noChangeArrowheads="1"/>
          </p:cNvSpPr>
          <p:nvPr/>
        </p:nvSpPr>
        <p:spPr bwMode="auto">
          <a:xfrm>
            <a:off x="6204594" y="1271955"/>
            <a:ext cx="25362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ea typeface="ＭＳ Ｐゴシック" panose="020B0600070205080204" pitchFamily="34" charset="-128"/>
                <a:cs typeface="+mn-cs"/>
              </a:rPr>
              <a:t>Conferring </a:t>
            </a:r>
          </a:p>
          <a:p>
            <a:pPr algn="ctr">
              <a:spcBef>
                <a:spcPct val="0"/>
              </a:spcBef>
              <a:buFontTx/>
              <a:buNone/>
            </a:pPr>
            <a:r>
              <a:rPr lang="en-US" altLang="en-US" sz="2000" b="1" dirty="0">
                <a:ea typeface="ＭＳ Ｐゴシック" panose="020B0600070205080204" pitchFamily="34" charset="-128"/>
                <a:cs typeface="+mn-cs"/>
              </a:rPr>
              <a:t>Diagnostic Doctors</a:t>
            </a:r>
          </a:p>
        </p:txBody>
      </p:sp>
      <p:sp>
        <p:nvSpPr>
          <p:cNvPr id="376857" name="Rectangle 43"/>
          <p:cNvSpPr>
            <a:spLocks noChangeArrowheads="1"/>
          </p:cNvSpPr>
          <p:nvPr/>
        </p:nvSpPr>
        <p:spPr bwMode="auto">
          <a:xfrm>
            <a:off x="599343" y="1399443"/>
            <a:ext cx="13981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62" b="1" dirty="0">
                <a:solidFill>
                  <a:srgbClr val="FFFF00"/>
                </a:solidFill>
                <a:ea typeface="ＭＳ Ｐゴシック" panose="020B0600070205080204" pitchFamily="34" charset="-128"/>
                <a:cs typeface="+mn-cs"/>
              </a:rPr>
              <a:t> </a:t>
            </a:r>
            <a:r>
              <a:rPr lang="en-US" altLang="en-US" sz="2000" b="1" dirty="0">
                <a:ea typeface="ＭＳ Ｐゴシック" panose="020B0600070205080204" pitchFamily="34" charset="-128"/>
                <a:cs typeface="+mn-cs"/>
              </a:rPr>
              <a:t>Ordering </a:t>
            </a:r>
          </a:p>
          <a:p>
            <a:pPr algn="ctr">
              <a:spcBef>
                <a:spcPct val="0"/>
              </a:spcBef>
              <a:buFontTx/>
              <a:buNone/>
            </a:pPr>
            <a:r>
              <a:rPr lang="en-US" altLang="en-US" sz="2000" b="1" dirty="0">
                <a:ea typeface="ＭＳ Ｐゴシック" panose="020B0600070205080204" pitchFamily="34" charset="-128"/>
                <a:cs typeface="+mn-cs"/>
              </a:rPr>
              <a:t>Doctors</a:t>
            </a:r>
          </a:p>
        </p:txBody>
      </p:sp>
      <p:sp>
        <p:nvSpPr>
          <p:cNvPr id="376858" name="TextBox 44"/>
          <p:cNvSpPr txBox="1">
            <a:spLocks noChangeArrowheads="1"/>
          </p:cNvSpPr>
          <p:nvPr/>
        </p:nvSpPr>
        <p:spPr bwMode="auto">
          <a:xfrm>
            <a:off x="0" y="5080579"/>
            <a:ext cx="294824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solidFill>
                  <a:srgbClr val="FFFFFF"/>
                </a:solidFill>
                <a:ea typeface="ＭＳ Ｐゴシック" panose="020B0600070205080204" pitchFamily="34" charset="-128"/>
                <a:cs typeface="+mn-cs"/>
              </a:rPr>
              <a:t> </a:t>
            </a:r>
            <a:r>
              <a:rPr lang="en-US" altLang="en-US" sz="2000" b="1" dirty="0">
                <a:ea typeface="ＭＳ Ｐゴシック" panose="020B0600070205080204" pitchFamily="34" charset="-128"/>
                <a:cs typeface="+mn-cs"/>
              </a:rPr>
              <a:t>Receives Accurate </a:t>
            </a:r>
          </a:p>
          <a:p>
            <a:pPr algn="ctr">
              <a:spcBef>
                <a:spcPct val="0"/>
              </a:spcBef>
              <a:buFontTx/>
              <a:buNone/>
            </a:pPr>
            <a:r>
              <a:rPr lang="en-US" altLang="en-US" sz="2000" b="1" dirty="0">
                <a:ea typeface="ＭＳ Ｐゴシック" panose="020B0600070205080204" pitchFamily="34" charset="-128"/>
                <a:cs typeface="+mn-cs"/>
              </a:rPr>
              <a:t>Diagnosis Quickly</a:t>
            </a:r>
          </a:p>
          <a:p>
            <a:pPr algn="ctr">
              <a:spcBef>
                <a:spcPct val="0"/>
              </a:spcBef>
              <a:buFontTx/>
              <a:buNone/>
            </a:pPr>
            <a:r>
              <a:rPr lang="en-US" altLang="en-US" sz="2000" b="1" dirty="0">
                <a:ea typeface="ＭＳ Ｐゴシック" panose="020B0600070205080204" pitchFamily="34" charset="-128"/>
                <a:cs typeface="+mn-cs"/>
              </a:rPr>
              <a:t>as a Completed Puzzle</a:t>
            </a:r>
          </a:p>
        </p:txBody>
      </p:sp>
      <p:cxnSp>
        <p:nvCxnSpPr>
          <p:cNvPr id="8" name="Straight Arrow Connector 7"/>
          <p:cNvCxnSpPr/>
          <p:nvPr/>
        </p:nvCxnSpPr>
        <p:spPr>
          <a:xfrm>
            <a:off x="7105650" y="378948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7548196" y="2327031"/>
            <a:ext cx="844062" cy="5656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46" b="1" dirty="0">
                <a:solidFill>
                  <a:srgbClr val="000000"/>
                </a:solidFill>
              </a:rPr>
              <a:t>!!!!</a:t>
            </a:r>
          </a:p>
        </p:txBody>
      </p:sp>
      <p:sp>
        <p:nvSpPr>
          <p:cNvPr id="16" name="Oval Callout 15"/>
          <p:cNvSpPr/>
          <p:nvPr/>
        </p:nvSpPr>
        <p:spPr>
          <a:xfrm>
            <a:off x="6362700" y="2061797"/>
            <a:ext cx="844062" cy="5656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46" b="1" dirty="0">
                <a:solidFill>
                  <a:srgbClr val="000000"/>
                </a:solidFill>
              </a:rPr>
              <a:t>!!!!</a:t>
            </a:r>
          </a:p>
        </p:txBody>
      </p:sp>
      <p:pic>
        <p:nvPicPr>
          <p:cNvPr id="3768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0385" y="2746131"/>
            <a:ext cx="1557704" cy="156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708688">
                      <a:alpha val="50000"/>
                    </a:srgbClr>
                  </a:outerShdw>
                </a:effectLst>
              </a14:hiddenEffects>
            </a:ext>
          </a:extLst>
        </p:spPr>
      </p:pic>
      <p:sp>
        <p:nvSpPr>
          <p:cNvPr id="376863" name="Rectangle 5"/>
          <p:cNvSpPr>
            <a:spLocks noChangeArrowheads="1"/>
          </p:cNvSpPr>
          <p:nvPr/>
        </p:nvSpPr>
        <p:spPr bwMode="auto">
          <a:xfrm>
            <a:off x="2211266" y="2157047"/>
            <a:ext cx="4220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62" b="1" dirty="0">
                <a:solidFill>
                  <a:srgbClr val="FFFFFF"/>
                </a:solidFill>
                <a:ea typeface="ＭＳ Ｐゴシック" panose="020B0600070205080204" pitchFamily="34" charset="-128"/>
                <a:cs typeface="+mn-cs"/>
              </a:rPr>
              <a:t> </a:t>
            </a:r>
            <a:r>
              <a:rPr lang="en-US" altLang="en-US" sz="2000" b="1" i="1" dirty="0">
                <a:solidFill>
                  <a:schemeClr val="tx2"/>
                </a:solidFill>
                <a:ea typeface="ＭＳ Ｐゴシック" panose="020B0600070205080204" pitchFamily="34" charset="-128"/>
                <a:cs typeface="+mn-cs"/>
              </a:rPr>
              <a:t>Solved Diagnostic Puzzle</a:t>
            </a:r>
          </a:p>
        </p:txBody>
      </p:sp>
      <p:sp>
        <p:nvSpPr>
          <p:cNvPr id="13" name="Curved Down Arrow 12"/>
          <p:cNvSpPr/>
          <p:nvPr/>
        </p:nvSpPr>
        <p:spPr>
          <a:xfrm flipH="1">
            <a:off x="2373923" y="2662605"/>
            <a:ext cx="3534508" cy="675542"/>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46" dirty="0">
              <a:solidFill>
                <a:srgbClr val="000000"/>
              </a:solidFill>
            </a:endParaRPr>
          </a:p>
        </p:txBody>
      </p:sp>
      <p:sp>
        <p:nvSpPr>
          <p:cNvPr id="376865" name="Rectangle 16"/>
          <p:cNvSpPr>
            <a:spLocks noChangeArrowheads="1"/>
          </p:cNvSpPr>
          <p:nvPr/>
        </p:nvSpPr>
        <p:spPr bwMode="auto">
          <a:xfrm>
            <a:off x="2231509" y="4232192"/>
            <a:ext cx="39998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62" b="1" i="1" dirty="0">
                <a:solidFill>
                  <a:schemeClr val="tx2"/>
                </a:solidFill>
                <a:ea typeface="ＭＳ Ｐゴシック" panose="020B0600070205080204" pitchFamily="34" charset="-128"/>
                <a:cs typeface="+mn-cs"/>
              </a:rPr>
              <a:t> </a:t>
            </a:r>
            <a:r>
              <a:rPr lang="en-US" altLang="en-US" sz="2000" b="1" i="1" dirty="0">
                <a:solidFill>
                  <a:schemeClr val="tx2"/>
                </a:solidFill>
                <a:ea typeface="ＭＳ Ｐゴシック" panose="020B0600070205080204" pitchFamily="34" charset="-128"/>
                <a:cs typeface="+mn-cs"/>
              </a:rPr>
              <a:t>There Is No Wall</a:t>
            </a:r>
          </a:p>
          <a:p>
            <a:pPr algn="ctr">
              <a:spcBef>
                <a:spcPct val="0"/>
              </a:spcBef>
              <a:buFontTx/>
              <a:buNone/>
            </a:pPr>
            <a:r>
              <a:rPr lang="en-US" altLang="en-US" sz="2000" b="1" i="1" dirty="0">
                <a:solidFill>
                  <a:schemeClr val="tx2"/>
                </a:solidFill>
                <a:ea typeface="ＭＳ Ｐゴシック" panose="020B0600070205080204" pitchFamily="34" charset="-128"/>
                <a:cs typeface="+mn-cs"/>
              </a:rPr>
              <a:t> between the Ordering Doctors </a:t>
            </a:r>
          </a:p>
          <a:p>
            <a:pPr algn="ctr">
              <a:spcBef>
                <a:spcPct val="0"/>
              </a:spcBef>
              <a:buFontTx/>
              <a:buNone/>
            </a:pPr>
            <a:r>
              <a:rPr lang="en-US" altLang="en-US" sz="2000" b="1" i="1" dirty="0">
                <a:solidFill>
                  <a:schemeClr val="tx2"/>
                </a:solidFill>
                <a:ea typeface="ＭＳ Ｐゴシック" panose="020B0600070205080204" pitchFamily="34" charset="-128"/>
                <a:cs typeface="+mn-cs"/>
              </a:rPr>
              <a:t>and the Diagnostic Doctors</a:t>
            </a:r>
          </a:p>
        </p:txBody>
      </p:sp>
    </p:spTree>
    <p:extLst>
      <p:ext uri="{BB962C8B-B14F-4D97-AF65-F5344CB8AC3E}">
        <p14:creationId xmlns:p14="http://schemas.microsoft.com/office/powerpoint/2010/main" val="25039996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0832" y="671391"/>
            <a:ext cx="8730531" cy="1470025"/>
          </a:xfrm>
        </p:spPr>
        <p:txBody>
          <a:bodyPr/>
          <a:lstStyle/>
          <a:p>
            <a:r>
              <a:rPr lang="en-US" sz="4000" dirty="0"/>
              <a:t>Diagnoses in Which Consultative Information Can Be Provided by Laboratory Experts in </a:t>
            </a:r>
            <a:br>
              <a:rPr lang="en-US" sz="4000" dirty="0"/>
            </a:br>
            <a:r>
              <a:rPr lang="en-US" sz="4000" dirty="0"/>
              <a:t>Real-time, Unlike Those Where a Diagnosis Must Be Made in Minutes </a:t>
            </a:r>
            <a:br>
              <a:rPr lang="en-US" sz="4000" dirty="0"/>
            </a:br>
            <a:br>
              <a:rPr lang="en-US" sz="4000" dirty="0"/>
            </a:br>
            <a:r>
              <a:rPr lang="en-US" sz="4000" dirty="0">
                <a:solidFill>
                  <a:schemeClr val="tx2"/>
                </a:solidFill>
              </a:rPr>
              <a:t>This is the Vast Majority of Diagnoses Beyond the Common Illnesses</a:t>
            </a:r>
            <a:br>
              <a:rPr lang="en-US" sz="4000" dirty="0"/>
            </a:br>
            <a:endParaRPr lang="en-US" sz="4000" dirty="0"/>
          </a:p>
        </p:txBody>
      </p:sp>
    </p:spTree>
    <p:extLst>
      <p:ext uri="{BB962C8B-B14F-4D97-AF65-F5344CB8AC3E}">
        <p14:creationId xmlns:p14="http://schemas.microsoft.com/office/powerpoint/2010/main" val="4254973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296" y="5938838"/>
            <a:ext cx="8584239" cy="806968"/>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188915" y="1221188"/>
            <a:ext cx="8763000" cy="4401205"/>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Instead of Providing Information that is a Set of </a:t>
            </a:r>
            <a:r>
              <a:rPr lang="en-US" sz="4000" b="1" dirty="0">
                <a:cs typeface="Arial" panose="020B0604020202020204" pitchFamily="34" charset="0"/>
              </a:rPr>
              <a:t>N</a:t>
            </a:r>
            <a:r>
              <a:rPr lang="en-US" sz="4000" b="1" dirty="0">
                <a:latin typeface="Arial" panose="020B0604020202020204" pitchFamily="34" charset="0"/>
                <a:cs typeface="Arial" panose="020B0604020202020204" pitchFamily="34" charset="0"/>
              </a:rPr>
              <a:t>umbers, </a:t>
            </a:r>
          </a:p>
          <a:p>
            <a:pPr algn="ctr"/>
            <a:r>
              <a:rPr lang="en-US" sz="4000" b="1" dirty="0">
                <a:latin typeface="Arial" panose="020B0604020202020204" pitchFamily="34" charset="0"/>
                <a:cs typeface="Arial" panose="020B0604020202020204" pitchFamily="34" charset="0"/>
              </a:rPr>
              <a:t>Difficult to Understand Abbreviations of Test Names, </a:t>
            </a:r>
          </a:p>
          <a:p>
            <a:pPr algn="ctr"/>
            <a:r>
              <a:rPr lang="en-US" sz="4000" b="1" dirty="0">
                <a:latin typeface="Arial" panose="020B0604020202020204" pitchFamily="34" charset="0"/>
                <a:cs typeface="Arial" panose="020B0604020202020204" pitchFamily="34" charset="0"/>
              </a:rPr>
              <a:t>or Simple “Positive” or “Negative” Answers, an Understandable Narrative Report is Delivered</a:t>
            </a:r>
          </a:p>
        </p:txBody>
      </p:sp>
    </p:spTree>
    <p:extLst>
      <p:ext uri="{BB962C8B-B14F-4D97-AF65-F5344CB8AC3E}">
        <p14:creationId xmlns:p14="http://schemas.microsoft.com/office/powerpoint/2010/main" val="517487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noFill/>
            <a:miter lim="800000"/>
            <a:headEnd/>
            <a:tailEnd/>
          </a:ln>
        </p:spPr>
        <p:txBody>
          <a:bodyPr/>
          <a:lstStyle/>
          <a:p>
            <a:pPr eaLnBrk="1" hangingPunct="1"/>
            <a:r>
              <a:rPr lang="en-US" altLang="en-US" sz="2400" b="1" dirty="0">
                <a:effectLst/>
                <a:latin typeface="Arial" panose="020B0604020202020204" pitchFamily="34" charset="0"/>
                <a:cs typeface="Arial" panose="020B0604020202020204" pitchFamily="34" charset="0"/>
              </a:rPr>
              <a:t>Data Presentation in the Medical Record for Coagulation Studies Prior to Initiation of the Patient-specific, </a:t>
            </a:r>
            <a:br>
              <a:rPr lang="en-US" altLang="en-US" sz="2400" b="1" dirty="0">
                <a:effectLst/>
                <a:latin typeface="Arial" panose="020B0604020202020204" pitchFamily="34" charset="0"/>
                <a:cs typeface="Arial" panose="020B0604020202020204" pitchFamily="34" charset="0"/>
              </a:rPr>
            </a:br>
            <a:r>
              <a:rPr lang="en-US" altLang="en-US" sz="2400" b="1" dirty="0">
                <a:effectLst/>
                <a:latin typeface="Arial" panose="020B0604020202020204" pitchFamily="34" charset="0"/>
                <a:cs typeface="Arial" panose="020B0604020202020204" pitchFamily="34" charset="0"/>
              </a:rPr>
              <a:t>Expert-driven Coagulation Interpretations</a:t>
            </a:r>
          </a:p>
        </p:txBody>
      </p:sp>
      <p:sp>
        <p:nvSpPr>
          <p:cNvPr id="414723" name="Rectangle 3"/>
          <p:cNvSpPr>
            <a:spLocks noGrp="1" noChangeArrowheads="1"/>
          </p:cNvSpPr>
          <p:nvPr>
            <p:ph idx="1"/>
          </p:nvPr>
        </p:nvSpPr>
        <p:spPr>
          <a:xfrm>
            <a:off x="381000" y="2133600"/>
            <a:ext cx="8610600" cy="3468469"/>
          </a:xfrm>
        </p:spPr>
        <p:txBody>
          <a:bodyPr/>
          <a:lstStyle/>
          <a:p>
            <a:pPr eaLnBrk="1" hangingPunct="1">
              <a:buFontTx/>
              <a:buNone/>
            </a:pPr>
            <a:r>
              <a:rPr lang="en-US" altLang="en-US" b="1" dirty="0"/>
              <a:t>	</a:t>
            </a:r>
            <a:r>
              <a:rPr lang="en-US" altLang="en-US" sz="3600" b="1" dirty="0">
                <a:effectLst/>
                <a:latin typeface="Arial" panose="020B0604020202020204" pitchFamily="34" charset="0"/>
                <a:cs typeface="Arial" panose="020B0604020202020204" pitchFamily="34" charset="0"/>
              </a:rPr>
              <a:t>Pat-PT: 13.9    PT-inr: 1.1    PTT-pt: 43.6*    PoolNP: 28.1    P+N0Hr: 38.3    P+N1Hr: 36.2    P+N2Hr: 35.9    Pat-TT: 15    F8Act: 95    F9Act: 102    RVVT: 1.5*    DRVVT: Lupus Anticoagulant Confirmed    DMX: 1.3    F11Act: 96    F12Act: 54</a:t>
            </a:r>
          </a:p>
        </p:txBody>
      </p:sp>
      <p:sp>
        <p:nvSpPr>
          <p:cNvPr id="414724" name="Text Box 4"/>
          <p:cNvSpPr txBox="1">
            <a:spLocks noChangeArrowheads="1"/>
          </p:cNvSpPr>
          <p:nvPr/>
        </p:nvSpPr>
        <p:spPr bwMode="auto">
          <a:xfrm>
            <a:off x="2743200" y="1471503"/>
            <a:ext cx="33393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solidFill>
                  <a:schemeClr val="tx2"/>
                </a:solidFill>
                <a:ea typeface="ＭＳ Ｐゴシック" panose="020B0600070205080204" pitchFamily="34" charset="-128"/>
                <a:cs typeface="+mn-cs"/>
              </a:rPr>
              <a:t>JUNE 30, 2010</a:t>
            </a:r>
          </a:p>
        </p:txBody>
      </p:sp>
      <p:sp>
        <p:nvSpPr>
          <p:cNvPr id="2" name="TextBox 1"/>
          <p:cNvSpPr txBox="1"/>
          <p:nvPr/>
        </p:nvSpPr>
        <p:spPr>
          <a:xfrm>
            <a:off x="1752600" y="6324600"/>
            <a:ext cx="236220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375107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550790" y="735001"/>
            <a:ext cx="7772400" cy="1470025"/>
          </a:xfrm>
          <a:noFill/>
          <a:ln>
            <a:noFill/>
            <a:miter lim="800000"/>
            <a:headEnd/>
            <a:tailEnd/>
          </a:ln>
        </p:spPr>
        <p:txBody>
          <a:bodyPr/>
          <a:lstStyle/>
          <a:p>
            <a:pPr eaLnBrk="1" hangingPunct="1"/>
            <a:r>
              <a:rPr lang="en-US" altLang="en-US" sz="4800" b="1" dirty="0">
                <a:effectLst/>
                <a:latin typeface="Arial" panose="020B0604020202020204" pitchFamily="34" charset="0"/>
                <a:cs typeface="Arial" panose="020B0604020202020204" pitchFamily="34" charset="0"/>
              </a:rPr>
              <a:t>Report in the Medical Record </a:t>
            </a:r>
            <a:r>
              <a:rPr lang="en-US" altLang="en-US" sz="4800" b="1" u="sng" dirty="0">
                <a:effectLst/>
                <a:latin typeface="Arial" panose="020B0604020202020204" pitchFamily="34" charset="0"/>
                <a:cs typeface="Arial" panose="020B0604020202020204" pitchFamily="34" charset="0"/>
              </a:rPr>
              <a:t>After</a:t>
            </a:r>
            <a:r>
              <a:rPr lang="en-US" altLang="en-US" sz="4800" b="1" dirty="0">
                <a:effectLst/>
                <a:latin typeface="Arial" panose="020B0604020202020204" pitchFamily="34" charset="0"/>
                <a:cs typeface="Arial" panose="020B0604020202020204" pitchFamily="34" charset="0"/>
              </a:rPr>
              <a:t> Initiation of the Daily Rounds to Interpret All Complex Evaluations from the Special Coagulation Laboratory</a:t>
            </a:r>
          </a:p>
        </p:txBody>
      </p:sp>
    </p:spTree>
    <p:extLst>
      <p:ext uri="{BB962C8B-B14F-4D97-AF65-F5344CB8AC3E}">
        <p14:creationId xmlns:p14="http://schemas.microsoft.com/office/powerpoint/2010/main" val="9543646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6324600"/>
            <a:ext cx="2362200" cy="461665"/>
          </a:xfrm>
          <a:prstGeom prst="rect">
            <a:avLst/>
          </a:prstGeom>
          <a:solidFill>
            <a:schemeClr val="bg1"/>
          </a:solidFill>
        </p:spPr>
        <p:txBody>
          <a:bodyPr wrap="square" rtlCol="0">
            <a:spAutoFit/>
          </a:bodyPr>
          <a:lstStyle/>
          <a:p>
            <a:endParaRPr lang="en-US" dirty="0"/>
          </a:p>
        </p:txBody>
      </p:sp>
      <p:sp>
        <p:nvSpPr>
          <p:cNvPr id="416771" name="Rectangle 3"/>
          <p:cNvSpPr>
            <a:spLocks noGrp="1" noChangeArrowheads="1"/>
          </p:cNvSpPr>
          <p:nvPr>
            <p:ph idx="1"/>
          </p:nvPr>
        </p:nvSpPr>
        <p:spPr>
          <a:xfrm>
            <a:off x="228601" y="1467790"/>
            <a:ext cx="8915399" cy="4525962"/>
          </a:xfrm>
        </p:spPr>
        <p:txBody>
          <a:bodyPr/>
          <a:lstStyle/>
          <a:p>
            <a:pPr eaLnBrk="1" hangingPunct="1">
              <a:buFontTx/>
              <a:buNone/>
            </a:pPr>
            <a:r>
              <a:rPr lang="en-US" altLang="en-US" sz="1662" dirty="0">
                <a:solidFill>
                  <a:schemeClr val="bg1"/>
                </a:solidFill>
              </a:rPr>
              <a:t>	</a:t>
            </a:r>
            <a:r>
              <a:rPr lang="en-US" altLang="en-US" sz="3100" b="1" dirty="0"/>
              <a:t>This patient has an elevated PTT, with a normal PT/INR and normal thrombin time. </a:t>
            </a:r>
          </a:p>
          <a:p>
            <a:pPr eaLnBrk="1" hangingPunct="1">
              <a:buFontTx/>
              <a:buNone/>
            </a:pPr>
            <a:r>
              <a:rPr lang="en-US" altLang="en-US" sz="3100" b="1" dirty="0"/>
              <a:t>	A PTT mixing study failed to correct into the normal range. </a:t>
            </a:r>
            <a:r>
              <a:rPr lang="en-US" altLang="en-US" sz="3100" b="1" dirty="0">
                <a:solidFill>
                  <a:schemeClr val="tx2"/>
                </a:solidFill>
              </a:rPr>
              <a:t>These results were consistent with the presence of an inhibitor (such as a lupus anticoagulant) in the sample. </a:t>
            </a:r>
          </a:p>
          <a:p>
            <a:pPr eaLnBrk="1" hangingPunct="1">
              <a:buFontTx/>
              <a:buNone/>
            </a:pPr>
            <a:r>
              <a:rPr lang="en-US" altLang="en-US" sz="3100" b="1" dirty="0"/>
              <a:t> 	The Dilute Russell Viper Venom time (dRVVT) is used for detection of Lupus Anticoagulant, and the test was positive, indicating the presence of Lupus Anticoagulant. </a:t>
            </a:r>
          </a:p>
          <a:p>
            <a:pPr eaLnBrk="1" hangingPunct="1">
              <a:buFontTx/>
              <a:buNone/>
            </a:pPr>
            <a:r>
              <a:rPr lang="en-US" altLang="en-US" sz="2300" b="1" dirty="0">
                <a:solidFill>
                  <a:schemeClr val="bg1"/>
                </a:solidFill>
                <a:effectLst>
                  <a:outerShdw blurRad="38100" dist="38100" dir="2700000" algn="tl">
                    <a:srgbClr val="000000">
                      <a:alpha val="43137"/>
                    </a:srgbClr>
                  </a:outerShdw>
                </a:effectLst>
              </a:rPr>
              <a:t>	</a:t>
            </a:r>
            <a:endParaRPr lang="en-US" altLang="en-US" sz="2300" b="1" dirty="0">
              <a:solidFill>
                <a:schemeClr val="tx2"/>
              </a:solidFill>
              <a:effectLst/>
            </a:endParaRPr>
          </a:p>
          <a:p>
            <a:pPr eaLnBrk="1" hangingPunct="1">
              <a:lnSpc>
                <a:spcPct val="80000"/>
              </a:lnSpc>
              <a:buFontTx/>
              <a:buNone/>
            </a:pPr>
            <a:r>
              <a:rPr lang="en-US" altLang="en-US" sz="2000" dirty="0">
                <a:effectLst/>
                <a:latin typeface="Arial" panose="020B0604020202020204" pitchFamily="34" charset="0"/>
                <a:cs typeface="Arial" panose="020B0604020202020204" pitchFamily="34" charset="0"/>
              </a:rPr>
              <a:t>	  </a:t>
            </a:r>
          </a:p>
          <a:p>
            <a:pPr eaLnBrk="1" hangingPunct="1">
              <a:lnSpc>
                <a:spcPct val="80000"/>
              </a:lnSpc>
              <a:buFontTx/>
              <a:buNone/>
            </a:pPr>
            <a:endParaRPr lang="en-US" altLang="en-US" sz="1846" dirty="0"/>
          </a:p>
        </p:txBody>
      </p:sp>
      <p:sp>
        <p:nvSpPr>
          <p:cNvPr id="416772" name="Text Box 4"/>
          <p:cNvSpPr txBox="1">
            <a:spLocks noChangeArrowheads="1"/>
          </p:cNvSpPr>
          <p:nvPr/>
        </p:nvSpPr>
        <p:spPr bwMode="auto">
          <a:xfrm>
            <a:off x="2754001" y="227888"/>
            <a:ext cx="3607591" cy="102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a:ea typeface="ＭＳ Ｐゴシック" panose="020B0600070205080204" pitchFamily="34" charset="-128"/>
                <a:cs typeface="+mn-cs"/>
              </a:rPr>
              <a:t>JULY 1, 2010</a:t>
            </a:r>
          </a:p>
          <a:p>
            <a:pPr>
              <a:spcBef>
                <a:spcPct val="0"/>
              </a:spcBef>
              <a:buFontTx/>
              <a:buNone/>
            </a:pPr>
            <a:endParaRPr lang="en-US" altLang="en-US" sz="1662" dirty="0">
              <a:solidFill>
                <a:srgbClr val="FFFF00"/>
              </a:solidFill>
              <a:ea typeface="ＭＳ Ｐゴシック" panose="020B0600070205080204" pitchFamily="34" charset="-128"/>
              <a:cs typeface="+mn-cs"/>
            </a:endParaRPr>
          </a:p>
        </p:txBody>
      </p:sp>
    </p:spTree>
    <p:extLst>
      <p:ext uri="{BB962C8B-B14F-4D97-AF65-F5344CB8AC3E}">
        <p14:creationId xmlns:p14="http://schemas.microsoft.com/office/powerpoint/2010/main" val="282206629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solidFill>
            <a:schemeClr val="bg1"/>
          </a:solidFill>
          <a:ln>
            <a:noFill/>
            <a:miter lim="800000"/>
            <a:headEnd/>
            <a:tailEnd/>
          </a:ln>
        </p:spPr>
        <p:txBody>
          <a:bodyPr/>
          <a:lstStyle/>
          <a:p>
            <a:pPr eaLnBrk="1" hangingPunct="1"/>
            <a:r>
              <a:rPr lang="en-US" altLang="en-US" sz="4800" b="1" dirty="0">
                <a:effectLst/>
                <a:latin typeface="Arial" panose="020B0604020202020204" pitchFamily="34" charset="0"/>
                <a:cs typeface="Arial" panose="020B0604020202020204" pitchFamily="34" charset="0"/>
              </a:rPr>
              <a:t>Conclusion</a:t>
            </a:r>
          </a:p>
        </p:txBody>
      </p:sp>
      <p:sp>
        <p:nvSpPr>
          <p:cNvPr id="416771" name="Rectangle 3"/>
          <p:cNvSpPr>
            <a:spLocks noGrp="1" noChangeArrowheads="1"/>
          </p:cNvSpPr>
          <p:nvPr>
            <p:ph idx="1"/>
          </p:nvPr>
        </p:nvSpPr>
        <p:spPr>
          <a:xfrm>
            <a:off x="0" y="1798638"/>
            <a:ext cx="8915399" cy="4525962"/>
          </a:xfrm>
        </p:spPr>
        <p:txBody>
          <a:bodyPr/>
          <a:lstStyle/>
          <a:p>
            <a:pPr algn="ctr" eaLnBrk="1" hangingPunct="1">
              <a:buFontTx/>
              <a:buNone/>
            </a:pPr>
            <a:r>
              <a:rPr lang="en-US" altLang="en-US" sz="1662" dirty="0">
                <a:solidFill>
                  <a:schemeClr val="bg1"/>
                </a:solidFill>
              </a:rPr>
              <a:t>	</a:t>
            </a:r>
            <a:r>
              <a:rPr lang="en-US" altLang="en-US" sz="2300" b="1" dirty="0">
                <a:solidFill>
                  <a:schemeClr val="bg1"/>
                </a:solidFill>
                <a:effectLst>
                  <a:outerShdw blurRad="38100" dist="38100" dir="2700000" algn="tl">
                    <a:srgbClr val="000000">
                      <a:alpha val="43137"/>
                    </a:srgbClr>
                  </a:outerShdw>
                </a:effectLst>
              </a:rPr>
              <a:t>	</a:t>
            </a:r>
            <a:r>
              <a:rPr lang="en-US" altLang="en-US" sz="4000" b="1" dirty="0">
                <a:effectLst/>
              </a:rPr>
              <a:t>Taken together, this is a patient with a prolonged PTT based upon the presence of a lupus anticoagulant.  There is no increased bleeding risk in this patient, despite the prolonged PTT.</a:t>
            </a:r>
          </a:p>
          <a:p>
            <a:pPr eaLnBrk="1" hangingPunct="1">
              <a:lnSpc>
                <a:spcPct val="80000"/>
              </a:lnSpc>
              <a:buFontTx/>
              <a:buNone/>
            </a:pPr>
            <a:r>
              <a:rPr lang="en-US" altLang="en-US" sz="2000" dirty="0">
                <a:effectLst/>
                <a:latin typeface="Arial" panose="020B0604020202020204" pitchFamily="34" charset="0"/>
                <a:cs typeface="Arial" panose="020B0604020202020204" pitchFamily="34" charset="0"/>
              </a:rPr>
              <a:t>	  </a:t>
            </a:r>
          </a:p>
          <a:p>
            <a:pPr eaLnBrk="1" hangingPunct="1">
              <a:lnSpc>
                <a:spcPct val="80000"/>
              </a:lnSpc>
              <a:buFontTx/>
              <a:buNone/>
            </a:pPr>
            <a:endParaRPr lang="en-US" altLang="en-US" sz="1846" dirty="0"/>
          </a:p>
        </p:txBody>
      </p:sp>
      <p:sp>
        <p:nvSpPr>
          <p:cNvPr id="5" name="TextBox 4"/>
          <p:cNvSpPr txBox="1"/>
          <p:nvPr/>
        </p:nvSpPr>
        <p:spPr>
          <a:xfrm>
            <a:off x="1752600" y="6324600"/>
            <a:ext cx="236220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611895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3711" y="735000"/>
            <a:ext cx="8436333" cy="1470025"/>
          </a:xfrm>
        </p:spPr>
        <p:txBody>
          <a:bodyPr/>
          <a:lstStyle/>
          <a:p>
            <a:r>
              <a:rPr lang="en-US" sz="4400" dirty="0"/>
              <a:t>The First Step in a Patient Encounter is Obtaining the Correct Diagnosis</a:t>
            </a:r>
            <a:br>
              <a:rPr lang="en-US" sz="4400" dirty="0"/>
            </a:br>
            <a:br>
              <a:rPr lang="en-US" sz="4400" dirty="0"/>
            </a:br>
            <a:r>
              <a:rPr lang="en-US" sz="4400" dirty="0">
                <a:solidFill>
                  <a:schemeClr val="tx2"/>
                </a:solidFill>
              </a:rPr>
              <a:t>Treating an Illness a Patient Does </a:t>
            </a:r>
            <a:r>
              <a:rPr lang="en-US" sz="4400" u="sng" dirty="0">
                <a:solidFill>
                  <a:schemeClr val="tx2"/>
                </a:solidFill>
              </a:rPr>
              <a:t>Not</a:t>
            </a:r>
            <a:r>
              <a:rPr lang="en-US" sz="4400" dirty="0">
                <a:solidFill>
                  <a:schemeClr val="tx2"/>
                </a:solidFill>
              </a:rPr>
              <a:t> Have Hurts the Patient at an Enormous Cost to the Healthcare System</a:t>
            </a:r>
          </a:p>
        </p:txBody>
      </p:sp>
    </p:spTree>
    <p:extLst>
      <p:ext uri="{BB962C8B-B14F-4D97-AF65-F5344CB8AC3E}">
        <p14:creationId xmlns:p14="http://schemas.microsoft.com/office/powerpoint/2010/main" val="188236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915400"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Official Definition:  Diagnostic Management Team (DMT)</a:t>
            </a:r>
          </a:p>
        </p:txBody>
      </p:sp>
      <p:sp>
        <p:nvSpPr>
          <p:cNvPr id="4" name="TextBox 3"/>
          <p:cNvSpPr txBox="1"/>
          <p:nvPr/>
        </p:nvSpPr>
        <p:spPr>
          <a:xfrm>
            <a:off x="96466" y="1273709"/>
            <a:ext cx="8883869" cy="501675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Unless </a:t>
            </a:r>
            <a:r>
              <a:rPr lang="en-US" sz="3200" b="1" u="sng" dirty="0">
                <a:latin typeface="Arial" panose="020B0604020202020204" pitchFamily="34" charset="0"/>
                <a:cs typeface="Arial" panose="020B0604020202020204" pitchFamily="34" charset="0"/>
              </a:rPr>
              <a:t>all</a:t>
            </a:r>
            <a:r>
              <a:rPr lang="en-US" sz="3200" b="1" dirty="0">
                <a:latin typeface="Arial" panose="020B0604020202020204" pitchFamily="34" charset="0"/>
                <a:cs typeface="Arial" panose="020B0604020202020204" pitchFamily="34" charset="0"/>
              </a:rPr>
              <a:t> four of the following are met, </a:t>
            </a:r>
          </a:p>
          <a:p>
            <a:pPr algn="ctr"/>
            <a:r>
              <a:rPr lang="en-US" sz="3200" b="1" dirty="0">
                <a:latin typeface="Arial" panose="020B0604020202020204" pitchFamily="34" charset="0"/>
                <a:cs typeface="Arial" panose="020B0604020202020204" pitchFamily="34" charset="0"/>
              </a:rPr>
              <a:t>a group </a:t>
            </a:r>
            <a:r>
              <a:rPr lang="en-US" sz="3200" b="1" u="sng" dirty="0">
                <a:latin typeface="Arial" panose="020B0604020202020204" pitchFamily="34" charset="0"/>
                <a:cs typeface="Arial" panose="020B0604020202020204" pitchFamily="34" charset="0"/>
              </a:rPr>
              <a:t>cannot</a:t>
            </a:r>
            <a:r>
              <a:rPr lang="en-US" sz="3200" b="1" dirty="0">
                <a:latin typeface="Arial" panose="020B0604020202020204" pitchFamily="34" charset="0"/>
                <a:cs typeface="Arial" panose="020B0604020202020204" pitchFamily="34" charset="0"/>
              </a:rPr>
              <a:t> be designated as a DMT</a:t>
            </a:r>
          </a:p>
          <a:p>
            <a:pPr algn="ctr"/>
            <a:endParaRPr lang="en-US" sz="3200" b="1" dirty="0">
              <a:solidFill>
                <a:schemeClr val="tx2"/>
              </a:solidFill>
              <a:latin typeface="Arial" panose="020B0604020202020204" pitchFamily="34" charset="0"/>
              <a:cs typeface="Arial" panose="020B0604020202020204" pitchFamily="34" charset="0"/>
            </a:endParaRPr>
          </a:p>
          <a:p>
            <a:pPr marL="461963" indent="-461963"/>
            <a:r>
              <a:rPr lang="en-US" sz="3200" b="1" dirty="0">
                <a:solidFill>
                  <a:schemeClr val="tx2"/>
                </a:solidFill>
                <a:latin typeface="Arial" panose="020B0604020202020204" pitchFamily="34" charset="0"/>
                <a:cs typeface="Arial" panose="020B0604020202020204" pitchFamily="34" charset="0"/>
              </a:rPr>
              <a:t>1. Team must meet frequently and regularly and provide patient-specific reports with no request required to provide an interpretation</a:t>
            </a:r>
          </a:p>
          <a:p>
            <a:pPr marL="461963" indent="-461963"/>
            <a:r>
              <a:rPr lang="en-US" sz="3200" b="1" dirty="0">
                <a:latin typeface="Arial" panose="020B0604020202020204" pitchFamily="34" charset="0"/>
                <a:cs typeface="Arial" panose="020B0604020202020204" pitchFamily="34" charset="0"/>
              </a:rPr>
              <a:t>2. Report must be delivered before or during the time when treatment decisions are made</a:t>
            </a:r>
            <a:endParaRPr lang="en-US" sz="32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1752600" y="6290467"/>
            <a:ext cx="266700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909024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15400"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Official Definition:  Diagnostic Management Team (DMT)</a:t>
            </a:r>
          </a:p>
        </p:txBody>
      </p:sp>
      <p:sp>
        <p:nvSpPr>
          <p:cNvPr id="4" name="TextBox 3"/>
          <p:cNvSpPr txBox="1"/>
          <p:nvPr/>
        </p:nvSpPr>
        <p:spPr>
          <a:xfrm>
            <a:off x="76200" y="1295400"/>
            <a:ext cx="9067800" cy="452431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Unless </a:t>
            </a:r>
            <a:r>
              <a:rPr lang="en-US" sz="3200" b="1" u="sng" dirty="0">
                <a:latin typeface="Arial" panose="020B0604020202020204" pitchFamily="34" charset="0"/>
                <a:cs typeface="Arial" panose="020B0604020202020204" pitchFamily="34" charset="0"/>
              </a:rPr>
              <a:t>all</a:t>
            </a:r>
            <a:r>
              <a:rPr lang="en-US" sz="3200" b="1" dirty="0">
                <a:latin typeface="Arial" panose="020B0604020202020204" pitchFamily="34" charset="0"/>
                <a:cs typeface="Arial" panose="020B0604020202020204" pitchFamily="34" charset="0"/>
              </a:rPr>
              <a:t> four of the following are met, </a:t>
            </a:r>
          </a:p>
          <a:p>
            <a:pPr algn="ctr"/>
            <a:r>
              <a:rPr lang="en-US" sz="3200" b="1" dirty="0">
                <a:latin typeface="Arial" panose="020B0604020202020204" pitchFamily="34" charset="0"/>
                <a:cs typeface="Arial" panose="020B0604020202020204" pitchFamily="34" charset="0"/>
              </a:rPr>
              <a:t>a group </a:t>
            </a:r>
            <a:r>
              <a:rPr lang="en-US" sz="3200" b="1" u="sng" dirty="0">
                <a:latin typeface="Arial" panose="020B0604020202020204" pitchFamily="34" charset="0"/>
                <a:cs typeface="Arial" panose="020B0604020202020204" pitchFamily="34" charset="0"/>
              </a:rPr>
              <a:t>cannot</a:t>
            </a:r>
            <a:r>
              <a:rPr lang="en-US" sz="3200" b="1" dirty="0">
                <a:latin typeface="Arial" panose="020B0604020202020204" pitchFamily="34" charset="0"/>
                <a:cs typeface="Arial" panose="020B0604020202020204" pitchFamily="34" charset="0"/>
              </a:rPr>
              <a:t> be designated as a DMT</a:t>
            </a:r>
          </a:p>
          <a:p>
            <a:pPr algn="ctr"/>
            <a:endParaRPr lang="en-US" sz="3200" b="1" dirty="0">
              <a:solidFill>
                <a:schemeClr val="tx2"/>
              </a:solidFill>
              <a:latin typeface="Arial" panose="020B0604020202020204" pitchFamily="34" charset="0"/>
              <a:cs typeface="Arial" panose="020B0604020202020204" pitchFamily="34" charset="0"/>
            </a:endParaRPr>
          </a:p>
          <a:p>
            <a:pPr marL="461963" indent="-461963"/>
            <a:r>
              <a:rPr lang="en-US" sz="3200" b="1" dirty="0">
                <a:solidFill>
                  <a:schemeClr val="tx2"/>
                </a:solidFill>
                <a:latin typeface="Arial" panose="020B0604020202020204" pitchFamily="34" charset="0"/>
                <a:cs typeface="Arial" panose="020B0604020202020204" pitchFamily="34" charset="0"/>
              </a:rPr>
              <a:t>3. Report must consider the clinical context in which the diagnostic tests are ordered, and attempt to synthesize all relevant diagnostic test results </a:t>
            </a:r>
          </a:p>
          <a:p>
            <a:pPr marL="461963" indent="-461963"/>
            <a:r>
              <a:rPr lang="en-US" sz="3200" b="1" dirty="0">
                <a:latin typeface="Arial" panose="020B0604020202020204" pitchFamily="34" charset="0"/>
                <a:cs typeface="Arial" panose="020B0604020202020204" pitchFamily="34" charset="0"/>
              </a:rPr>
              <a:t>4. Report must be entered into the patient’s medical record</a:t>
            </a:r>
            <a:endParaRPr lang="en-US" sz="32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1752600" y="6290467"/>
            <a:ext cx="266700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299405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9846" y="150516"/>
            <a:ext cx="5170667"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Goals of a DMT</a:t>
            </a:r>
          </a:p>
        </p:txBody>
      </p:sp>
      <p:sp>
        <p:nvSpPr>
          <p:cNvPr id="5" name="TextBox 4"/>
          <p:cNvSpPr txBox="1"/>
          <p:nvPr/>
        </p:nvSpPr>
        <p:spPr>
          <a:xfrm>
            <a:off x="288898" y="1410355"/>
            <a:ext cx="8686800" cy="5724644"/>
          </a:xfrm>
          <a:prstGeom prst="rect">
            <a:avLst/>
          </a:prstGeom>
          <a:noFill/>
        </p:spPr>
        <p:txBody>
          <a:bodyPr wrap="square" rtlCol="0">
            <a:spAutoFit/>
          </a:bodyPr>
          <a:lstStyle/>
          <a:p>
            <a:pPr algn="ctr"/>
            <a:r>
              <a:rPr lang="en-US" sz="3400" b="1" dirty="0">
                <a:latin typeface="Arial" panose="020B0604020202020204" pitchFamily="34" charset="0"/>
                <a:cs typeface="Arial" panose="020B0604020202020204" pitchFamily="34" charset="0"/>
              </a:rPr>
              <a:t>Involve diagnostic experts </a:t>
            </a:r>
          </a:p>
          <a:p>
            <a:pPr algn="ctr"/>
            <a:r>
              <a:rPr lang="en-US" sz="3400" b="1" dirty="0">
                <a:latin typeface="Arial" panose="020B0604020202020204" pitchFamily="34" charset="0"/>
                <a:cs typeface="Arial" panose="020B0604020202020204" pitchFamily="34" charset="0"/>
              </a:rPr>
              <a:t>with high-level content knowledge to:</a:t>
            </a:r>
          </a:p>
          <a:p>
            <a:pPr marL="457200" indent="-457200">
              <a:buFont typeface="Arial" panose="020B0604020202020204" pitchFamily="34" charset="0"/>
              <a:buChar char="•"/>
            </a:pPr>
            <a:endParaRPr lang="en-US" sz="34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400" b="1" dirty="0">
                <a:solidFill>
                  <a:schemeClr val="tx2"/>
                </a:solidFill>
                <a:latin typeface="Arial" panose="020B0604020202020204" pitchFamily="34" charset="0"/>
                <a:cs typeface="Arial" panose="020B0604020202020204" pitchFamily="34" charset="0"/>
              </a:rPr>
              <a:t>Shorten the time to diagnosis </a:t>
            </a:r>
          </a:p>
          <a:p>
            <a:pPr marL="457200" indent="-457200">
              <a:buFont typeface="Arial" panose="020B0604020202020204" pitchFamily="34" charset="0"/>
              <a:buChar char="•"/>
            </a:pPr>
            <a:endParaRPr lang="en-US" sz="34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400" b="1" dirty="0">
                <a:latin typeface="Arial" panose="020B0604020202020204" pitchFamily="34" charset="0"/>
                <a:cs typeface="Arial" panose="020B0604020202020204" pitchFamily="34" charset="0"/>
              </a:rPr>
              <a:t>Increase the accuracy of diagnosis</a:t>
            </a:r>
          </a:p>
          <a:p>
            <a:r>
              <a:rPr lang="en-US" sz="3400" b="1"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3400" b="1" dirty="0">
                <a:solidFill>
                  <a:schemeClr val="tx2"/>
                </a:solidFill>
                <a:latin typeface="Arial" panose="020B0604020202020204" pitchFamily="34" charset="0"/>
                <a:cs typeface="Arial" panose="020B0604020202020204" pitchFamily="34" charset="0"/>
              </a:rPr>
              <a:t>Optimize the utilization of laboratory tests </a:t>
            </a:r>
          </a:p>
          <a:p>
            <a:endParaRPr lang="en-US" sz="3200" b="1" dirty="0">
              <a:latin typeface="Arial" panose="020B0604020202020204" pitchFamily="34" charset="0"/>
              <a:cs typeface="Arial" panose="020B0604020202020204" pitchFamily="34" charset="0"/>
            </a:endParaRPr>
          </a:p>
          <a:p>
            <a:endParaRPr lang="en-US"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1752600" y="6290467"/>
            <a:ext cx="266700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693335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4893" y="1131330"/>
            <a:ext cx="7772400" cy="1470025"/>
          </a:xfrm>
        </p:spPr>
        <p:txBody>
          <a:bodyPr/>
          <a:lstStyle/>
          <a:p>
            <a:r>
              <a:rPr lang="en-US" sz="4400" dirty="0"/>
              <a:t>An expert can be anyone in our specialty or another one,  </a:t>
            </a:r>
            <a:r>
              <a:rPr lang="en-US" sz="4400" dirty="0">
                <a:solidFill>
                  <a:srgbClr val="C00000"/>
                </a:solidFill>
              </a:rPr>
              <a:t>independent of degree, </a:t>
            </a:r>
            <a:br>
              <a:rPr lang="en-US" sz="4400" dirty="0">
                <a:solidFill>
                  <a:srgbClr val="FF0000"/>
                </a:solidFill>
              </a:rPr>
            </a:br>
            <a:r>
              <a:rPr lang="en-US" sz="4400" dirty="0"/>
              <a:t> who can contribute valuable clinical information to a diagnosis under consideration</a:t>
            </a:r>
          </a:p>
        </p:txBody>
      </p:sp>
      <p:sp>
        <p:nvSpPr>
          <p:cNvPr id="2" name="Oval 1"/>
          <p:cNvSpPr/>
          <p:nvPr/>
        </p:nvSpPr>
        <p:spPr>
          <a:xfrm>
            <a:off x="970060" y="2377440"/>
            <a:ext cx="6925586" cy="94620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26938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6359574"/>
            <a:ext cx="2667000" cy="461665"/>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383981" y="1164134"/>
            <a:ext cx="8610600" cy="5693866"/>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A major problem is that non-MD experts feel uncertain about their knowledge of clinical medicine</a:t>
            </a:r>
          </a:p>
          <a:p>
            <a:endParaRPr lang="en-US" sz="2800" b="1"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tx2"/>
                </a:solidFill>
                <a:latin typeface="Arial" panose="020B0604020202020204" pitchFamily="34" charset="0"/>
                <a:cs typeface="Arial" panose="020B0604020202020204" pitchFamily="34" charset="0"/>
              </a:rPr>
              <a:t>The perception by non-MDs that MD experts have in-depth knowledge into all clinical presentations and all diagnostic procedures is incorrect</a:t>
            </a:r>
          </a:p>
          <a:p>
            <a:endParaRPr lang="en-US" sz="2800" b="1"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Expert level information can be learned by </a:t>
            </a:r>
          </a:p>
          <a:p>
            <a:pPr marL="457200"/>
            <a:r>
              <a:rPr lang="en-US" sz="2800" b="1" dirty="0">
                <a:latin typeface="Arial" panose="020B0604020202020204" pitchFamily="34" charset="0"/>
                <a:cs typeface="Arial" panose="020B0604020202020204" pitchFamily="34" charset="0"/>
              </a:rPr>
              <a:t>non-MDs in a matter of months, and then as more cases are encountered, the expertise grows</a:t>
            </a:r>
          </a:p>
        </p:txBody>
      </p:sp>
      <p:sp>
        <p:nvSpPr>
          <p:cNvPr id="3" name="TextBox 2"/>
          <p:cNvSpPr txBox="1"/>
          <p:nvPr/>
        </p:nvSpPr>
        <p:spPr>
          <a:xfrm>
            <a:off x="73218" y="247816"/>
            <a:ext cx="8921363" cy="707886"/>
          </a:xfrm>
          <a:prstGeom prst="rect">
            <a:avLst/>
          </a:prstGeom>
          <a:noFill/>
          <a:ln>
            <a:noFill/>
          </a:ln>
          <a:effectLst/>
        </p:spPr>
        <p:txBody>
          <a:bodyPr wrap="square">
            <a:spAutoFit/>
          </a:bodyPr>
          <a:lstStyle/>
          <a:p>
            <a:pPr algn="ctr" fontAlgn="auto">
              <a:spcBef>
                <a:spcPts val="0"/>
              </a:spcBef>
              <a:spcAft>
                <a:spcPts val="0"/>
              </a:spcAft>
              <a:defRPr/>
            </a:pPr>
            <a:r>
              <a:rPr lang="en-US" sz="4000" b="1" dirty="0">
                <a:latin typeface="Arial" panose="020B0604020202020204" pitchFamily="34" charset="0"/>
                <a:ea typeface="ＭＳ Ｐゴシック" panose="020B0600070205080204" pitchFamily="34" charset="-128"/>
                <a:cs typeface="Arial" panose="020B0604020202020204" pitchFamily="34" charset="0"/>
              </a:rPr>
              <a:t>Can Non-MD Experts Lead a DMT?</a:t>
            </a:r>
          </a:p>
        </p:txBody>
      </p:sp>
    </p:spTree>
    <p:extLst>
      <p:ext uri="{BB962C8B-B14F-4D97-AF65-F5344CB8AC3E}">
        <p14:creationId xmlns:p14="http://schemas.microsoft.com/office/powerpoint/2010/main" val="15612933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097" y="278959"/>
            <a:ext cx="8534400" cy="5632311"/>
          </a:xfrm>
          <a:prstGeom prst="rect">
            <a:avLst/>
          </a:prstGeom>
          <a:noFill/>
        </p:spPr>
        <p:txBody>
          <a:bodyPr wrap="square" rtlCol="0">
            <a:spAutoFit/>
          </a:bodyPr>
          <a:lstStyle/>
          <a:p>
            <a:pPr algn="ctr"/>
            <a:r>
              <a:rPr lang="en-US" sz="3600" b="1" dirty="0">
                <a:cs typeface="Arial" panose="020B0604020202020204" pitchFamily="34" charset="0"/>
              </a:rPr>
              <a:t>How does a DMT save money?</a:t>
            </a:r>
          </a:p>
          <a:p>
            <a:pPr algn="ctr"/>
            <a:endParaRPr lang="en-US" sz="3600" b="1" dirty="0">
              <a:cs typeface="Arial" panose="020B0604020202020204" pitchFamily="34" charset="0"/>
            </a:endParaRPr>
          </a:p>
          <a:p>
            <a:pPr algn="ctr"/>
            <a:r>
              <a:rPr lang="en-US" sz="3600" b="1" dirty="0">
                <a:solidFill>
                  <a:schemeClr val="tx2"/>
                </a:solidFill>
                <a:cs typeface="Arial" panose="020B0604020202020204" pitchFamily="34" charset="0"/>
              </a:rPr>
              <a:t>BETTER UTILIZATION</a:t>
            </a:r>
          </a:p>
          <a:p>
            <a:pPr algn="ctr"/>
            <a:endParaRPr lang="en-US" sz="3600" b="1" dirty="0">
              <a:cs typeface="Arial" panose="020B0604020202020204" pitchFamily="34" charset="0"/>
            </a:endParaRPr>
          </a:p>
          <a:p>
            <a:pPr algn="ctr"/>
            <a:r>
              <a:rPr lang="en-US" sz="3600" b="1" dirty="0">
                <a:solidFill>
                  <a:schemeClr val="tx2"/>
                </a:solidFill>
                <a:cs typeface="Arial" panose="020B0604020202020204" pitchFamily="34" charset="0"/>
              </a:rPr>
              <a:t>Experts Know Better Which Tests to Select and Can Minimize Overutilization and Underutilization of Diagnostic Tests and Reach a Definitive Diagnosis Sooner </a:t>
            </a:r>
          </a:p>
          <a:p>
            <a:pPr algn="ctr"/>
            <a:r>
              <a:rPr lang="en-US" sz="3600" b="1" dirty="0">
                <a:solidFill>
                  <a:schemeClr val="tx2"/>
                </a:solidFill>
                <a:cs typeface="Arial" panose="020B0604020202020204" pitchFamily="34" charset="0"/>
              </a:rPr>
              <a:t>with Fewer Studies</a:t>
            </a:r>
          </a:p>
        </p:txBody>
      </p:sp>
    </p:spTree>
    <p:extLst>
      <p:ext uri="{BB962C8B-B14F-4D97-AF65-F5344CB8AC3E}">
        <p14:creationId xmlns:p14="http://schemas.microsoft.com/office/powerpoint/2010/main" val="3799470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1139" y="362370"/>
            <a:ext cx="7772400" cy="1470025"/>
          </a:xfrm>
        </p:spPr>
        <p:txBody>
          <a:bodyPr/>
          <a:lstStyle/>
          <a:p>
            <a:r>
              <a:rPr lang="en-US" sz="4800" dirty="0"/>
              <a:t>For Those Departments with Active DMTs, the question is often posed </a:t>
            </a:r>
            <a:r>
              <a:rPr lang="en-US" sz="4800" dirty="0">
                <a:solidFill>
                  <a:schemeClr val="tx2"/>
                </a:solidFill>
              </a:rPr>
              <a:t>“</a:t>
            </a:r>
            <a:r>
              <a:rPr lang="en-US" sz="4800" u="sng" dirty="0">
                <a:solidFill>
                  <a:schemeClr val="tx2"/>
                </a:solidFill>
              </a:rPr>
              <a:t>How Much</a:t>
            </a:r>
            <a:r>
              <a:rPr lang="en-US" sz="4800" dirty="0">
                <a:solidFill>
                  <a:schemeClr val="tx2"/>
                </a:solidFill>
              </a:rPr>
              <a:t> Did the DMT Save by Establishing the Correct Diagnosis Accurately with the Right Number of Tests?”</a:t>
            </a:r>
          </a:p>
        </p:txBody>
      </p:sp>
    </p:spTree>
    <p:extLst>
      <p:ext uri="{BB962C8B-B14F-4D97-AF65-F5344CB8AC3E}">
        <p14:creationId xmlns:p14="http://schemas.microsoft.com/office/powerpoint/2010/main" val="4294839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9091" y="1157500"/>
            <a:ext cx="7772400" cy="1470025"/>
          </a:xfrm>
        </p:spPr>
        <p:txBody>
          <a:bodyPr/>
          <a:lstStyle/>
          <a:p>
            <a:r>
              <a:rPr lang="en-US" sz="5400" dirty="0"/>
              <a:t>That Number is Only Able to Be Estimated, But Can Provide a Clear Answer That It Saves Money</a:t>
            </a:r>
          </a:p>
        </p:txBody>
      </p:sp>
    </p:spTree>
    <p:extLst>
      <p:ext uri="{BB962C8B-B14F-4D97-AF65-F5344CB8AC3E}">
        <p14:creationId xmlns:p14="http://schemas.microsoft.com/office/powerpoint/2010/main" val="116392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7" y="103366"/>
            <a:ext cx="9012803" cy="1143000"/>
          </a:xfrm>
        </p:spPr>
        <p:txBody>
          <a:bodyPr/>
          <a:lstStyle/>
          <a:p>
            <a:r>
              <a:rPr lang="en-US" sz="3000" dirty="0"/>
              <a:t>Quantitation of Savings by the DMT is a Common Challenge to Not Invest in Diagnostic Teams</a:t>
            </a:r>
          </a:p>
        </p:txBody>
      </p:sp>
      <p:sp>
        <p:nvSpPr>
          <p:cNvPr id="3" name="Content Placeholder 2"/>
          <p:cNvSpPr>
            <a:spLocks noGrp="1"/>
          </p:cNvSpPr>
          <p:nvPr>
            <p:ph idx="1"/>
          </p:nvPr>
        </p:nvSpPr>
        <p:spPr>
          <a:xfrm>
            <a:off x="65597" y="1548516"/>
            <a:ext cx="8881607" cy="4525962"/>
          </a:xfrm>
        </p:spPr>
        <p:txBody>
          <a:bodyPr/>
          <a:lstStyle/>
          <a:p>
            <a:pPr algn="ctr"/>
            <a:r>
              <a:rPr lang="en-US" sz="3000" dirty="0"/>
              <a:t>Missing the Diagnosis </a:t>
            </a:r>
          </a:p>
          <a:p>
            <a:pPr algn="ctr"/>
            <a:r>
              <a:rPr lang="en-US" sz="3000" dirty="0"/>
              <a:t>of Deep Vein Thrombosis</a:t>
            </a:r>
          </a:p>
          <a:p>
            <a:pPr algn="ctr"/>
            <a:endParaRPr lang="en-US" sz="3000" dirty="0"/>
          </a:p>
          <a:p>
            <a:pPr algn="ctr"/>
            <a:r>
              <a:rPr lang="en-US" sz="3000" dirty="0">
                <a:solidFill>
                  <a:schemeClr val="tx2"/>
                </a:solidFill>
              </a:rPr>
              <a:t>How much does it cost?</a:t>
            </a:r>
          </a:p>
          <a:p>
            <a:pPr algn="ctr"/>
            <a:endParaRPr lang="en-US" sz="3000" dirty="0"/>
          </a:p>
          <a:p>
            <a:pPr algn="ctr"/>
            <a:r>
              <a:rPr lang="en-US" sz="3000" dirty="0"/>
              <a:t>It depends upon what might happen, and the cost of the different outcomes varies widely</a:t>
            </a:r>
          </a:p>
          <a:p>
            <a:pPr algn="ctr"/>
            <a:endParaRPr lang="en-US" sz="3000" dirty="0"/>
          </a:p>
          <a:p>
            <a:pPr algn="ctr"/>
            <a:r>
              <a:rPr lang="en-US" sz="3000" dirty="0"/>
              <a:t>Cannot “Roll the Camera Forward and </a:t>
            </a:r>
          </a:p>
          <a:p>
            <a:pPr algn="ctr"/>
            <a:r>
              <a:rPr lang="en-US" sz="3000" dirty="0"/>
              <a:t>then Wind It Back”</a:t>
            </a:r>
          </a:p>
        </p:txBody>
      </p:sp>
    </p:spTree>
    <p:extLst>
      <p:ext uri="{BB962C8B-B14F-4D97-AF65-F5344CB8AC3E}">
        <p14:creationId xmlns:p14="http://schemas.microsoft.com/office/powerpoint/2010/main" val="25655347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5A98B217-C575-4D91-A4D2-C7E6718D0E1F}"/>
              </a:ext>
            </a:extLst>
          </p:cNvPr>
          <p:cNvSpPr>
            <a:spLocks noGrp="1"/>
          </p:cNvSpPr>
          <p:nvPr>
            <p:ph type="title"/>
          </p:nvPr>
        </p:nvSpPr>
        <p:spPr>
          <a:xfrm>
            <a:off x="1614115" y="235506"/>
            <a:ext cx="5716988" cy="738664"/>
          </a:xfrm>
        </p:spPr>
        <p:txBody>
          <a:bodyPr wrap="square">
            <a:spAutoFit/>
          </a:bodyPr>
          <a:lstStyle/>
          <a:p>
            <a:r>
              <a:rPr lang="en-US" altLang="en-US" sz="4800" b="1" dirty="0">
                <a:latin typeface="Arial" panose="020B0604020202020204" pitchFamily="34" charset="0"/>
              </a:rPr>
              <a:t>Options 1 and 2</a:t>
            </a:r>
          </a:p>
        </p:txBody>
      </p:sp>
      <p:sp>
        <p:nvSpPr>
          <p:cNvPr id="5" name="TextBox 4">
            <a:extLst>
              <a:ext uri="{FF2B5EF4-FFF2-40B4-BE49-F238E27FC236}">
                <a16:creationId xmlns:a16="http://schemas.microsoft.com/office/drawing/2014/main" id="{AD096C2D-2578-4266-9841-531862437A61}"/>
              </a:ext>
            </a:extLst>
          </p:cNvPr>
          <p:cNvSpPr txBox="1"/>
          <p:nvPr/>
        </p:nvSpPr>
        <p:spPr>
          <a:xfrm>
            <a:off x="2989690" y="1892245"/>
            <a:ext cx="6154311" cy="3970318"/>
          </a:xfrm>
          <a:prstGeom prst="rect">
            <a:avLst/>
          </a:prstGeom>
          <a:noFill/>
        </p:spPr>
        <p:txBody>
          <a:bodyPr wrap="square">
            <a:spAutoFit/>
          </a:bodyPr>
          <a:lstStyle/>
          <a:p>
            <a:pPr algn="ctr">
              <a:defRPr/>
            </a:pPr>
            <a:r>
              <a:rPr lang="en-US" sz="2800" b="1" u="sng" dirty="0">
                <a:solidFill>
                  <a:schemeClr val="tx2"/>
                </a:solidFill>
                <a:cs typeface="Arial" panose="020B0604020202020204" pitchFamily="34" charset="0"/>
              </a:rPr>
              <a:t>Option 1:</a:t>
            </a:r>
          </a:p>
          <a:p>
            <a:pPr marL="257168" indent="-257168">
              <a:buFont typeface="Arial" panose="020B0604020202020204" pitchFamily="34" charset="0"/>
              <a:buChar char="•"/>
              <a:defRPr/>
            </a:pPr>
            <a:r>
              <a:rPr lang="en-US" sz="2800" b="1" dirty="0">
                <a:solidFill>
                  <a:schemeClr val="tx2"/>
                </a:solidFill>
                <a:cs typeface="Arial" panose="020B0604020202020204" pitchFamily="34" charset="0"/>
              </a:rPr>
              <a:t>Clot stays in leg</a:t>
            </a:r>
          </a:p>
          <a:p>
            <a:pPr marL="257168" indent="-257168">
              <a:buFont typeface="Arial" panose="020B0604020202020204" pitchFamily="34" charset="0"/>
              <a:buChar char="•"/>
              <a:defRPr/>
            </a:pPr>
            <a:r>
              <a:rPr lang="en-US" sz="2800" b="1" dirty="0">
                <a:solidFill>
                  <a:schemeClr val="tx2"/>
                </a:solidFill>
                <a:cs typeface="Arial" panose="020B0604020202020204" pitchFamily="34" charset="0"/>
              </a:rPr>
              <a:t>Active fibrinolysis and clot dissolves on its own</a:t>
            </a:r>
          </a:p>
          <a:p>
            <a:pPr marL="257168" indent="-257168">
              <a:buFont typeface="Arial" panose="020B0604020202020204" pitchFamily="34" charset="0"/>
              <a:buChar char="•"/>
              <a:defRPr/>
            </a:pPr>
            <a:r>
              <a:rPr lang="en-US" sz="2800" b="1" dirty="0">
                <a:solidFill>
                  <a:schemeClr val="tx2"/>
                </a:solidFill>
                <a:cs typeface="Arial" panose="020B0604020202020204" pitchFamily="34" charset="0"/>
              </a:rPr>
              <a:t>Cost:  &lt; $2000</a:t>
            </a:r>
          </a:p>
          <a:p>
            <a:pPr marL="257168" indent="-257168">
              <a:buFont typeface="Arial" panose="020B0604020202020204" pitchFamily="34" charset="0"/>
              <a:buChar char="•"/>
              <a:defRPr/>
            </a:pPr>
            <a:endParaRPr lang="en-US" sz="2800" b="1" dirty="0">
              <a:cs typeface="Arial" panose="020B0604020202020204" pitchFamily="34" charset="0"/>
            </a:endParaRPr>
          </a:p>
          <a:p>
            <a:pPr algn="ctr">
              <a:defRPr/>
            </a:pPr>
            <a:r>
              <a:rPr lang="en-US" sz="2800" b="1" u="sng" dirty="0">
                <a:cs typeface="Arial" panose="020B0604020202020204" pitchFamily="34" charset="0"/>
              </a:rPr>
              <a:t>Option 2:</a:t>
            </a:r>
            <a:endParaRPr lang="en-US" sz="2800" b="1" dirty="0">
              <a:cs typeface="Arial" panose="020B0604020202020204" pitchFamily="34" charset="0"/>
            </a:endParaRPr>
          </a:p>
          <a:p>
            <a:pPr marL="257168" indent="-257168">
              <a:buFont typeface="Arial" panose="020B0604020202020204" pitchFamily="34" charset="0"/>
              <a:buChar char="•"/>
              <a:defRPr/>
            </a:pPr>
            <a:r>
              <a:rPr lang="en-US" sz="2800" b="1" dirty="0">
                <a:cs typeface="Arial" panose="020B0604020202020204" pitchFamily="34" charset="0"/>
              </a:rPr>
              <a:t>Small embolism-asymptomatic</a:t>
            </a:r>
          </a:p>
          <a:p>
            <a:pPr marL="257168" indent="-257168">
              <a:buFont typeface="Arial" panose="020B0604020202020204" pitchFamily="34" charset="0"/>
              <a:buChar char="•"/>
              <a:defRPr/>
            </a:pPr>
            <a:r>
              <a:rPr lang="en-US" sz="2800" b="1" dirty="0">
                <a:cs typeface="Arial" panose="020B0604020202020204" pitchFamily="34" charset="0"/>
              </a:rPr>
              <a:t>Cost:  &lt; $2000</a:t>
            </a:r>
            <a:endParaRPr lang="en-US" sz="2800" b="1" u="sng" dirty="0">
              <a:cs typeface="Arial" panose="020B0604020202020204" pitchFamily="34" charset="0"/>
            </a:endParaRPr>
          </a:p>
        </p:txBody>
      </p:sp>
      <p:pic>
        <p:nvPicPr>
          <p:cNvPr id="35844" name="Picture 5">
            <a:extLst>
              <a:ext uri="{FF2B5EF4-FFF2-40B4-BE49-F238E27FC236}">
                <a16:creationId xmlns:a16="http://schemas.microsoft.com/office/drawing/2014/main" id="{6050DF09-528F-4F03-9AC4-821B5773E4EE}"/>
              </a:ext>
            </a:extLst>
          </p:cNvPr>
          <p:cNvPicPr>
            <a:picLocks noChangeAspect="1"/>
          </p:cNvPicPr>
          <p:nvPr/>
        </p:nvPicPr>
        <p:blipFill>
          <a:blip r:embed="rId2">
            <a:extLst>
              <a:ext uri="{28A0092B-C50C-407E-A947-70E740481C1C}">
                <a14:useLocalDpi xmlns:a14="http://schemas.microsoft.com/office/drawing/2010/main" val="0"/>
              </a:ext>
            </a:extLst>
          </a:blip>
          <a:srcRect l="12614" t="1111" r="16928" b="2223"/>
          <a:stretch>
            <a:fillRect/>
          </a:stretch>
        </p:blipFill>
        <p:spPr bwMode="auto">
          <a:xfrm>
            <a:off x="606364" y="1808191"/>
            <a:ext cx="2151062"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6">
            <a:extLst>
              <a:ext uri="{FF2B5EF4-FFF2-40B4-BE49-F238E27FC236}">
                <a16:creationId xmlns:a16="http://schemas.microsoft.com/office/drawing/2014/main" id="{340F96F0-E7A9-4D11-9541-EECC7CCEEC9A}"/>
              </a:ext>
            </a:extLst>
          </p:cNvPr>
          <p:cNvSpPr txBox="1">
            <a:spLocks noChangeArrowheads="1"/>
          </p:cNvSpPr>
          <p:nvPr/>
        </p:nvSpPr>
        <p:spPr bwMode="auto">
          <a:xfrm>
            <a:off x="12639" y="2761973"/>
            <a:ext cx="118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800" b="1" dirty="0">
                <a:solidFill>
                  <a:srgbClr val="FF0000"/>
                </a:solidFill>
              </a:rPr>
              <a:t>Option 2</a:t>
            </a:r>
          </a:p>
        </p:txBody>
      </p:sp>
      <p:sp>
        <p:nvSpPr>
          <p:cNvPr id="35846" name="TextBox 7">
            <a:extLst>
              <a:ext uri="{FF2B5EF4-FFF2-40B4-BE49-F238E27FC236}">
                <a16:creationId xmlns:a16="http://schemas.microsoft.com/office/drawing/2014/main" id="{40B9210F-E7DA-40DD-AECE-61C3B25EFB8C}"/>
              </a:ext>
            </a:extLst>
          </p:cNvPr>
          <p:cNvSpPr txBox="1">
            <a:spLocks noChangeArrowheads="1"/>
          </p:cNvSpPr>
          <p:nvPr/>
        </p:nvSpPr>
        <p:spPr bwMode="auto">
          <a:xfrm>
            <a:off x="262808" y="4092847"/>
            <a:ext cx="1252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800" b="1" dirty="0">
                <a:solidFill>
                  <a:srgbClr val="FF0000"/>
                </a:solidFill>
              </a:rPr>
              <a:t>Option 1</a:t>
            </a:r>
          </a:p>
        </p:txBody>
      </p:sp>
    </p:spTree>
    <p:extLst>
      <p:ext uri="{BB962C8B-B14F-4D97-AF65-F5344CB8AC3E}">
        <p14:creationId xmlns:p14="http://schemas.microsoft.com/office/powerpoint/2010/main" val="297833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74026" y="311220"/>
            <a:ext cx="5136543" cy="646331"/>
          </a:xfrm>
          <a:prstGeom prst="rect">
            <a:avLst/>
          </a:prstGeom>
          <a:noFill/>
        </p:spPr>
        <p:txBody>
          <a:bodyPr wrap="square" rtlCol="0">
            <a:spAutoFit/>
          </a:bodyPr>
          <a:lstStyle/>
          <a:p>
            <a:pPr algn="ctr"/>
            <a:r>
              <a:rPr lang="en-US" sz="3600" b="1" i="1" dirty="0">
                <a:solidFill>
                  <a:srgbClr val="C00000"/>
                </a:solidFill>
              </a:rPr>
              <a:t>Wrong Diagnosis</a:t>
            </a:r>
          </a:p>
        </p:txBody>
      </p:sp>
      <p:sp>
        <p:nvSpPr>
          <p:cNvPr id="9" name="TextBox 8"/>
          <p:cNvSpPr txBox="1"/>
          <p:nvPr/>
        </p:nvSpPr>
        <p:spPr>
          <a:xfrm>
            <a:off x="5423070" y="3112686"/>
            <a:ext cx="3641417" cy="1077218"/>
          </a:xfrm>
          <a:prstGeom prst="rect">
            <a:avLst/>
          </a:prstGeom>
          <a:noFill/>
        </p:spPr>
        <p:txBody>
          <a:bodyPr wrap="square" rtlCol="0">
            <a:spAutoFit/>
          </a:bodyPr>
          <a:lstStyle/>
          <a:p>
            <a:pPr algn="ctr"/>
            <a:r>
              <a:rPr lang="en-US" sz="3200" b="1" dirty="0"/>
              <a:t>Illness </a:t>
            </a:r>
          </a:p>
          <a:p>
            <a:pPr algn="ctr"/>
            <a:r>
              <a:rPr lang="en-US" sz="3200" b="1" dirty="0"/>
              <a:t>Progressed</a:t>
            </a:r>
          </a:p>
        </p:txBody>
      </p:sp>
      <p:sp>
        <p:nvSpPr>
          <p:cNvPr id="10" name="TextBox 9"/>
          <p:cNvSpPr txBox="1"/>
          <p:nvPr/>
        </p:nvSpPr>
        <p:spPr>
          <a:xfrm>
            <a:off x="-98453" y="3112686"/>
            <a:ext cx="4331490" cy="1077218"/>
          </a:xfrm>
          <a:prstGeom prst="rect">
            <a:avLst/>
          </a:prstGeom>
          <a:noFill/>
        </p:spPr>
        <p:txBody>
          <a:bodyPr wrap="square" rtlCol="0">
            <a:spAutoFit/>
          </a:bodyPr>
          <a:lstStyle/>
          <a:p>
            <a:pPr algn="ctr"/>
            <a:r>
              <a:rPr lang="en-US" sz="3200" b="1" dirty="0"/>
              <a:t>Improved Despite</a:t>
            </a:r>
          </a:p>
          <a:p>
            <a:pPr algn="ctr"/>
            <a:r>
              <a:rPr lang="en-US" sz="3200" b="1" dirty="0"/>
              <a:t>Incorrect Treatment</a:t>
            </a:r>
          </a:p>
        </p:txBody>
      </p:sp>
      <p:sp>
        <p:nvSpPr>
          <p:cNvPr id="11" name="TextBox 10"/>
          <p:cNvSpPr txBox="1"/>
          <p:nvPr/>
        </p:nvSpPr>
        <p:spPr>
          <a:xfrm>
            <a:off x="372514" y="5105345"/>
            <a:ext cx="8439993" cy="1077218"/>
          </a:xfrm>
          <a:prstGeom prst="rect">
            <a:avLst/>
          </a:prstGeom>
          <a:noFill/>
        </p:spPr>
        <p:txBody>
          <a:bodyPr wrap="square" rtlCol="0">
            <a:spAutoFit/>
          </a:bodyPr>
          <a:lstStyle/>
          <a:p>
            <a:pPr algn="ctr"/>
            <a:r>
              <a:rPr lang="en-US" sz="3200" b="1" dirty="0">
                <a:solidFill>
                  <a:schemeClr val="tx2"/>
                </a:solidFill>
              </a:rPr>
              <a:t>Major Cause of Chronic Disease </a:t>
            </a:r>
          </a:p>
          <a:p>
            <a:pPr algn="ctr"/>
            <a:r>
              <a:rPr lang="en-US" sz="3200" b="1" dirty="0">
                <a:solidFill>
                  <a:schemeClr val="tx2"/>
                </a:solidFill>
              </a:rPr>
              <a:t>and Preventable Death</a:t>
            </a:r>
          </a:p>
        </p:txBody>
      </p:sp>
      <p:grpSp>
        <p:nvGrpSpPr>
          <p:cNvPr id="2" name="Group 1"/>
          <p:cNvGrpSpPr/>
          <p:nvPr/>
        </p:nvGrpSpPr>
        <p:grpSpPr>
          <a:xfrm>
            <a:off x="2353585" y="957551"/>
            <a:ext cx="5136543" cy="4115685"/>
            <a:chOff x="2202511" y="893902"/>
            <a:chExt cx="5136543" cy="4115685"/>
          </a:xfrm>
        </p:grpSpPr>
        <p:sp>
          <p:nvSpPr>
            <p:cNvPr id="8" name="TextBox 7"/>
            <p:cNvSpPr txBox="1"/>
            <p:nvPr/>
          </p:nvSpPr>
          <p:spPr>
            <a:xfrm>
              <a:off x="2202511" y="1711604"/>
              <a:ext cx="5136543" cy="584775"/>
            </a:xfrm>
            <a:prstGeom prst="rect">
              <a:avLst/>
            </a:prstGeom>
            <a:noFill/>
          </p:spPr>
          <p:txBody>
            <a:bodyPr wrap="square" rtlCol="0">
              <a:spAutoFit/>
            </a:bodyPr>
            <a:lstStyle/>
            <a:p>
              <a:pPr algn="ctr"/>
              <a:r>
                <a:rPr lang="en-US" sz="3200" b="1" dirty="0">
                  <a:solidFill>
                    <a:schemeClr val="tx2"/>
                  </a:solidFill>
                </a:rPr>
                <a:t>Ineffective Treatment</a:t>
              </a:r>
            </a:p>
          </p:txBody>
        </p:sp>
        <p:cxnSp>
          <p:nvCxnSpPr>
            <p:cNvPr id="16" name="Straight Arrow Connector 15"/>
            <p:cNvCxnSpPr/>
            <p:nvPr/>
          </p:nvCxnSpPr>
          <p:spPr>
            <a:xfrm flipH="1">
              <a:off x="4516335" y="893902"/>
              <a:ext cx="2" cy="9068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202511" y="2384114"/>
              <a:ext cx="955480" cy="65105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36495" y="2335290"/>
              <a:ext cx="1022114" cy="70390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516338" y="4126255"/>
              <a:ext cx="1374254" cy="8833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00502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1DC8FEBD-22B0-4193-A9F0-9287D3F85998}"/>
              </a:ext>
            </a:extLst>
          </p:cNvPr>
          <p:cNvSpPr>
            <a:spLocks noGrp="1"/>
          </p:cNvSpPr>
          <p:nvPr>
            <p:ph type="title"/>
          </p:nvPr>
        </p:nvSpPr>
        <p:spPr>
          <a:xfrm>
            <a:off x="1820490" y="190263"/>
            <a:ext cx="5740442" cy="738664"/>
          </a:xfrm>
        </p:spPr>
        <p:txBody>
          <a:bodyPr wrap="square">
            <a:spAutoFit/>
          </a:bodyPr>
          <a:lstStyle/>
          <a:p>
            <a:r>
              <a:rPr lang="en-US" altLang="en-US" sz="4800" b="1" dirty="0">
                <a:latin typeface="Arial" panose="020B0604020202020204" pitchFamily="34" charset="0"/>
              </a:rPr>
              <a:t>Options 3 and 4</a:t>
            </a:r>
          </a:p>
        </p:txBody>
      </p:sp>
      <p:sp>
        <p:nvSpPr>
          <p:cNvPr id="5" name="TextBox 4">
            <a:extLst>
              <a:ext uri="{FF2B5EF4-FFF2-40B4-BE49-F238E27FC236}">
                <a16:creationId xmlns:a16="http://schemas.microsoft.com/office/drawing/2014/main" id="{6A4410C4-AF7A-402E-B84A-DE0B9203A75C}"/>
              </a:ext>
            </a:extLst>
          </p:cNvPr>
          <p:cNvSpPr txBox="1"/>
          <p:nvPr/>
        </p:nvSpPr>
        <p:spPr>
          <a:xfrm>
            <a:off x="2846567" y="1244256"/>
            <a:ext cx="6297433" cy="5262979"/>
          </a:xfrm>
          <a:prstGeom prst="rect">
            <a:avLst/>
          </a:prstGeom>
          <a:noFill/>
        </p:spPr>
        <p:txBody>
          <a:bodyPr wrap="square">
            <a:spAutoFit/>
          </a:bodyPr>
          <a:lstStyle/>
          <a:p>
            <a:pPr algn="ctr">
              <a:defRPr/>
            </a:pPr>
            <a:r>
              <a:rPr lang="en-US" sz="2800" b="1" u="sng" dirty="0">
                <a:solidFill>
                  <a:schemeClr val="tx2"/>
                </a:solidFill>
                <a:cs typeface="Arial" panose="020B0604020202020204" pitchFamily="34" charset="0"/>
              </a:rPr>
              <a:t>Option 3:</a:t>
            </a:r>
          </a:p>
          <a:p>
            <a:pPr marL="257168" indent="-257168">
              <a:buFont typeface="Arial" panose="020B0604020202020204" pitchFamily="34" charset="0"/>
              <a:buChar char="•"/>
              <a:defRPr/>
            </a:pPr>
            <a:r>
              <a:rPr lang="en-US" sz="2800" b="1" dirty="0">
                <a:solidFill>
                  <a:schemeClr val="tx2"/>
                </a:solidFill>
                <a:cs typeface="Arial" panose="020B0604020202020204" pitchFamily="34" charset="0"/>
              </a:rPr>
              <a:t>DVT enlarges inducing permanent post-phlebitic syndrome</a:t>
            </a:r>
          </a:p>
          <a:p>
            <a:pPr marL="257168" indent="-257168">
              <a:buFont typeface="Arial" panose="020B0604020202020204" pitchFamily="34" charset="0"/>
              <a:buChar char="•"/>
              <a:defRPr/>
            </a:pPr>
            <a:r>
              <a:rPr lang="en-US" sz="2800" b="1" dirty="0">
                <a:solidFill>
                  <a:schemeClr val="tx2"/>
                </a:solidFill>
                <a:cs typeface="Arial" panose="020B0604020202020204" pitchFamily="34" charset="0"/>
              </a:rPr>
              <a:t>Cost:  $100k to 150k/yr</a:t>
            </a:r>
          </a:p>
          <a:p>
            <a:pPr marL="254788" indent="-254788">
              <a:defRPr/>
            </a:pPr>
            <a:r>
              <a:rPr lang="en-US" sz="2800" b="1" dirty="0">
                <a:solidFill>
                  <a:schemeClr val="tx2"/>
                </a:solidFill>
                <a:cs typeface="Arial" panose="020B0604020202020204" pitchFamily="34" charset="0"/>
              </a:rPr>
              <a:t>	for up to 2-3 years and $20-50k for decades</a:t>
            </a:r>
          </a:p>
          <a:p>
            <a:pPr marL="257168" indent="-257168">
              <a:buFont typeface="Arial" panose="020B0604020202020204" pitchFamily="34" charset="0"/>
              <a:buChar char="•"/>
              <a:defRPr/>
            </a:pPr>
            <a:endParaRPr lang="en-US" sz="2800" b="1" dirty="0">
              <a:cs typeface="Arial" panose="020B0604020202020204" pitchFamily="34" charset="0"/>
            </a:endParaRPr>
          </a:p>
          <a:p>
            <a:pPr algn="ctr">
              <a:defRPr/>
            </a:pPr>
            <a:r>
              <a:rPr lang="en-US" sz="2800" b="1" u="sng" dirty="0">
                <a:cs typeface="Arial" panose="020B0604020202020204" pitchFamily="34" charset="0"/>
              </a:rPr>
              <a:t>Option 4:</a:t>
            </a:r>
            <a:endParaRPr lang="en-US" sz="2800" b="1" dirty="0">
              <a:cs typeface="Arial" panose="020B0604020202020204" pitchFamily="34" charset="0"/>
            </a:endParaRPr>
          </a:p>
          <a:p>
            <a:pPr marL="257168" indent="-257168">
              <a:buFont typeface="Arial" panose="020B0604020202020204" pitchFamily="34" charset="0"/>
              <a:buChar char="•"/>
              <a:defRPr/>
            </a:pPr>
            <a:r>
              <a:rPr lang="en-US" sz="2800" b="1" dirty="0">
                <a:cs typeface="Arial" panose="020B0604020202020204" pitchFamily="34" charset="0"/>
              </a:rPr>
              <a:t>Symptomatic pulmonary embolism:  Major lung infarction</a:t>
            </a:r>
          </a:p>
          <a:p>
            <a:pPr marL="257168" indent="-257168">
              <a:buFont typeface="Arial" panose="020B0604020202020204" pitchFamily="34" charset="0"/>
              <a:buChar char="•"/>
              <a:defRPr/>
            </a:pPr>
            <a:r>
              <a:rPr lang="en-US" sz="2800" b="1" dirty="0">
                <a:cs typeface="Arial" panose="020B0604020202020204" pitchFamily="34" charset="0"/>
              </a:rPr>
              <a:t>Cost:  $100k to 200k/yr for 2-3 years, and $20-50k for decades</a:t>
            </a:r>
            <a:endParaRPr lang="en-US" sz="2800" b="1" u="sng" dirty="0">
              <a:cs typeface="Arial" panose="020B0604020202020204" pitchFamily="34" charset="0"/>
            </a:endParaRPr>
          </a:p>
        </p:txBody>
      </p:sp>
      <p:pic>
        <p:nvPicPr>
          <p:cNvPr id="36868" name="Picture 5">
            <a:extLst>
              <a:ext uri="{FF2B5EF4-FFF2-40B4-BE49-F238E27FC236}">
                <a16:creationId xmlns:a16="http://schemas.microsoft.com/office/drawing/2014/main" id="{9A5BCE7F-89A4-47C2-855F-5DB8DF098414}"/>
              </a:ext>
            </a:extLst>
          </p:cNvPr>
          <p:cNvPicPr>
            <a:picLocks noChangeAspect="1"/>
          </p:cNvPicPr>
          <p:nvPr/>
        </p:nvPicPr>
        <p:blipFill>
          <a:blip r:embed="rId2">
            <a:extLst>
              <a:ext uri="{28A0092B-C50C-407E-A947-70E740481C1C}">
                <a14:useLocalDpi xmlns:a14="http://schemas.microsoft.com/office/drawing/2010/main" val="0"/>
              </a:ext>
            </a:extLst>
          </a:blip>
          <a:srcRect l="14053" t="1111" r="18365" b="2223"/>
          <a:stretch>
            <a:fillRect/>
          </a:stretch>
        </p:blipFill>
        <p:spPr bwMode="auto">
          <a:xfrm>
            <a:off x="491601" y="1736725"/>
            <a:ext cx="21272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6">
            <a:extLst>
              <a:ext uri="{FF2B5EF4-FFF2-40B4-BE49-F238E27FC236}">
                <a16:creationId xmlns:a16="http://schemas.microsoft.com/office/drawing/2014/main" id="{D90DED6B-9D8E-4692-A952-202708EA38AD}"/>
              </a:ext>
            </a:extLst>
          </p:cNvPr>
          <p:cNvSpPr txBox="1">
            <a:spLocks noChangeArrowheads="1"/>
          </p:cNvSpPr>
          <p:nvPr/>
        </p:nvSpPr>
        <p:spPr bwMode="auto">
          <a:xfrm>
            <a:off x="62347" y="2613025"/>
            <a:ext cx="1049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solidFill>
                  <a:srgbClr val="FF0000"/>
                </a:solidFill>
              </a:rPr>
              <a:t>Option 4</a:t>
            </a:r>
          </a:p>
        </p:txBody>
      </p:sp>
      <p:sp>
        <p:nvSpPr>
          <p:cNvPr id="36870" name="TextBox 7">
            <a:extLst>
              <a:ext uri="{FF2B5EF4-FFF2-40B4-BE49-F238E27FC236}">
                <a16:creationId xmlns:a16="http://schemas.microsoft.com/office/drawing/2014/main" id="{39646C67-1527-4EB8-BEC7-CE239450068F}"/>
              </a:ext>
            </a:extLst>
          </p:cNvPr>
          <p:cNvSpPr txBox="1">
            <a:spLocks noChangeArrowheads="1"/>
          </p:cNvSpPr>
          <p:nvPr/>
        </p:nvSpPr>
        <p:spPr bwMode="auto">
          <a:xfrm>
            <a:off x="49647" y="3974306"/>
            <a:ext cx="1062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solidFill>
                  <a:srgbClr val="FF0000"/>
                </a:solidFill>
              </a:rPr>
              <a:t>Option 3</a:t>
            </a:r>
          </a:p>
        </p:txBody>
      </p:sp>
    </p:spTree>
    <p:extLst>
      <p:ext uri="{BB962C8B-B14F-4D97-AF65-F5344CB8AC3E}">
        <p14:creationId xmlns:p14="http://schemas.microsoft.com/office/powerpoint/2010/main" val="9488819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a:extLst>
              <a:ext uri="{FF2B5EF4-FFF2-40B4-BE49-F238E27FC236}">
                <a16:creationId xmlns:a16="http://schemas.microsoft.com/office/drawing/2014/main" id="{28292867-F477-47D8-865D-5C23515EC319}"/>
              </a:ext>
            </a:extLst>
          </p:cNvPr>
          <p:cNvSpPr>
            <a:spLocks noGrp="1"/>
          </p:cNvSpPr>
          <p:nvPr>
            <p:ph type="title"/>
          </p:nvPr>
        </p:nvSpPr>
        <p:spPr>
          <a:xfrm>
            <a:off x="1879959" y="231634"/>
            <a:ext cx="5490900" cy="738664"/>
          </a:xfrm>
        </p:spPr>
        <p:txBody>
          <a:bodyPr wrap="square">
            <a:spAutoFit/>
          </a:bodyPr>
          <a:lstStyle/>
          <a:p>
            <a:r>
              <a:rPr lang="en-US" altLang="en-US" sz="4800" b="1" dirty="0">
                <a:latin typeface="Arial" panose="020B0604020202020204" pitchFamily="34" charset="0"/>
              </a:rPr>
              <a:t>Options 5 and 6</a:t>
            </a:r>
          </a:p>
        </p:txBody>
      </p:sp>
      <p:sp>
        <p:nvSpPr>
          <p:cNvPr id="5" name="TextBox 4">
            <a:extLst>
              <a:ext uri="{FF2B5EF4-FFF2-40B4-BE49-F238E27FC236}">
                <a16:creationId xmlns:a16="http://schemas.microsoft.com/office/drawing/2014/main" id="{5E33F018-7C81-401E-85FE-81A36EF13391}"/>
              </a:ext>
            </a:extLst>
          </p:cNvPr>
          <p:cNvSpPr txBox="1"/>
          <p:nvPr/>
        </p:nvSpPr>
        <p:spPr>
          <a:xfrm>
            <a:off x="2587625" y="1164134"/>
            <a:ext cx="6469063" cy="5693866"/>
          </a:xfrm>
          <a:prstGeom prst="rect">
            <a:avLst/>
          </a:prstGeom>
          <a:noFill/>
        </p:spPr>
        <p:txBody>
          <a:bodyPr wrap="square">
            <a:spAutoFit/>
          </a:bodyPr>
          <a:lstStyle/>
          <a:p>
            <a:pPr algn="ctr">
              <a:defRPr/>
            </a:pPr>
            <a:r>
              <a:rPr lang="en-US" sz="2600" b="1" u="sng" dirty="0">
                <a:solidFill>
                  <a:schemeClr val="tx2"/>
                </a:solidFill>
                <a:cs typeface="Arial" panose="020B0604020202020204" pitchFamily="34" charset="0"/>
              </a:rPr>
              <a:t>Option 5:</a:t>
            </a:r>
          </a:p>
          <a:p>
            <a:pPr marL="257168" indent="-257168">
              <a:buFont typeface="Arial" panose="020B0604020202020204" pitchFamily="34" charset="0"/>
              <a:buChar char="•"/>
              <a:defRPr/>
            </a:pPr>
            <a:r>
              <a:rPr lang="en-US" sz="2600" b="1" dirty="0">
                <a:solidFill>
                  <a:schemeClr val="tx2"/>
                </a:solidFill>
                <a:cs typeface="Arial" panose="020B0604020202020204" pitchFamily="34" charset="0"/>
              </a:rPr>
              <a:t>Patient has patent foramen ovale (PFO)</a:t>
            </a:r>
          </a:p>
          <a:p>
            <a:pPr marL="257168" indent="-257168">
              <a:buFont typeface="Arial" panose="020B0604020202020204" pitchFamily="34" charset="0"/>
              <a:buChar char="•"/>
              <a:defRPr/>
            </a:pPr>
            <a:r>
              <a:rPr lang="en-US" sz="2600" b="1" dirty="0">
                <a:solidFill>
                  <a:schemeClr val="tx2"/>
                </a:solidFill>
                <a:cs typeface="Arial" panose="020B0604020202020204" pitchFamily="34" charset="0"/>
              </a:rPr>
              <a:t>DVT goes to brain instead of lungs</a:t>
            </a:r>
          </a:p>
          <a:p>
            <a:pPr marL="257168" indent="-257168">
              <a:buFont typeface="Arial" panose="020B0604020202020204" pitchFamily="34" charset="0"/>
              <a:buChar char="•"/>
              <a:defRPr/>
            </a:pPr>
            <a:r>
              <a:rPr lang="en-US" sz="2600" b="1" dirty="0">
                <a:solidFill>
                  <a:schemeClr val="tx2"/>
                </a:solidFill>
                <a:cs typeface="Arial" panose="020B0604020202020204" pitchFamily="34" charset="0"/>
              </a:rPr>
              <a:t>Minor-to-moderate stroke</a:t>
            </a:r>
          </a:p>
          <a:p>
            <a:pPr marL="257168" indent="-257168">
              <a:buFont typeface="Arial" panose="020B0604020202020204" pitchFamily="34" charset="0"/>
              <a:buChar char="•"/>
              <a:defRPr/>
            </a:pPr>
            <a:r>
              <a:rPr lang="en-US" sz="2600" b="1" dirty="0">
                <a:solidFill>
                  <a:schemeClr val="tx2"/>
                </a:solidFill>
                <a:cs typeface="Arial" panose="020B0604020202020204" pitchFamily="34" charset="0"/>
              </a:rPr>
              <a:t>Cost:  $100k to 200k/yr for 2-3 years and $20-50k for decades</a:t>
            </a:r>
          </a:p>
          <a:p>
            <a:pPr marL="257168" indent="-257168">
              <a:buFont typeface="Arial" panose="020B0604020202020204" pitchFamily="34" charset="0"/>
              <a:buChar char="•"/>
              <a:defRPr/>
            </a:pPr>
            <a:endParaRPr lang="en-US" sz="2600" b="1" dirty="0">
              <a:cs typeface="Arial" panose="020B0604020202020204" pitchFamily="34" charset="0"/>
            </a:endParaRPr>
          </a:p>
          <a:p>
            <a:pPr algn="ctr">
              <a:defRPr/>
            </a:pPr>
            <a:r>
              <a:rPr lang="en-US" sz="2600" b="1" u="sng" dirty="0">
                <a:cs typeface="Arial" panose="020B0604020202020204" pitchFamily="34" charset="0"/>
              </a:rPr>
              <a:t>Option 6:</a:t>
            </a:r>
            <a:endParaRPr lang="en-US" sz="2600" b="1" dirty="0">
              <a:cs typeface="Arial" panose="020B0604020202020204" pitchFamily="34" charset="0"/>
            </a:endParaRPr>
          </a:p>
          <a:p>
            <a:pPr marL="257168" indent="-257168">
              <a:buFont typeface="Arial" panose="020B0604020202020204" pitchFamily="34" charset="0"/>
              <a:buChar char="•"/>
              <a:defRPr/>
            </a:pPr>
            <a:r>
              <a:rPr lang="en-US" sz="2600" b="1" dirty="0">
                <a:cs typeface="Arial" panose="020B0604020202020204" pitchFamily="34" charset="0"/>
              </a:rPr>
              <a:t>Patient has PFO</a:t>
            </a:r>
          </a:p>
          <a:p>
            <a:pPr marL="257168" indent="-257168">
              <a:buFont typeface="Arial" panose="020B0604020202020204" pitchFamily="34" charset="0"/>
              <a:buChar char="•"/>
              <a:defRPr/>
            </a:pPr>
            <a:r>
              <a:rPr lang="en-US" sz="2600" b="1" dirty="0">
                <a:cs typeface="Arial" panose="020B0604020202020204" pitchFamily="34" charset="0"/>
              </a:rPr>
              <a:t>Large embolus produces major disabling stroke</a:t>
            </a:r>
          </a:p>
          <a:p>
            <a:pPr marL="257168" indent="-257168">
              <a:buFont typeface="Arial" panose="020B0604020202020204" pitchFamily="34" charset="0"/>
              <a:buChar char="•"/>
              <a:defRPr/>
            </a:pPr>
            <a:r>
              <a:rPr lang="en-US" sz="2600" b="1" dirty="0">
                <a:cs typeface="Arial" panose="020B0604020202020204" pitchFamily="34" charset="0"/>
              </a:rPr>
              <a:t>Cost:  $200-500k/yr for 2-3 years, and $50-100k for decades</a:t>
            </a:r>
            <a:endParaRPr lang="en-US" sz="2600" b="1" u="sng" dirty="0">
              <a:cs typeface="Arial" panose="020B0604020202020204" pitchFamily="34" charset="0"/>
            </a:endParaRPr>
          </a:p>
        </p:txBody>
      </p:sp>
      <p:pic>
        <p:nvPicPr>
          <p:cNvPr id="37892" name="Picture 5">
            <a:extLst>
              <a:ext uri="{FF2B5EF4-FFF2-40B4-BE49-F238E27FC236}">
                <a16:creationId xmlns:a16="http://schemas.microsoft.com/office/drawing/2014/main" id="{E07C3E44-44C0-4212-958C-57431C2F9473}"/>
              </a:ext>
            </a:extLst>
          </p:cNvPr>
          <p:cNvPicPr>
            <a:picLocks noChangeAspect="1"/>
          </p:cNvPicPr>
          <p:nvPr/>
        </p:nvPicPr>
        <p:blipFill>
          <a:blip r:embed="rId2">
            <a:extLst>
              <a:ext uri="{28A0092B-C50C-407E-A947-70E740481C1C}">
                <a14:useLocalDpi xmlns:a14="http://schemas.microsoft.com/office/drawing/2010/main" val="0"/>
              </a:ext>
            </a:extLst>
          </a:blip>
          <a:srcRect l="14053" t="1111" r="18365" b="2223"/>
          <a:stretch>
            <a:fillRect/>
          </a:stretch>
        </p:blipFill>
        <p:spPr bwMode="auto">
          <a:xfrm>
            <a:off x="271463" y="1679575"/>
            <a:ext cx="209232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6">
            <a:extLst>
              <a:ext uri="{FF2B5EF4-FFF2-40B4-BE49-F238E27FC236}">
                <a16:creationId xmlns:a16="http://schemas.microsoft.com/office/drawing/2014/main" id="{CB2C02BA-DE49-4FA9-A2AD-C277A7043CD4}"/>
              </a:ext>
            </a:extLst>
          </p:cNvPr>
          <p:cNvSpPr txBox="1">
            <a:spLocks noChangeArrowheads="1"/>
          </p:cNvSpPr>
          <p:nvPr/>
        </p:nvSpPr>
        <p:spPr bwMode="auto">
          <a:xfrm>
            <a:off x="-22225" y="1849438"/>
            <a:ext cx="1095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solidFill>
                  <a:srgbClr val="FF0000"/>
                </a:solidFill>
              </a:rPr>
              <a:t>Option 5</a:t>
            </a:r>
          </a:p>
        </p:txBody>
      </p:sp>
      <p:sp>
        <p:nvSpPr>
          <p:cNvPr id="37894" name="TextBox 7">
            <a:extLst>
              <a:ext uri="{FF2B5EF4-FFF2-40B4-BE49-F238E27FC236}">
                <a16:creationId xmlns:a16="http://schemas.microsoft.com/office/drawing/2014/main" id="{4A6CD08E-62F2-4FF0-86EE-30E36076F34C}"/>
              </a:ext>
            </a:extLst>
          </p:cNvPr>
          <p:cNvSpPr txBox="1">
            <a:spLocks noChangeArrowheads="1"/>
          </p:cNvSpPr>
          <p:nvPr/>
        </p:nvSpPr>
        <p:spPr bwMode="auto">
          <a:xfrm>
            <a:off x="1552575" y="1679575"/>
            <a:ext cx="1035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solidFill>
                  <a:srgbClr val="FF0000"/>
                </a:solidFill>
              </a:rPr>
              <a:t>Option 6</a:t>
            </a:r>
          </a:p>
        </p:txBody>
      </p:sp>
    </p:spTree>
    <p:extLst>
      <p:ext uri="{BB962C8B-B14F-4D97-AF65-F5344CB8AC3E}">
        <p14:creationId xmlns:p14="http://schemas.microsoft.com/office/powerpoint/2010/main" val="971004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F79ED4FA-A5C3-42B0-BAA5-C4AA0BB74079}"/>
              </a:ext>
            </a:extLst>
          </p:cNvPr>
          <p:cNvSpPr>
            <a:spLocks noGrp="1"/>
          </p:cNvSpPr>
          <p:nvPr>
            <p:ph type="title"/>
          </p:nvPr>
        </p:nvSpPr>
        <p:spPr>
          <a:xfrm>
            <a:off x="2134139" y="107950"/>
            <a:ext cx="5244672" cy="738664"/>
          </a:xfrm>
        </p:spPr>
        <p:txBody>
          <a:bodyPr wrap="square">
            <a:spAutoFit/>
          </a:bodyPr>
          <a:lstStyle/>
          <a:p>
            <a:r>
              <a:rPr lang="en-US" altLang="en-US" sz="4800" b="1" dirty="0">
                <a:latin typeface="Arial" panose="020B0604020202020204" pitchFamily="34" charset="0"/>
              </a:rPr>
              <a:t>Options 7 and 8</a:t>
            </a:r>
          </a:p>
        </p:txBody>
      </p:sp>
      <p:sp>
        <p:nvSpPr>
          <p:cNvPr id="5" name="TextBox 4">
            <a:extLst>
              <a:ext uri="{FF2B5EF4-FFF2-40B4-BE49-F238E27FC236}">
                <a16:creationId xmlns:a16="http://schemas.microsoft.com/office/drawing/2014/main" id="{4F69C7A4-2A1F-4F88-9ECD-ACC0B16B6AAA}"/>
              </a:ext>
            </a:extLst>
          </p:cNvPr>
          <p:cNvSpPr txBox="1"/>
          <p:nvPr/>
        </p:nvSpPr>
        <p:spPr>
          <a:xfrm>
            <a:off x="2784475" y="1868487"/>
            <a:ext cx="6216650" cy="3539430"/>
          </a:xfrm>
          <a:prstGeom prst="rect">
            <a:avLst/>
          </a:prstGeom>
          <a:noFill/>
        </p:spPr>
        <p:txBody>
          <a:bodyPr wrap="square">
            <a:spAutoFit/>
          </a:bodyPr>
          <a:lstStyle/>
          <a:p>
            <a:pPr algn="ctr">
              <a:defRPr/>
            </a:pPr>
            <a:r>
              <a:rPr lang="en-US" sz="3200" b="1" u="sng" dirty="0">
                <a:cs typeface="Arial" panose="020B0604020202020204" pitchFamily="34" charset="0"/>
              </a:rPr>
              <a:t>Option 7:</a:t>
            </a:r>
          </a:p>
          <a:p>
            <a:pPr marL="257168" indent="-257168">
              <a:buFont typeface="Arial" panose="020B0604020202020204" pitchFamily="34" charset="0"/>
              <a:buChar char="•"/>
              <a:defRPr/>
            </a:pPr>
            <a:r>
              <a:rPr lang="en-US" sz="3200" b="1" dirty="0">
                <a:cs typeface="Arial" panose="020B0604020202020204" pitchFamily="34" charset="0"/>
              </a:rPr>
              <a:t>Lethal pulmonary embolism </a:t>
            </a:r>
          </a:p>
          <a:p>
            <a:pPr marL="257168" indent="-257168">
              <a:buFont typeface="Arial" panose="020B0604020202020204" pitchFamily="34" charset="0"/>
              <a:buChar char="•"/>
              <a:defRPr/>
            </a:pPr>
            <a:r>
              <a:rPr lang="en-US" sz="3200" b="1" dirty="0">
                <a:cs typeface="Arial" panose="020B0604020202020204" pitchFamily="34" charset="0"/>
              </a:rPr>
              <a:t>One time cost: &lt; $2000</a:t>
            </a:r>
          </a:p>
          <a:p>
            <a:pPr marL="257168" indent="-257168">
              <a:buFont typeface="Arial" panose="020B0604020202020204" pitchFamily="34" charset="0"/>
              <a:buChar char="•"/>
              <a:defRPr/>
            </a:pPr>
            <a:endParaRPr lang="en-US" sz="3200" b="1" dirty="0">
              <a:cs typeface="Arial" panose="020B0604020202020204" pitchFamily="34" charset="0"/>
            </a:endParaRPr>
          </a:p>
          <a:p>
            <a:pPr algn="ctr">
              <a:defRPr/>
            </a:pPr>
            <a:r>
              <a:rPr lang="en-US" sz="3200" b="1" u="sng" dirty="0">
                <a:solidFill>
                  <a:schemeClr val="tx2"/>
                </a:solidFill>
                <a:cs typeface="Arial" panose="020B0604020202020204" pitchFamily="34" charset="0"/>
              </a:rPr>
              <a:t>Option 8:</a:t>
            </a:r>
            <a:endParaRPr lang="en-US" sz="3200" b="1" dirty="0">
              <a:solidFill>
                <a:schemeClr val="tx2"/>
              </a:solidFill>
              <a:cs typeface="Arial" panose="020B0604020202020204" pitchFamily="34" charset="0"/>
            </a:endParaRPr>
          </a:p>
          <a:p>
            <a:pPr marL="257168" indent="-257168">
              <a:buFont typeface="Arial" panose="020B0604020202020204" pitchFamily="34" charset="0"/>
              <a:buChar char="•"/>
              <a:defRPr/>
            </a:pPr>
            <a:r>
              <a:rPr lang="en-US" sz="3200" b="1" dirty="0">
                <a:solidFill>
                  <a:schemeClr val="tx2"/>
                </a:solidFill>
                <a:cs typeface="Arial" panose="020B0604020202020204" pitchFamily="34" charset="0"/>
              </a:rPr>
              <a:t>Lethal stroke</a:t>
            </a:r>
          </a:p>
          <a:p>
            <a:pPr marL="257168" indent="-257168">
              <a:buFont typeface="Arial" panose="020B0604020202020204" pitchFamily="34" charset="0"/>
              <a:buChar char="•"/>
              <a:defRPr/>
            </a:pPr>
            <a:r>
              <a:rPr lang="en-US" sz="3200" b="1" dirty="0">
                <a:solidFill>
                  <a:schemeClr val="tx2"/>
                </a:solidFill>
                <a:cs typeface="Arial" panose="020B0604020202020204" pitchFamily="34" charset="0"/>
              </a:rPr>
              <a:t>One time cost:</a:t>
            </a:r>
            <a:r>
              <a:rPr lang="en-US" sz="3200" b="1" dirty="0">
                <a:cs typeface="Arial" panose="020B0604020202020204" pitchFamily="34" charset="0"/>
              </a:rPr>
              <a:t>  </a:t>
            </a:r>
            <a:r>
              <a:rPr lang="en-US" sz="3200" b="1" dirty="0">
                <a:solidFill>
                  <a:schemeClr val="tx2"/>
                </a:solidFill>
                <a:cs typeface="Arial" panose="020B0604020202020204" pitchFamily="34" charset="0"/>
              </a:rPr>
              <a:t>&lt; $2000</a:t>
            </a:r>
            <a:endParaRPr lang="en-US" sz="3200" b="1" u="sng" dirty="0">
              <a:solidFill>
                <a:schemeClr val="tx2"/>
              </a:solidFill>
              <a:cs typeface="Arial" panose="020B0604020202020204" pitchFamily="34" charset="0"/>
            </a:endParaRPr>
          </a:p>
        </p:txBody>
      </p:sp>
      <p:pic>
        <p:nvPicPr>
          <p:cNvPr id="38916" name="Picture 5">
            <a:extLst>
              <a:ext uri="{FF2B5EF4-FFF2-40B4-BE49-F238E27FC236}">
                <a16:creationId xmlns:a16="http://schemas.microsoft.com/office/drawing/2014/main" id="{06B3647A-4769-43BC-AC70-35DCEA819C9C}"/>
              </a:ext>
            </a:extLst>
          </p:cNvPr>
          <p:cNvPicPr>
            <a:picLocks noChangeAspect="1"/>
          </p:cNvPicPr>
          <p:nvPr/>
        </p:nvPicPr>
        <p:blipFill>
          <a:blip r:embed="rId2">
            <a:extLst>
              <a:ext uri="{28A0092B-C50C-407E-A947-70E740481C1C}">
                <a14:useLocalDpi xmlns:a14="http://schemas.microsoft.com/office/drawing/2010/main" val="0"/>
              </a:ext>
            </a:extLst>
          </a:blip>
          <a:srcRect l="12941" t="1291" r="18039" b="2042"/>
          <a:stretch>
            <a:fillRect/>
          </a:stretch>
        </p:blipFill>
        <p:spPr bwMode="auto">
          <a:xfrm>
            <a:off x="152400" y="1868488"/>
            <a:ext cx="2090738"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3AC2CE63-9A06-4538-9AAD-A9F065BD3BE9}"/>
              </a:ext>
            </a:extLst>
          </p:cNvPr>
          <p:cNvSpPr txBox="1">
            <a:spLocks noChangeArrowheads="1"/>
          </p:cNvSpPr>
          <p:nvPr/>
        </p:nvSpPr>
        <p:spPr bwMode="auto">
          <a:xfrm>
            <a:off x="75407" y="1699419"/>
            <a:ext cx="1122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solidFill>
                  <a:srgbClr val="FF0000"/>
                </a:solidFill>
              </a:rPr>
              <a:t>Option 8</a:t>
            </a:r>
          </a:p>
        </p:txBody>
      </p:sp>
      <p:sp>
        <p:nvSpPr>
          <p:cNvPr id="38918" name="TextBox 7">
            <a:extLst>
              <a:ext uri="{FF2B5EF4-FFF2-40B4-BE49-F238E27FC236}">
                <a16:creationId xmlns:a16="http://schemas.microsoft.com/office/drawing/2014/main" id="{14F2AB08-CB80-4E44-8996-88EC153CC428}"/>
              </a:ext>
            </a:extLst>
          </p:cNvPr>
          <p:cNvSpPr txBox="1">
            <a:spLocks noChangeArrowheads="1"/>
          </p:cNvSpPr>
          <p:nvPr/>
        </p:nvSpPr>
        <p:spPr bwMode="auto">
          <a:xfrm>
            <a:off x="1701800" y="2686010"/>
            <a:ext cx="1082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600" b="1" dirty="0">
                <a:solidFill>
                  <a:srgbClr val="FF0000"/>
                </a:solidFill>
              </a:rPr>
              <a:t>Option 7</a:t>
            </a:r>
          </a:p>
        </p:txBody>
      </p:sp>
    </p:spTree>
    <p:extLst>
      <p:ext uri="{BB962C8B-B14F-4D97-AF65-F5344CB8AC3E}">
        <p14:creationId xmlns:p14="http://schemas.microsoft.com/office/powerpoint/2010/main" val="13380520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6706" y="235556"/>
            <a:ext cx="7772400" cy="640575"/>
          </a:xfrm>
        </p:spPr>
        <p:txBody>
          <a:bodyPr/>
          <a:lstStyle/>
          <a:p>
            <a:r>
              <a:rPr lang="en-US" dirty="0"/>
              <a:t>Deep Vein Thrombosis</a:t>
            </a:r>
          </a:p>
        </p:txBody>
      </p:sp>
      <p:sp>
        <p:nvSpPr>
          <p:cNvPr id="5" name="TextBox 4"/>
          <p:cNvSpPr txBox="1"/>
          <p:nvPr/>
        </p:nvSpPr>
        <p:spPr>
          <a:xfrm>
            <a:off x="3856383" y="1375575"/>
            <a:ext cx="2560320" cy="1631216"/>
          </a:xfrm>
          <a:prstGeom prst="rect">
            <a:avLst/>
          </a:prstGeom>
          <a:noFill/>
        </p:spPr>
        <p:txBody>
          <a:bodyPr wrap="square" rtlCol="0">
            <a:spAutoFit/>
          </a:bodyPr>
          <a:lstStyle/>
          <a:p>
            <a:pPr algn="ctr"/>
            <a:r>
              <a:rPr lang="en-US" sz="2000" b="1" dirty="0"/>
              <a:t>Becomes an Asymptomatic Pulmonary Embolism</a:t>
            </a:r>
          </a:p>
          <a:p>
            <a:pPr algn="ctr"/>
            <a:r>
              <a:rPr lang="en-US" sz="2000" b="1" dirty="0"/>
              <a:t>$</a:t>
            </a:r>
          </a:p>
        </p:txBody>
      </p:sp>
      <p:sp>
        <p:nvSpPr>
          <p:cNvPr id="6" name="TextBox 5"/>
          <p:cNvSpPr txBox="1"/>
          <p:nvPr/>
        </p:nvSpPr>
        <p:spPr>
          <a:xfrm>
            <a:off x="2147014" y="1591586"/>
            <a:ext cx="1836589" cy="1323439"/>
          </a:xfrm>
          <a:prstGeom prst="rect">
            <a:avLst/>
          </a:prstGeom>
          <a:noFill/>
        </p:spPr>
        <p:txBody>
          <a:bodyPr wrap="square" rtlCol="0">
            <a:spAutoFit/>
          </a:bodyPr>
          <a:lstStyle/>
          <a:p>
            <a:pPr algn="ctr"/>
            <a:r>
              <a:rPr lang="en-US" sz="2000" b="1" dirty="0"/>
              <a:t>Enlarges</a:t>
            </a:r>
          </a:p>
          <a:p>
            <a:pPr algn="ctr"/>
            <a:r>
              <a:rPr lang="en-US" sz="2000" b="1" dirty="0"/>
              <a:t>Within a Leg Vein</a:t>
            </a:r>
          </a:p>
          <a:p>
            <a:pPr algn="ctr"/>
            <a:r>
              <a:rPr lang="en-US" sz="2000" b="1" dirty="0"/>
              <a:t>$$$</a:t>
            </a:r>
          </a:p>
        </p:txBody>
      </p:sp>
      <p:sp>
        <p:nvSpPr>
          <p:cNvPr id="7" name="TextBox 6"/>
          <p:cNvSpPr txBox="1"/>
          <p:nvPr/>
        </p:nvSpPr>
        <p:spPr>
          <a:xfrm>
            <a:off x="0" y="1591586"/>
            <a:ext cx="2043485" cy="1015663"/>
          </a:xfrm>
          <a:prstGeom prst="rect">
            <a:avLst/>
          </a:prstGeom>
          <a:noFill/>
        </p:spPr>
        <p:txBody>
          <a:bodyPr wrap="square" rtlCol="0">
            <a:spAutoFit/>
          </a:bodyPr>
          <a:lstStyle/>
          <a:p>
            <a:pPr algn="ctr"/>
            <a:r>
              <a:rPr lang="en-US" sz="2000" b="1" dirty="0"/>
              <a:t>Resolves</a:t>
            </a:r>
          </a:p>
          <a:p>
            <a:pPr algn="ctr"/>
            <a:r>
              <a:rPr lang="en-US" sz="2000" b="1" dirty="0"/>
              <a:t>Spontaneously</a:t>
            </a:r>
          </a:p>
          <a:p>
            <a:pPr algn="ctr"/>
            <a:r>
              <a:rPr lang="en-US" sz="2000" b="1" dirty="0"/>
              <a:t>$</a:t>
            </a:r>
          </a:p>
        </p:txBody>
      </p:sp>
      <p:sp>
        <p:nvSpPr>
          <p:cNvPr id="8" name="TextBox 7"/>
          <p:cNvSpPr txBox="1"/>
          <p:nvPr/>
        </p:nvSpPr>
        <p:spPr>
          <a:xfrm>
            <a:off x="6160936" y="1375575"/>
            <a:ext cx="2560320" cy="1631216"/>
          </a:xfrm>
          <a:prstGeom prst="rect">
            <a:avLst/>
          </a:prstGeom>
          <a:noFill/>
        </p:spPr>
        <p:txBody>
          <a:bodyPr wrap="square" rtlCol="0">
            <a:spAutoFit/>
          </a:bodyPr>
          <a:lstStyle/>
          <a:p>
            <a:pPr algn="ctr"/>
            <a:r>
              <a:rPr lang="en-US" sz="2000" b="1" dirty="0"/>
              <a:t>Becomes a </a:t>
            </a:r>
          </a:p>
          <a:p>
            <a:pPr algn="ctr"/>
            <a:r>
              <a:rPr lang="en-US" sz="2000" b="1" dirty="0"/>
              <a:t>Life-threatening Pulmonary Embolism</a:t>
            </a:r>
          </a:p>
          <a:p>
            <a:pPr algn="ctr"/>
            <a:r>
              <a:rPr lang="en-US" sz="2000" b="1" dirty="0"/>
              <a:t>$$$$</a:t>
            </a:r>
          </a:p>
        </p:txBody>
      </p:sp>
      <p:sp>
        <p:nvSpPr>
          <p:cNvPr id="9" name="TextBox 8"/>
          <p:cNvSpPr txBox="1"/>
          <p:nvPr/>
        </p:nvSpPr>
        <p:spPr>
          <a:xfrm>
            <a:off x="3856383" y="3568358"/>
            <a:ext cx="2560320" cy="1631216"/>
          </a:xfrm>
          <a:prstGeom prst="rect">
            <a:avLst/>
          </a:prstGeom>
          <a:noFill/>
        </p:spPr>
        <p:txBody>
          <a:bodyPr wrap="square" rtlCol="0">
            <a:spAutoFit/>
          </a:bodyPr>
          <a:lstStyle/>
          <a:p>
            <a:pPr algn="ctr"/>
            <a:r>
              <a:rPr lang="en-US" sz="2000" b="1" dirty="0"/>
              <a:t>Becomes a Treatable Thromboembolic Stroke</a:t>
            </a:r>
          </a:p>
          <a:p>
            <a:pPr algn="ctr"/>
            <a:r>
              <a:rPr lang="en-US" sz="2000" b="1" dirty="0"/>
              <a:t>$$$$</a:t>
            </a:r>
          </a:p>
        </p:txBody>
      </p:sp>
      <p:sp>
        <p:nvSpPr>
          <p:cNvPr id="10" name="TextBox 9"/>
          <p:cNvSpPr txBox="1"/>
          <p:nvPr/>
        </p:nvSpPr>
        <p:spPr>
          <a:xfrm>
            <a:off x="6330563" y="3568358"/>
            <a:ext cx="2560320" cy="1631216"/>
          </a:xfrm>
          <a:prstGeom prst="rect">
            <a:avLst/>
          </a:prstGeom>
          <a:noFill/>
        </p:spPr>
        <p:txBody>
          <a:bodyPr wrap="square" rtlCol="0">
            <a:spAutoFit/>
          </a:bodyPr>
          <a:lstStyle/>
          <a:p>
            <a:pPr algn="ctr"/>
            <a:r>
              <a:rPr lang="en-US" sz="2000" b="1" dirty="0"/>
              <a:t>Becomes a Devastating Stroke with Debilitation</a:t>
            </a:r>
          </a:p>
          <a:p>
            <a:pPr algn="ctr"/>
            <a:r>
              <a:rPr lang="en-US" sz="2000" b="1" dirty="0"/>
              <a:t>$$$$$</a:t>
            </a:r>
          </a:p>
          <a:p>
            <a:pPr algn="ctr"/>
            <a:r>
              <a:rPr lang="en-US" sz="2000" b="1" dirty="0"/>
              <a:t>$$$$$</a:t>
            </a:r>
          </a:p>
        </p:txBody>
      </p:sp>
      <p:sp>
        <p:nvSpPr>
          <p:cNvPr id="11" name="TextBox 10"/>
          <p:cNvSpPr txBox="1"/>
          <p:nvPr/>
        </p:nvSpPr>
        <p:spPr>
          <a:xfrm>
            <a:off x="195577" y="3322704"/>
            <a:ext cx="3045349" cy="1938992"/>
          </a:xfrm>
          <a:prstGeom prst="rect">
            <a:avLst/>
          </a:prstGeom>
          <a:noFill/>
        </p:spPr>
        <p:txBody>
          <a:bodyPr wrap="square" rtlCol="0">
            <a:spAutoFit/>
          </a:bodyPr>
          <a:lstStyle/>
          <a:p>
            <a:pPr algn="ctr"/>
            <a:r>
              <a:rPr lang="en-US" sz="2400" b="1" dirty="0">
                <a:solidFill>
                  <a:srgbClr val="C00000"/>
                </a:solidFill>
              </a:rPr>
              <a:t>How much did the diagnostic error of missing the deep vein thrombosis cost?</a:t>
            </a:r>
          </a:p>
        </p:txBody>
      </p:sp>
      <p:sp>
        <p:nvSpPr>
          <p:cNvPr id="12" name="TextBox 11"/>
          <p:cNvSpPr txBox="1"/>
          <p:nvPr/>
        </p:nvSpPr>
        <p:spPr>
          <a:xfrm>
            <a:off x="780552" y="5761141"/>
            <a:ext cx="8110331" cy="954107"/>
          </a:xfrm>
          <a:prstGeom prst="rect">
            <a:avLst/>
          </a:prstGeom>
          <a:noFill/>
        </p:spPr>
        <p:txBody>
          <a:bodyPr wrap="square" rtlCol="0">
            <a:spAutoFit/>
          </a:bodyPr>
          <a:lstStyle/>
          <a:p>
            <a:pPr algn="ctr"/>
            <a:r>
              <a:rPr lang="en-US" sz="2800" b="1" dirty="0"/>
              <a:t>Distribution of These Six Different Outcomes Varies Greatly Between Institutions</a:t>
            </a:r>
          </a:p>
        </p:txBody>
      </p:sp>
      <p:cxnSp>
        <p:nvCxnSpPr>
          <p:cNvPr id="14" name="Straight Arrow Connector 13"/>
          <p:cNvCxnSpPr/>
          <p:nvPr/>
        </p:nvCxnSpPr>
        <p:spPr>
          <a:xfrm flipH="1">
            <a:off x="1367624" y="853311"/>
            <a:ext cx="779391" cy="738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077315" y="890546"/>
            <a:ext cx="106145" cy="7727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136130" y="852277"/>
            <a:ext cx="413" cy="5232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16291" y="784956"/>
            <a:ext cx="672922" cy="6671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020042" y="884082"/>
            <a:ext cx="3318" cy="26065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020042" y="3490622"/>
            <a:ext cx="290261" cy="2636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247654" y="817034"/>
            <a:ext cx="3318" cy="26065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247654" y="3423574"/>
            <a:ext cx="505098" cy="3904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5370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3">
            <a:extLst>
              <a:ext uri="{FF2B5EF4-FFF2-40B4-BE49-F238E27FC236}">
                <a16:creationId xmlns:a16="http://schemas.microsoft.com/office/drawing/2014/main" id="{6BC859DB-8E89-4E86-9641-26205D96CF23}"/>
              </a:ext>
            </a:extLst>
          </p:cNvPr>
          <p:cNvSpPr txBox="1">
            <a:spLocks noChangeArrowheads="1"/>
          </p:cNvSpPr>
          <p:nvPr/>
        </p:nvSpPr>
        <p:spPr bwMode="auto">
          <a:xfrm>
            <a:off x="452590" y="421529"/>
            <a:ext cx="835818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4000" b="1" dirty="0"/>
              <a:t>The immediate effect of omitting an imaging study and a D-Dimer test is a savings of $375 to $800</a:t>
            </a:r>
          </a:p>
          <a:p>
            <a:pPr algn="ctr">
              <a:spcBef>
                <a:spcPct val="0"/>
              </a:spcBef>
              <a:spcAft>
                <a:spcPct val="0"/>
              </a:spcAft>
              <a:buFontTx/>
              <a:buNone/>
            </a:pPr>
            <a:endParaRPr lang="en-US" altLang="en-US" sz="4000" b="1" dirty="0">
              <a:solidFill>
                <a:schemeClr val="tx2"/>
              </a:solidFill>
            </a:endParaRPr>
          </a:p>
          <a:p>
            <a:pPr algn="ctr">
              <a:spcBef>
                <a:spcPct val="0"/>
              </a:spcBef>
              <a:spcAft>
                <a:spcPct val="0"/>
              </a:spcAft>
              <a:buFontTx/>
              <a:buNone/>
            </a:pPr>
            <a:r>
              <a:rPr lang="en-US" altLang="en-US" sz="4000" b="1" dirty="0">
                <a:solidFill>
                  <a:schemeClr val="tx2"/>
                </a:solidFill>
              </a:rPr>
              <a:t>But what are the costs? </a:t>
            </a:r>
          </a:p>
          <a:p>
            <a:pPr algn="ctr">
              <a:spcBef>
                <a:spcPct val="0"/>
              </a:spcBef>
              <a:spcAft>
                <a:spcPct val="0"/>
              </a:spcAft>
              <a:buFontTx/>
              <a:buNone/>
            </a:pPr>
            <a:endParaRPr lang="en-US" altLang="en-US" sz="4000" b="1" dirty="0">
              <a:solidFill>
                <a:schemeClr val="tx2"/>
              </a:solidFill>
            </a:endParaRPr>
          </a:p>
          <a:p>
            <a:pPr algn="ctr">
              <a:spcBef>
                <a:spcPct val="0"/>
              </a:spcBef>
              <a:spcAft>
                <a:spcPct val="0"/>
              </a:spcAft>
              <a:buFontTx/>
              <a:buNone/>
            </a:pPr>
            <a:r>
              <a:rPr lang="en-US" altLang="en-US" sz="4000" b="1" dirty="0">
                <a:solidFill>
                  <a:schemeClr val="tx2"/>
                </a:solidFill>
              </a:rPr>
              <a:t> Impossible to know exactly, </a:t>
            </a:r>
          </a:p>
          <a:p>
            <a:pPr algn="ctr">
              <a:spcBef>
                <a:spcPct val="0"/>
              </a:spcBef>
              <a:spcAft>
                <a:spcPct val="0"/>
              </a:spcAft>
              <a:buFontTx/>
              <a:buNone/>
            </a:pPr>
            <a:r>
              <a:rPr lang="en-US" altLang="en-US" sz="4000" b="1" dirty="0">
                <a:solidFill>
                  <a:schemeClr val="tx2"/>
                </a:solidFill>
              </a:rPr>
              <a:t>but is it possible to show it’s larger than $800/case?</a:t>
            </a:r>
          </a:p>
        </p:txBody>
      </p:sp>
    </p:spTree>
    <p:extLst>
      <p:ext uri="{BB962C8B-B14F-4D97-AF65-F5344CB8AC3E}">
        <p14:creationId xmlns:p14="http://schemas.microsoft.com/office/powerpoint/2010/main" val="9340435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a:extLst>
              <a:ext uri="{FF2B5EF4-FFF2-40B4-BE49-F238E27FC236}">
                <a16:creationId xmlns:a16="http://schemas.microsoft.com/office/drawing/2014/main" id="{3409C9D2-6EBD-4528-BEC1-A5786F343F88}"/>
              </a:ext>
            </a:extLst>
          </p:cNvPr>
          <p:cNvSpPr>
            <a:spLocks noGrp="1"/>
          </p:cNvSpPr>
          <p:nvPr>
            <p:ph type="title"/>
          </p:nvPr>
        </p:nvSpPr>
        <p:spPr>
          <a:xfrm>
            <a:off x="586712" y="108316"/>
            <a:ext cx="8024550" cy="984885"/>
          </a:xfrm>
        </p:spPr>
        <p:txBody>
          <a:bodyPr wrap="square">
            <a:spAutoFit/>
          </a:bodyPr>
          <a:lstStyle/>
          <a:p>
            <a:pPr algn="ctr"/>
            <a:r>
              <a:rPr lang="en-US" altLang="en-US" sz="3200" b="1" dirty="0">
                <a:latin typeface="Arial" panose="020B0604020202020204" pitchFamily="34" charset="0"/>
              </a:rPr>
              <a:t>Approximate Financial Analysis for 500 Bed Hospital with One DVT Complication</a:t>
            </a:r>
          </a:p>
        </p:txBody>
      </p:sp>
      <p:graphicFrame>
        <p:nvGraphicFramePr>
          <p:cNvPr id="5" name="Table 4">
            <a:extLst>
              <a:ext uri="{FF2B5EF4-FFF2-40B4-BE49-F238E27FC236}">
                <a16:creationId xmlns:a16="http://schemas.microsoft.com/office/drawing/2014/main" id="{F29586E5-E029-4254-B3D8-68E53302399B}"/>
              </a:ext>
            </a:extLst>
          </p:cNvPr>
          <p:cNvGraphicFramePr>
            <a:graphicFrameLocks noGrp="1"/>
          </p:cNvGraphicFramePr>
          <p:nvPr>
            <p:extLst>
              <p:ext uri="{D42A27DB-BD31-4B8C-83A1-F6EECF244321}">
                <p14:modId xmlns:p14="http://schemas.microsoft.com/office/powerpoint/2010/main" val="3541988355"/>
              </p:ext>
            </p:extLst>
          </p:nvPr>
        </p:nvGraphicFramePr>
        <p:xfrm>
          <a:off x="288925" y="2114550"/>
          <a:ext cx="8620125" cy="1851426"/>
        </p:xfrm>
        <a:graphic>
          <a:graphicData uri="http://schemas.openxmlformats.org/drawingml/2006/table">
            <a:tbl>
              <a:tblPr firstRow="1" bandRow="1">
                <a:tableStyleId>{5C22544A-7EE6-4342-B048-85BDC9FD1C3A}</a:tableStyleId>
              </a:tblPr>
              <a:tblGrid>
                <a:gridCol w="2129465">
                  <a:extLst>
                    <a:ext uri="{9D8B030D-6E8A-4147-A177-3AD203B41FA5}">
                      <a16:colId xmlns:a16="http://schemas.microsoft.com/office/drawing/2014/main" val="279360496"/>
                    </a:ext>
                  </a:extLst>
                </a:gridCol>
                <a:gridCol w="6490660">
                  <a:extLst>
                    <a:ext uri="{9D8B030D-6E8A-4147-A177-3AD203B41FA5}">
                      <a16:colId xmlns:a16="http://schemas.microsoft.com/office/drawing/2014/main" val="1210326256"/>
                    </a:ext>
                  </a:extLst>
                </a:gridCol>
              </a:tblGrid>
              <a:tr h="891262">
                <a:tc>
                  <a:txBody>
                    <a:bodyPr/>
                    <a:lstStyle/>
                    <a:p>
                      <a:r>
                        <a:rPr lang="en-US" sz="2700" dirty="0">
                          <a:solidFill>
                            <a:schemeClr val="tx2"/>
                          </a:solidFill>
                          <a:latin typeface="Arial" panose="020B0604020202020204" pitchFamily="34" charset="0"/>
                          <a:cs typeface="Arial" panose="020B0604020202020204" pitchFamily="34" charset="0"/>
                        </a:rPr>
                        <a:t>Options </a:t>
                      </a:r>
                    </a:p>
                    <a:p>
                      <a:r>
                        <a:rPr lang="en-US" sz="2700" dirty="0">
                          <a:solidFill>
                            <a:schemeClr val="tx2"/>
                          </a:solidFill>
                          <a:latin typeface="Arial" panose="020B0604020202020204" pitchFamily="34" charset="0"/>
                          <a:cs typeface="Arial" panose="020B0604020202020204" pitchFamily="34" charset="0"/>
                        </a:rPr>
                        <a:t>3, 4, and 5</a:t>
                      </a:r>
                    </a:p>
                  </a:txBody>
                  <a:tcPr marL="68576" marR="68576" marT="34251" marB="3425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700" dirty="0">
                          <a:solidFill>
                            <a:schemeClr val="tx2"/>
                          </a:solidFill>
                          <a:latin typeface="Arial" panose="020B0604020202020204" pitchFamily="34" charset="0"/>
                          <a:cs typeface="Arial" panose="020B0604020202020204" pitchFamily="34" charset="0"/>
                        </a:rPr>
                        <a:t>182 events x $50k/year</a:t>
                      </a:r>
                      <a:r>
                        <a:rPr lang="en-US" sz="2700" baseline="0" dirty="0">
                          <a:solidFill>
                            <a:schemeClr val="tx2"/>
                          </a:solidFill>
                          <a:latin typeface="Arial" panose="020B0604020202020204" pitchFamily="34" charset="0"/>
                          <a:cs typeface="Arial" panose="020B0604020202020204" pitchFamily="34" charset="0"/>
                        </a:rPr>
                        <a:t> = $  9,100,000</a:t>
                      </a:r>
                      <a:endParaRPr lang="en-US" sz="2700" dirty="0">
                        <a:solidFill>
                          <a:schemeClr val="tx2"/>
                        </a:solidFill>
                        <a:latin typeface="Arial" panose="020B0604020202020204" pitchFamily="34" charset="0"/>
                        <a:cs typeface="Arial" panose="020B0604020202020204" pitchFamily="34" charset="0"/>
                      </a:endParaRPr>
                    </a:p>
                  </a:txBody>
                  <a:tcPr marL="68576" marR="68576" marT="34251" marB="3425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9779666"/>
                  </a:ext>
                </a:extLst>
              </a:tr>
              <a:tr h="479882">
                <a:tc>
                  <a:txBody>
                    <a:bodyPr/>
                    <a:lstStyle/>
                    <a:p>
                      <a:r>
                        <a:rPr lang="en-US" sz="2700" b="1" dirty="0">
                          <a:solidFill>
                            <a:schemeClr val="tx1"/>
                          </a:solidFill>
                          <a:latin typeface="Arial" panose="020B0604020202020204" pitchFamily="34" charset="0"/>
                          <a:cs typeface="Arial" panose="020B0604020202020204" pitchFamily="34" charset="0"/>
                        </a:rPr>
                        <a:t>Option 6</a:t>
                      </a:r>
                    </a:p>
                  </a:txBody>
                  <a:tcPr marL="68576" marR="68576" marT="34251" marB="3425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700" b="1" dirty="0">
                          <a:solidFill>
                            <a:schemeClr val="tx1"/>
                          </a:solidFill>
                          <a:latin typeface="Arial" panose="020B0604020202020204" pitchFamily="34" charset="0"/>
                          <a:cs typeface="Arial" panose="020B0604020202020204" pitchFamily="34" charset="0"/>
                        </a:rPr>
                        <a:t>12 events x $500k/year</a:t>
                      </a:r>
                      <a:r>
                        <a:rPr lang="en-US" sz="2700" b="1" baseline="0" dirty="0">
                          <a:solidFill>
                            <a:schemeClr val="tx1"/>
                          </a:solidFill>
                          <a:latin typeface="Arial" panose="020B0604020202020204" pitchFamily="34" charset="0"/>
                          <a:cs typeface="Arial" panose="020B0604020202020204" pitchFamily="34" charset="0"/>
                        </a:rPr>
                        <a:t> = </a:t>
                      </a:r>
                      <a:r>
                        <a:rPr lang="en-US" sz="2700" b="1" u="sng" baseline="0" dirty="0">
                          <a:solidFill>
                            <a:schemeClr val="tx1"/>
                          </a:solidFill>
                          <a:latin typeface="Arial" panose="020B0604020202020204" pitchFamily="34" charset="0"/>
                          <a:cs typeface="Arial" panose="020B0604020202020204" pitchFamily="34" charset="0"/>
                        </a:rPr>
                        <a:t>    6,000,000</a:t>
                      </a:r>
                      <a:endParaRPr lang="en-US" sz="2700" b="1" u="sng" dirty="0">
                        <a:solidFill>
                          <a:schemeClr val="tx1"/>
                        </a:solidFill>
                        <a:latin typeface="Arial" panose="020B0604020202020204" pitchFamily="34" charset="0"/>
                        <a:cs typeface="Arial" panose="020B0604020202020204" pitchFamily="34" charset="0"/>
                      </a:endParaRPr>
                    </a:p>
                  </a:txBody>
                  <a:tcPr marL="68576" marR="68576" marT="34251" marB="34251">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189898"/>
                  </a:ext>
                </a:extLst>
              </a:tr>
              <a:tr h="479882">
                <a:tc>
                  <a:txBody>
                    <a:bodyPr/>
                    <a:lstStyle/>
                    <a:p>
                      <a:endParaRPr lang="en-US" sz="2700" b="1" dirty="0">
                        <a:solidFill>
                          <a:schemeClr val="tx1"/>
                        </a:solidFill>
                        <a:latin typeface="Arial" panose="020B0604020202020204" pitchFamily="34" charset="0"/>
                        <a:cs typeface="Arial" panose="020B0604020202020204" pitchFamily="34" charset="0"/>
                      </a:endParaRPr>
                    </a:p>
                  </a:txBody>
                  <a:tcPr marL="68576" marR="68576" marT="34251" marB="3425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700" b="1" u="none" dirty="0">
                          <a:solidFill>
                            <a:schemeClr val="tx1"/>
                          </a:solidFill>
                          <a:latin typeface="Arial" panose="020B0604020202020204" pitchFamily="34" charset="0"/>
                          <a:cs typeface="Arial" panose="020B0604020202020204" pitchFamily="34" charset="0"/>
                        </a:rPr>
                        <a:t>                                           $15,100,000 </a:t>
                      </a:r>
                    </a:p>
                  </a:txBody>
                  <a:tcPr marL="68576" marR="68576" marT="34251" marB="34251">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6050298"/>
                  </a:ext>
                </a:extLst>
              </a:tr>
            </a:tbl>
          </a:graphicData>
        </a:graphic>
      </p:graphicFrame>
      <p:sp>
        <p:nvSpPr>
          <p:cNvPr id="39946" name="TextBox 5">
            <a:extLst>
              <a:ext uri="{FF2B5EF4-FFF2-40B4-BE49-F238E27FC236}">
                <a16:creationId xmlns:a16="http://schemas.microsoft.com/office/drawing/2014/main" id="{118977BF-3FA5-4BF5-8437-E0A9C41705B9}"/>
              </a:ext>
            </a:extLst>
          </p:cNvPr>
          <p:cNvSpPr txBox="1">
            <a:spLocks noChangeArrowheads="1"/>
          </p:cNvSpPr>
          <p:nvPr/>
        </p:nvSpPr>
        <p:spPr bwMode="auto">
          <a:xfrm>
            <a:off x="430212" y="4987325"/>
            <a:ext cx="83375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3200" b="1" dirty="0">
                <a:solidFill>
                  <a:schemeClr val="tx2"/>
                </a:solidFill>
              </a:rPr>
              <a:t>If 10% of Complications are Prevented, </a:t>
            </a:r>
          </a:p>
          <a:p>
            <a:pPr algn="ctr">
              <a:spcBef>
                <a:spcPct val="0"/>
              </a:spcBef>
              <a:spcAft>
                <a:spcPct val="0"/>
              </a:spcAft>
              <a:buFontTx/>
              <a:buNone/>
            </a:pPr>
            <a:r>
              <a:rPr lang="en-US" altLang="en-US" sz="3200" b="1" dirty="0">
                <a:solidFill>
                  <a:schemeClr val="tx2"/>
                </a:solidFill>
              </a:rPr>
              <a:t>By Expert Input, $1,500,000 Saved</a:t>
            </a:r>
          </a:p>
        </p:txBody>
      </p:sp>
    </p:spTree>
    <p:extLst>
      <p:ext uri="{BB962C8B-B14F-4D97-AF65-F5344CB8AC3E}">
        <p14:creationId xmlns:p14="http://schemas.microsoft.com/office/powerpoint/2010/main" val="15028044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4163" y="6078537"/>
            <a:ext cx="8494077" cy="624411"/>
          </a:xfrm>
          <a:prstGeom prst="rect">
            <a:avLst/>
          </a:prstGeom>
          <a:solidFill>
            <a:schemeClr val="bg1"/>
          </a:solidFill>
        </p:spPr>
        <p:txBody>
          <a:bodyPr wrap="square" rtlCol="0">
            <a:spAutoFit/>
          </a:bodyPr>
          <a:lstStyle/>
          <a:p>
            <a:endParaRPr lang="en-US" dirty="0"/>
          </a:p>
        </p:txBody>
      </p:sp>
      <p:sp>
        <p:nvSpPr>
          <p:cNvPr id="7" name="Rectangle 6">
            <a:extLst>
              <a:ext uri="{FF2B5EF4-FFF2-40B4-BE49-F238E27FC236}">
                <a16:creationId xmlns:a16="http://schemas.microsoft.com/office/drawing/2014/main" id="{111537FD-3D0D-4897-91A3-8630B1769A3B}"/>
              </a:ext>
            </a:extLst>
          </p:cNvPr>
          <p:cNvSpPr/>
          <p:nvPr/>
        </p:nvSpPr>
        <p:spPr>
          <a:xfrm>
            <a:off x="0" y="0"/>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8132" name="Title 1">
            <a:extLst>
              <a:ext uri="{FF2B5EF4-FFF2-40B4-BE49-F238E27FC236}">
                <a16:creationId xmlns:a16="http://schemas.microsoft.com/office/drawing/2014/main" id="{F9E0A89E-90FC-431B-915B-464497BD3269}"/>
              </a:ext>
            </a:extLst>
          </p:cNvPr>
          <p:cNvSpPr>
            <a:spLocks noGrp="1"/>
          </p:cNvSpPr>
          <p:nvPr>
            <p:ph type="title"/>
          </p:nvPr>
        </p:nvSpPr>
        <p:spPr>
          <a:xfrm>
            <a:off x="809625" y="234950"/>
            <a:ext cx="7524750" cy="639763"/>
          </a:xfrm>
        </p:spPr>
        <p:txBody>
          <a:bodyPr/>
          <a:lstStyle/>
          <a:p>
            <a:pPr algn="ctr"/>
            <a:r>
              <a:rPr lang="en-US" altLang="en-US" b="1" dirty="0">
                <a:latin typeface="Arial" panose="020B0604020202020204" pitchFamily="34" charset="0"/>
              </a:rPr>
              <a:t>MSDRG 176:  PE</a:t>
            </a:r>
          </a:p>
        </p:txBody>
      </p:sp>
      <p:pic>
        <p:nvPicPr>
          <p:cNvPr id="48133" name="Picture 3">
            <a:extLst>
              <a:ext uri="{FF2B5EF4-FFF2-40B4-BE49-F238E27FC236}">
                <a16:creationId xmlns:a16="http://schemas.microsoft.com/office/drawing/2014/main" id="{D577FD77-282F-416E-B482-7CB489E39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225487"/>
            <a:ext cx="7605712"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1">
            <a:extLst>
              <a:ext uri="{FF2B5EF4-FFF2-40B4-BE49-F238E27FC236}">
                <a16:creationId xmlns:a16="http://schemas.microsoft.com/office/drawing/2014/main" id="{6F18114A-DD7B-4EDE-ACCE-78CCA683266C}"/>
              </a:ext>
            </a:extLst>
          </p:cNvPr>
          <p:cNvSpPr txBox="1">
            <a:spLocks noChangeArrowheads="1"/>
          </p:cNvSpPr>
          <p:nvPr/>
        </p:nvSpPr>
        <p:spPr bwMode="auto">
          <a:xfrm>
            <a:off x="6136958" y="6188369"/>
            <a:ext cx="2824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r">
              <a:spcBef>
                <a:spcPct val="0"/>
              </a:spcBef>
              <a:spcAft>
                <a:spcPct val="0"/>
              </a:spcAft>
              <a:buFontTx/>
              <a:buNone/>
            </a:pPr>
            <a:r>
              <a:rPr lang="en-US" altLang="en-US" sz="1800" b="1" dirty="0"/>
              <a:t>Aquino AC, Cap Today, October 2017</a:t>
            </a:r>
          </a:p>
        </p:txBody>
      </p:sp>
    </p:spTree>
    <p:extLst>
      <p:ext uri="{BB962C8B-B14F-4D97-AF65-F5344CB8AC3E}">
        <p14:creationId xmlns:p14="http://schemas.microsoft.com/office/powerpoint/2010/main" val="4188693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7578" y="6018737"/>
            <a:ext cx="8528843" cy="723569"/>
          </a:xfrm>
          <a:prstGeom prst="rect">
            <a:avLst/>
          </a:prstGeom>
          <a:solidFill>
            <a:schemeClr val="bg1"/>
          </a:solidFill>
        </p:spPr>
        <p:txBody>
          <a:bodyPr wrap="square" rtlCol="0">
            <a:spAutoFit/>
          </a:bodyPr>
          <a:lstStyle/>
          <a:p>
            <a:endParaRPr lang="en-US" dirty="0"/>
          </a:p>
        </p:txBody>
      </p:sp>
      <p:sp>
        <p:nvSpPr>
          <p:cNvPr id="7" name="Rectangle 6">
            <a:extLst>
              <a:ext uri="{FF2B5EF4-FFF2-40B4-BE49-F238E27FC236}">
                <a16:creationId xmlns:a16="http://schemas.microsoft.com/office/drawing/2014/main" id="{FA3C43E7-20BE-4774-BC87-A43FF278E052}"/>
              </a:ext>
            </a:extLst>
          </p:cNvPr>
          <p:cNvSpPr/>
          <p:nvPr/>
        </p:nvSpPr>
        <p:spPr>
          <a:xfrm>
            <a:off x="0" y="0"/>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9156" name="Title 1">
            <a:extLst>
              <a:ext uri="{FF2B5EF4-FFF2-40B4-BE49-F238E27FC236}">
                <a16:creationId xmlns:a16="http://schemas.microsoft.com/office/drawing/2014/main" id="{005E1DD9-F31C-42D4-9BA9-59DCC1074BE3}"/>
              </a:ext>
            </a:extLst>
          </p:cNvPr>
          <p:cNvSpPr>
            <a:spLocks noGrp="1"/>
          </p:cNvSpPr>
          <p:nvPr>
            <p:ph type="title"/>
          </p:nvPr>
        </p:nvSpPr>
        <p:spPr>
          <a:xfrm>
            <a:off x="809625" y="234950"/>
            <a:ext cx="7524750" cy="639763"/>
          </a:xfrm>
        </p:spPr>
        <p:txBody>
          <a:bodyPr/>
          <a:lstStyle/>
          <a:p>
            <a:pPr algn="ctr"/>
            <a:r>
              <a:rPr lang="en-US" altLang="en-US" b="1" dirty="0">
                <a:latin typeface="Arial" panose="020B0604020202020204" pitchFamily="34" charset="0"/>
              </a:rPr>
              <a:t>MSDRG 65 Intracranial Hemorrhage</a:t>
            </a:r>
          </a:p>
        </p:txBody>
      </p:sp>
      <p:pic>
        <p:nvPicPr>
          <p:cNvPr id="49157" name="Picture 4">
            <a:extLst>
              <a:ext uri="{FF2B5EF4-FFF2-40B4-BE49-F238E27FC236}">
                <a16:creationId xmlns:a16="http://schemas.microsoft.com/office/drawing/2014/main" id="{977D6D55-56D6-4A04-8219-5293AD317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246188"/>
            <a:ext cx="752475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5">
            <a:extLst>
              <a:ext uri="{FF2B5EF4-FFF2-40B4-BE49-F238E27FC236}">
                <a16:creationId xmlns:a16="http://schemas.microsoft.com/office/drawing/2014/main" id="{99884C15-1101-4F8B-845F-FA0FBF371F2E}"/>
              </a:ext>
            </a:extLst>
          </p:cNvPr>
          <p:cNvSpPr txBox="1">
            <a:spLocks noChangeArrowheads="1"/>
          </p:cNvSpPr>
          <p:nvPr/>
        </p:nvSpPr>
        <p:spPr bwMode="auto">
          <a:xfrm>
            <a:off x="6167635" y="6074570"/>
            <a:ext cx="2822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r">
              <a:spcBef>
                <a:spcPct val="0"/>
              </a:spcBef>
              <a:spcAft>
                <a:spcPct val="0"/>
              </a:spcAft>
              <a:buFontTx/>
              <a:buNone/>
            </a:pPr>
            <a:r>
              <a:rPr lang="en-US" altLang="en-US" sz="1800" b="1" dirty="0"/>
              <a:t>Aquino AC, Cap Today, October 2017</a:t>
            </a:r>
          </a:p>
        </p:txBody>
      </p:sp>
    </p:spTree>
    <p:extLst>
      <p:ext uri="{BB962C8B-B14F-4D97-AF65-F5344CB8AC3E}">
        <p14:creationId xmlns:p14="http://schemas.microsoft.com/office/powerpoint/2010/main" val="34612624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3956" y="735001"/>
            <a:ext cx="8643068" cy="1470025"/>
          </a:xfrm>
        </p:spPr>
        <p:txBody>
          <a:bodyPr/>
          <a:lstStyle/>
          <a:p>
            <a:r>
              <a:rPr lang="en-US" sz="4800" dirty="0"/>
              <a:t>Patient-facing </a:t>
            </a:r>
            <a:br>
              <a:rPr lang="en-US" sz="4800" dirty="0"/>
            </a:br>
            <a:r>
              <a:rPr lang="en-US" sz="4800" dirty="0"/>
              <a:t>Healthcare Providers,</a:t>
            </a:r>
            <a:br>
              <a:rPr lang="en-US" sz="4800" dirty="0"/>
            </a:br>
            <a:br>
              <a:rPr lang="en-US" sz="4800" dirty="0"/>
            </a:br>
            <a:r>
              <a:rPr lang="en-US" sz="4800" dirty="0">
                <a:solidFill>
                  <a:schemeClr val="tx2"/>
                </a:solidFill>
              </a:rPr>
              <a:t>Talented and </a:t>
            </a:r>
            <a:br>
              <a:rPr lang="en-US" sz="4800" dirty="0">
                <a:solidFill>
                  <a:schemeClr val="tx2"/>
                </a:solidFill>
              </a:rPr>
            </a:br>
            <a:r>
              <a:rPr lang="en-US" sz="4800" dirty="0">
                <a:solidFill>
                  <a:schemeClr val="tx2"/>
                </a:solidFill>
              </a:rPr>
              <a:t>Dedicated or Not,</a:t>
            </a:r>
            <a:br>
              <a:rPr lang="en-US" sz="4800" dirty="0"/>
            </a:br>
            <a:br>
              <a:rPr lang="en-US" sz="4800" dirty="0"/>
            </a:br>
            <a:r>
              <a:rPr lang="en-US" sz="4800" dirty="0"/>
              <a:t>Make Many Diagnostic Errors</a:t>
            </a:r>
          </a:p>
        </p:txBody>
      </p:sp>
    </p:spTree>
    <p:extLst>
      <p:ext uri="{BB962C8B-B14F-4D97-AF65-F5344CB8AC3E}">
        <p14:creationId xmlns:p14="http://schemas.microsoft.com/office/powerpoint/2010/main" val="34067607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4400" y="2110575"/>
            <a:ext cx="8132034" cy="1470025"/>
          </a:xfrm>
        </p:spPr>
        <p:txBody>
          <a:bodyPr/>
          <a:lstStyle/>
          <a:p>
            <a:r>
              <a:rPr lang="en-US" sz="5000" dirty="0"/>
              <a:t>Important Parameters of Our Consultative Role</a:t>
            </a:r>
          </a:p>
        </p:txBody>
      </p:sp>
    </p:spTree>
    <p:extLst>
      <p:ext uri="{BB962C8B-B14F-4D97-AF65-F5344CB8AC3E}">
        <p14:creationId xmlns:p14="http://schemas.microsoft.com/office/powerpoint/2010/main" val="128164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3175"/>
            <a:ext cx="8686800" cy="1143000"/>
          </a:xfrm>
        </p:spPr>
        <p:txBody>
          <a:bodyPr/>
          <a:lstStyle/>
          <a:p>
            <a:pPr algn="ctr" eaLnBrk="1" hangingPunct="1"/>
            <a:r>
              <a:rPr lang="en-US" altLang="en-US" sz="3200" b="1" dirty="0">
                <a:latin typeface="Arial" panose="020B0604020202020204" pitchFamily="34" charset="0"/>
              </a:rPr>
              <a:t>Why is Choosing the Correct Tests, and Only the Correct Tests, so Difficult?</a:t>
            </a:r>
          </a:p>
        </p:txBody>
      </p:sp>
      <p:sp>
        <p:nvSpPr>
          <p:cNvPr id="7" name="Rectangle 6"/>
          <p:cNvSpPr/>
          <p:nvPr/>
        </p:nvSpPr>
        <p:spPr>
          <a:xfrm>
            <a:off x="0" y="0"/>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364" name="Content Placeholder 2"/>
          <p:cNvSpPr>
            <a:spLocks noGrp="1"/>
          </p:cNvSpPr>
          <p:nvPr>
            <p:ph idx="1"/>
          </p:nvPr>
        </p:nvSpPr>
        <p:spPr>
          <a:xfrm>
            <a:off x="158253" y="1538356"/>
            <a:ext cx="8814794" cy="4525963"/>
          </a:xfrm>
        </p:spPr>
        <p:txBody>
          <a:bodyPr>
            <a:normAutofit fontScale="92500" lnSpcReduction="20000"/>
          </a:bodyPr>
          <a:lstStyle/>
          <a:p>
            <a:pPr marL="461963" lvl="1" indent="-406400">
              <a:lnSpc>
                <a:spcPct val="120000"/>
              </a:lnSpc>
              <a:spcBef>
                <a:spcPts val="0"/>
              </a:spcBef>
            </a:pPr>
            <a:r>
              <a:rPr lang="en-US" altLang="en-US" sz="3900" b="1" dirty="0"/>
              <a:t>Physical Examination:  Fewer than 50 things to note</a:t>
            </a:r>
          </a:p>
          <a:p>
            <a:pPr marL="461963" lvl="1" indent="-406400">
              <a:lnSpc>
                <a:spcPct val="120000"/>
              </a:lnSpc>
              <a:spcBef>
                <a:spcPts val="0"/>
              </a:spcBef>
            </a:pPr>
            <a:r>
              <a:rPr lang="en-US" altLang="en-US" sz="3900" b="1" dirty="0">
                <a:solidFill>
                  <a:schemeClr val="tx2"/>
                </a:solidFill>
              </a:rPr>
              <a:t>Imaging Studies:  Fewer than 50 tests </a:t>
            </a:r>
          </a:p>
          <a:p>
            <a:pPr marL="461963" lvl="1" indent="-406400">
              <a:lnSpc>
                <a:spcPct val="120000"/>
              </a:lnSpc>
              <a:spcBef>
                <a:spcPts val="0"/>
              </a:spcBef>
            </a:pPr>
            <a:r>
              <a:rPr lang="en-US" altLang="en-US" sz="3900" b="1" dirty="0"/>
              <a:t>Microscopic Evaluations:  Fewer than 50 tests </a:t>
            </a:r>
          </a:p>
          <a:p>
            <a:pPr marL="461963" lvl="1" indent="-406400">
              <a:lnSpc>
                <a:spcPct val="120000"/>
              </a:lnSpc>
              <a:spcBef>
                <a:spcPts val="0"/>
              </a:spcBef>
            </a:pPr>
            <a:r>
              <a:rPr lang="en-US" altLang="en-US" sz="3900" b="1" dirty="0">
                <a:solidFill>
                  <a:schemeClr val="tx2"/>
                </a:solidFill>
              </a:rPr>
              <a:t>Clinical Laboratory Tests:  </a:t>
            </a:r>
            <a:r>
              <a:rPr lang="en-US" altLang="en-US" sz="3900" b="1" u="sng" dirty="0">
                <a:solidFill>
                  <a:schemeClr val="tx2"/>
                </a:solidFill>
              </a:rPr>
              <a:t>Greater than 5000 tests with many genetic results</a:t>
            </a:r>
          </a:p>
          <a:p>
            <a:pPr marL="457200" lvl="1" indent="0">
              <a:buFont typeface="Arial" panose="020B0604020202020204" pitchFamily="34" charset="0"/>
              <a:buNone/>
            </a:pPr>
            <a:endParaRPr lang="en-US" altLang="en-US" dirty="0"/>
          </a:p>
        </p:txBody>
      </p:sp>
      <p:sp>
        <p:nvSpPr>
          <p:cNvPr id="13" name="Rectangle 12"/>
          <p:cNvSpPr/>
          <p:nvPr/>
        </p:nvSpPr>
        <p:spPr>
          <a:xfrm>
            <a:off x="-6350" y="3175"/>
            <a:ext cx="9144000"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54597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2879" y="1212078"/>
            <a:ext cx="8698727" cy="1470025"/>
          </a:xfrm>
        </p:spPr>
        <p:txBody>
          <a:bodyPr/>
          <a:lstStyle/>
          <a:p>
            <a:r>
              <a:rPr lang="en-US" sz="4000" dirty="0"/>
              <a:t>American Football has Offensive </a:t>
            </a:r>
            <a:br>
              <a:rPr lang="en-US" sz="4000" dirty="0"/>
            </a:br>
            <a:r>
              <a:rPr lang="en-US" sz="4000" dirty="0"/>
              <a:t>and Defensive Teams</a:t>
            </a:r>
            <a:br>
              <a:rPr lang="en-US" sz="4000" dirty="0"/>
            </a:br>
            <a:br>
              <a:rPr lang="en-US" sz="4000" dirty="0"/>
            </a:br>
            <a:r>
              <a:rPr lang="en-US" sz="4000" dirty="0">
                <a:solidFill>
                  <a:schemeClr val="tx2"/>
                </a:solidFill>
              </a:rPr>
              <a:t>Medicine Across the Globe Needs Teams that Focus on </a:t>
            </a:r>
            <a:r>
              <a:rPr lang="en-US" sz="4000" u="sng" dirty="0">
                <a:solidFill>
                  <a:schemeClr val="tx2"/>
                </a:solidFill>
              </a:rPr>
              <a:t>Diagnosis</a:t>
            </a:r>
            <a:r>
              <a:rPr lang="en-US" sz="4000" dirty="0">
                <a:solidFill>
                  <a:schemeClr val="tx2"/>
                </a:solidFill>
              </a:rPr>
              <a:t> and Teams that Focus on </a:t>
            </a:r>
            <a:r>
              <a:rPr lang="en-US" sz="4000" u="sng" dirty="0">
                <a:solidFill>
                  <a:schemeClr val="tx2"/>
                </a:solidFill>
              </a:rPr>
              <a:t>Treatment</a:t>
            </a:r>
            <a:br>
              <a:rPr lang="en-US" sz="4000" dirty="0">
                <a:solidFill>
                  <a:schemeClr val="tx2"/>
                </a:solidFill>
              </a:rPr>
            </a:br>
            <a:br>
              <a:rPr lang="en-US" dirty="0"/>
            </a:br>
            <a:endParaRPr lang="en-US" dirty="0"/>
          </a:p>
        </p:txBody>
      </p:sp>
    </p:spTree>
    <p:extLst>
      <p:ext uri="{BB962C8B-B14F-4D97-AF65-F5344CB8AC3E}">
        <p14:creationId xmlns:p14="http://schemas.microsoft.com/office/powerpoint/2010/main" val="38654470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124" y="6029326"/>
            <a:ext cx="8619311" cy="614362"/>
          </a:xfrm>
          <a:prstGeom prst="rect">
            <a:avLst/>
          </a:prstGeom>
          <a:solidFill>
            <a:schemeClr val="bg1"/>
          </a:solidFill>
        </p:spPr>
        <p:txBody>
          <a:bodyPr wrap="square" rtlCol="0">
            <a:spAutoFit/>
          </a:bodyPr>
          <a:lstStyle/>
          <a:p>
            <a:endParaRPr lang="en-US" dirty="0"/>
          </a:p>
        </p:txBody>
      </p:sp>
      <p:cxnSp>
        <p:nvCxnSpPr>
          <p:cNvPr id="3" name="Straight Connector 2">
            <a:extLst>
              <a:ext uri="{FF2B5EF4-FFF2-40B4-BE49-F238E27FC236}">
                <a16:creationId xmlns:a16="http://schemas.microsoft.com/office/drawing/2014/main" id="{C5A3D245-69D0-426B-81B6-2D6E99EF309D}"/>
              </a:ext>
            </a:extLst>
          </p:cNvPr>
          <p:cNvCxnSpPr/>
          <p:nvPr/>
        </p:nvCxnSpPr>
        <p:spPr>
          <a:xfrm flipH="1" flipV="1">
            <a:off x="2071688" y="1081088"/>
            <a:ext cx="23812" cy="3967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6A74E1-8A22-4D27-9F42-76B2A2EE4E56}"/>
              </a:ext>
            </a:extLst>
          </p:cNvPr>
          <p:cNvCxnSpPr/>
          <p:nvPr/>
        </p:nvCxnSpPr>
        <p:spPr>
          <a:xfrm flipV="1">
            <a:off x="2095500" y="4994275"/>
            <a:ext cx="4986338" cy="365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55C0D6F-4E91-4EB1-8C5F-DEEE01A626B2}"/>
              </a:ext>
            </a:extLst>
          </p:cNvPr>
          <p:cNvSpPr/>
          <p:nvPr/>
        </p:nvSpPr>
        <p:spPr>
          <a:xfrm>
            <a:off x="2265363" y="3967163"/>
            <a:ext cx="771525" cy="103505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a:extLst>
              <a:ext uri="{FF2B5EF4-FFF2-40B4-BE49-F238E27FC236}">
                <a16:creationId xmlns:a16="http://schemas.microsoft.com/office/drawing/2014/main" id="{9034714F-DB97-4F11-B645-DDB975AAF3B3}"/>
              </a:ext>
            </a:extLst>
          </p:cNvPr>
          <p:cNvSpPr/>
          <p:nvPr/>
        </p:nvSpPr>
        <p:spPr>
          <a:xfrm>
            <a:off x="3362325" y="1408113"/>
            <a:ext cx="700088" cy="3586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375" name="TextBox 8">
            <a:extLst>
              <a:ext uri="{FF2B5EF4-FFF2-40B4-BE49-F238E27FC236}">
                <a16:creationId xmlns:a16="http://schemas.microsoft.com/office/drawing/2014/main" id="{013A06C0-AF1C-4119-80BD-B87FBBE54193}"/>
              </a:ext>
            </a:extLst>
          </p:cNvPr>
          <p:cNvSpPr txBox="1">
            <a:spLocks noChangeArrowheads="1"/>
          </p:cNvSpPr>
          <p:nvPr/>
        </p:nvSpPr>
        <p:spPr bwMode="auto">
          <a:xfrm>
            <a:off x="49213" y="24638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400" b="1" dirty="0"/>
              <a:t>Contribution </a:t>
            </a:r>
          </a:p>
          <a:p>
            <a:pPr algn="ctr">
              <a:spcBef>
                <a:spcPct val="0"/>
              </a:spcBef>
              <a:spcAft>
                <a:spcPct val="0"/>
              </a:spcAft>
              <a:buFontTx/>
              <a:buNone/>
            </a:pPr>
            <a:r>
              <a:rPr lang="en-US" altLang="en-US" sz="2400" b="1" dirty="0"/>
              <a:t>to Correct Diagnosis</a:t>
            </a:r>
          </a:p>
        </p:txBody>
      </p:sp>
      <p:sp>
        <p:nvSpPr>
          <p:cNvPr id="58376" name="TextBox 12">
            <a:extLst>
              <a:ext uri="{FF2B5EF4-FFF2-40B4-BE49-F238E27FC236}">
                <a16:creationId xmlns:a16="http://schemas.microsoft.com/office/drawing/2014/main" id="{0D9645BE-F41D-491B-8745-3A308654F21A}"/>
              </a:ext>
            </a:extLst>
          </p:cNvPr>
          <p:cNvSpPr txBox="1">
            <a:spLocks noChangeArrowheads="1"/>
          </p:cNvSpPr>
          <p:nvPr/>
        </p:nvSpPr>
        <p:spPr bwMode="auto">
          <a:xfrm>
            <a:off x="789085" y="5468144"/>
            <a:ext cx="3889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400" b="1" dirty="0"/>
              <a:t>Treating Physicians</a:t>
            </a:r>
          </a:p>
        </p:txBody>
      </p:sp>
      <p:sp>
        <p:nvSpPr>
          <p:cNvPr id="58377" name="TextBox 13">
            <a:extLst>
              <a:ext uri="{FF2B5EF4-FFF2-40B4-BE49-F238E27FC236}">
                <a16:creationId xmlns:a16="http://schemas.microsoft.com/office/drawing/2014/main" id="{A014A11E-72EC-431D-8008-9AD8BC0A9130}"/>
              </a:ext>
            </a:extLst>
          </p:cNvPr>
          <p:cNvSpPr txBox="1">
            <a:spLocks noChangeArrowheads="1"/>
          </p:cNvSpPr>
          <p:nvPr/>
        </p:nvSpPr>
        <p:spPr bwMode="auto">
          <a:xfrm>
            <a:off x="815975" y="6029325"/>
            <a:ext cx="562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2400" b="1" dirty="0">
                <a:solidFill>
                  <a:schemeClr val="tx2"/>
                </a:solidFill>
              </a:rPr>
              <a:t>Diagnostic Physicians and Scientists</a:t>
            </a:r>
          </a:p>
        </p:txBody>
      </p:sp>
      <p:sp>
        <p:nvSpPr>
          <p:cNvPr id="17" name="Rectangle 16">
            <a:extLst>
              <a:ext uri="{FF2B5EF4-FFF2-40B4-BE49-F238E27FC236}">
                <a16:creationId xmlns:a16="http://schemas.microsoft.com/office/drawing/2014/main" id="{810E0883-03DE-430C-841F-1ED519C99E06}"/>
              </a:ext>
            </a:extLst>
          </p:cNvPr>
          <p:cNvSpPr/>
          <p:nvPr/>
        </p:nvSpPr>
        <p:spPr>
          <a:xfrm>
            <a:off x="4943475" y="1416050"/>
            <a:ext cx="771525" cy="3586163"/>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a:extLst>
              <a:ext uri="{FF2B5EF4-FFF2-40B4-BE49-F238E27FC236}">
                <a16:creationId xmlns:a16="http://schemas.microsoft.com/office/drawing/2014/main" id="{677D0B2E-090A-4AEE-97CA-345953DE30CB}"/>
              </a:ext>
            </a:extLst>
          </p:cNvPr>
          <p:cNvSpPr/>
          <p:nvPr/>
        </p:nvSpPr>
        <p:spPr>
          <a:xfrm>
            <a:off x="6154738" y="3967163"/>
            <a:ext cx="700087" cy="1027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a:extLst>
              <a:ext uri="{FF2B5EF4-FFF2-40B4-BE49-F238E27FC236}">
                <a16:creationId xmlns:a16="http://schemas.microsoft.com/office/drawing/2014/main" id="{25A9C374-5A58-45EA-8B0C-177A3BFEFBDA}"/>
              </a:ext>
            </a:extLst>
          </p:cNvPr>
          <p:cNvSpPr/>
          <p:nvPr/>
        </p:nvSpPr>
        <p:spPr>
          <a:xfrm>
            <a:off x="379412" y="6099265"/>
            <a:ext cx="436563" cy="309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ectangle 18">
            <a:extLst>
              <a:ext uri="{FF2B5EF4-FFF2-40B4-BE49-F238E27FC236}">
                <a16:creationId xmlns:a16="http://schemas.microsoft.com/office/drawing/2014/main" id="{BEAB8D68-DA9A-4233-A0C5-537B608B7E0D}"/>
              </a:ext>
            </a:extLst>
          </p:cNvPr>
          <p:cNvSpPr/>
          <p:nvPr/>
        </p:nvSpPr>
        <p:spPr>
          <a:xfrm>
            <a:off x="379413" y="5549543"/>
            <a:ext cx="436562" cy="3095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8382" name="TextBox 19">
            <a:extLst>
              <a:ext uri="{FF2B5EF4-FFF2-40B4-BE49-F238E27FC236}">
                <a16:creationId xmlns:a16="http://schemas.microsoft.com/office/drawing/2014/main" id="{0D7FE92D-FC8A-4254-AAF8-B29DBA57632D}"/>
              </a:ext>
            </a:extLst>
          </p:cNvPr>
          <p:cNvSpPr txBox="1">
            <a:spLocks noChangeArrowheads="1"/>
          </p:cNvSpPr>
          <p:nvPr/>
        </p:nvSpPr>
        <p:spPr bwMode="auto">
          <a:xfrm>
            <a:off x="7094538" y="23749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2400" b="1" dirty="0"/>
              <a:t>Contribution </a:t>
            </a:r>
          </a:p>
          <a:p>
            <a:pPr algn="ctr">
              <a:spcBef>
                <a:spcPct val="0"/>
              </a:spcBef>
              <a:spcAft>
                <a:spcPct val="0"/>
              </a:spcAft>
              <a:buFontTx/>
              <a:buNone/>
            </a:pPr>
            <a:r>
              <a:rPr lang="en-US" altLang="en-US" sz="2400" b="1" dirty="0"/>
              <a:t>to Correct</a:t>
            </a:r>
          </a:p>
          <a:p>
            <a:pPr algn="ctr">
              <a:spcBef>
                <a:spcPct val="0"/>
              </a:spcBef>
              <a:spcAft>
                <a:spcPct val="0"/>
              </a:spcAft>
              <a:buFontTx/>
              <a:buNone/>
            </a:pPr>
            <a:r>
              <a:rPr lang="en-US" altLang="en-US" sz="2400" b="1" dirty="0"/>
              <a:t>Treatment</a:t>
            </a:r>
          </a:p>
        </p:txBody>
      </p:sp>
      <p:sp>
        <p:nvSpPr>
          <p:cNvPr id="58383" name="TextBox 5">
            <a:extLst>
              <a:ext uri="{FF2B5EF4-FFF2-40B4-BE49-F238E27FC236}">
                <a16:creationId xmlns:a16="http://schemas.microsoft.com/office/drawing/2014/main" id="{5D5F1F7E-359E-4BFD-922E-19E7D30112FE}"/>
              </a:ext>
            </a:extLst>
          </p:cNvPr>
          <p:cNvSpPr txBox="1">
            <a:spLocks noChangeArrowheads="1"/>
          </p:cNvSpPr>
          <p:nvPr/>
        </p:nvSpPr>
        <p:spPr bwMode="auto">
          <a:xfrm rot="5400000">
            <a:off x="2174875" y="3106738"/>
            <a:ext cx="4710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r>
              <a:rPr lang="en-US" altLang="en-US" sz="1800" dirty="0"/>
              <a:t>- - - - - - - - - - - - - - - - - - - - - - - - - - - - -</a:t>
            </a:r>
          </a:p>
        </p:txBody>
      </p:sp>
      <p:cxnSp>
        <p:nvCxnSpPr>
          <p:cNvPr id="20" name="Straight Connector 19">
            <a:extLst>
              <a:ext uri="{FF2B5EF4-FFF2-40B4-BE49-F238E27FC236}">
                <a16:creationId xmlns:a16="http://schemas.microsoft.com/office/drawing/2014/main" id="{E7188ED2-365C-4554-B63B-DE47E356128A}"/>
              </a:ext>
            </a:extLst>
          </p:cNvPr>
          <p:cNvCxnSpPr/>
          <p:nvPr/>
        </p:nvCxnSpPr>
        <p:spPr>
          <a:xfrm flipH="1" flipV="1">
            <a:off x="7070725" y="1035050"/>
            <a:ext cx="23813" cy="3967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26219" y="3180521"/>
            <a:ext cx="1675606" cy="55336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384604" y="967334"/>
            <a:ext cx="612668" cy="461665"/>
          </a:xfrm>
          <a:prstGeom prst="rect">
            <a:avLst/>
          </a:prstGeom>
          <a:noFill/>
        </p:spPr>
        <p:txBody>
          <a:bodyPr wrap="none" rtlCol="0">
            <a:spAutoFit/>
          </a:bodyPr>
          <a:lstStyle/>
          <a:p>
            <a:r>
              <a:rPr lang="en-US" sz="2400" b="1" dirty="0">
                <a:solidFill>
                  <a:srgbClr val="C00000"/>
                </a:solidFill>
              </a:rPr>
              <a:t>US</a:t>
            </a:r>
          </a:p>
        </p:txBody>
      </p:sp>
      <p:sp>
        <p:nvSpPr>
          <p:cNvPr id="21" name="TextBox 20"/>
          <p:cNvSpPr txBox="1"/>
          <p:nvPr/>
        </p:nvSpPr>
        <p:spPr>
          <a:xfrm>
            <a:off x="6135026" y="3575050"/>
            <a:ext cx="612668" cy="461665"/>
          </a:xfrm>
          <a:prstGeom prst="rect">
            <a:avLst/>
          </a:prstGeom>
          <a:noFill/>
        </p:spPr>
        <p:txBody>
          <a:bodyPr wrap="none" rtlCol="0">
            <a:spAutoFit/>
          </a:bodyPr>
          <a:lstStyle/>
          <a:p>
            <a:r>
              <a:rPr lang="en-US" sz="2400" b="1" dirty="0">
                <a:solidFill>
                  <a:srgbClr val="C00000"/>
                </a:solidFill>
              </a:rPr>
              <a:t>US</a:t>
            </a:r>
          </a:p>
        </p:txBody>
      </p:sp>
      <p:sp>
        <p:nvSpPr>
          <p:cNvPr id="9" name="Oval 8"/>
          <p:cNvSpPr/>
          <p:nvPr/>
        </p:nvSpPr>
        <p:spPr>
          <a:xfrm>
            <a:off x="7227737" y="3101008"/>
            <a:ext cx="1749286" cy="5732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75509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3124" y="524786"/>
            <a:ext cx="4898004" cy="2369880"/>
          </a:xfrm>
          <a:prstGeom prst="rect">
            <a:avLst/>
          </a:prstGeom>
          <a:noFill/>
        </p:spPr>
        <p:txBody>
          <a:bodyPr wrap="square" rtlCol="0">
            <a:spAutoFit/>
          </a:bodyPr>
          <a:lstStyle/>
          <a:p>
            <a:r>
              <a:rPr lang="en-US" sz="3000" b="1" dirty="0"/>
              <a:t>Clinical Laboratory Leaders </a:t>
            </a:r>
          </a:p>
          <a:p>
            <a:r>
              <a:rPr lang="en-US" sz="3000" b="1" dirty="0"/>
              <a:t>Anatomic Pathologists</a:t>
            </a:r>
          </a:p>
          <a:p>
            <a:r>
              <a:rPr lang="en-US" sz="3000" b="1" dirty="0"/>
              <a:t>Radiologists</a:t>
            </a:r>
          </a:p>
          <a:p>
            <a:endParaRPr lang="en-US" sz="2800" b="1" dirty="0"/>
          </a:p>
        </p:txBody>
      </p:sp>
      <p:sp>
        <p:nvSpPr>
          <p:cNvPr id="6" name="TextBox 5"/>
          <p:cNvSpPr txBox="1"/>
          <p:nvPr/>
        </p:nvSpPr>
        <p:spPr>
          <a:xfrm>
            <a:off x="5273693" y="430696"/>
            <a:ext cx="3870307" cy="2400657"/>
          </a:xfrm>
          <a:prstGeom prst="rect">
            <a:avLst/>
          </a:prstGeom>
          <a:noFill/>
        </p:spPr>
        <p:txBody>
          <a:bodyPr wrap="square" rtlCol="0">
            <a:spAutoFit/>
          </a:bodyPr>
          <a:lstStyle/>
          <a:p>
            <a:r>
              <a:rPr lang="en-US" sz="3000" b="1" dirty="0"/>
              <a:t>Who know far more about a focused diagnostic evaluation</a:t>
            </a:r>
          </a:p>
          <a:p>
            <a:endParaRPr lang="en-US" sz="3000" b="1" dirty="0"/>
          </a:p>
        </p:txBody>
      </p:sp>
      <p:sp>
        <p:nvSpPr>
          <p:cNvPr id="7" name="TextBox 6"/>
          <p:cNvSpPr txBox="1"/>
          <p:nvPr/>
        </p:nvSpPr>
        <p:spPr>
          <a:xfrm>
            <a:off x="143124" y="2801777"/>
            <a:ext cx="3649649" cy="1015663"/>
          </a:xfrm>
          <a:prstGeom prst="rect">
            <a:avLst/>
          </a:prstGeom>
          <a:noFill/>
        </p:spPr>
        <p:txBody>
          <a:bodyPr wrap="square" rtlCol="0">
            <a:spAutoFit/>
          </a:bodyPr>
          <a:lstStyle/>
          <a:p>
            <a:r>
              <a:rPr lang="en-US" sz="3000" b="1" dirty="0">
                <a:solidFill>
                  <a:schemeClr val="tx2"/>
                </a:solidFill>
              </a:rPr>
              <a:t>A block here is catastrophic</a:t>
            </a:r>
            <a:endParaRPr lang="en-US" sz="3000" b="1" dirty="0"/>
          </a:p>
        </p:txBody>
      </p:sp>
      <p:sp>
        <p:nvSpPr>
          <p:cNvPr id="8" name="TextBox 7"/>
          <p:cNvSpPr txBox="1"/>
          <p:nvPr/>
        </p:nvSpPr>
        <p:spPr>
          <a:xfrm>
            <a:off x="5041128" y="3071637"/>
            <a:ext cx="3513151" cy="553998"/>
          </a:xfrm>
          <a:prstGeom prst="rect">
            <a:avLst/>
          </a:prstGeom>
          <a:noFill/>
        </p:spPr>
        <p:txBody>
          <a:bodyPr wrap="square" rtlCol="0">
            <a:spAutoFit/>
          </a:bodyPr>
          <a:lstStyle/>
          <a:p>
            <a:r>
              <a:rPr lang="en-US" sz="3000" b="1" dirty="0"/>
              <a:t>Need to Inform:</a:t>
            </a:r>
          </a:p>
        </p:txBody>
      </p:sp>
      <p:sp>
        <p:nvSpPr>
          <p:cNvPr id="9" name="TextBox 8"/>
          <p:cNvSpPr txBox="1"/>
          <p:nvPr/>
        </p:nvSpPr>
        <p:spPr>
          <a:xfrm>
            <a:off x="1184744" y="4317259"/>
            <a:ext cx="7434470" cy="1015663"/>
          </a:xfrm>
          <a:prstGeom prst="rect">
            <a:avLst/>
          </a:prstGeom>
          <a:noFill/>
        </p:spPr>
        <p:txBody>
          <a:bodyPr wrap="square" rtlCol="0">
            <a:spAutoFit/>
          </a:bodyPr>
          <a:lstStyle/>
          <a:p>
            <a:pPr algn="ctr"/>
            <a:r>
              <a:rPr lang="en-US" sz="3000" b="1" dirty="0"/>
              <a:t>Physician, Mid-level Provider, or Nurse</a:t>
            </a:r>
          </a:p>
          <a:p>
            <a:pPr algn="ctr"/>
            <a:endParaRPr lang="en-US" sz="3000" b="1" dirty="0"/>
          </a:p>
        </p:txBody>
      </p:sp>
      <p:sp>
        <p:nvSpPr>
          <p:cNvPr id="10" name="TextBox 9"/>
          <p:cNvSpPr txBox="1"/>
          <p:nvPr/>
        </p:nvSpPr>
        <p:spPr>
          <a:xfrm>
            <a:off x="-44730" y="5399541"/>
            <a:ext cx="9143999" cy="1477328"/>
          </a:xfrm>
          <a:prstGeom prst="rect">
            <a:avLst/>
          </a:prstGeom>
          <a:noFill/>
        </p:spPr>
        <p:txBody>
          <a:bodyPr wrap="square" rtlCol="0">
            <a:spAutoFit/>
          </a:bodyPr>
          <a:lstStyle/>
          <a:p>
            <a:pPr algn="ctr"/>
            <a:r>
              <a:rPr lang="en-US" sz="3000" b="1" dirty="0">
                <a:solidFill>
                  <a:schemeClr val="tx2"/>
                </a:solidFill>
              </a:rPr>
              <a:t>Who have limited knowledge about the tests a patient will undergo</a:t>
            </a:r>
          </a:p>
          <a:p>
            <a:endParaRPr lang="en-US" sz="3000" b="1" dirty="0">
              <a:solidFill>
                <a:schemeClr val="tx2"/>
              </a:solidFill>
            </a:endParaRPr>
          </a:p>
        </p:txBody>
      </p:sp>
      <p:cxnSp>
        <p:nvCxnSpPr>
          <p:cNvPr id="12" name="Straight Arrow Connector 11"/>
          <p:cNvCxnSpPr/>
          <p:nvPr/>
        </p:nvCxnSpPr>
        <p:spPr>
          <a:xfrm>
            <a:off x="2965837" y="3243523"/>
            <a:ext cx="116552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27270" y="2519452"/>
            <a:ext cx="11926" cy="173118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90325" y="2519452"/>
            <a:ext cx="0" cy="173118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a:off x="4963404" y="596510"/>
            <a:ext cx="155448" cy="136746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388972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13582"/>
            <a:ext cx="9040633" cy="1470025"/>
          </a:xfrm>
        </p:spPr>
        <p:txBody>
          <a:bodyPr/>
          <a:lstStyle/>
          <a:p>
            <a:r>
              <a:rPr lang="en-US" dirty="0"/>
              <a:t>The Concept that “If We Don’t Do It, Someone Else Will” Has Not Turned Out to be True</a:t>
            </a:r>
            <a:br>
              <a:rPr lang="en-US" dirty="0"/>
            </a:br>
            <a:br>
              <a:rPr lang="en-US" dirty="0"/>
            </a:br>
            <a:r>
              <a:rPr lang="en-US" dirty="0">
                <a:solidFill>
                  <a:schemeClr val="tx2"/>
                </a:solidFill>
              </a:rPr>
              <a:t>Instead</a:t>
            </a:r>
            <a:br>
              <a:rPr lang="en-US" dirty="0"/>
            </a:br>
            <a:br>
              <a:rPr lang="en-US" dirty="0"/>
            </a:br>
            <a:r>
              <a:rPr lang="en-US" dirty="0"/>
              <a:t>It is Clear that if We Do Not Greatly Improve the Transmission of Diagnostic Information, the Quality of Care will Continue to Deteriorate While it Becomes Even More Expensive</a:t>
            </a:r>
          </a:p>
        </p:txBody>
      </p:sp>
    </p:spTree>
    <p:extLst>
      <p:ext uri="{BB962C8B-B14F-4D97-AF65-F5344CB8AC3E}">
        <p14:creationId xmlns:p14="http://schemas.microsoft.com/office/powerpoint/2010/main" val="9918670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9858" y="544169"/>
            <a:ext cx="8531748" cy="1470025"/>
          </a:xfrm>
        </p:spPr>
        <p:txBody>
          <a:bodyPr/>
          <a:lstStyle/>
          <a:p>
            <a:r>
              <a:rPr lang="en-US" sz="4000" dirty="0"/>
              <a:t>Why Have Diagnostic Laboratory  Experts Primarily Been Standing on the Sideline Since Our Specialty was Created?</a:t>
            </a:r>
            <a:br>
              <a:rPr lang="en-US" sz="4000" dirty="0"/>
            </a:br>
            <a:br>
              <a:rPr lang="en-US" sz="4000" dirty="0"/>
            </a:br>
            <a:r>
              <a:rPr lang="en-US" sz="4000" dirty="0">
                <a:solidFill>
                  <a:schemeClr val="tx2"/>
                </a:solidFill>
              </a:rPr>
              <a:t>Is the Reason External to </a:t>
            </a:r>
            <a:br>
              <a:rPr lang="en-US" sz="4000" dirty="0">
                <a:solidFill>
                  <a:schemeClr val="tx2"/>
                </a:solidFill>
              </a:rPr>
            </a:br>
            <a:r>
              <a:rPr lang="en-US" sz="4000" dirty="0">
                <a:solidFill>
                  <a:schemeClr val="tx2"/>
                </a:solidFill>
              </a:rPr>
              <a:t>Us in Laboratory Medicine?</a:t>
            </a:r>
            <a:br>
              <a:rPr lang="en-US" sz="4000" dirty="0">
                <a:solidFill>
                  <a:schemeClr val="tx2"/>
                </a:solidFill>
              </a:rPr>
            </a:br>
            <a:br>
              <a:rPr lang="en-US" sz="4000" dirty="0"/>
            </a:br>
            <a:r>
              <a:rPr lang="en-US" sz="4000" dirty="0"/>
              <a:t>Is it Because of Us?</a:t>
            </a:r>
          </a:p>
        </p:txBody>
      </p:sp>
    </p:spTree>
    <p:extLst>
      <p:ext uri="{BB962C8B-B14F-4D97-AF65-F5344CB8AC3E}">
        <p14:creationId xmlns:p14="http://schemas.microsoft.com/office/powerpoint/2010/main" val="16277354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367" y="599831"/>
            <a:ext cx="8802094" cy="1470025"/>
          </a:xfrm>
        </p:spPr>
        <p:txBody>
          <a:bodyPr/>
          <a:lstStyle/>
          <a:p>
            <a:r>
              <a:rPr lang="en-US" sz="3800" dirty="0"/>
              <a:t>In the 1990s Clinicians Could Read </a:t>
            </a:r>
            <a:br>
              <a:rPr lang="en-US" sz="3800" dirty="0"/>
            </a:br>
            <a:r>
              <a:rPr lang="en-US" sz="3800" dirty="0"/>
              <a:t>X-rays and Understand the Clinical Significance of Results for Common, Inexpensive Tests</a:t>
            </a:r>
            <a:br>
              <a:rPr lang="en-US" sz="3800" dirty="0"/>
            </a:br>
            <a:br>
              <a:rPr lang="en-US" sz="3800" dirty="0"/>
            </a:br>
            <a:r>
              <a:rPr lang="en-US" sz="3800" dirty="0">
                <a:solidFill>
                  <a:schemeClr val="tx2"/>
                </a:solidFill>
              </a:rPr>
              <a:t>Society and Most Healthcare Providers Think This is Still True, Even Though the Test Menu has Increased, From Less than a Hundred Tests to Greater Than 5,000! </a:t>
            </a:r>
          </a:p>
        </p:txBody>
      </p:sp>
    </p:spTree>
    <p:extLst>
      <p:ext uri="{BB962C8B-B14F-4D97-AF65-F5344CB8AC3E}">
        <p14:creationId xmlns:p14="http://schemas.microsoft.com/office/powerpoint/2010/main" val="1923336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662" y="1132567"/>
            <a:ext cx="8436333" cy="1470025"/>
          </a:xfrm>
        </p:spPr>
        <p:txBody>
          <a:bodyPr/>
          <a:lstStyle/>
          <a:p>
            <a:r>
              <a:rPr lang="en-US" sz="5000" dirty="0"/>
              <a:t>Is There </a:t>
            </a:r>
            <a:r>
              <a:rPr lang="en-US" sz="5000" dirty="0">
                <a:solidFill>
                  <a:schemeClr val="tx2"/>
                </a:solidFill>
              </a:rPr>
              <a:t>Payment</a:t>
            </a:r>
            <a:r>
              <a:rPr lang="en-US" sz="5000" dirty="0"/>
              <a:t> for the Consultative Service of Directing Test Selection and Providing Test Result Interpretation?</a:t>
            </a:r>
          </a:p>
        </p:txBody>
      </p:sp>
    </p:spTree>
    <p:extLst>
      <p:ext uri="{BB962C8B-B14F-4D97-AF65-F5344CB8AC3E}">
        <p14:creationId xmlns:p14="http://schemas.microsoft.com/office/powerpoint/2010/main" val="32063447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492" y="3355450"/>
            <a:ext cx="8464164" cy="1143000"/>
          </a:xfrm>
        </p:spPr>
        <p:txBody>
          <a:bodyPr/>
          <a:lstStyle/>
          <a:p>
            <a:r>
              <a:rPr lang="en-US" sz="3600" dirty="0"/>
              <a:t>We Need to </a:t>
            </a:r>
            <a:r>
              <a:rPr lang="en-US" sz="3600" dirty="0">
                <a:solidFill>
                  <a:srgbClr val="C00000"/>
                </a:solidFill>
              </a:rPr>
              <a:t>FIRST</a:t>
            </a:r>
            <a:r>
              <a:rPr lang="en-US" sz="3600" dirty="0"/>
              <a:t> Become Diagnostic Experts to Meet Current Needs, Showing that it Makes a Clinical and Financial Difference</a:t>
            </a:r>
            <a:br>
              <a:rPr lang="en-US" sz="3600" dirty="0"/>
            </a:br>
            <a:br>
              <a:rPr lang="en-US" sz="3600" dirty="0"/>
            </a:br>
            <a:r>
              <a:rPr lang="en-US" sz="3600" dirty="0">
                <a:solidFill>
                  <a:schemeClr val="tx2"/>
                </a:solidFill>
              </a:rPr>
              <a:t>Even if These Needs are </a:t>
            </a:r>
            <a:r>
              <a:rPr lang="en-US" sz="3600" u="sng" dirty="0">
                <a:solidFill>
                  <a:schemeClr val="tx2"/>
                </a:solidFill>
              </a:rPr>
              <a:t>Not</a:t>
            </a:r>
            <a:r>
              <a:rPr lang="en-US" sz="3600" dirty="0">
                <a:solidFill>
                  <a:schemeClr val="tx2"/>
                </a:solidFill>
              </a:rPr>
              <a:t> Currently Recognized by Most Providers, Administrators, and Patients</a:t>
            </a:r>
          </a:p>
        </p:txBody>
      </p:sp>
      <p:sp>
        <p:nvSpPr>
          <p:cNvPr id="6" name="TextBox 5"/>
          <p:cNvSpPr txBox="1"/>
          <p:nvPr/>
        </p:nvSpPr>
        <p:spPr>
          <a:xfrm>
            <a:off x="779227" y="111318"/>
            <a:ext cx="7490129" cy="830997"/>
          </a:xfrm>
          <a:prstGeom prst="rect">
            <a:avLst/>
          </a:prstGeom>
          <a:noFill/>
        </p:spPr>
        <p:txBody>
          <a:bodyPr wrap="square" rtlCol="0">
            <a:spAutoFit/>
          </a:bodyPr>
          <a:lstStyle/>
          <a:p>
            <a:pPr algn="ctr"/>
            <a:r>
              <a:rPr lang="en-US" sz="4800" b="1" dirty="0"/>
              <a:t>What Comes First?</a:t>
            </a:r>
          </a:p>
        </p:txBody>
      </p:sp>
    </p:spTree>
    <p:extLst>
      <p:ext uri="{BB962C8B-B14F-4D97-AF65-F5344CB8AC3E}">
        <p14:creationId xmlns:p14="http://schemas.microsoft.com/office/powerpoint/2010/main" val="26480047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6206" y="536218"/>
            <a:ext cx="7772400" cy="1470025"/>
          </a:xfrm>
        </p:spPr>
        <p:txBody>
          <a:bodyPr/>
          <a:lstStyle/>
          <a:p>
            <a:r>
              <a:rPr lang="en-US" sz="4800" dirty="0"/>
              <a:t>There is Great Skepticism Inside and Outside Our Field that Laboratory Directors Can Be Effective Consultants Who are Perceived as Managers with Little or No Clinical Knowledge </a:t>
            </a:r>
          </a:p>
        </p:txBody>
      </p:sp>
    </p:spTree>
    <p:extLst>
      <p:ext uri="{BB962C8B-B14F-4D97-AF65-F5344CB8AC3E}">
        <p14:creationId xmlns:p14="http://schemas.microsoft.com/office/powerpoint/2010/main" val="5958155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1749425" y="6384925"/>
            <a:ext cx="22971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Tx/>
              <a:buNone/>
            </a:pPr>
            <a:endParaRPr lang="en-US" altLang="en-US" sz="1800" dirty="0"/>
          </a:p>
        </p:txBody>
      </p:sp>
      <p:sp>
        <p:nvSpPr>
          <p:cNvPr id="21508" name="TextBox 1"/>
          <p:cNvSpPr txBox="1">
            <a:spLocks noChangeArrowheads="1"/>
          </p:cNvSpPr>
          <p:nvPr/>
        </p:nvSpPr>
        <p:spPr bwMode="auto">
          <a:xfrm>
            <a:off x="828537" y="-106080"/>
            <a:ext cx="7902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ct val="0"/>
              </a:spcAft>
              <a:buFontTx/>
              <a:buNone/>
            </a:pPr>
            <a:r>
              <a:rPr lang="en-US" altLang="en-US" sz="4200" b="1" dirty="0"/>
              <a:t>Payment Options </a:t>
            </a:r>
          </a:p>
          <a:p>
            <a:pPr algn="ctr">
              <a:spcBef>
                <a:spcPct val="0"/>
              </a:spcBef>
              <a:spcAft>
                <a:spcPct val="0"/>
              </a:spcAft>
              <a:buFontTx/>
              <a:buNone/>
            </a:pPr>
            <a:r>
              <a:rPr lang="en-US" altLang="en-US" sz="4200" b="1" dirty="0"/>
              <a:t>for DMT Services</a:t>
            </a:r>
          </a:p>
        </p:txBody>
      </p:sp>
      <p:sp>
        <p:nvSpPr>
          <p:cNvPr id="21509" name="TextBox 2"/>
          <p:cNvSpPr txBox="1">
            <a:spLocks noChangeArrowheads="1"/>
          </p:cNvSpPr>
          <p:nvPr/>
        </p:nvSpPr>
        <p:spPr bwMode="auto">
          <a:xfrm>
            <a:off x="495163" y="1493331"/>
            <a:ext cx="856932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spcAft>
                <a:spcPts val="1200"/>
              </a:spcAft>
              <a:buFont typeface="Arial" panose="020B0604020202020204" pitchFamily="34" charset="0"/>
              <a:defRPr sz="21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ct val="0"/>
              </a:spcAft>
              <a:buFont typeface="Arial" panose="020B0604020202020204" pitchFamily="34" charset="0"/>
              <a:buChar char="•"/>
            </a:pPr>
            <a:r>
              <a:rPr lang="en-US" altLang="en-US" sz="4600" b="1" dirty="0"/>
              <a:t>Insurance (MD/DO)</a:t>
            </a:r>
          </a:p>
          <a:p>
            <a:pPr>
              <a:spcBef>
                <a:spcPct val="0"/>
              </a:spcBef>
              <a:spcAft>
                <a:spcPct val="0"/>
              </a:spcAft>
              <a:buFont typeface="Arial" panose="020B0604020202020204" pitchFamily="34" charset="0"/>
              <a:buChar char="•"/>
            </a:pPr>
            <a:endParaRPr lang="en-US" altLang="en-US" sz="4600" b="1" dirty="0"/>
          </a:p>
          <a:p>
            <a:pPr>
              <a:spcBef>
                <a:spcPct val="0"/>
              </a:spcBef>
              <a:spcAft>
                <a:spcPct val="0"/>
              </a:spcAft>
              <a:buFont typeface="Arial" panose="020B0604020202020204" pitchFamily="34" charset="0"/>
              <a:buChar char="•"/>
            </a:pPr>
            <a:r>
              <a:rPr lang="en-US" altLang="en-US" sz="4600" b="1" dirty="0">
                <a:solidFill>
                  <a:schemeClr val="tx2"/>
                </a:solidFill>
              </a:rPr>
              <a:t>Fee for Service</a:t>
            </a:r>
          </a:p>
          <a:p>
            <a:pPr>
              <a:spcBef>
                <a:spcPct val="0"/>
              </a:spcBef>
              <a:spcAft>
                <a:spcPct val="0"/>
              </a:spcAft>
              <a:buFont typeface="Arial" panose="020B0604020202020204" pitchFamily="34" charset="0"/>
              <a:buChar char="•"/>
            </a:pPr>
            <a:endParaRPr lang="en-US" altLang="en-US" sz="4600" b="1" dirty="0"/>
          </a:p>
          <a:p>
            <a:pPr>
              <a:spcBef>
                <a:spcPct val="0"/>
              </a:spcBef>
              <a:spcAft>
                <a:spcPct val="0"/>
              </a:spcAft>
              <a:buFont typeface="Arial" panose="020B0604020202020204" pitchFamily="34" charset="0"/>
              <a:buChar char="•"/>
            </a:pPr>
            <a:r>
              <a:rPr lang="en-US" altLang="en-US" sz="4600" b="1" dirty="0"/>
              <a:t>Contract with an Institution or Pathology Practice</a:t>
            </a:r>
          </a:p>
        </p:txBody>
      </p:sp>
    </p:spTree>
    <p:extLst>
      <p:ext uri="{BB962C8B-B14F-4D97-AF65-F5344CB8AC3E}">
        <p14:creationId xmlns:p14="http://schemas.microsoft.com/office/powerpoint/2010/main" val="2339486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23825</TotalTime>
  <Words>4590</Words>
  <Application>Microsoft Office PowerPoint</Application>
  <PresentationFormat>On-screen Show (4:3)</PresentationFormat>
  <Paragraphs>622</Paragraphs>
  <Slides>133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133</vt:i4>
      </vt:variant>
    </vt:vector>
  </HeadingPairs>
  <TitlesOfParts>
    <vt:vector size="141" baseType="lpstr">
      <vt:lpstr>Arial</vt:lpstr>
      <vt:lpstr>Arial Narrow</vt:lpstr>
      <vt:lpstr>Calibri</vt:lpstr>
      <vt:lpstr>Georgia</vt:lpstr>
      <vt:lpstr>Imago</vt:lpstr>
      <vt:lpstr>Times New Roman</vt:lpstr>
      <vt:lpstr>Wingdings</vt:lpstr>
      <vt:lpstr>Office Theme</vt:lpstr>
      <vt:lpstr>PowerPoint Presentation</vt:lpstr>
      <vt:lpstr>I have no conflicts of interests related to this presentation.</vt:lpstr>
      <vt:lpstr>This is a Look at Us: Diagnostic Experts  in the Clinical Laboratory  What We Have Done as a Profession  And How Our Professional Roles are Evolving</vt:lpstr>
      <vt:lpstr>Part 1  Accurately describe the current state of affairs:    Internal forces within pathology and external forces upon pathology</vt:lpstr>
      <vt:lpstr>The Basic Problem  Which Needs Fixed</vt:lpstr>
      <vt:lpstr>Impact of Making an  Incorrect Diagnosis:  Something We Do Not Often Think About, Even Though We Generate Most of the Diagnostic Information</vt:lpstr>
      <vt:lpstr>The First Step in a Patient Encounter is Obtaining the Correct Diagnosis  Treating an Illness a Patient Does Not Have Hurts the Patient at an Enormous Cost to the Healthcare System</vt:lpstr>
      <vt:lpstr>PowerPoint Presentation</vt:lpstr>
      <vt:lpstr>Why is Choosing the Correct Tests, and Only the Correct Tests, so Difficult?</vt:lpstr>
      <vt:lpstr>How Much Information  is There to Know?</vt:lpstr>
      <vt:lpstr>PowerPoint Presentation</vt:lpstr>
      <vt:lpstr>PowerPoint Presentation</vt:lpstr>
      <vt:lpstr>What is Happening Because the  Basic Problem is  NOT Fixed?</vt:lpstr>
      <vt:lpstr>In 2014 it was Estimated  that Annually US Doctors are:</vt:lpstr>
      <vt:lpstr>Priorities for Test Selection  by Most Doctors</vt:lpstr>
      <vt:lpstr>PowerPoint Presentation</vt:lpstr>
      <vt:lpstr>PowerPoint Presentation</vt:lpstr>
      <vt:lpstr>How Much Money is Wasted Because of This Unfixed Problem? </vt:lpstr>
      <vt:lpstr>The Financial Consequences of an Incorrect or Delayed Diagnosis</vt:lpstr>
      <vt:lpstr>PowerPoint Presentation</vt:lpstr>
      <vt:lpstr>PowerPoint Presentation</vt:lpstr>
      <vt:lpstr>Relative to Length of Stay Costs at $2000 Per Day, a Useful $1000 Laboratory Test that Can Lead to a Diagnosis that Shortens Length of Stay Saves $1000 for Healthcare Institutions </vt:lpstr>
      <vt:lpstr>This Can Be Confusing to Hospital Leaders Who Review the Performance of Individual Department Budgets  and NOT the Cost of Individual Patient Encounters Across Budgets</vt:lpstr>
      <vt:lpstr>PowerPoint Presentation</vt:lpstr>
      <vt:lpstr>Overutilization and Underutilization of Laboratory Tests  Leading to Worse Clinical Outcomes at Higher Cost</vt:lpstr>
      <vt:lpstr>PowerPoint Presentation</vt:lpstr>
      <vt:lpstr>PowerPoint Presentation</vt:lpstr>
      <vt:lpstr>PowerPoint Presentation</vt:lpstr>
      <vt:lpstr>PowerPoint Presentation</vt:lpstr>
      <vt:lpstr>Comparison with Studies on  Overutilization vs. Underutilization</vt:lpstr>
      <vt:lpstr>PowerPoint Presentation</vt:lpstr>
      <vt:lpstr>Rapid Exome Sequencing in the Critically Ill:   Dramatic Improvements in Clinical Outcome and Costs</vt:lpstr>
      <vt:lpstr>PowerPoint Presentation</vt:lpstr>
      <vt:lpstr>PowerPoint Presentation</vt:lpstr>
      <vt:lpstr>PowerPoint Presentation</vt:lpstr>
      <vt:lpstr>PowerPoint Presentation</vt:lpstr>
      <vt:lpstr>Acceptance of a Healthcare System Full of Diagnostic Errors with Enormous Clinical and Financial Consequence  Failure to Recognize Expertise of  Non-MD Laboratorians, Even if Other Medical Disciplines Practice that Way</vt:lpstr>
      <vt:lpstr>How Many Deaths Occur as a Result of Medical Error of the Following Types:  Procedural Pharmaceutical Diagnostic Others</vt:lpstr>
      <vt:lpstr>PowerPoint Presentation</vt:lpstr>
      <vt:lpstr>PowerPoint Presentation</vt:lpstr>
      <vt:lpstr>PowerPoint Presentation</vt:lpstr>
      <vt:lpstr>PowerPoint Presentation</vt:lpstr>
      <vt:lpstr>The National Academy of Medicine Report on Diagnostic Errors:  This 2015 Report is the Enabler Pathology has Long Needed to Address Our Involvement in Increasingly Serious Problem of Obtaining an Accurate Diagnosis Quickly at the Lowest Cost</vt:lpstr>
      <vt:lpstr>PowerPoint Presentation</vt:lpstr>
      <vt:lpstr>Four Major Conclusions of the National Academy of Medicine Report on Diagnostic Error in the US 2015</vt:lpstr>
      <vt:lpstr>Selected Quotes from Distinguished Practitioners on the Committee Who Have Studied Diagnostic Error  When Hearing About the Impact of an Effective Diagnostic Team  </vt:lpstr>
      <vt:lpstr>“I had no idea what I did not know.”  “I realize in this moment I have personally made many diagnostic errors.”  “What are the obstacles to widespread implementation of expert diagnostic teams?”  “Doctors almost never know which test methods are used to generate results, even it has great clinical significance.”</vt:lpstr>
      <vt:lpstr>How Easy is it for a Bright, Well-intentioned Clinician to Create a Diagnostic Error? </vt:lpstr>
      <vt:lpstr> Examples: Cystic Fibrosis Venous thrombosis Child Abuse </vt:lpstr>
      <vt:lpstr>Cystic Fibrosis</vt:lpstr>
      <vt:lpstr>How Well Can a New Doctor Recognize Cystic Fibrosis?  How Well Can a Specialized Pulmonologist Understand the Complex Genetics of  ˃ 2000 Mutations?</vt:lpstr>
      <vt:lpstr>PowerPoint Presentation</vt:lpstr>
      <vt:lpstr>PowerPoint Presentation</vt:lpstr>
      <vt:lpstr>Child Abuse</vt:lpstr>
      <vt:lpstr>What Happens When a Bleeding Disorder is Missed by a Pediatrician, and a Loving Caregiver is Accused of Child Abuse?</vt:lpstr>
      <vt:lpstr>PowerPoint Presentation</vt:lpstr>
      <vt:lpstr>PowerPoint Presentation</vt:lpstr>
      <vt:lpstr>The Child Abuse DMT Effort </vt:lpstr>
      <vt:lpstr>Part 2  Devise a solution to the problem which is effective and feasible</vt:lpstr>
      <vt:lpstr>What is the Diagnostic Management Team?</vt:lpstr>
      <vt:lpstr>PowerPoint Presentation</vt:lpstr>
      <vt:lpstr>PowerPoint Presentation</vt:lpstr>
      <vt:lpstr>PowerPoint Presentation</vt:lpstr>
      <vt:lpstr>Diagnoses in Which Consultative Information Can Be Provided by Laboratory Experts in  Real-time, Unlike Those Where a Diagnosis Must Be Made in Minutes   This is the Vast Majority of Diagnoses Beyond the Common Illnesses </vt:lpstr>
      <vt:lpstr>PowerPoint Presentation</vt:lpstr>
      <vt:lpstr>Data Presentation in the Medical Record for Coagulation Studies Prior to Initiation of the Patient-specific,  Expert-driven Coagulation Interpretations</vt:lpstr>
      <vt:lpstr>Report in the Medical Record After Initiation of the Daily Rounds to Interpret All Complex Evaluations from the Special Coagulation Laboratory</vt:lpstr>
      <vt:lpstr>PowerPoint Presentation</vt:lpstr>
      <vt:lpstr>Conclusion</vt:lpstr>
      <vt:lpstr>PowerPoint Presentation</vt:lpstr>
      <vt:lpstr>PowerPoint Presentation</vt:lpstr>
      <vt:lpstr>PowerPoint Presentation</vt:lpstr>
      <vt:lpstr>An expert can be anyone in our specialty or another one,  independent of degree,   who can contribute valuable clinical information to a diagnosis under consideration</vt:lpstr>
      <vt:lpstr>PowerPoint Presentation</vt:lpstr>
      <vt:lpstr>PowerPoint Presentation</vt:lpstr>
      <vt:lpstr>For Those Departments with Active DMTs, the question is often posed “How Much Did the DMT Save by Establishing the Correct Diagnosis Accurately with the Right Number of Tests?”</vt:lpstr>
      <vt:lpstr>That Number is Only Able to Be Estimated, But Can Provide a Clear Answer That It Saves Money</vt:lpstr>
      <vt:lpstr>Quantitation of Savings by the DMT is a Common Challenge to Not Invest in Diagnostic Teams</vt:lpstr>
      <vt:lpstr>Options 1 and 2</vt:lpstr>
      <vt:lpstr>Options 3 and 4</vt:lpstr>
      <vt:lpstr>Options 5 and 6</vt:lpstr>
      <vt:lpstr>Options 7 and 8</vt:lpstr>
      <vt:lpstr>Deep Vein Thrombosis</vt:lpstr>
      <vt:lpstr>PowerPoint Presentation</vt:lpstr>
      <vt:lpstr>Approximate Financial Analysis for 500 Bed Hospital with One DVT Complication</vt:lpstr>
      <vt:lpstr>MSDRG 176:  PE</vt:lpstr>
      <vt:lpstr>MSDRG 65 Intracranial Hemorrhage</vt:lpstr>
      <vt:lpstr>Patient-facing  Healthcare Providers,  Talented and  Dedicated or Not,  Make Many Diagnostic Errors</vt:lpstr>
      <vt:lpstr>Important Parameters of Our Consultative Role</vt:lpstr>
      <vt:lpstr>American Football has Offensive  and Defensive Teams  Medicine Across the Globe Needs Teams that Focus on Diagnosis and Teams that Focus on Treatment  </vt:lpstr>
      <vt:lpstr>PowerPoint Presentation</vt:lpstr>
      <vt:lpstr>PowerPoint Presentation</vt:lpstr>
      <vt:lpstr>The Concept that “If We Don’t Do It, Someone Else Will” Has Not Turned Out to be True  Instead  It is Clear that if We Do Not Greatly Improve the Transmission of Diagnostic Information, the Quality of Care will Continue to Deteriorate While it Becomes Even More Expensive</vt:lpstr>
      <vt:lpstr>Why Have Diagnostic Laboratory  Experts Primarily Been Standing on the Sideline Since Our Specialty was Created?  Is the Reason External to  Us in Laboratory Medicine?  Is it Because of Us?</vt:lpstr>
      <vt:lpstr>In the 1990s Clinicians Could Read  X-rays and Understand the Clinical Significance of Results for Common, Inexpensive Tests  Society and Most Healthcare Providers Think This is Still True, Even Though the Test Menu has Increased, From Less than a Hundred Tests to Greater Than 5,000! </vt:lpstr>
      <vt:lpstr>Is There Payment for the Consultative Service of Directing Test Selection and Providing Test Result Interpretation?</vt:lpstr>
      <vt:lpstr>We Need to FIRST Become Diagnostic Experts to Meet Current Needs, Showing that it Makes a Clinical and Financial Difference  Even if These Needs are Not Currently Recognized by Most Providers, Administrators, and Patients</vt:lpstr>
      <vt:lpstr>There is Great Skepticism Inside and Outside Our Field that Laboratory Directors Can Be Effective Consultants Who are Perceived as Managers with Little or No Clinical Knowledge </vt:lpstr>
      <vt:lpstr>PowerPoint Presentation</vt:lpstr>
      <vt:lpstr>Savings Impact is Greater  than Revenue Impact</vt:lpstr>
      <vt:lpstr> Changes in Clinical Needs that Significantly Affect Our Profession</vt:lpstr>
      <vt:lpstr>There are Major Changes Ongoing with the Sister Diagnostic Specialties of Radiology and Anatomic Pathology</vt:lpstr>
      <vt:lpstr>PowerPoint Presentation</vt:lpstr>
      <vt:lpstr>Do This Thousands of Times:   Then Computer Knows It Is a Hepatoma </vt:lpstr>
      <vt:lpstr>What are Current Management Responsibilities for Laboratory Directors and What is a Practical and Feasible Approach to Change?</vt:lpstr>
      <vt:lpstr>Implementation of a Global DMT Service Provided by Experts Who are Paid for Their Services</vt:lpstr>
      <vt:lpstr>Our Current Responsibilities as Laboratory Directors Include:</vt:lpstr>
      <vt:lpstr>Our Current Management Responsibilities Include:</vt:lpstr>
      <vt:lpstr>Are There Two Hours in  Each Day for Each of Us to Become a True Diagnostic Expert Over Three to Six Months in a  Field of Special Interest?  Even a clinical area?  Not Just for Your Institution,  but Globally!</vt:lpstr>
      <vt:lpstr>PowerPoint Presentation</vt:lpstr>
      <vt:lpstr>PowerPoint Presentation</vt:lpstr>
      <vt:lpstr>How Will a Consult Service in Laboratory Medicine, on Test Selection and Result Interpretation, Evolve?  Can the AACC Lead the Implementation with Its Global Presence?</vt:lpstr>
      <vt:lpstr>What Cannot Work</vt:lpstr>
      <vt:lpstr>PowerPoint Presentation</vt:lpstr>
      <vt:lpstr>One Solution is to Provide Consults with Enough  Experts to Cover Most Clinical Diagnoses</vt:lpstr>
      <vt:lpstr>PowerPoint Presentation</vt:lpstr>
      <vt:lpstr>A Team of National Experts Can Be Created for Those Who Want to Use It</vt:lpstr>
      <vt:lpstr>Possibility 1 for Creation of National Expert Teams</vt:lpstr>
      <vt:lpstr>Possibility 2 for Creation of National Expert Teams</vt:lpstr>
      <vt:lpstr>Possibility 3 for Creation of National Expert Teams</vt:lpstr>
      <vt:lpstr>Dramatic Increases in the Number of Accurate Diagnoses Will Occur Within a Much Shorter Timeframe of the Patient’s Illness  Rapid and Accurate Diagnosis will Significantly Reduce the Number of Patients Who Would Otherwise Develop Painful and Expensive Chronic Disease</vt:lpstr>
      <vt:lpstr>With Diagnostic Expertise From Us, Fewer Diagnoses are Delayed or Missed, and, as a Result . . .   Fewer Preventable Deaths  Fewer Patients with Preventable Chronic Disease</vt:lpstr>
      <vt:lpstr>A Great Improvement in  Test Utilization  Not by Creating Rigid Rules  for Test Use  But by Utilizing Experts Evaluating the Records of Patients Presenting  in a DMT Meeting</vt:lpstr>
      <vt:lpstr>Concluding Remarks</vt:lpstr>
      <vt:lpstr>Where Are We Now?</vt:lpstr>
      <vt:lpstr>It Has Been Difficult Up to Now to Be Heard, Even if We Know the Most Essential Information  Little-to-no Pay for Consultation on Diagnostic Evaluation  Little-to-no Recognition of  Expert Knowledge Base </vt:lpstr>
      <vt:lpstr>We Need to Contribute More Than Just a Test Result  We Need to Provide Information that Helps Patients Get a Rapid and Accurate Diagnosis with Only the Correct Tests</vt:lpstr>
      <vt:lpstr>The Door is Formally and Publicly Opened for Expert Laboratorians to Participate  and to Lead  A Team of Providers Who Provide an Accurate  Diagnosis Rapidly</vt:lpstr>
      <vt:lpstr>PowerPoint Presentation</vt:lpstr>
      <vt:lpstr>Who Can Provide this Consultation on the Diagnosis?  Someone Who Knows the Correct Tests and the Diagnostic Parameters  of the Tests in Use  Someone Who Can Expedite a Clinical Diagnostic Evaluation Because They Are In Charge of Diagnostic Testing in the Laboratory</vt:lpstr>
      <vt:lpstr>THE MOST QUALIFIED GROUP  OF INDIVIDUALS in healthcare to make this essential contribution and rapid diagnosis  IS US! </vt:lpstr>
      <vt:lpstr>We Must be Ready for the Moment When Millions of Patients Realize that Their Complex Diagnosis Could Have Been Made with Less Suffering and Less Cost </vt:lpstr>
      <vt:lpstr>The History of Medicine Has Its Eyes Upon Us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Knauss</dc:creator>
  <cp:lastModifiedBy>Laposata, Michael</cp:lastModifiedBy>
  <cp:revision>989</cp:revision>
  <cp:lastPrinted>2020-09-10T14:08:31Z</cp:lastPrinted>
  <dcterms:created xsi:type="dcterms:W3CDTF">2010-08-27T15:45:17Z</dcterms:created>
  <dcterms:modified xsi:type="dcterms:W3CDTF">2021-10-11T15:59:18Z</dcterms:modified>
</cp:coreProperties>
</file>