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67" r:id="rId2"/>
    <p:sldId id="263" r:id="rId3"/>
    <p:sldId id="277" r:id="rId4"/>
    <p:sldId id="278" r:id="rId5"/>
    <p:sldId id="279" r:id="rId6"/>
    <p:sldId id="280" r:id="rId7"/>
    <p:sldId id="281" r:id="rId8"/>
    <p:sldId id="264" r:id="rId9"/>
    <p:sldId id="282" r:id="rId10"/>
    <p:sldId id="284" r:id="rId11"/>
    <p:sldId id="283" r:id="rId12"/>
    <p:sldId id="290" r:id="rId13"/>
    <p:sldId id="285" r:id="rId14"/>
    <p:sldId id="286" r:id="rId15"/>
    <p:sldId id="287" r:id="rId16"/>
    <p:sldId id="288" r:id="rId17"/>
    <p:sldId id="289" r:id="rId18"/>
    <p:sldId id="276" r:id="rId19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5133"/>
    <a:srgbClr val="336600"/>
    <a:srgbClr val="2A7A56"/>
    <a:srgbClr val="386C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24" autoAdjust="0"/>
    <p:restoredTop sz="94660"/>
  </p:normalViewPr>
  <p:slideViewPr>
    <p:cSldViewPr snapToGrid="0">
      <p:cViewPr>
        <p:scale>
          <a:sx n="97" d="100"/>
          <a:sy n="97" d="100"/>
        </p:scale>
        <p:origin x="7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64" tIns="48332" rIns="96664" bIns="48332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6664" tIns="48332" rIns="96664" bIns="48332" rtlCol="0"/>
          <a:lstStyle>
            <a:lvl1pPr algn="r">
              <a:defRPr sz="1300"/>
            </a:lvl1pPr>
          </a:lstStyle>
          <a:p>
            <a:fld id="{C5436EB9-2DA1-47D8-829B-19A9F04F10EA}" type="datetimeFigureOut">
              <a:rPr lang="en-US" smtClean="0"/>
              <a:t>5/17/22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4" tIns="48332" rIns="96664" bIns="483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4" tIns="48332" rIns="96664" bIns="4833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6664" tIns="48332" rIns="96664" bIns="48332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1727"/>
          </a:xfrm>
          <a:prstGeom prst="rect">
            <a:avLst/>
          </a:prstGeom>
        </p:spPr>
        <p:txBody>
          <a:bodyPr vert="horz" lIns="96664" tIns="48332" rIns="96664" bIns="48332" rtlCol="0" anchor="b"/>
          <a:lstStyle>
            <a:lvl1pPr algn="r">
              <a:defRPr sz="1300"/>
            </a:lvl1pPr>
          </a:lstStyle>
          <a:p>
            <a:fld id="{6A3BA9D0-E903-4F32-AAD8-648B0D9B7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79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222567D-97E4-40B5-8A86-47AAF13FC291}" type="datetime1">
              <a:rPr lang="en-US" smtClean="0"/>
              <a:t>5/17/22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B41C7EE-A152-4AFC-A8B9-8EFA4ADB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6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67939-8346-4267-B840-50A7A925AA95}" type="datetime1">
              <a:rPr lang="en-US" smtClean="0"/>
              <a:t>5/17/22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C7EE-A152-4AFC-A8B9-8EFA4ADB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310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A62656C-E3B0-4E2D-B4BC-4CA24EE5A9D0}" type="datetime1">
              <a:rPr lang="en-US" smtClean="0"/>
              <a:t>5/17/22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B41C7EE-A152-4AFC-A8B9-8EFA4ADB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2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C315E-8D80-42A7-9F51-AEBCBAEB2848}" type="datetime1">
              <a:rPr lang="en-US" smtClean="0"/>
              <a:t>5/17/22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C7EE-A152-4AFC-A8B9-8EFA4ADB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6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0364B13-8958-4261-90ED-A911BD134141}" type="datetime1">
              <a:rPr lang="en-US" smtClean="0"/>
              <a:t>5/17/22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B41C7EE-A152-4AFC-A8B9-8EFA4ADB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076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911C5-6C17-47BC-97E7-C78CCC1C1AE3}" type="datetime1">
              <a:rPr lang="en-US" smtClean="0"/>
              <a:t>5/17/22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C7EE-A152-4AFC-A8B9-8EFA4ADB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8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083A-ECAC-4980-A6A6-29B3C1089515}" type="datetime1">
              <a:rPr lang="en-US" smtClean="0"/>
              <a:t>5/17/22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C7EE-A152-4AFC-A8B9-8EFA4ADB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85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08AA6-C089-4608-8D56-8B6370F28204}" type="datetime1">
              <a:rPr lang="en-US" smtClean="0"/>
              <a:t>5/17/22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C7EE-A152-4AFC-A8B9-8EFA4ADB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86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4D218-6060-410D-BB2F-F07CC3DB4928}" type="datetime1">
              <a:rPr lang="en-US" smtClean="0"/>
              <a:t>5/17/22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C7EE-A152-4AFC-A8B9-8EFA4ADB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950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1CCABCC-0FD7-4250-A54D-5F8D63DDCF26}" type="datetime1">
              <a:rPr lang="en-US" smtClean="0"/>
              <a:t>5/17/22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B41C7EE-A152-4AFC-A8B9-8EFA4ADB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341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79831-8984-4522-A521-ABEC9AB7ED86}" type="datetime1">
              <a:rPr lang="en-US" smtClean="0"/>
              <a:t>5/17/22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1C7EE-A152-4AFC-A8B9-8EFA4ADBA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40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719E827F-89BE-4D7C-AA1C-E0413A3A6424}" type="datetime1">
              <a:rPr lang="en-US" smtClean="0"/>
              <a:t>5/17/22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B41C7EE-A152-4AFC-A8B9-8EFA4ADBA46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2727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1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521346" y="764604"/>
            <a:ext cx="418709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en-US" sz="36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COVID as a Catalyst for Change in Clinical Research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97CFB7E-E53E-46EB-9234-EE5F38E8BE7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1782" y="5634627"/>
            <a:ext cx="917538" cy="91753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982536A-70D8-4B69-AC25-27B84C940E11}"/>
              </a:ext>
            </a:extLst>
          </p:cNvPr>
          <p:cNvSpPr/>
          <p:nvPr/>
        </p:nvSpPr>
        <p:spPr>
          <a:xfrm>
            <a:off x="842962" y="3350348"/>
            <a:ext cx="7058025" cy="2743048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Issues in Biomarker Clinical Research</a:t>
            </a:r>
          </a:p>
          <a:p>
            <a:pPr lvl="2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Helpful Lessons from the COVID Era</a:t>
            </a:r>
          </a:p>
          <a:p>
            <a:pPr lvl="2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Post-COVID Application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Papyrus" panose="03070502060502030205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630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10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Post-COVID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Application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Of Lessons Learned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982536A-70D8-4B69-AC25-27B84C940E11}"/>
              </a:ext>
            </a:extLst>
          </p:cNvPr>
          <p:cNvSpPr/>
          <p:nvPr/>
        </p:nvSpPr>
        <p:spPr>
          <a:xfrm>
            <a:off x="1128709" y="3059319"/>
            <a:ext cx="6886581" cy="330968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➤ Will the rapid approval times of 2020/2021 continue?</a:t>
            </a:r>
          </a:p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➤ Can we avoid the inertia we faced pre-COVID?</a:t>
            </a:r>
          </a:p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➤ Will we return to the pre-COVID Status Quo?</a:t>
            </a: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E051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Current trends suggest worse, not better</a:t>
            </a:r>
          </a:p>
        </p:txBody>
      </p:sp>
    </p:spTree>
    <p:extLst>
      <p:ext uri="{BB962C8B-B14F-4D97-AF65-F5344CB8AC3E}">
        <p14:creationId xmlns:p14="http://schemas.microsoft.com/office/powerpoint/2010/main" val="2117252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11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Post-COVID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Application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Of Lessons Learned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982536A-70D8-4B69-AC25-27B84C940E11}"/>
              </a:ext>
            </a:extLst>
          </p:cNvPr>
          <p:cNvSpPr/>
          <p:nvPr/>
        </p:nvSpPr>
        <p:spPr>
          <a:xfrm>
            <a:off x="1142994" y="2319130"/>
            <a:ext cx="6886581" cy="390556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 Current </a:t>
            </a: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Status: Clinical Research in a state of crisis</a:t>
            </a:r>
          </a:p>
          <a:p>
            <a:pPr lvl="1" defTabSz="914400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Loss of staff:  The Great Resignation</a:t>
            </a:r>
          </a:p>
          <a:p>
            <a:pPr lvl="1" defTabSz="914400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Decreasing numbers of PIs</a:t>
            </a:r>
          </a:p>
          <a:p>
            <a:pPr lvl="1" defTabSz="914400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Fewer patients</a:t>
            </a:r>
          </a:p>
          <a:p>
            <a:pPr lvl="1" defTabSz="914400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     - Protocol complexity</a:t>
            </a:r>
          </a:p>
          <a:p>
            <a:pPr lvl="1" defTabSz="914400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     - Inter-trial competition</a:t>
            </a:r>
          </a:p>
          <a:p>
            <a:pPr lvl="1" defTabSz="914400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Very low trial acceptance rates</a:t>
            </a:r>
          </a:p>
          <a:p>
            <a:pPr lvl="1" defTabSz="914400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     Recent Oncology trial at Lakeside:</a:t>
            </a:r>
          </a:p>
          <a:p>
            <a:pPr lvl="1" defTabSz="914400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	54 centers contacted</a:t>
            </a:r>
          </a:p>
          <a:p>
            <a:pPr lvl="1" defTabSz="914400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	 8 agreed to participate</a:t>
            </a:r>
          </a:p>
        </p:txBody>
      </p:sp>
      <p:sp>
        <p:nvSpPr>
          <p:cNvPr id="14" name="Pentagon 13">
            <a:extLst>
              <a:ext uri="{FF2B5EF4-FFF2-40B4-BE49-F238E27FC236}">
                <a16:creationId xmlns:a16="http://schemas.microsoft.com/office/drawing/2014/main" id="{30A55308-BE57-F691-D991-6B382E5E9D2F}"/>
              </a:ext>
            </a:extLst>
          </p:cNvPr>
          <p:cNvSpPr/>
          <p:nvPr/>
        </p:nvSpPr>
        <p:spPr>
          <a:xfrm flipV="1">
            <a:off x="1952310" y="3139902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entagon 10">
            <a:extLst>
              <a:ext uri="{FF2B5EF4-FFF2-40B4-BE49-F238E27FC236}">
                <a16:creationId xmlns:a16="http://schemas.microsoft.com/office/drawing/2014/main" id="{317F1D1E-C7BA-C7A0-B8C9-D9E27007898C}"/>
              </a:ext>
            </a:extLst>
          </p:cNvPr>
          <p:cNvSpPr/>
          <p:nvPr/>
        </p:nvSpPr>
        <p:spPr>
          <a:xfrm flipV="1">
            <a:off x="1952310" y="3523085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>
            <a:extLst>
              <a:ext uri="{FF2B5EF4-FFF2-40B4-BE49-F238E27FC236}">
                <a16:creationId xmlns:a16="http://schemas.microsoft.com/office/drawing/2014/main" id="{B7A325B3-29E6-FEA0-BB9B-66507B2FC621}"/>
              </a:ext>
            </a:extLst>
          </p:cNvPr>
          <p:cNvSpPr/>
          <p:nvPr/>
        </p:nvSpPr>
        <p:spPr>
          <a:xfrm flipV="1">
            <a:off x="1952310" y="2788619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entagon 11">
            <a:extLst>
              <a:ext uri="{FF2B5EF4-FFF2-40B4-BE49-F238E27FC236}">
                <a16:creationId xmlns:a16="http://schemas.microsoft.com/office/drawing/2014/main" id="{F10AED17-81CD-6177-8EFA-BA7783940F11}"/>
              </a:ext>
            </a:extLst>
          </p:cNvPr>
          <p:cNvSpPr/>
          <p:nvPr/>
        </p:nvSpPr>
        <p:spPr>
          <a:xfrm flipV="1">
            <a:off x="1952310" y="4673435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391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12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Post-COVID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Application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Of Lessons Learned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982536A-70D8-4B69-AC25-27B84C940E11}"/>
              </a:ext>
            </a:extLst>
          </p:cNvPr>
          <p:cNvSpPr/>
          <p:nvPr/>
        </p:nvSpPr>
        <p:spPr>
          <a:xfrm>
            <a:off x="748748" y="2972902"/>
            <a:ext cx="7646504" cy="3457658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 Current </a:t>
            </a: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Status: Clinical Research in a state of crisis</a:t>
            </a:r>
          </a:p>
          <a:p>
            <a:r>
              <a:rPr lang="en-US" dirty="0">
                <a:solidFill>
                  <a:srgbClr val="0070C0"/>
                </a:solidFill>
              </a:rPr>
              <a:t>“It’s No Secret. </a:t>
            </a:r>
            <a:endParaRPr lang="en-US" sz="2000" dirty="0">
              <a:solidFill>
                <a:srgbClr val="0070C0"/>
              </a:solidFill>
            </a:endParaRPr>
          </a:p>
          <a:p>
            <a:r>
              <a:rPr lang="en-US" dirty="0"/>
              <a:t>The way that we conduct clinical research has been changing since the onset of the COVID-19 pandemic. … As an industry, we are at an inflection point. We can’t keep doing things the way we’ve always done them; we must do better. “</a:t>
            </a:r>
          </a:p>
          <a:p>
            <a:r>
              <a:rPr lang="en-US" sz="1600" dirty="0"/>
              <a:t>WCG Whitepaper:  Smith S and Harper J. </a:t>
            </a:r>
            <a:r>
              <a:rPr lang="en-US" sz="1400" dirty="0"/>
              <a:t>Overcoming Enrollment Challenges in an Overcrowded Clinical Research Landscape </a:t>
            </a:r>
          </a:p>
        </p:txBody>
      </p:sp>
    </p:spTree>
    <p:extLst>
      <p:ext uri="{BB962C8B-B14F-4D97-AF65-F5344CB8AC3E}">
        <p14:creationId xmlns:p14="http://schemas.microsoft.com/office/powerpoint/2010/main" val="60200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13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Post-COVID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Application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Of Lessons Learned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982536A-70D8-4B69-AC25-27B84C940E11}"/>
              </a:ext>
            </a:extLst>
          </p:cNvPr>
          <p:cNvSpPr/>
          <p:nvPr/>
        </p:nvSpPr>
        <p:spPr>
          <a:xfrm>
            <a:off x="1128709" y="3178772"/>
            <a:ext cx="6886581" cy="311807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 What issues do we face today?</a:t>
            </a: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Significant increases in cost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IVD Learning Curve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Competition with Pharma: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	Cost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	PI/Patient Access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Understaffing of clinical centers</a:t>
            </a:r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E8E52D9C-3F63-B38E-7DB0-84B519FB2FF6}"/>
              </a:ext>
            </a:extLst>
          </p:cNvPr>
          <p:cNvSpPr/>
          <p:nvPr/>
        </p:nvSpPr>
        <p:spPr>
          <a:xfrm flipV="1">
            <a:off x="1902000" y="3723886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AAA08272-3D2B-DB10-55B0-BEE126D88BD3}"/>
              </a:ext>
            </a:extLst>
          </p:cNvPr>
          <p:cNvSpPr/>
          <p:nvPr/>
        </p:nvSpPr>
        <p:spPr>
          <a:xfrm flipV="1">
            <a:off x="1902000" y="4134703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entagon 8">
            <a:extLst>
              <a:ext uri="{FF2B5EF4-FFF2-40B4-BE49-F238E27FC236}">
                <a16:creationId xmlns:a16="http://schemas.microsoft.com/office/drawing/2014/main" id="{53766BBE-B03B-6CA9-0824-74C7AC4CA847}"/>
              </a:ext>
            </a:extLst>
          </p:cNvPr>
          <p:cNvSpPr/>
          <p:nvPr/>
        </p:nvSpPr>
        <p:spPr>
          <a:xfrm flipV="1">
            <a:off x="1902000" y="4545520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entagon 10">
            <a:extLst>
              <a:ext uri="{FF2B5EF4-FFF2-40B4-BE49-F238E27FC236}">
                <a16:creationId xmlns:a16="http://schemas.microsoft.com/office/drawing/2014/main" id="{E4E694B6-759D-7351-AB9F-B5D0266330A3}"/>
              </a:ext>
            </a:extLst>
          </p:cNvPr>
          <p:cNvSpPr/>
          <p:nvPr/>
        </p:nvSpPr>
        <p:spPr>
          <a:xfrm flipV="1">
            <a:off x="1902000" y="5860215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794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14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Post-COVID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Application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Of Lessons Learned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982536A-70D8-4B69-AC25-27B84C940E11}"/>
              </a:ext>
            </a:extLst>
          </p:cNvPr>
          <p:cNvSpPr/>
          <p:nvPr/>
        </p:nvSpPr>
        <p:spPr>
          <a:xfrm>
            <a:off x="1128709" y="2489982"/>
            <a:ext cx="6886581" cy="380686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 What CAN be done?</a:t>
            </a: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1.  Understand roles: Academic vs Community </a:t>
            </a:r>
            <a:r>
              <a:rPr lang="en-US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Ctrs</a:t>
            </a: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2.  Simplify!	</a:t>
            </a:r>
          </a:p>
        </p:txBody>
      </p:sp>
    </p:spTree>
    <p:extLst>
      <p:ext uri="{BB962C8B-B14F-4D97-AF65-F5344CB8AC3E}">
        <p14:creationId xmlns:p14="http://schemas.microsoft.com/office/powerpoint/2010/main" val="24276664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15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Post-COVID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Application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Of Lessons Learned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982536A-70D8-4B69-AC25-27B84C940E11}"/>
              </a:ext>
            </a:extLst>
          </p:cNvPr>
          <p:cNvSpPr/>
          <p:nvPr/>
        </p:nvSpPr>
        <p:spPr>
          <a:xfrm>
            <a:off x="711201" y="2213114"/>
            <a:ext cx="7505700" cy="408373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20000"/>
          </a:bodyPr>
          <a:lstStyle/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 What CAN be done?</a:t>
            </a: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3. 	Develop a new paradigm for Biomarker Trials</a:t>
            </a:r>
          </a:p>
          <a:p>
            <a:pPr marL="1257300" lvl="2" indent="-34290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Decentralized Clinical Trials</a:t>
            </a:r>
          </a:p>
          <a:p>
            <a:pPr marL="1714500" lvl="3" indent="-34290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DCT Software</a:t>
            </a:r>
          </a:p>
          <a:p>
            <a:pPr marL="1714500" lvl="3" indent="-34290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Wearables, home health, remote services</a:t>
            </a:r>
          </a:p>
          <a:p>
            <a:pPr marL="1257300" lvl="2" indent="-34290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Master Service  Clinical Trial Agreements</a:t>
            </a:r>
          </a:p>
          <a:p>
            <a:pPr marL="1257300" lvl="2" indent="-34290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Templates for Contracts and Budgets</a:t>
            </a:r>
          </a:p>
          <a:p>
            <a:pPr marL="1257300" lvl="2" indent="-34290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Community </a:t>
            </a:r>
            <a:r>
              <a:rPr lang="en-US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ctrs</a:t>
            </a: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with no Clin res capability</a:t>
            </a:r>
          </a:p>
          <a:p>
            <a:pPr marL="1257300" lvl="2" indent="-34290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Social media based database</a:t>
            </a:r>
          </a:p>
          <a:p>
            <a:pPr lvl="3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- In-house  consent, sample procurement, etc.</a:t>
            </a:r>
          </a:p>
        </p:txBody>
      </p:sp>
    </p:spTree>
    <p:extLst>
      <p:ext uri="{BB962C8B-B14F-4D97-AF65-F5344CB8AC3E}">
        <p14:creationId xmlns:p14="http://schemas.microsoft.com/office/powerpoint/2010/main" val="29756973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16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Post-COVID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Application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Of Lessons Learned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982536A-70D8-4B69-AC25-27B84C940E11}"/>
              </a:ext>
            </a:extLst>
          </p:cNvPr>
          <p:cNvSpPr/>
          <p:nvPr/>
        </p:nvSpPr>
        <p:spPr>
          <a:xfrm>
            <a:off x="739913" y="3036222"/>
            <a:ext cx="7664173" cy="332394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 What CAN be done?</a:t>
            </a: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4.	Design a new paradigm for biomarker clinical studies</a:t>
            </a:r>
          </a:p>
          <a:p>
            <a:pPr marL="1257300" lvl="2" indent="-34290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Align industry/academic/community medical centers</a:t>
            </a:r>
          </a:p>
          <a:p>
            <a:pPr marL="1257300" lvl="2" indent="-34290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Include FDA and NIH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5.	Do a better job of “selling” biomarker studies</a:t>
            </a:r>
          </a:p>
          <a:p>
            <a:pPr marL="1257300" lvl="2" indent="-34290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Lower paperwork burden</a:t>
            </a:r>
          </a:p>
          <a:p>
            <a:pPr marL="1257300" lvl="2" indent="-34290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Lower clinical burden</a:t>
            </a:r>
          </a:p>
          <a:p>
            <a:pPr marL="1257300" lvl="2" indent="-34290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Financially rewarding</a:t>
            </a:r>
          </a:p>
          <a:p>
            <a:pPr marL="1257300" lvl="2" indent="-34290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FontTx/>
              <a:buChar char="-"/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Ideal Training opportunity for PAs/NPs/Students/Nurses</a:t>
            </a:r>
          </a:p>
        </p:txBody>
      </p:sp>
    </p:spTree>
    <p:extLst>
      <p:ext uri="{BB962C8B-B14F-4D97-AF65-F5344CB8AC3E}">
        <p14:creationId xmlns:p14="http://schemas.microsoft.com/office/powerpoint/2010/main" val="17433669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17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SUMMARY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982536A-70D8-4B69-AC25-27B84C940E11}"/>
              </a:ext>
            </a:extLst>
          </p:cNvPr>
          <p:cNvSpPr/>
          <p:nvPr/>
        </p:nvSpPr>
        <p:spPr>
          <a:xfrm>
            <a:off x="739913" y="3036222"/>
            <a:ext cx="7664173" cy="332394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 COVID showed us that clinical trials can be done efficiently</a:t>
            </a:r>
          </a:p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 The signs don’t look good for continuing these practices</a:t>
            </a:r>
          </a:p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 Need to redesign the biomarker clinical trial paradigm</a:t>
            </a:r>
            <a:endParaRPr lang="en-US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486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369602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18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Welcome to 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Lakeside Life Science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2C30479-380B-4032-ABCC-592683DE2194}"/>
              </a:ext>
            </a:extLst>
          </p:cNvPr>
          <p:cNvSpPr/>
          <p:nvPr/>
        </p:nvSpPr>
        <p:spPr>
          <a:xfrm>
            <a:off x="741464" y="2461846"/>
            <a:ext cx="7716736" cy="370188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sz="2400" dirty="0"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From all of us at Lakeside Life Science, we appreciate the opportunity to present today!</a:t>
            </a:r>
          </a:p>
          <a:p>
            <a:pPr algn="ctr">
              <a:spcBef>
                <a:spcPts val="1200"/>
              </a:spcBef>
            </a:pPr>
            <a:endParaRPr lang="en-US" sz="2400" dirty="0">
              <a:latin typeface="Papyrus" panose="03070502060502030205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ts val="1200"/>
              </a:spcBef>
            </a:pPr>
            <a:endParaRPr lang="en-US" sz="2400" dirty="0">
              <a:latin typeface="Papyrus" panose="03070502060502030205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ts val="1200"/>
              </a:spcBef>
            </a:pPr>
            <a:endParaRPr lang="en-US" sz="2400" dirty="0">
              <a:latin typeface="Papyrus" panose="03070502060502030205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400" dirty="0"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Thank You ! </a:t>
            </a:r>
          </a:p>
          <a:p>
            <a:pPr algn="ctr">
              <a:spcBef>
                <a:spcPts val="1200"/>
              </a:spcBef>
            </a:pPr>
            <a:r>
              <a:rPr lang="en-US" sz="2400" dirty="0"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Questions?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FBFD9A7-8C3E-4066-92AE-906C2B6E84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0422" y="3545677"/>
            <a:ext cx="1721086" cy="122347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FDE6F6E-402F-4215-AF68-5505248A098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1782" y="5634627"/>
            <a:ext cx="917538" cy="91753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777032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2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Issues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In Biomarker 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Clinical Research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982536A-70D8-4B69-AC25-27B84C940E11}"/>
              </a:ext>
            </a:extLst>
          </p:cNvPr>
          <p:cNvSpPr/>
          <p:nvPr/>
        </p:nvSpPr>
        <p:spPr>
          <a:xfrm>
            <a:off x="1142994" y="3147317"/>
            <a:ext cx="6886581" cy="314400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</a:t>
            </a:r>
            <a:r>
              <a:rPr lang="en-US" altLang="en-US" sz="2000" dirty="0">
                <a:solidFill>
                  <a:srgbClr val="FFFFFF"/>
                </a:solidFill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Clinical Trial Complexity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altLang="en-US" sz="2000" dirty="0">
                <a:solidFill>
                  <a:srgbClr val="FFFFFF"/>
                </a:solidFill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Multiple IRB Approvals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altLang="en-US" sz="2000" dirty="0">
                <a:solidFill>
                  <a:srgbClr val="FFFFFF"/>
                </a:solidFill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Lengthy Contract and budget reviews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altLang="en-US" sz="2000" dirty="0">
                <a:solidFill>
                  <a:srgbClr val="FFFFFF"/>
                </a:solidFill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Multiple entities and offices involved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altLang="en-US" sz="2000" dirty="0">
                <a:solidFill>
                  <a:srgbClr val="FFFFFF"/>
                </a:solidFill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Increased documentation</a:t>
            </a:r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30C5C4C5-2266-D979-6C13-71DFE62519AA}"/>
              </a:ext>
            </a:extLst>
          </p:cNvPr>
          <p:cNvSpPr/>
          <p:nvPr/>
        </p:nvSpPr>
        <p:spPr>
          <a:xfrm flipV="1">
            <a:off x="1470163" y="4567607"/>
            <a:ext cx="328606" cy="207540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entagon 11">
            <a:extLst>
              <a:ext uri="{FF2B5EF4-FFF2-40B4-BE49-F238E27FC236}">
                <a16:creationId xmlns:a16="http://schemas.microsoft.com/office/drawing/2014/main" id="{B46521B2-85BB-B57A-1B60-083B48A77E9E}"/>
              </a:ext>
            </a:extLst>
          </p:cNvPr>
          <p:cNvSpPr/>
          <p:nvPr/>
        </p:nvSpPr>
        <p:spPr>
          <a:xfrm flipV="1">
            <a:off x="1457325" y="4151993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entagon 13">
            <a:extLst>
              <a:ext uri="{FF2B5EF4-FFF2-40B4-BE49-F238E27FC236}">
                <a16:creationId xmlns:a16="http://schemas.microsoft.com/office/drawing/2014/main" id="{30A55308-BE57-F691-D991-6B382E5E9D2F}"/>
              </a:ext>
            </a:extLst>
          </p:cNvPr>
          <p:cNvSpPr/>
          <p:nvPr/>
        </p:nvSpPr>
        <p:spPr>
          <a:xfrm flipV="1">
            <a:off x="1457325" y="5014117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>
            <a:extLst>
              <a:ext uri="{FF2B5EF4-FFF2-40B4-BE49-F238E27FC236}">
                <a16:creationId xmlns:a16="http://schemas.microsoft.com/office/drawing/2014/main" id="{D16AC9C0-F2B6-F659-C40B-E06A041C92C1}"/>
              </a:ext>
            </a:extLst>
          </p:cNvPr>
          <p:cNvSpPr/>
          <p:nvPr/>
        </p:nvSpPr>
        <p:spPr>
          <a:xfrm flipV="1">
            <a:off x="1457325" y="5403774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584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3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Issues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In Biomarker 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Clinical Research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982536A-70D8-4B69-AC25-27B84C940E11}"/>
              </a:ext>
            </a:extLst>
          </p:cNvPr>
          <p:cNvSpPr/>
          <p:nvPr/>
        </p:nvSpPr>
        <p:spPr>
          <a:xfrm>
            <a:off x="1142994" y="3147317"/>
            <a:ext cx="6886581" cy="314400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</a:t>
            </a: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Time Frames</a:t>
            </a:r>
            <a:endParaRPr lang="en-US" altLang="en-US" sz="2000" dirty="0">
              <a:solidFill>
                <a:srgbClr val="FFFFFF"/>
              </a:solidFill>
              <a:latin typeface="Papyrus" panose="03070502060502030205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altLang="en-US" sz="2000" dirty="0">
                <a:solidFill>
                  <a:srgbClr val="FFFFFF"/>
                </a:solidFill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Excessive!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altLang="en-US" sz="2000" dirty="0">
                <a:solidFill>
                  <a:srgbClr val="FFFFFF"/>
                </a:solidFill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Extended time to First Patient In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altLang="en-US" sz="2000" dirty="0">
                <a:solidFill>
                  <a:srgbClr val="FFFFFF"/>
                </a:solidFill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Lagging enrollment</a:t>
            </a:r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30C5C4C5-2266-D979-6C13-71DFE62519AA}"/>
              </a:ext>
            </a:extLst>
          </p:cNvPr>
          <p:cNvSpPr/>
          <p:nvPr/>
        </p:nvSpPr>
        <p:spPr>
          <a:xfrm flipV="1">
            <a:off x="1493041" y="4777884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entagon 11">
            <a:extLst>
              <a:ext uri="{FF2B5EF4-FFF2-40B4-BE49-F238E27FC236}">
                <a16:creationId xmlns:a16="http://schemas.microsoft.com/office/drawing/2014/main" id="{B46521B2-85BB-B57A-1B60-083B48A77E9E}"/>
              </a:ext>
            </a:extLst>
          </p:cNvPr>
          <p:cNvSpPr/>
          <p:nvPr/>
        </p:nvSpPr>
        <p:spPr>
          <a:xfrm flipV="1">
            <a:off x="1493041" y="4334110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entagon 13">
            <a:extLst>
              <a:ext uri="{FF2B5EF4-FFF2-40B4-BE49-F238E27FC236}">
                <a16:creationId xmlns:a16="http://schemas.microsoft.com/office/drawing/2014/main" id="{30A55308-BE57-F691-D991-6B382E5E9D2F}"/>
              </a:ext>
            </a:extLst>
          </p:cNvPr>
          <p:cNvSpPr/>
          <p:nvPr/>
        </p:nvSpPr>
        <p:spPr>
          <a:xfrm flipV="1">
            <a:off x="1493041" y="5196233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75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4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Issues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In Biomarker 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Clinical Research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982536A-70D8-4B69-AC25-27B84C940E11}"/>
              </a:ext>
            </a:extLst>
          </p:cNvPr>
          <p:cNvSpPr/>
          <p:nvPr/>
        </p:nvSpPr>
        <p:spPr>
          <a:xfrm>
            <a:off x="1128709" y="3173870"/>
            <a:ext cx="6886581" cy="314400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</a:t>
            </a: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Increasing trial costs</a:t>
            </a:r>
          </a:p>
          <a:p>
            <a:pPr lvl="2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Start up fees</a:t>
            </a:r>
          </a:p>
          <a:p>
            <a:pPr lvl="2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Per patient cost</a:t>
            </a:r>
          </a:p>
          <a:p>
            <a:pPr lvl="2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Ancillary costs</a:t>
            </a:r>
          </a:p>
          <a:p>
            <a:pPr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</a:t>
            </a: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Trial cost is related to the funding level </a:t>
            </a:r>
          </a:p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endParaRPr lang="en-US" altLang="en-US" sz="2000" dirty="0">
              <a:solidFill>
                <a:srgbClr val="FFFFFF"/>
              </a:solidFill>
              <a:latin typeface="Papyrus" panose="03070502060502030205" pitchFamily="66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30C5C4C5-2266-D979-6C13-71DFE62519AA}"/>
              </a:ext>
            </a:extLst>
          </p:cNvPr>
          <p:cNvSpPr/>
          <p:nvPr/>
        </p:nvSpPr>
        <p:spPr>
          <a:xfrm flipV="1">
            <a:off x="1882922" y="3959872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entagon 13">
            <a:extLst>
              <a:ext uri="{FF2B5EF4-FFF2-40B4-BE49-F238E27FC236}">
                <a16:creationId xmlns:a16="http://schemas.microsoft.com/office/drawing/2014/main" id="{30A55308-BE57-F691-D991-6B382E5E9D2F}"/>
              </a:ext>
            </a:extLst>
          </p:cNvPr>
          <p:cNvSpPr/>
          <p:nvPr/>
        </p:nvSpPr>
        <p:spPr>
          <a:xfrm flipV="1">
            <a:off x="1882922" y="4327589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entagon 10">
            <a:extLst>
              <a:ext uri="{FF2B5EF4-FFF2-40B4-BE49-F238E27FC236}">
                <a16:creationId xmlns:a16="http://schemas.microsoft.com/office/drawing/2014/main" id="{317F1D1E-C7BA-C7A0-B8C9-D9E27007898C}"/>
              </a:ext>
            </a:extLst>
          </p:cNvPr>
          <p:cNvSpPr/>
          <p:nvPr/>
        </p:nvSpPr>
        <p:spPr>
          <a:xfrm flipV="1">
            <a:off x="1882922" y="4745873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869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5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Issues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In Biomarker 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Clinical Research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982536A-70D8-4B69-AC25-27B84C940E11}"/>
              </a:ext>
            </a:extLst>
          </p:cNvPr>
          <p:cNvSpPr/>
          <p:nvPr/>
        </p:nvSpPr>
        <p:spPr>
          <a:xfrm>
            <a:off x="1142994" y="2197290"/>
            <a:ext cx="6886581" cy="409403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 </a:t>
            </a: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Site Acceptance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Minority of trials are accepted and implemented</a:t>
            </a:r>
          </a:p>
          <a:p>
            <a:pPr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 </a:t>
            </a: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Why?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Poor understanding of biomarkers and IVD Trials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No immediate impact on patients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Low compensation relative to Pharma trials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Academic interest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Low numbers of interested PIs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Shortage of trained Study Coordinators</a:t>
            </a:r>
          </a:p>
        </p:txBody>
      </p:sp>
      <p:sp>
        <p:nvSpPr>
          <p:cNvPr id="4" name="Pentagon 3">
            <a:extLst>
              <a:ext uri="{FF2B5EF4-FFF2-40B4-BE49-F238E27FC236}">
                <a16:creationId xmlns:a16="http://schemas.microsoft.com/office/drawing/2014/main" id="{30C5C4C5-2266-D979-6C13-71DFE62519AA}"/>
              </a:ext>
            </a:extLst>
          </p:cNvPr>
          <p:cNvSpPr/>
          <p:nvPr/>
        </p:nvSpPr>
        <p:spPr>
          <a:xfrm flipV="1">
            <a:off x="1505067" y="4096115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entagon 13">
            <a:extLst>
              <a:ext uri="{FF2B5EF4-FFF2-40B4-BE49-F238E27FC236}">
                <a16:creationId xmlns:a16="http://schemas.microsoft.com/office/drawing/2014/main" id="{30A55308-BE57-F691-D991-6B382E5E9D2F}"/>
              </a:ext>
            </a:extLst>
          </p:cNvPr>
          <p:cNvSpPr/>
          <p:nvPr/>
        </p:nvSpPr>
        <p:spPr>
          <a:xfrm flipV="1">
            <a:off x="1505067" y="4504729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entagon 10">
            <a:extLst>
              <a:ext uri="{FF2B5EF4-FFF2-40B4-BE49-F238E27FC236}">
                <a16:creationId xmlns:a16="http://schemas.microsoft.com/office/drawing/2014/main" id="{317F1D1E-C7BA-C7A0-B8C9-D9E27007898C}"/>
              </a:ext>
            </a:extLst>
          </p:cNvPr>
          <p:cNvSpPr/>
          <p:nvPr/>
        </p:nvSpPr>
        <p:spPr>
          <a:xfrm flipV="1">
            <a:off x="1505067" y="4938561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entagon 11">
            <a:extLst>
              <a:ext uri="{FF2B5EF4-FFF2-40B4-BE49-F238E27FC236}">
                <a16:creationId xmlns:a16="http://schemas.microsoft.com/office/drawing/2014/main" id="{66907647-DC3D-AACD-2EFB-D1171B7FE2DE}"/>
              </a:ext>
            </a:extLst>
          </p:cNvPr>
          <p:cNvSpPr/>
          <p:nvPr/>
        </p:nvSpPr>
        <p:spPr>
          <a:xfrm flipV="1">
            <a:off x="1505067" y="5796213"/>
            <a:ext cx="328606" cy="207540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>
            <a:extLst>
              <a:ext uri="{FF2B5EF4-FFF2-40B4-BE49-F238E27FC236}">
                <a16:creationId xmlns:a16="http://schemas.microsoft.com/office/drawing/2014/main" id="{B7A325B3-29E6-FEA0-BB9B-66507B2FC621}"/>
              </a:ext>
            </a:extLst>
          </p:cNvPr>
          <p:cNvSpPr/>
          <p:nvPr/>
        </p:nvSpPr>
        <p:spPr>
          <a:xfrm flipV="1">
            <a:off x="1505067" y="5368898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entagon 17">
            <a:extLst>
              <a:ext uri="{FF2B5EF4-FFF2-40B4-BE49-F238E27FC236}">
                <a16:creationId xmlns:a16="http://schemas.microsoft.com/office/drawing/2014/main" id="{7940EE26-FBCF-D46C-FEF2-94906CECFCF5}"/>
              </a:ext>
            </a:extLst>
          </p:cNvPr>
          <p:cNvSpPr/>
          <p:nvPr/>
        </p:nvSpPr>
        <p:spPr>
          <a:xfrm flipV="1">
            <a:off x="1505067" y="2796149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entagon 18">
            <a:extLst>
              <a:ext uri="{FF2B5EF4-FFF2-40B4-BE49-F238E27FC236}">
                <a16:creationId xmlns:a16="http://schemas.microsoft.com/office/drawing/2014/main" id="{AD536ABD-4C97-C59B-E169-5497DB7B908D}"/>
              </a:ext>
            </a:extLst>
          </p:cNvPr>
          <p:cNvSpPr/>
          <p:nvPr/>
        </p:nvSpPr>
        <p:spPr>
          <a:xfrm flipV="1">
            <a:off x="1481593" y="3662283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74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6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Issues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In Biomarker 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Clinical Research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982536A-70D8-4B69-AC25-27B84C940E11}"/>
              </a:ext>
            </a:extLst>
          </p:cNvPr>
          <p:cNvSpPr/>
          <p:nvPr/>
        </p:nvSpPr>
        <p:spPr>
          <a:xfrm>
            <a:off x="1142994" y="3178771"/>
            <a:ext cx="6886581" cy="3045919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 </a:t>
            </a: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Increasing competition for available resources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Study Coordinator time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Available patients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Principle Investigators</a:t>
            </a:r>
          </a:p>
        </p:txBody>
      </p:sp>
      <p:sp>
        <p:nvSpPr>
          <p:cNvPr id="14" name="Pentagon 13">
            <a:extLst>
              <a:ext uri="{FF2B5EF4-FFF2-40B4-BE49-F238E27FC236}">
                <a16:creationId xmlns:a16="http://schemas.microsoft.com/office/drawing/2014/main" id="{30A55308-BE57-F691-D991-6B382E5E9D2F}"/>
              </a:ext>
            </a:extLst>
          </p:cNvPr>
          <p:cNvSpPr/>
          <p:nvPr/>
        </p:nvSpPr>
        <p:spPr>
          <a:xfrm flipV="1">
            <a:off x="1505067" y="4300074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entagon 10">
            <a:extLst>
              <a:ext uri="{FF2B5EF4-FFF2-40B4-BE49-F238E27FC236}">
                <a16:creationId xmlns:a16="http://schemas.microsoft.com/office/drawing/2014/main" id="{317F1D1E-C7BA-C7A0-B8C9-D9E27007898C}"/>
              </a:ext>
            </a:extLst>
          </p:cNvPr>
          <p:cNvSpPr/>
          <p:nvPr/>
        </p:nvSpPr>
        <p:spPr>
          <a:xfrm flipV="1">
            <a:off x="1505067" y="4706549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>
            <a:extLst>
              <a:ext uri="{FF2B5EF4-FFF2-40B4-BE49-F238E27FC236}">
                <a16:creationId xmlns:a16="http://schemas.microsoft.com/office/drawing/2014/main" id="{B7A325B3-29E6-FEA0-BB9B-66507B2FC621}"/>
              </a:ext>
            </a:extLst>
          </p:cNvPr>
          <p:cNvSpPr/>
          <p:nvPr/>
        </p:nvSpPr>
        <p:spPr>
          <a:xfrm flipV="1">
            <a:off x="1505067" y="5191083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163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7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Lessons 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from the COVID Era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In Biomarker 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Clinical Research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982536A-70D8-4B69-AC25-27B84C940E11}"/>
              </a:ext>
            </a:extLst>
          </p:cNvPr>
          <p:cNvSpPr/>
          <p:nvPr/>
        </p:nvSpPr>
        <p:spPr>
          <a:xfrm>
            <a:off x="1142994" y="3178771"/>
            <a:ext cx="6886581" cy="3045919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 </a:t>
            </a: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Clinical Trials can be simplified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Yes – its possible!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COVID IVDs hit the market in as little as 2-3 months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Start-up times were dramatically reduced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Patient enrollment rates increased</a:t>
            </a:r>
          </a:p>
          <a:p>
            <a:pPr lvl="1" defTabSz="914400" fontAlgn="base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Sadly, costs went up, not down</a:t>
            </a:r>
          </a:p>
        </p:txBody>
      </p:sp>
      <p:sp>
        <p:nvSpPr>
          <p:cNvPr id="14" name="Pentagon 13">
            <a:extLst>
              <a:ext uri="{FF2B5EF4-FFF2-40B4-BE49-F238E27FC236}">
                <a16:creationId xmlns:a16="http://schemas.microsoft.com/office/drawing/2014/main" id="{30A55308-BE57-F691-D991-6B382E5E9D2F}"/>
              </a:ext>
            </a:extLst>
          </p:cNvPr>
          <p:cNvSpPr/>
          <p:nvPr/>
        </p:nvSpPr>
        <p:spPr>
          <a:xfrm flipV="1">
            <a:off x="1505067" y="3893546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entagon 10">
            <a:extLst>
              <a:ext uri="{FF2B5EF4-FFF2-40B4-BE49-F238E27FC236}">
                <a16:creationId xmlns:a16="http://schemas.microsoft.com/office/drawing/2014/main" id="{317F1D1E-C7BA-C7A0-B8C9-D9E27007898C}"/>
              </a:ext>
            </a:extLst>
          </p:cNvPr>
          <p:cNvSpPr/>
          <p:nvPr/>
        </p:nvSpPr>
        <p:spPr>
          <a:xfrm flipV="1">
            <a:off x="1505067" y="4378080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>
            <a:extLst>
              <a:ext uri="{FF2B5EF4-FFF2-40B4-BE49-F238E27FC236}">
                <a16:creationId xmlns:a16="http://schemas.microsoft.com/office/drawing/2014/main" id="{B7A325B3-29E6-FEA0-BB9B-66507B2FC621}"/>
              </a:ext>
            </a:extLst>
          </p:cNvPr>
          <p:cNvSpPr/>
          <p:nvPr/>
        </p:nvSpPr>
        <p:spPr>
          <a:xfrm flipV="1">
            <a:off x="1505067" y="4758843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entagon 11">
            <a:extLst>
              <a:ext uri="{FF2B5EF4-FFF2-40B4-BE49-F238E27FC236}">
                <a16:creationId xmlns:a16="http://schemas.microsoft.com/office/drawing/2014/main" id="{EE716617-546B-8B71-8FA4-4A432E13FA6B}"/>
              </a:ext>
            </a:extLst>
          </p:cNvPr>
          <p:cNvSpPr/>
          <p:nvPr/>
        </p:nvSpPr>
        <p:spPr>
          <a:xfrm flipV="1">
            <a:off x="1505067" y="5200331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entagon 16">
            <a:extLst>
              <a:ext uri="{FF2B5EF4-FFF2-40B4-BE49-F238E27FC236}">
                <a16:creationId xmlns:a16="http://schemas.microsoft.com/office/drawing/2014/main" id="{F9DEF06B-8AF5-AC7D-98A3-C6CB874ED254}"/>
              </a:ext>
            </a:extLst>
          </p:cNvPr>
          <p:cNvSpPr/>
          <p:nvPr/>
        </p:nvSpPr>
        <p:spPr>
          <a:xfrm flipV="1">
            <a:off x="1505067" y="5608739"/>
            <a:ext cx="328606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29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8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Lessons 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from the COVID Era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In Biomarker 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Clinical Research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97CFB7E-E53E-46EB-9234-EE5F38E8BE7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0326" y="5773171"/>
            <a:ext cx="778993" cy="77899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E179584-4F1A-44ED-B00A-B8A8B34BC644}"/>
              </a:ext>
            </a:extLst>
          </p:cNvPr>
          <p:cNvSpPr/>
          <p:nvPr/>
        </p:nvSpPr>
        <p:spPr>
          <a:xfrm>
            <a:off x="698882" y="3063834"/>
            <a:ext cx="7444709" cy="3348573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</a:t>
            </a: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How did we shorten CT timing? 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   Mutual effort between sponsors/CROs and sites</a:t>
            </a:r>
          </a:p>
          <a:p>
            <a:pPr lvl="1">
              <a:spcBef>
                <a:spcPts val="600"/>
              </a:spcBef>
            </a:pPr>
            <a:r>
              <a:rPr lang="en-US" sz="2000" dirty="0"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  Shortened contract/budget review time</a:t>
            </a:r>
          </a:p>
          <a:p>
            <a:pPr lvl="1">
              <a:spcBef>
                <a:spcPts val="600"/>
              </a:spcBef>
            </a:pPr>
            <a:r>
              <a:rPr lang="en-US" sz="2000" dirty="0"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  Remote Meetings – Zoom, Teams, etc.</a:t>
            </a:r>
          </a:p>
          <a:p>
            <a:pPr lvl="1">
              <a:spcBef>
                <a:spcPts val="600"/>
              </a:spcBef>
            </a:pPr>
            <a:r>
              <a:rPr lang="en-US" sz="2000" dirty="0"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 Tracking SAEs/AEs</a:t>
            </a:r>
          </a:p>
          <a:p>
            <a:pPr lvl="1">
              <a:spcBef>
                <a:spcPts val="600"/>
              </a:spcBef>
            </a:pPr>
            <a:r>
              <a:rPr lang="en-US" sz="2000" dirty="0"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  Risk-based remote monitoring</a:t>
            </a:r>
          </a:p>
          <a:p>
            <a:pPr lvl="1">
              <a:spcBef>
                <a:spcPts val="600"/>
              </a:spcBef>
            </a:pPr>
            <a:r>
              <a:rPr lang="en-US" sz="2000" dirty="0"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  In an Emergency, the clinical community responded  </a:t>
            </a:r>
          </a:p>
          <a:p>
            <a:pPr lvl="1">
              <a:spcBef>
                <a:spcPts val="600"/>
              </a:spcBef>
            </a:pPr>
            <a:r>
              <a:rPr lang="en-US" sz="2400" dirty="0"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A6F6A029-B583-4423-B2ED-7F0BCCC5C167}"/>
              </a:ext>
            </a:extLst>
          </p:cNvPr>
          <p:cNvSpPr/>
          <p:nvPr/>
        </p:nvSpPr>
        <p:spPr>
          <a:xfrm flipV="1">
            <a:off x="1090866" y="4038767"/>
            <a:ext cx="435679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entagon 8">
            <a:extLst>
              <a:ext uri="{FF2B5EF4-FFF2-40B4-BE49-F238E27FC236}">
                <a16:creationId xmlns:a16="http://schemas.microsoft.com/office/drawing/2014/main" id="{DD1E8EC8-6178-18C3-B68E-5F68B41CBB6A}"/>
              </a:ext>
            </a:extLst>
          </p:cNvPr>
          <p:cNvSpPr/>
          <p:nvPr/>
        </p:nvSpPr>
        <p:spPr>
          <a:xfrm flipV="1">
            <a:off x="1090866" y="4413039"/>
            <a:ext cx="435679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entagon 10">
            <a:extLst>
              <a:ext uri="{FF2B5EF4-FFF2-40B4-BE49-F238E27FC236}">
                <a16:creationId xmlns:a16="http://schemas.microsoft.com/office/drawing/2014/main" id="{1A6A9355-58D3-63D2-3289-F9E8632F5E88}"/>
              </a:ext>
            </a:extLst>
          </p:cNvPr>
          <p:cNvSpPr/>
          <p:nvPr/>
        </p:nvSpPr>
        <p:spPr>
          <a:xfrm flipV="1">
            <a:off x="1098898" y="5198829"/>
            <a:ext cx="435679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entagon 11">
            <a:extLst>
              <a:ext uri="{FF2B5EF4-FFF2-40B4-BE49-F238E27FC236}">
                <a16:creationId xmlns:a16="http://schemas.microsoft.com/office/drawing/2014/main" id="{72B21223-CFA3-4B91-46F7-4523D2D8FCDC}"/>
              </a:ext>
            </a:extLst>
          </p:cNvPr>
          <p:cNvSpPr/>
          <p:nvPr/>
        </p:nvSpPr>
        <p:spPr>
          <a:xfrm flipV="1">
            <a:off x="1098898" y="4808467"/>
            <a:ext cx="435679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entagon 13">
            <a:extLst>
              <a:ext uri="{FF2B5EF4-FFF2-40B4-BE49-F238E27FC236}">
                <a16:creationId xmlns:a16="http://schemas.microsoft.com/office/drawing/2014/main" id="{E79C2BCD-EEFF-7ABB-13A1-06547CFA10A3}"/>
              </a:ext>
            </a:extLst>
          </p:cNvPr>
          <p:cNvSpPr/>
          <p:nvPr/>
        </p:nvSpPr>
        <p:spPr>
          <a:xfrm flipV="1">
            <a:off x="1090866" y="3649739"/>
            <a:ext cx="435679" cy="206207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entagon 15">
            <a:extLst>
              <a:ext uri="{FF2B5EF4-FFF2-40B4-BE49-F238E27FC236}">
                <a16:creationId xmlns:a16="http://schemas.microsoft.com/office/drawing/2014/main" id="{E0E1D361-D61F-D47A-B857-63F686ECAB18}"/>
              </a:ext>
            </a:extLst>
          </p:cNvPr>
          <p:cNvSpPr/>
          <p:nvPr/>
        </p:nvSpPr>
        <p:spPr>
          <a:xfrm flipV="1">
            <a:off x="1098898" y="5541627"/>
            <a:ext cx="435679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99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D7D72B-1774-4869-B531-11F89235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25" y="213521"/>
            <a:ext cx="4195593" cy="17543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CBE6E2-6DBA-46ED-96A8-C552D441C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12265" y="6430560"/>
            <a:ext cx="2057400" cy="365125"/>
          </a:xfrm>
        </p:spPr>
        <p:txBody>
          <a:bodyPr/>
          <a:lstStyle/>
          <a:p>
            <a:pPr algn="ctr"/>
            <a:fld id="{8B41C7EE-A152-4AFC-A8B9-8EFA4ADBA465}" type="slidenum">
              <a:rPr lang="en-US" smtClean="0"/>
              <a:pPr algn="ctr"/>
              <a:t>9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6055D3-D41D-4695-83E1-BAE2EF713913}"/>
              </a:ext>
            </a:extLst>
          </p:cNvPr>
          <p:cNvSpPr txBox="1"/>
          <p:nvPr/>
        </p:nvSpPr>
        <p:spPr>
          <a:xfrm>
            <a:off x="4440965" y="213521"/>
            <a:ext cx="418709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en-US" sz="28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pyrus" panose="03070502060502030205" pitchFamily="66" charset="0"/>
              <a:ea typeface="Verdana" panose="020B0604030504040204" pitchFamily="34" charset="0"/>
            </a:endParaRP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Lessons 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from the COVID Era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In Biomarker </a:t>
            </a:r>
          </a:p>
          <a:p>
            <a:pPr algn="ctr"/>
            <a:r>
              <a:rPr lang="en-US" altLang="en-US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Verdana" panose="020B0604030504040204" pitchFamily="34" charset="0"/>
              </a:rPr>
              <a:t>Clinical Research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78AD17-5EF8-43E7-981A-4A53E49F4F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08" y="1424446"/>
            <a:ext cx="334793" cy="33753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97CFB7E-E53E-46EB-9234-EE5F38E8BE7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0326" y="5773171"/>
            <a:ext cx="778993" cy="77899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E179584-4F1A-44ED-B00A-B8A8B34BC644}"/>
              </a:ext>
            </a:extLst>
          </p:cNvPr>
          <p:cNvSpPr/>
          <p:nvPr/>
        </p:nvSpPr>
        <p:spPr>
          <a:xfrm>
            <a:off x="698882" y="3063834"/>
            <a:ext cx="7444709" cy="3348573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glow rad="63500">
              <a:schemeClr val="accent6">
                <a:lumMod val="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➤ </a:t>
            </a:r>
            <a:r>
              <a:rPr 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How did we shorten CT timing?  FDA made concessions</a:t>
            </a:r>
          </a:p>
          <a:p>
            <a:pPr lvl="1">
              <a:spcBef>
                <a:spcPts val="600"/>
              </a:spcBef>
            </a:pPr>
            <a:r>
              <a:rPr lang="en-US" sz="2000" dirty="0"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  Emergency Use Authorization</a:t>
            </a:r>
          </a:p>
          <a:p>
            <a:pPr lvl="1">
              <a:spcBef>
                <a:spcPts val="600"/>
              </a:spcBef>
            </a:pPr>
            <a:r>
              <a:rPr lang="en-US" sz="2000" dirty="0"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  Abbreviated Analytical Verification process</a:t>
            </a:r>
          </a:p>
          <a:p>
            <a:pPr lvl="1">
              <a:spcBef>
                <a:spcPts val="600"/>
              </a:spcBef>
            </a:pPr>
            <a:r>
              <a:rPr lang="en-US" sz="2000" dirty="0"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  Truncated Clinical Trial Requirements</a:t>
            </a:r>
          </a:p>
          <a:p>
            <a:pPr lvl="1">
              <a:spcBef>
                <a:spcPts val="600"/>
              </a:spcBef>
            </a:pPr>
            <a:r>
              <a:rPr lang="en-US" sz="2000" dirty="0"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  Suspended Quality System requirements</a:t>
            </a:r>
          </a:p>
          <a:p>
            <a:pPr lvl="1">
              <a:spcBef>
                <a:spcPts val="600"/>
              </a:spcBef>
            </a:pPr>
            <a:r>
              <a:rPr lang="en-US" sz="2000" dirty="0"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  Clear and detailed EUA templates</a:t>
            </a:r>
          </a:p>
          <a:p>
            <a:pPr lvl="1">
              <a:spcBef>
                <a:spcPts val="600"/>
              </a:spcBef>
            </a:pPr>
            <a:r>
              <a:rPr lang="en-US" sz="2000" dirty="0"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</a:p>
          <a:p>
            <a:pPr lvl="1">
              <a:spcBef>
                <a:spcPts val="600"/>
              </a:spcBef>
            </a:pPr>
            <a:r>
              <a:rPr lang="en-US" sz="2400" dirty="0">
                <a:latin typeface="Papyrus" panose="03070502060502030205" pitchFamily="66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A6F6A029-B583-4423-B2ED-7F0BCCC5C167}"/>
              </a:ext>
            </a:extLst>
          </p:cNvPr>
          <p:cNvSpPr/>
          <p:nvPr/>
        </p:nvSpPr>
        <p:spPr>
          <a:xfrm flipV="1">
            <a:off x="1090866" y="4040590"/>
            <a:ext cx="435679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entagon 8">
            <a:extLst>
              <a:ext uri="{FF2B5EF4-FFF2-40B4-BE49-F238E27FC236}">
                <a16:creationId xmlns:a16="http://schemas.microsoft.com/office/drawing/2014/main" id="{DD1E8EC8-6178-18C3-B68E-5F68B41CBB6A}"/>
              </a:ext>
            </a:extLst>
          </p:cNvPr>
          <p:cNvSpPr/>
          <p:nvPr/>
        </p:nvSpPr>
        <p:spPr>
          <a:xfrm flipV="1">
            <a:off x="1090866" y="4402684"/>
            <a:ext cx="435679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entagon 10">
            <a:extLst>
              <a:ext uri="{FF2B5EF4-FFF2-40B4-BE49-F238E27FC236}">
                <a16:creationId xmlns:a16="http://schemas.microsoft.com/office/drawing/2014/main" id="{1A6A9355-58D3-63D2-3289-F9E8632F5E88}"/>
              </a:ext>
            </a:extLst>
          </p:cNvPr>
          <p:cNvSpPr/>
          <p:nvPr/>
        </p:nvSpPr>
        <p:spPr>
          <a:xfrm flipV="1">
            <a:off x="1090865" y="5177117"/>
            <a:ext cx="435679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entagon 11">
            <a:extLst>
              <a:ext uri="{FF2B5EF4-FFF2-40B4-BE49-F238E27FC236}">
                <a16:creationId xmlns:a16="http://schemas.microsoft.com/office/drawing/2014/main" id="{72B21223-CFA3-4B91-46F7-4523D2D8FCDC}"/>
              </a:ext>
            </a:extLst>
          </p:cNvPr>
          <p:cNvSpPr/>
          <p:nvPr/>
        </p:nvSpPr>
        <p:spPr>
          <a:xfrm flipV="1">
            <a:off x="1090865" y="4804924"/>
            <a:ext cx="435679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entagon 13">
            <a:extLst>
              <a:ext uri="{FF2B5EF4-FFF2-40B4-BE49-F238E27FC236}">
                <a16:creationId xmlns:a16="http://schemas.microsoft.com/office/drawing/2014/main" id="{E79C2BCD-EEFF-7ABB-13A1-06547CFA10A3}"/>
              </a:ext>
            </a:extLst>
          </p:cNvPr>
          <p:cNvSpPr/>
          <p:nvPr/>
        </p:nvSpPr>
        <p:spPr>
          <a:xfrm flipV="1">
            <a:off x="1090866" y="3668792"/>
            <a:ext cx="435679" cy="207541"/>
          </a:xfrm>
          <a:prstGeom prst="homePlat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0700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5114</TotalTime>
  <Words>795</Words>
  <Application>Microsoft Macintosh PowerPoint</Application>
  <PresentationFormat>On-screen Show (4:3)</PresentationFormat>
  <Paragraphs>196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Gill Sans MT</vt:lpstr>
      <vt:lpstr>Papyrus</vt:lpstr>
      <vt:lpstr>Wingdings 2</vt:lpstr>
      <vt:lpstr>Dividend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Nicols DiDomenico</dc:creator>
  <cp:lastModifiedBy>W Jeffrey Allard</cp:lastModifiedBy>
  <cp:revision>40</cp:revision>
  <cp:lastPrinted>2021-11-04T12:51:01Z</cp:lastPrinted>
  <dcterms:created xsi:type="dcterms:W3CDTF">2021-05-18T19:48:53Z</dcterms:created>
  <dcterms:modified xsi:type="dcterms:W3CDTF">2022-05-19T18:50:29Z</dcterms:modified>
</cp:coreProperties>
</file>