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 id="2147483709" r:id="rId3"/>
  </p:sldMasterIdLst>
  <p:notesMasterIdLst>
    <p:notesMasterId r:id="rId20"/>
  </p:notesMasterIdLst>
  <p:sldIdLst>
    <p:sldId id="263" r:id="rId4"/>
    <p:sldId id="259" r:id="rId5"/>
    <p:sldId id="264" r:id="rId6"/>
    <p:sldId id="265" r:id="rId7"/>
    <p:sldId id="266" r:id="rId8"/>
    <p:sldId id="267" r:id="rId9"/>
    <p:sldId id="268" r:id="rId10"/>
    <p:sldId id="269" r:id="rId11"/>
    <p:sldId id="271" r:id="rId12"/>
    <p:sldId id="270" r:id="rId13"/>
    <p:sldId id="274" r:id="rId14"/>
    <p:sldId id="273" r:id="rId15"/>
    <p:sldId id="275" r:id="rId16"/>
    <p:sldId id="272" r:id="rId17"/>
    <p:sldId id="276" r:id="rId18"/>
    <p:sldId id="261" r:id="rId19"/>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6" charset="-128"/>
        <a:cs typeface="+mn-cs"/>
      </a:defRPr>
    </a:lvl5pPr>
    <a:lvl6pPr marL="2286000" algn="l" defTabSz="914400" rtl="0" eaLnBrk="1" latinLnBrk="0" hangingPunct="1">
      <a:defRPr kern="1200">
        <a:solidFill>
          <a:schemeClr val="tx1"/>
        </a:solidFill>
        <a:latin typeface="Arial" charset="0"/>
        <a:ea typeface="ＭＳ Ｐゴシック" pitchFamily="16" charset="-128"/>
        <a:cs typeface="+mn-cs"/>
      </a:defRPr>
    </a:lvl6pPr>
    <a:lvl7pPr marL="2743200" algn="l" defTabSz="914400" rtl="0" eaLnBrk="1" latinLnBrk="0" hangingPunct="1">
      <a:defRPr kern="1200">
        <a:solidFill>
          <a:schemeClr val="tx1"/>
        </a:solidFill>
        <a:latin typeface="Arial" charset="0"/>
        <a:ea typeface="ＭＳ Ｐゴシック" pitchFamily="16" charset="-128"/>
        <a:cs typeface="+mn-cs"/>
      </a:defRPr>
    </a:lvl7pPr>
    <a:lvl8pPr marL="3200400" algn="l" defTabSz="914400" rtl="0" eaLnBrk="1" latinLnBrk="0" hangingPunct="1">
      <a:defRPr kern="1200">
        <a:solidFill>
          <a:schemeClr val="tx1"/>
        </a:solidFill>
        <a:latin typeface="Arial" charset="0"/>
        <a:ea typeface="ＭＳ Ｐゴシック" pitchFamily="16" charset="-128"/>
        <a:cs typeface="+mn-cs"/>
      </a:defRPr>
    </a:lvl8pPr>
    <a:lvl9pPr marL="3657600" algn="l" defTabSz="914400" rtl="0" eaLnBrk="1" latinLnBrk="0" hangingPunct="1">
      <a:defRPr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402"/>
    <a:srgbClr val="C81800"/>
    <a:srgbClr val="C21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p:scale>
          <a:sx n="107" d="100"/>
          <a:sy n="107" d="100"/>
        </p:scale>
        <p:origin x="-84" y="-138"/>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6439D35-99C9-41C3-8351-1F7C3220B74B}" type="datetimeFigureOut">
              <a:rPr lang="en-US"/>
              <a:pPr/>
              <a:t>1/8/2013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B96940-A0D8-408D-A0BC-5B27AB30BE4C}" type="slidenum">
              <a:rPr lang="en-US"/>
              <a:pPr/>
              <a:t>‹#›</a:t>
            </a:fld>
            <a:endParaRPr lang="en-US"/>
          </a:p>
        </p:txBody>
      </p:sp>
    </p:spTree>
    <p:extLst>
      <p:ext uri="{BB962C8B-B14F-4D97-AF65-F5344CB8AC3E}">
        <p14:creationId xmlns:p14="http://schemas.microsoft.com/office/powerpoint/2010/main" val="710731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zh-HK"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BE901039-E06E-41A9-90FA-683ACE6EBCE7}" type="slidenum">
              <a:rPr lang="en-US" altLang="zh-HK"/>
              <a:pPr eaLnBrk="1" hangingPunct="1"/>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1A129534-6192-4014-B927-D023FA652949}" type="slidenum">
              <a:rPr lang="en-US" altLang="zh-CN"/>
              <a:pPr eaLnBrk="1" hangingPunct="1"/>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1422A85C-267B-4347-A6A6-D1C10361679D}" type="slidenum">
              <a:rPr lang="en-US" altLang="zh-CN"/>
              <a:pPr eaLnBrk="1" hangingPunct="1"/>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2128E845-22B9-4EEB-9468-3E5DD2048A11}" type="slidenum">
              <a:rPr lang="en-US" altLang="zh-CN"/>
              <a:pPr eaLnBrk="1" hangingPunct="1"/>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AD9580C6-B780-4A80-BB67-BBF513DE2703}" type="slidenum">
              <a:rPr lang="en-US" altLang="zh-CN"/>
              <a:pPr eaLnBrk="1" hangingPunct="1"/>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B48730A6-3882-4275-B94E-E578E8D9B60E}" type="slidenum">
              <a:rPr lang="en-US" altLang="zh-CN"/>
              <a:pPr eaLnBrk="1" hangingPunct="1"/>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93FA7106-6B1A-498F-A920-E542FAC3AF8A}" type="slidenum">
              <a:rPr lang="en-US" altLang="zh-CN"/>
              <a:pPr eaLnBrk="1" hangingPunct="1"/>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zh-HK"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B4F3A66E-1D6E-4BCE-B7F9-16A88AC4CDDB}" type="slidenum">
              <a:rPr lang="en-US" altLang="zh-HK"/>
              <a:pPr eaLnBrk="1" hangingPunct="1"/>
              <a:t>16</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zh-HK"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BD8B59CF-A7B1-425A-AF8C-13488CA077FE}" type="slidenum">
              <a:rPr lang="en-US" altLang="zh-HK"/>
              <a:pPr eaLnBrk="1" hangingPunct="1"/>
              <a:t>2</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zh-HK"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FBA8EE5C-C4DB-42F6-B50C-2C850F4BC3C8}" type="slidenum">
              <a:rPr lang="en-US" altLang="zh-HK"/>
              <a:pPr eaLnBrk="1" hangingPunct="1"/>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398DE92C-BD6A-4A62-983D-7D64E3680C16}" type="slidenum">
              <a:rPr lang="en-US" altLang="zh-CN"/>
              <a:pPr eaLnBrk="1" hangingPunct="1"/>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030E9C36-4A8B-4BC9-9BAB-6B4F36543B67}" type="slidenum">
              <a:rPr lang="en-US" altLang="zh-CN"/>
              <a:pPr eaLnBrk="1" hangingPunct="1"/>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9CD31598-7D83-4D65-8896-B26F797A9702}" type="slidenum">
              <a:rPr lang="en-US" altLang="zh-CN"/>
              <a:pPr eaLnBrk="1" hangingPunct="1"/>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29349E7C-6A3A-4959-84D4-395EACEE780F}" type="slidenum">
              <a:rPr lang="en-US" altLang="zh-CN"/>
              <a:pPr eaLnBrk="1" hangingPunct="1"/>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7D5FE902-64D9-4478-A7E8-BD7CF4DE2D54}" type="slidenum">
              <a:rPr lang="en-US" altLang="zh-CN"/>
              <a:pPr eaLnBrk="1" hangingPunct="1"/>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fld id="{BF9E1332-B7F3-40CD-A30F-9D068C634A38}" type="slidenum">
              <a:rPr lang="en-US" altLang="zh-CN"/>
              <a:pPr eaLnBrk="1" hangingPunct="1"/>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Alt_title_slide_rev.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389313" y="1981200"/>
            <a:ext cx="5830887" cy="2124075"/>
          </a:xfrm>
          <a:prstGeom prst="rect">
            <a:avLst/>
          </a:prstGeom>
          <a:noFill/>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spcAft>
                <a:spcPts val="3000"/>
              </a:spcAft>
            </a:pPr>
            <a:r>
              <a:rPr lang="en-US" sz="2200" b="1"/>
              <a:t>National Academy of Clinical Biochemistry Laboratory Medicine Practice Guidelines: Follow-Up Testing </a:t>
            </a:r>
            <a:br>
              <a:rPr lang="en-US" sz="2200" b="1"/>
            </a:br>
            <a:r>
              <a:rPr lang="en-US" sz="2200" b="1"/>
              <a:t>for Metabolic Disease Identified by Expanded Newborn Screening Using Tandem Mass Spectrometry</a:t>
            </a:r>
            <a:endParaRPr lang="en-US" sz="2200" b="1">
              <a:effectLst>
                <a:outerShdw blurRad="38100" dist="38100" dir="2700000" algn="tl">
                  <a:srgbClr val="C0C0C0"/>
                </a:outerShdw>
              </a:effectLst>
            </a:endParaRPr>
          </a:p>
        </p:txBody>
      </p:sp>
      <p:sp>
        <p:nvSpPr>
          <p:cNvPr id="4" name="TextBox 3"/>
          <p:cNvSpPr txBox="1">
            <a:spLocks noChangeArrowheads="1"/>
          </p:cNvSpPr>
          <p:nvPr userDrawn="1"/>
        </p:nvSpPr>
        <p:spPr bwMode="auto">
          <a:xfrm>
            <a:off x="3394075" y="4281488"/>
            <a:ext cx="5292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spcAft>
                <a:spcPts val="600"/>
              </a:spcAft>
              <a:defRPr/>
            </a:pPr>
            <a:r>
              <a:rPr lang="en-US" sz="1600" b="1" smtClean="0"/>
              <a:t>D.J. Dietzen, P. Rinaldo, R.J. Whitley, W.J. Rhead, W.H. Hannon, U.C. Garg, S.F. Lo, and M.J. Bennett</a:t>
            </a:r>
          </a:p>
        </p:txBody>
      </p:sp>
      <p:sp>
        <p:nvSpPr>
          <p:cNvPr id="5" name="TextBox 4"/>
          <p:cNvSpPr txBox="1">
            <a:spLocks noChangeArrowheads="1"/>
          </p:cNvSpPr>
          <p:nvPr userDrawn="1"/>
        </p:nvSpPr>
        <p:spPr bwMode="auto">
          <a:xfrm>
            <a:off x="3429000" y="5192713"/>
            <a:ext cx="247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defRPr/>
            </a:pPr>
            <a:r>
              <a:rPr lang="en-US" b="1" smtClean="0">
                <a:solidFill>
                  <a:srgbClr val="404040"/>
                </a:solidFill>
              </a:rPr>
              <a:t>September 2009</a:t>
            </a:r>
          </a:p>
        </p:txBody>
      </p:sp>
      <p:sp>
        <p:nvSpPr>
          <p:cNvPr id="6" name="TextBox 5"/>
          <p:cNvSpPr txBox="1">
            <a:spLocks noChangeArrowheads="1"/>
          </p:cNvSpPr>
          <p:nvPr userDrawn="1"/>
        </p:nvSpPr>
        <p:spPr bwMode="auto">
          <a:xfrm>
            <a:off x="3454400" y="5715000"/>
            <a:ext cx="4729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defRPr/>
            </a:pPr>
            <a:r>
              <a:rPr lang="en-US" sz="1400" smtClean="0">
                <a:solidFill>
                  <a:srgbClr val="404040"/>
                </a:solidFill>
              </a:rPr>
              <a:t>www.clinchem.org/cgi/content/article/55/3/1234</a:t>
            </a:r>
          </a:p>
        </p:txBody>
      </p:sp>
      <p:sp>
        <p:nvSpPr>
          <p:cNvPr id="7" name="TextBox 6"/>
          <p:cNvSpPr txBox="1">
            <a:spLocks noChangeArrowheads="1"/>
          </p:cNvSpPr>
          <p:nvPr userDrawn="1"/>
        </p:nvSpPr>
        <p:spPr bwMode="auto">
          <a:xfrm>
            <a:off x="3459163" y="6040438"/>
            <a:ext cx="5087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defRPr/>
            </a:pPr>
            <a:r>
              <a:rPr lang="en-US" sz="1200" smtClean="0">
                <a:solidFill>
                  <a:srgbClr val="404040"/>
                </a:solidFill>
              </a:rPr>
              <a:t>© Copyright  2010 by the American Association for Clinical Chemistry</a:t>
            </a:r>
          </a:p>
        </p:txBody>
      </p:sp>
      <p:sp>
        <p:nvSpPr>
          <p:cNvPr id="8" name="TextBox 7"/>
          <p:cNvSpPr txBox="1"/>
          <p:nvPr userDrawn="1"/>
        </p:nvSpPr>
        <p:spPr>
          <a:xfrm>
            <a:off x="3352800" y="1054100"/>
            <a:ext cx="3657600" cy="646113"/>
          </a:xfrm>
          <a:prstGeom prst="rect">
            <a:avLst/>
          </a:prstGeom>
          <a:noFill/>
        </p:spPr>
        <p:txBody>
          <a:bodyPr>
            <a:spAutoFit/>
          </a:bodyPr>
          <a:lstStyle/>
          <a:p>
            <a:pPr>
              <a:defRPr/>
            </a:pPr>
            <a:r>
              <a:rPr lang="en-US" sz="3600" dirty="0">
                <a:solidFill>
                  <a:srgbClr val="800000"/>
                </a:solidFill>
                <a:effectLst>
                  <a:outerShdw blurRad="38100" dist="25400" dir="1980000">
                    <a:srgbClr val="000000">
                      <a:alpha val="76000"/>
                    </a:srgbClr>
                  </a:outerShdw>
                </a:effectLst>
                <a:latin typeface="Arial" pitchFamily="-109" charset="0"/>
                <a:ea typeface="ＭＳ Ｐゴシック" pitchFamily="-109" charset="-128"/>
                <a:cs typeface="ＭＳ Ｐゴシック" pitchFamily="-109" charset="-128"/>
              </a:rPr>
              <a:t>Journal Club</a:t>
            </a:r>
          </a:p>
        </p:txBody>
      </p:sp>
    </p:spTree>
    <p:extLst>
      <p:ext uri="{BB962C8B-B14F-4D97-AF65-F5344CB8AC3E}">
        <p14:creationId xmlns:p14="http://schemas.microsoft.com/office/powerpoint/2010/main" val="28339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7F596A5B-CDEF-46E8-BA3E-1629F2E79D15}" type="datetimeFigureOut">
              <a:rPr lang="en-US"/>
              <a:pPr/>
              <a:t>1/8/2013</a:t>
            </a:fld>
            <a:endParaRPr lang="en-US"/>
          </a:p>
        </p:txBody>
      </p:sp>
      <p:sp>
        <p:nvSpPr>
          <p:cNvPr id="4" name="Footer Placeholder 3"/>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B5D7673B-97FE-4CAC-BCF3-D1FF80724D34}" type="slidenum">
              <a:rPr lang="en-US"/>
              <a:pPr/>
              <a:t>‹#›</a:t>
            </a:fld>
            <a:endParaRPr lang="en-US"/>
          </a:p>
        </p:txBody>
      </p:sp>
    </p:spTree>
    <p:extLst>
      <p:ext uri="{BB962C8B-B14F-4D97-AF65-F5344CB8AC3E}">
        <p14:creationId xmlns:p14="http://schemas.microsoft.com/office/powerpoint/2010/main" val="89135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50B8035F-F64A-4674-9C01-45693C9CD9AE}" type="datetimeFigureOut">
              <a:rPr lang="en-US"/>
              <a:pPr/>
              <a:t>1/8/2013</a:t>
            </a:fld>
            <a:endParaRPr lang="en-US"/>
          </a:p>
        </p:txBody>
      </p:sp>
      <p:sp>
        <p:nvSpPr>
          <p:cNvPr id="3" name="Footer Placeholder 2"/>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D74080C2-E56D-41C5-8A57-C1E2F2BCAD76}" type="slidenum">
              <a:rPr lang="en-US"/>
              <a:pPr/>
              <a:t>‹#›</a:t>
            </a:fld>
            <a:endParaRPr lang="en-US"/>
          </a:p>
        </p:txBody>
      </p:sp>
    </p:spTree>
    <p:extLst>
      <p:ext uri="{BB962C8B-B14F-4D97-AF65-F5344CB8AC3E}">
        <p14:creationId xmlns:p14="http://schemas.microsoft.com/office/powerpoint/2010/main" val="427785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342E3DFA-DE64-4A22-AF47-56626513D394}" type="datetimeFigureOut">
              <a:rPr lang="en-US"/>
              <a:pPr/>
              <a:t>1/8/2013</a:t>
            </a:fld>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8A3CFDD4-FB33-4E30-B99A-B89CA7C27AD2}" type="slidenum">
              <a:rPr lang="en-US"/>
              <a:pPr/>
              <a:t>‹#›</a:t>
            </a:fld>
            <a:endParaRPr lang="en-US"/>
          </a:p>
        </p:txBody>
      </p:sp>
    </p:spTree>
    <p:extLst>
      <p:ext uri="{BB962C8B-B14F-4D97-AF65-F5344CB8AC3E}">
        <p14:creationId xmlns:p14="http://schemas.microsoft.com/office/powerpoint/2010/main" val="229573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A40C8622-9D41-4158-9002-1B2E01D85DBF}" type="datetimeFigureOut">
              <a:rPr lang="en-US"/>
              <a:pPr/>
              <a:t>1/8/2013</a:t>
            </a:fld>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84B7CED3-4DC4-4099-860D-F5CCA06F0F5D}" type="slidenum">
              <a:rPr lang="en-US"/>
              <a:pPr/>
              <a:t>‹#›</a:t>
            </a:fld>
            <a:endParaRPr lang="en-US"/>
          </a:p>
        </p:txBody>
      </p:sp>
    </p:spTree>
    <p:extLst>
      <p:ext uri="{BB962C8B-B14F-4D97-AF65-F5344CB8AC3E}">
        <p14:creationId xmlns:p14="http://schemas.microsoft.com/office/powerpoint/2010/main" val="256190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A1B623C0-0C95-43E1-9B6B-079D6C367B0D}" type="datetimeFigureOut">
              <a:rPr lang="en-US"/>
              <a:pPr/>
              <a:t>1/8/2013</a:t>
            </a:fld>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7EBFFD23-833A-46A6-B510-BE970EDE5B04}" type="slidenum">
              <a:rPr lang="en-US"/>
              <a:pPr/>
              <a:t>‹#›</a:t>
            </a:fld>
            <a:endParaRPr lang="en-US"/>
          </a:p>
        </p:txBody>
      </p:sp>
    </p:spTree>
    <p:extLst>
      <p:ext uri="{BB962C8B-B14F-4D97-AF65-F5344CB8AC3E}">
        <p14:creationId xmlns:p14="http://schemas.microsoft.com/office/powerpoint/2010/main" val="2475392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4C46860F-10CF-4082-BDAD-5696494BF3EE}" type="datetimeFigureOut">
              <a:rPr lang="en-US"/>
              <a:pPr/>
              <a:t>1/8/2013</a:t>
            </a:fld>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8660694A-3CF1-4691-8A5F-521AB4D09F9A}" type="slidenum">
              <a:rPr lang="en-US"/>
              <a:pPr/>
              <a:t>‹#›</a:t>
            </a:fld>
            <a:endParaRPr lang="en-US"/>
          </a:p>
        </p:txBody>
      </p:sp>
    </p:spTree>
    <p:extLst>
      <p:ext uri="{BB962C8B-B14F-4D97-AF65-F5344CB8AC3E}">
        <p14:creationId xmlns:p14="http://schemas.microsoft.com/office/powerpoint/2010/main" val="6149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177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064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5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0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899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80785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759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492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191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50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87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3783013" y="6375400"/>
            <a:ext cx="5181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HK" sz="1200">
                <a:solidFill>
                  <a:srgbClr val="595959"/>
                </a:solidFill>
              </a:rPr>
              <a:t>© Copyright 2009 by the American Association for Clinical Chemistry</a:t>
            </a:r>
          </a:p>
        </p:txBody>
      </p:sp>
      <p:pic>
        <p:nvPicPr>
          <p:cNvPr id="3" name="Picture 5" descr="TableFigure_slide1_rev.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32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2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4C34EC3F-668C-4ECB-9AC5-E858029702A0}" type="datetimeFigureOut">
              <a:rPr lang="en-US"/>
              <a:pPr/>
              <a:t>1/8/2013</a:t>
            </a:fld>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1A6C67A3-7CA1-45D1-A91A-334B3BB7F66A}" type="slidenum">
              <a:rPr lang="en-US"/>
              <a:pPr/>
              <a:t>‹#›</a:t>
            </a:fld>
            <a:endParaRPr lang="en-US"/>
          </a:p>
        </p:txBody>
      </p:sp>
    </p:spTree>
    <p:extLst>
      <p:ext uri="{BB962C8B-B14F-4D97-AF65-F5344CB8AC3E}">
        <p14:creationId xmlns:p14="http://schemas.microsoft.com/office/powerpoint/2010/main" val="30672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CFC33E53-86F1-41F8-B5F1-1AC7BC4A3008}" type="datetimeFigureOut">
              <a:rPr lang="en-US"/>
              <a:pPr/>
              <a:t>1/8/2013</a:t>
            </a:fld>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CA43AF7E-C891-4DC0-BE6A-EE17080C2D45}" type="slidenum">
              <a:rPr lang="en-US"/>
              <a:pPr/>
              <a:t>‹#›</a:t>
            </a:fld>
            <a:endParaRPr lang="en-US"/>
          </a:p>
        </p:txBody>
      </p:sp>
    </p:spTree>
    <p:extLst>
      <p:ext uri="{BB962C8B-B14F-4D97-AF65-F5344CB8AC3E}">
        <p14:creationId xmlns:p14="http://schemas.microsoft.com/office/powerpoint/2010/main" val="182978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232B91C8-62F8-4A1B-A2D6-78EA5E817DB0}" type="datetimeFigureOut">
              <a:rPr lang="en-US"/>
              <a:pPr/>
              <a:t>1/8/2013</a:t>
            </a:fld>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0334B304-4158-4C4D-BBE2-9094094B2550}" type="slidenum">
              <a:rPr lang="en-US"/>
              <a:pPr/>
              <a:t>‹#›</a:t>
            </a:fld>
            <a:endParaRPr lang="en-US"/>
          </a:p>
        </p:txBody>
      </p:sp>
    </p:spTree>
    <p:extLst>
      <p:ext uri="{BB962C8B-B14F-4D97-AF65-F5344CB8AC3E}">
        <p14:creationId xmlns:p14="http://schemas.microsoft.com/office/powerpoint/2010/main" val="283467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F944FC78-91E4-4C97-A2EB-4190D251F900}" type="datetimeFigureOut">
              <a:rPr lang="en-US"/>
              <a:pPr/>
              <a:t>1/8/2013</a:t>
            </a:fld>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B9CA31E1-E98E-4C8E-AE5A-C7D947BE2232}" type="slidenum">
              <a:rPr lang="en-US"/>
              <a:pPr/>
              <a:t>‹#›</a:t>
            </a:fld>
            <a:endParaRPr lang="en-US"/>
          </a:p>
        </p:txBody>
      </p:sp>
    </p:spTree>
    <p:extLst>
      <p:ext uri="{BB962C8B-B14F-4D97-AF65-F5344CB8AC3E}">
        <p14:creationId xmlns:p14="http://schemas.microsoft.com/office/powerpoint/2010/main" val="401222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pitchFamily="16" charset="0"/>
              <a:buNone/>
              <a:defRPr>
                <a:latin typeface="Arial" charset="0"/>
              </a:defRPr>
            </a:lvl1pPr>
          </a:lstStyle>
          <a:p>
            <a:fld id="{E7F43420-1496-4830-B98C-1B9CE24E4544}" type="datetimeFigureOut">
              <a:rPr lang="en-US"/>
              <a:pPr/>
              <a:t>1/8/2013</a:t>
            </a:fld>
            <a:endParaRPr lang="en-US"/>
          </a:p>
        </p:txBody>
      </p:sp>
      <p:sp>
        <p:nvSpPr>
          <p:cNvPr id="8" name="Footer Placeholder 7"/>
          <p:cNvSpPr>
            <a:spLocks noGrp="1"/>
          </p:cNvSpPr>
          <p:nvPr>
            <p:ph type="ftr" sz="quarter" idx="11"/>
          </p:nvPr>
        </p:nvSpPr>
        <p:spPr/>
        <p:txBody>
          <a:bodyPr/>
          <a:lstStyle>
            <a:lvl1pPr defTabSz="457200">
              <a:buClr>
                <a:srgbClr val="000000"/>
              </a:buClr>
              <a:buSzPct val="100000"/>
              <a:buFont typeface="Times New Roman" pitchFamily="16" charset="0"/>
              <a:buNone/>
              <a:defRPr>
                <a:latin typeface="Arial" charset="0"/>
              </a:defRPr>
            </a:lvl1pPr>
          </a:lstStyle>
          <a:p>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pitchFamily="16" charset="0"/>
              <a:buNone/>
              <a:defRPr>
                <a:latin typeface="Arial" charset="0"/>
              </a:defRPr>
            </a:lvl1pPr>
          </a:lstStyle>
          <a:p>
            <a:fld id="{6B1C11BE-5826-401F-89C9-DA4238739DFF}" type="slidenum">
              <a:rPr lang="en-US"/>
              <a:pPr/>
              <a:t>‹#›</a:t>
            </a:fld>
            <a:endParaRPr lang="en-US"/>
          </a:p>
        </p:txBody>
      </p:sp>
    </p:spTree>
    <p:extLst>
      <p:ext uri="{BB962C8B-B14F-4D97-AF65-F5344CB8AC3E}">
        <p14:creationId xmlns:p14="http://schemas.microsoft.com/office/powerpoint/2010/main" val="3940338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Box 10"/>
          <p:cNvSpPr txBox="1">
            <a:spLocks noChangeArrowheads="1"/>
          </p:cNvSpPr>
          <p:nvPr userDrawn="1"/>
        </p:nvSpPr>
        <p:spPr bwMode="auto">
          <a:xfrm>
            <a:off x="3478213" y="6370638"/>
            <a:ext cx="548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28" charset="-128"/>
              </a:defRPr>
            </a:lvl9pPr>
          </a:lstStyle>
          <a:p>
            <a:pPr algn="r" eaLnBrk="1" hangingPunct="1">
              <a:defRPr/>
            </a:pPr>
            <a:r>
              <a:rPr lang="en-US" sz="1200" smtClean="0">
                <a:solidFill>
                  <a:srgbClr val="595959"/>
                </a:solidFill>
              </a:rPr>
              <a:t>© Copyright 2009 by the American Association for Clinical Chemistry</a:t>
            </a:r>
          </a:p>
        </p:txBody>
      </p:sp>
      <p:pic>
        <p:nvPicPr>
          <p:cNvPr id="1027" name="Picture 3" descr="Content_slide1_rev.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3" r:id="rId1"/>
    <p:sldLayoutId id="2147484840" r:id="rId2"/>
    <p:sldLayoutId id="2147484854" r:id="rId3"/>
    <p:sldLayoutId id="2147484841" r:id="rId4"/>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C21600"/>
          </a:solidFill>
          <a:effectLst>
            <a:outerShdw blurRad="38100" dist="38100" dir="2700000">
              <a:schemeClr val="bg1">
                <a:lumMod val="50000"/>
                <a:alpha val="43000"/>
              </a:schemeClr>
            </a:outerShdw>
          </a:effectLst>
          <a:latin typeface="Arial"/>
          <a:ea typeface="ＭＳ Ｐゴシック" pitchFamily="-109" charset="-128"/>
          <a:cs typeface="Arial"/>
        </a:defRPr>
      </a:lvl1pPr>
      <a:lvl2pPr algn="l" defTabSz="457200" rtl="0" eaLnBrk="0" fontAlgn="base" hangingPunct="0">
        <a:spcBef>
          <a:spcPct val="0"/>
        </a:spcBef>
        <a:spcAft>
          <a:spcPct val="0"/>
        </a:spcAft>
        <a:defRPr sz="3200" b="1">
          <a:solidFill>
            <a:srgbClr val="C21600"/>
          </a:solidFill>
          <a:latin typeface="Arial" pitchFamily="-109" charset="0"/>
          <a:ea typeface="ＭＳ Ｐゴシック" pitchFamily="-109" charset="-128"/>
          <a:cs typeface="Arial" charset="0"/>
        </a:defRPr>
      </a:lvl2pPr>
      <a:lvl3pPr algn="l" defTabSz="457200" rtl="0" eaLnBrk="0" fontAlgn="base" hangingPunct="0">
        <a:spcBef>
          <a:spcPct val="0"/>
        </a:spcBef>
        <a:spcAft>
          <a:spcPct val="0"/>
        </a:spcAft>
        <a:defRPr sz="3200" b="1">
          <a:solidFill>
            <a:srgbClr val="C21600"/>
          </a:solidFill>
          <a:latin typeface="Arial" pitchFamily="-109" charset="0"/>
          <a:ea typeface="ＭＳ Ｐゴシック" pitchFamily="-109" charset="-128"/>
          <a:cs typeface="Arial" charset="0"/>
        </a:defRPr>
      </a:lvl3pPr>
      <a:lvl4pPr algn="l" defTabSz="457200" rtl="0" eaLnBrk="0" fontAlgn="base" hangingPunct="0">
        <a:spcBef>
          <a:spcPct val="0"/>
        </a:spcBef>
        <a:spcAft>
          <a:spcPct val="0"/>
        </a:spcAft>
        <a:defRPr sz="3200" b="1">
          <a:solidFill>
            <a:srgbClr val="C21600"/>
          </a:solidFill>
          <a:latin typeface="Arial" pitchFamily="-109" charset="0"/>
          <a:ea typeface="ＭＳ Ｐゴシック" pitchFamily="-109" charset="-128"/>
          <a:cs typeface="Arial" charset="0"/>
        </a:defRPr>
      </a:lvl4pPr>
      <a:lvl5pPr algn="l" defTabSz="457200" rtl="0" eaLnBrk="0" fontAlgn="base" hangingPunct="0">
        <a:spcBef>
          <a:spcPct val="0"/>
        </a:spcBef>
        <a:spcAft>
          <a:spcPct val="0"/>
        </a:spcAft>
        <a:defRPr sz="3200" b="1">
          <a:solidFill>
            <a:srgbClr val="C21600"/>
          </a:solidFill>
          <a:latin typeface="Arial" pitchFamily="-109" charset="0"/>
          <a:ea typeface="ＭＳ Ｐゴシック" pitchFamily="-109" charset="-128"/>
          <a:cs typeface="Arial" charset="0"/>
        </a:defRPr>
      </a:lvl5pPr>
      <a:lvl6pPr marL="457200" algn="l" defTabSz="457200" rtl="0" fontAlgn="base">
        <a:spcBef>
          <a:spcPct val="0"/>
        </a:spcBef>
        <a:spcAft>
          <a:spcPct val="0"/>
        </a:spcAft>
        <a:defRPr sz="3200" b="1">
          <a:solidFill>
            <a:srgbClr val="C21600"/>
          </a:solidFill>
          <a:latin typeface="Arial" pitchFamily="-109" charset="0"/>
          <a:ea typeface="ＭＳ Ｐゴシック" pitchFamily="-109" charset="-128"/>
        </a:defRPr>
      </a:lvl6pPr>
      <a:lvl7pPr marL="914400" algn="l" defTabSz="457200" rtl="0" fontAlgn="base">
        <a:spcBef>
          <a:spcPct val="0"/>
        </a:spcBef>
        <a:spcAft>
          <a:spcPct val="0"/>
        </a:spcAft>
        <a:defRPr sz="3200" b="1">
          <a:solidFill>
            <a:srgbClr val="C21600"/>
          </a:solidFill>
          <a:latin typeface="Arial" pitchFamily="-109" charset="0"/>
          <a:ea typeface="ＭＳ Ｐゴシック" pitchFamily="-109" charset="-128"/>
        </a:defRPr>
      </a:lvl7pPr>
      <a:lvl8pPr marL="1371600" algn="l" defTabSz="457200" rtl="0" fontAlgn="base">
        <a:spcBef>
          <a:spcPct val="0"/>
        </a:spcBef>
        <a:spcAft>
          <a:spcPct val="0"/>
        </a:spcAft>
        <a:defRPr sz="3200" b="1">
          <a:solidFill>
            <a:srgbClr val="C21600"/>
          </a:solidFill>
          <a:latin typeface="Arial" pitchFamily="-109" charset="0"/>
          <a:ea typeface="ＭＳ Ｐゴシック" pitchFamily="-109" charset="-128"/>
        </a:defRPr>
      </a:lvl8pPr>
      <a:lvl9pPr marL="1828800" algn="l" defTabSz="457200" rtl="0" fontAlgn="base">
        <a:spcBef>
          <a:spcPct val="0"/>
        </a:spcBef>
        <a:spcAft>
          <a:spcPct val="0"/>
        </a:spcAft>
        <a:defRPr sz="3200" b="1">
          <a:solidFill>
            <a:srgbClr val="C21600"/>
          </a:solidFill>
          <a:latin typeface="Arial" pitchFamily="-109" charset="0"/>
          <a:ea typeface="ＭＳ Ｐゴシック" pitchFamily="-109" charset="-128"/>
        </a:defRPr>
      </a:lvl9pPr>
    </p:titleStyle>
    <p:bodyStyle>
      <a:lvl1pPr marL="342900" indent="-342900" algn="l" defTabSz="457200" rtl="0" eaLnBrk="0" fontAlgn="base" hangingPunct="0">
        <a:spcBef>
          <a:spcPct val="20000"/>
        </a:spcBef>
        <a:spcAft>
          <a:spcPct val="0"/>
        </a:spcAft>
        <a:buClr>
          <a:srgbClr val="C21600"/>
        </a:buClr>
        <a:buFont typeface="Wingdings" charset="2"/>
        <a:buChar char="Ø"/>
        <a:defRPr sz="2800" b="1" kern="1200">
          <a:solidFill>
            <a:schemeClr val="tx1"/>
          </a:solidFill>
          <a:latin typeface="Arial"/>
          <a:ea typeface="ＭＳ Ｐゴシック" pitchFamily="-109" charset="-128"/>
          <a:cs typeface="Arial"/>
        </a:defRPr>
      </a:lvl1pPr>
      <a:lvl2pPr marL="742950" indent="-285750" algn="l" defTabSz="457200" rtl="0" eaLnBrk="0" fontAlgn="base" hangingPunct="0">
        <a:spcBef>
          <a:spcPct val="20000"/>
        </a:spcBef>
        <a:spcAft>
          <a:spcPct val="0"/>
        </a:spcAft>
        <a:buClr>
          <a:srgbClr val="C21600"/>
        </a:buClr>
        <a:buChar char="–"/>
        <a:defRPr sz="2800" kern="1200">
          <a:solidFill>
            <a:schemeClr val="tx1"/>
          </a:solidFill>
          <a:latin typeface="Arial"/>
          <a:ea typeface="ＭＳ Ｐゴシック" pitchFamily="-109" charset="-128"/>
          <a:cs typeface="Arial"/>
        </a:defRPr>
      </a:lvl2pPr>
      <a:lvl3pPr marL="1143000" indent="-228600" algn="l" defTabSz="457200" rtl="0" eaLnBrk="0" fontAlgn="base" hangingPunct="0">
        <a:spcBef>
          <a:spcPct val="20000"/>
        </a:spcBef>
        <a:spcAft>
          <a:spcPct val="0"/>
        </a:spcAft>
        <a:buClr>
          <a:srgbClr val="C21600"/>
        </a:buClr>
        <a:buFont typeface="Arial" charset="0"/>
        <a:buChar char="•"/>
        <a:defRPr sz="2400" kern="1200">
          <a:solidFill>
            <a:schemeClr val="tx1"/>
          </a:solidFill>
          <a:latin typeface="Arial"/>
          <a:ea typeface="ＭＳ Ｐゴシック" pitchFamily="-109" charset="-128"/>
          <a:cs typeface="Arial"/>
        </a:defRPr>
      </a:lvl3pPr>
      <a:lvl4pPr marL="1600200" indent="-228600" algn="l" defTabSz="457200" rtl="0" eaLnBrk="0" fontAlgn="base" hangingPunct="0">
        <a:spcBef>
          <a:spcPct val="20000"/>
        </a:spcBef>
        <a:spcAft>
          <a:spcPct val="0"/>
        </a:spcAft>
        <a:buClr>
          <a:srgbClr val="C21600"/>
        </a:buClr>
        <a:buFont typeface="Lucida Grande" pitchFamily="16" charset="0"/>
        <a:buChar char="–"/>
        <a:defRPr sz="2000" kern="1200">
          <a:solidFill>
            <a:schemeClr val="tx1"/>
          </a:solidFill>
          <a:latin typeface="Arial"/>
          <a:ea typeface="ＭＳ Ｐゴシック" pitchFamily="-109" charset="-128"/>
          <a:cs typeface="Arial"/>
        </a:defRPr>
      </a:lvl4pPr>
      <a:lvl5pPr marL="2057400" indent="-228600" algn="l" defTabSz="457200" rtl="0" eaLnBrk="0" fontAlgn="base" hangingPunct="0">
        <a:spcBef>
          <a:spcPct val="20000"/>
        </a:spcBef>
        <a:spcAft>
          <a:spcPct val="0"/>
        </a:spcAft>
        <a:buClr>
          <a:srgbClr val="C21600"/>
        </a:buClr>
        <a:buFont typeface="Wingdings" charset="2"/>
        <a:buChar char="Ø"/>
        <a:defRPr sz="2000" kern="1200">
          <a:solidFill>
            <a:schemeClr val="tx1"/>
          </a:solidFill>
          <a:latin typeface="Arial"/>
          <a:ea typeface="ＭＳ Ｐゴシック"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8989"/>
                </a:solidFill>
                <a:latin typeface="Calibri" pitchFamily="34" charset="0"/>
              </a:defRPr>
            </a:lvl1pPr>
          </a:lstStyle>
          <a:p>
            <a:fld id="{295D5EEF-A10C-470F-AE7D-E82B2C70FAE5}" type="datetimeFigureOut">
              <a:rPr lang="en-US"/>
              <a:pPr/>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latin typeface="Calibri" pitchFamily="34" charset="0"/>
              </a:defRPr>
            </a:lvl1pPr>
          </a:lstStyle>
          <a:p>
            <a:fld id="{58CCC117-3D9E-443E-BA0A-62C39375F7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3478213" y="6370638"/>
            <a:ext cx="5486400" cy="276225"/>
          </a:xfrm>
          <a:prstGeom prst="rect">
            <a:avLst/>
          </a:prstGeom>
          <a:noFill/>
          <a:ln>
            <a:noFill/>
          </a:ln>
          <a:effectLs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pitchFamily="16" charset="-128"/>
              </a:defRPr>
            </a:lvl9pPr>
          </a:lstStyle>
          <a:p>
            <a:pPr algn="r">
              <a:buSzPct val="100000"/>
              <a:defRPr/>
            </a:pPr>
            <a:r>
              <a:rPr lang="en-US" sz="1200" smtClean="0">
                <a:solidFill>
                  <a:srgbClr val="595959"/>
                </a:solidFill>
              </a:rPr>
              <a:t>© Copyright 2009 by the American Association for Clinical Chemistry</a:t>
            </a:r>
          </a:p>
        </p:txBody>
      </p:sp>
      <p:pic>
        <p:nvPicPr>
          <p:cNvPr id="307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txStyles>
    <p:titleStyle>
      <a:lvl1pPr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2pPr>
      <a:lvl3pPr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3pPr>
      <a:lvl4pPr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4pPr>
      <a:lvl5pPr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200" b="1">
          <a:solidFill>
            <a:srgbClr val="C21600"/>
          </a:solidFill>
          <a:latin typeface="Arial" charset="0"/>
          <a:ea typeface="ＭＳ Ｐゴシック" pitchFamily="16" charset="-128"/>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6" charset="0"/>
        <a:defRPr sz="2800" b="1">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581400" y="1828800"/>
            <a:ext cx="5486400" cy="4572000"/>
          </a:xfrm>
          <a:solidFill>
            <a:schemeClr val="bg1">
              <a:lumMod val="95000"/>
            </a:schemeClr>
          </a:solidFill>
          <a:ln w="12700">
            <a:solidFill>
              <a:schemeClr val="tx1"/>
            </a:solidFill>
          </a:ln>
        </p:spPr>
        <p:txBody>
          <a:bodyPr>
            <a:normAutofit/>
          </a:bodyPr>
          <a:lstStyle/>
          <a:p>
            <a:pPr marL="0" indent="0" eaLnBrk="1" hangingPunct="1">
              <a:lnSpc>
                <a:spcPct val="70000"/>
              </a:lnSpc>
              <a:buFont typeface="Arial" charset="0"/>
              <a:buNone/>
            </a:pPr>
            <a:endParaRPr lang="en-US" altLang="zh-HK" sz="700" b="1" dirty="0" smtClean="0">
              <a:solidFill>
                <a:srgbClr val="000000"/>
              </a:solidFill>
              <a:latin typeface="Arial" charset="0"/>
              <a:cs typeface="Arial" charset="0"/>
            </a:endParaRPr>
          </a:p>
          <a:p>
            <a:pPr marL="0" indent="0" eaLnBrk="1" hangingPunct="1">
              <a:lnSpc>
                <a:spcPct val="70000"/>
              </a:lnSpc>
              <a:buFont typeface="Arial" charset="0"/>
              <a:buNone/>
            </a:pPr>
            <a:endParaRPr lang="en-US" altLang="zh-HK" sz="700" b="1" dirty="0" smtClean="0">
              <a:solidFill>
                <a:srgbClr val="000000"/>
              </a:solidFill>
              <a:latin typeface="Arial" charset="0"/>
              <a:cs typeface="Arial" charset="0"/>
            </a:endParaRPr>
          </a:p>
          <a:p>
            <a:pPr marL="0" indent="0" eaLnBrk="1" hangingPunct="1">
              <a:lnSpc>
                <a:spcPct val="70000"/>
              </a:lnSpc>
              <a:buFont typeface="Arial" charset="0"/>
              <a:buNone/>
            </a:pPr>
            <a:r>
              <a:rPr lang="en-US" altLang="zh-HK" sz="2200" b="1" dirty="0" smtClean="0">
                <a:latin typeface="Arial" charset="0"/>
                <a:cs typeface="Arial" charset="0"/>
              </a:rPr>
              <a:t>Cancer Genome Scanning in Plasma: </a:t>
            </a:r>
          </a:p>
          <a:p>
            <a:pPr marL="0" indent="0" eaLnBrk="1" hangingPunct="1">
              <a:lnSpc>
                <a:spcPct val="70000"/>
              </a:lnSpc>
              <a:buFont typeface="Arial" charset="0"/>
              <a:buNone/>
            </a:pPr>
            <a:r>
              <a:rPr lang="en-US" altLang="zh-HK" sz="2200" b="1" dirty="0" smtClean="0">
                <a:latin typeface="Arial" charset="0"/>
                <a:cs typeface="Arial" charset="0"/>
              </a:rPr>
              <a:t>Detection of Tumor-Associated Copy </a:t>
            </a:r>
          </a:p>
          <a:p>
            <a:pPr marL="0" indent="0" eaLnBrk="1" hangingPunct="1">
              <a:lnSpc>
                <a:spcPct val="70000"/>
              </a:lnSpc>
              <a:buFont typeface="Arial" charset="0"/>
              <a:buNone/>
            </a:pPr>
            <a:r>
              <a:rPr lang="en-US" altLang="zh-HK" sz="2200" b="1" dirty="0" smtClean="0">
                <a:latin typeface="Arial" charset="0"/>
                <a:cs typeface="Arial" charset="0"/>
              </a:rPr>
              <a:t>Number Aberrations, Single-Nucleotide </a:t>
            </a:r>
          </a:p>
          <a:p>
            <a:pPr marL="0" indent="0" eaLnBrk="1" hangingPunct="1">
              <a:lnSpc>
                <a:spcPct val="70000"/>
              </a:lnSpc>
              <a:buFont typeface="Arial" charset="0"/>
              <a:buNone/>
            </a:pPr>
            <a:r>
              <a:rPr lang="en-US" altLang="zh-HK" sz="2200" b="1" dirty="0" smtClean="0">
                <a:latin typeface="Arial" charset="0"/>
                <a:cs typeface="Arial" charset="0"/>
              </a:rPr>
              <a:t>Variants, and </a:t>
            </a:r>
            <a:r>
              <a:rPr lang="en-US" altLang="zh-HK" sz="2200" b="1" dirty="0" err="1" smtClean="0">
                <a:latin typeface="Arial" charset="0"/>
                <a:cs typeface="Arial" charset="0"/>
              </a:rPr>
              <a:t>Tumoral</a:t>
            </a:r>
            <a:r>
              <a:rPr lang="en-US" altLang="zh-HK" sz="2200" b="1" dirty="0" smtClean="0">
                <a:latin typeface="Arial" charset="0"/>
                <a:cs typeface="Arial" charset="0"/>
              </a:rPr>
              <a:t> Heterogeneity by </a:t>
            </a:r>
          </a:p>
          <a:p>
            <a:pPr marL="0" indent="0" eaLnBrk="1" hangingPunct="1">
              <a:lnSpc>
                <a:spcPct val="70000"/>
              </a:lnSpc>
              <a:buFont typeface="Arial" charset="0"/>
              <a:buNone/>
            </a:pPr>
            <a:r>
              <a:rPr lang="en-US" altLang="zh-HK" sz="2200" b="1" dirty="0" smtClean="0">
                <a:latin typeface="Arial" charset="0"/>
                <a:cs typeface="Arial" charset="0"/>
              </a:rPr>
              <a:t>Massively Parallel Sequencing </a:t>
            </a:r>
            <a:endParaRPr lang="en-US" altLang="zh-HK" sz="2200" dirty="0" smtClean="0">
              <a:latin typeface="Arial" charset="0"/>
              <a:cs typeface="Arial" charset="0"/>
            </a:endParaRPr>
          </a:p>
          <a:p>
            <a:pPr marL="0" indent="0" eaLnBrk="1" hangingPunct="1">
              <a:lnSpc>
                <a:spcPct val="70000"/>
              </a:lnSpc>
              <a:buFont typeface="Arial" charset="0"/>
              <a:buNone/>
            </a:pPr>
            <a:endParaRPr lang="en-US" altLang="zh-HK" dirty="0" smtClean="0">
              <a:latin typeface="Arial" charset="0"/>
              <a:cs typeface="Arial" charset="0"/>
            </a:endParaRPr>
          </a:p>
          <a:p>
            <a:pPr marL="0" indent="0" eaLnBrk="1" hangingPunct="1">
              <a:lnSpc>
                <a:spcPct val="70000"/>
              </a:lnSpc>
              <a:buFont typeface="Arial" charset="0"/>
              <a:buNone/>
            </a:pPr>
            <a:r>
              <a:rPr lang="en-US" altLang="zh-HK" sz="1800" dirty="0" smtClean="0">
                <a:latin typeface="Arial" charset="0"/>
                <a:cs typeface="Arial" charset="0"/>
              </a:rPr>
              <a:t>K.C.A. Chan, P. Jiang, Y.W.L. </a:t>
            </a:r>
            <a:r>
              <a:rPr lang="en-US" altLang="zh-HK" sz="1800" dirty="0" err="1" smtClean="0">
                <a:latin typeface="Arial" charset="0"/>
                <a:cs typeface="Arial" charset="0"/>
              </a:rPr>
              <a:t>Zheng</a:t>
            </a:r>
            <a:r>
              <a:rPr lang="en-US" altLang="zh-HK" sz="1800" dirty="0" smtClean="0">
                <a:latin typeface="Arial" charset="0"/>
                <a:cs typeface="Arial" charset="0"/>
              </a:rPr>
              <a:t>, G.J.W. Liao, </a:t>
            </a:r>
          </a:p>
          <a:p>
            <a:pPr marL="0" indent="0" eaLnBrk="1" hangingPunct="1">
              <a:lnSpc>
                <a:spcPct val="70000"/>
              </a:lnSpc>
              <a:buFont typeface="Arial" charset="0"/>
              <a:buNone/>
            </a:pPr>
            <a:r>
              <a:rPr lang="en-US" altLang="zh-HK" sz="1800" dirty="0" smtClean="0">
                <a:latin typeface="Arial" charset="0"/>
                <a:cs typeface="Arial" charset="0"/>
              </a:rPr>
              <a:t>H. Sun, J. Wong, S.S.N. </a:t>
            </a:r>
            <a:r>
              <a:rPr lang="en-US" altLang="zh-HK" sz="1800" dirty="0" err="1" smtClean="0">
                <a:latin typeface="Arial" charset="0"/>
                <a:cs typeface="Arial" charset="0"/>
              </a:rPr>
              <a:t>Siu</a:t>
            </a:r>
            <a:r>
              <a:rPr lang="en-US" altLang="zh-HK" sz="1800" dirty="0" smtClean="0">
                <a:latin typeface="Arial" charset="0"/>
                <a:cs typeface="Arial" charset="0"/>
              </a:rPr>
              <a:t>, W.C. Chan, S.L. Chan, </a:t>
            </a:r>
          </a:p>
          <a:p>
            <a:pPr marL="0" indent="0" eaLnBrk="1" hangingPunct="1">
              <a:lnSpc>
                <a:spcPct val="70000"/>
              </a:lnSpc>
              <a:buFont typeface="Arial" charset="0"/>
              <a:buNone/>
            </a:pPr>
            <a:r>
              <a:rPr lang="en-US" altLang="zh-HK" sz="1800" dirty="0" smtClean="0">
                <a:latin typeface="Arial" charset="0"/>
                <a:cs typeface="Arial" charset="0"/>
              </a:rPr>
              <a:t>A.T.C. Chan, P.B.S. Lai, R.W.K. Chiu, and Y.M.D. Lo</a:t>
            </a:r>
          </a:p>
          <a:p>
            <a:pPr marL="0" indent="0" eaLnBrk="1" hangingPunct="1">
              <a:lnSpc>
                <a:spcPct val="70000"/>
              </a:lnSpc>
              <a:buFont typeface="Arial" charset="0"/>
              <a:buNone/>
            </a:pPr>
            <a:r>
              <a:rPr lang="en-US" altLang="zh-HK" sz="2400" dirty="0" smtClean="0">
                <a:latin typeface="Arial" charset="0"/>
                <a:cs typeface="Arial" charset="0"/>
              </a:rPr>
              <a:t>  </a:t>
            </a:r>
            <a:endParaRPr lang="en-US" altLang="zh-HK" sz="2400" dirty="0" smtClean="0">
              <a:solidFill>
                <a:srgbClr val="404040"/>
              </a:solidFill>
              <a:latin typeface="Arial" charset="0"/>
              <a:cs typeface="Arial" charset="0"/>
            </a:endParaRPr>
          </a:p>
          <a:p>
            <a:pPr marL="0" indent="0" eaLnBrk="1" hangingPunct="1">
              <a:lnSpc>
                <a:spcPct val="70000"/>
              </a:lnSpc>
              <a:buFont typeface="Arial" charset="0"/>
              <a:buNone/>
            </a:pPr>
            <a:r>
              <a:rPr lang="en-US" altLang="zh-HK" sz="1800" dirty="0" smtClean="0">
                <a:solidFill>
                  <a:srgbClr val="404040"/>
                </a:solidFill>
                <a:latin typeface="Arial" charset="0"/>
                <a:cs typeface="Arial" charset="0"/>
              </a:rPr>
              <a:t>January 2013</a:t>
            </a:r>
          </a:p>
          <a:p>
            <a:pPr marL="0" indent="0" eaLnBrk="1" hangingPunct="1">
              <a:lnSpc>
                <a:spcPct val="70000"/>
              </a:lnSpc>
              <a:buFont typeface="Arial" charset="0"/>
              <a:buNone/>
            </a:pPr>
            <a:endParaRPr lang="en-US" altLang="zh-HK" sz="2400" dirty="0" smtClean="0">
              <a:solidFill>
                <a:srgbClr val="404040"/>
              </a:solidFill>
              <a:latin typeface="Arial" charset="0"/>
              <a:cs typeface="Arial" charset="0"/>
            </a:endParaRPr>
          </a:p>
          <a:p>
            <a:pPr marL="0" indent="0" eaLnBrk="1" hangingPunct="1">
              <a:lnSpc>
                <a:spcPct val="70000"/>
              </a:lnSpc>
              <a:buFont typeface="Arial" charset="0"/>
              <a:buNone/>
            </a:pPr>
            <a:r>
              <a:rPr lang="en-US" altLang="zh-HK" sz="1500" dirty="0" smtClean="0">
                <a:solidFill>
                  <a:srgbClr val="404040"/>
                </a:solidFill>
                <a:latin typeface="Arial" charset="0"/>
                <a:cs typeface="Arial" charset="0"/>
              </a:rPr>
              <a:t>www.clinchem.org/content/59/1/211.full</a:t>
            </a:r>
          </a:p>
          <a:p>
            <a:pPr marL="0" indent="0" eaLnBrk="1" hangingPunct="1">
              <a:lnSpc>
                <a:spcPct val="70000"/>
              </a:lnSpc>
              <a:buFont typeface="Arial" charset="0"/>
              <a:buNone/>
            </a:pPr>
            <a:endParaRPr lang="en-US" altLang="zh-HK" sz="1000" dirty="0" smtClean="0">
              <a:solidFill>
                <a:srgbClr val="404040"/>
              </a:solidFill>
              <a:latin typeface="Arial" charset="0"/>
              <a:cs typeface="Arial" charset="0"/>
            </a:endParaRPr>
          </a:p>
          <a:p>
            <a:pPr marL="0" indent="0" eaLnBrk="1" hangingPunct="1">
              <a:lnSpc>
                <a:spcPct val="70000"/>
              </a:lnSpc>
              <a:buFont typeface="Arial" charset="0"/>
              <a:buNone/>
            </a:pPr>
            <a:endParaRPr lang="en-US" altLang="zh-HK" sz="1800" dirty="0" smtClean="0">
              <a:solidFill>
                <a:srgbClr val="404040"/>
              </a:solidFill>
              <a:latin typeface="Arial" charset="0"/>
              <a:cs typeface="Arial" charset="0"/>
            </a:endParaRPr>
          </a:p>
          <a:p>
            <a:pPr marL="0" indent="0" eaLnBrk="1" hangingPunct="1">
              <a:lnSpc>
                <a:spcPct val="70000"/>
              </a:lnSpc>
              <a:buFont typeface="Arial" charset="0"/>
              <a:buNone/>
            </a:pPr>
            <a:r>
              <a:rPr lang="en-US" altLang="zh-HK" sz="1300" dirty="0" smtClean="0">
                <a:solidFill>
                  <a:srgbClr val="404040"/>
                </a:solidFill>
                <a:latin typeface="Arial" charset="0"/>
                <a:cs typeface="Arial" charset="0"/>
              </a:rPr>
              <a:t>© Copyright 2013 by the American Association for Clinical Chemistry</a:t>
            </a:r>
          </a:p>
        </p:txBody>
      </p:sp>
      <p:sp>
        <p:nvSpPr>
          <p:cNvPr id="17411" name="Title 2"/>
          <p:cNvSpPr>
            <a:spLocks noGrp="1"/>
          </p:cNvSpPr>
          <p:nvPr>
            <p:ph type="title"/>
          </p:nvPr>
        </p:nvSpPr>
        <p:spPr/>
        <p:txBody>
          <a:bodyPr/>
          <a:lstStyle/>
          <a:p>
            <a:endParaRPr lang="zh-HK" altLang="zh-HK" smtClean="0"/>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280988"/>
            <a:ext cx="89852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50" y="1828800"/>
            <a:ext cx="3394194"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6627" name="TextBox 2"/>
          <p:cNvSpPr txBox="1">
            <a:spLocks noChangeArrowheads="1"/>
          </p:cNvSpPr>
          <p:nvPr/>
        </p:nvSpPr>
        <p:spPr bwMode="auto">
          <a:xfrm>
            <a:off x="228600" y="1566863"/>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400" b="1">
                <a:solidFill>
                  <a:srgbClr val="0D0D0D"/>
                </a:solidFill>
              </a:rPr>
              <a:t>Tumor-associated copy number aberrations in plasma</a:t>
            </a:r>
          </a:p>
          <a:p>
            <a:pPr lvl="1" eaLnBrk="1" hangingPunct="1">
              <a:buClr>
                <a:srgbClr val="C21600"/>
              </a:buClr>
              <a:buFont typeface="Wingdings" charset="2"/>
              <a:buChar char="§"/>
            </a:pPr>
            <a:r>
              <a:rPr lang="en-US" altLang="zh-CN" sz="2400">
                <a:solidFill>
                  <a:srgbClr val="0D0D0D"/>
                </a:solidFill>
              </a:rPr>
              <a:t>Larger tumors were associated with higher fractional concentrations of tumor DNA in plasma</a:t>
            </a:r>
          </a:p>
          <a:p>
            <a:pPr lvl="1" eaLnBrk="1" hangingPunct="1">
              <a:buClr>
                <a:srgbClr val="C21600"/>
              </a:buClr>
              <a:buFont typeface="Wingdings" charset="2"/>
              <a:buChar char="§"/>
            </a:pPr>
            <a:r>
              <a:rPr lang="en-US" altLang="zh-CN" sz="2400">
                <a:solidFill>
                  <a:srgbClr val="0D0D0D"/>
                </a:solidFill>
              </a:rPr>
              <a:t>More aberrations were detectable in patients with larger tumors</a:t>
            </a:r>
          </a:p>
          <a:p>
            <a:pPr lvl="1" eaLnBrk="1" hangingPunct="1">
              <a:buClr>
                <a:srgbClr val="C21600"/>
              </a:buClr>
              <a:buFont typeface="Wingdings" charset="2"/>
              <a:buChar char="§"/>
            </a:pPr>
            <a:r>
              <a:rPr lang="en-US" altLang="zh-CN" sz="2400">
                <a:solidFill>
                  <a:srgbClr val="0D0D0D"/>
                </a:solidFill>
              </a:rPr>
              <a:t>2-copy gains were more readily detectable than 1-copy gains and 1-copy losses</a:t>
            </a:r>
          </a:p>
          <a:p>
            <a:pPr lvl="1" eaLnBrk="1" hangingPunct="1">
              <a:buClr>
                <a:srgbClr val="C21600"/>
              </a:buClr>
              <a:buFont typeface="Wingdings" charset="2"/>
              <a:buChar char="§"/>
            </a:pPr>
            <a:r>
              <a:rPr lang="en-US" altLang="zh-CN" sz="2400">
                <a:solidFill>
                  <a:srgbClr val="0D0D0D"/>
                </a:solidFill>
              </a:rPr>
              <a:t>Fractional concentrations of tumor DNA in plasma decreased after surgical removal of HCC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7651" name="TextBox 2"/>
          <p:cNvSpPr txBox="1">
            <a:spLocks noChangeArrowheads="1"/>
          </p:cNvSpPr>
          <p:nvPr/>
        </p:nvSpPr>
        <p:spPr bwMode="auto">
          <a:xfrm>
            <a:off x="228600" y="1566863"/>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400" b="1" dirty="0">
                <a:solidFill>
                  <a:srgbClr val="0D0D0D"/>
                </a:solidFill>
              </a:rPr>
              <a:t>Applications to complex oncologic scenarios</a:t>
            </a:r>
          </a:p>
          <a:p>
            <a:pPr lvl="1" eaLnBrk="1" hangingPunct="1">
              <a:buClr>
                <a:srgbClr val="C21600"/>
              </a:buClr>
              <a:buFont typeface="Wingdings" charset="2"/>
              <a:buChar char="§"/>
            </a:pPr>
            <a:r>
              <a:rPr lang="en-US" altLang="zh-CN" sz="2400" dirty="0">
                <a:solidFill>
                  <a:srgbClr val="0D0D0D"/>
                </a:solidFill>
              </a:rPr>
              <a:t>Plasma receives DNA from tumors from multiple sites, including from multiple tumor types</a:t>
            </a:r>
          </a:p>
          <a:p>
            <a:pPr lvl="1" eaLnBrk="1" hangingPunct="1">
              <a:buClr>
                <a:srgbClr val="C21600"/>
              </a:buClr>
              <a:buFont typeface="Wingdings" charset="2"/>
              <a:buChar char="§"/>
            </a:pPr>
            <a:r>
              <a:rPr lang="en-US" altLang="zh-CN" sz="2400" dirty="0">
                <a:solidFill>
                  <a:srgbClr val="0D0D0D"/>
                </a:solidFill>
              </a:rPr>
              <a:t>Contribution from each site and tumor type can be measured by shotgun sequencing of plasma DNA</a:t>
            </a:r>
          </a:p>
          <a:p>
            <a:pPr lvl="1" eaLnBrk="1" hangingPunct="1">
              <a:buClr>
                <a:srgbClr val="C21600"/>
              </a:buClr>
              <a:buFont typeface="Wingdings" charset="2"/>
              <a:buChar char="§"/>
            </a:pPr>
            <a:r>
              <a:rPr lang="en-US" altLang="zh-CN" sz="2400" dirty="0">
                <a:solidFill>
                  <a:srgbClr val="0D0D0D"/>
                </a:solidFill>
              </a:rPr>
              <a:t>Useful for noninvasive monitoring of </a:t>
            </a:r>
            <a:r>
              <a:rPr lang="en-US" altLang="zh-CN" sz="2400" dirty="0" err="1">
                <a:solidFill>
                  <a:srgbClr val="0D0D0D"/>
                </a:solidFill>
              </a:rPr>
              <a:t>tumoral</a:t>
            </a:r>
            <a:r>
              <a:rPr lang="en-US" altLang="zh-CN" sz="2400" dirty="0">
                <a:solidFill>
                  <a:srgbClr val="0D0D0D"/>
                </a:solidFill>
              </a:rPr>
              <a:t> heterogeneity (see </a:t>
            </a:r>
            <a:r>
              <a:rPr lang="en-US" altLang="zh-CN" sz="2400" dirty="0" smtClean="0">
                <a:solidFill>
                  <a:srgbClr val="0D0D0D"/>
                </a:solidFill>
              </a:rPr>
              <a:t>Editorial </a:t>
            </a:r>
            <a:r>
              <a:rPr lang="en-US" altLang="zh-CN" sz="2400" dirty="0">
                <a:solidFill>
                  <a:srgbClr val="0D0D0D"/>
                </a:solidFill>
              </a:rPr>
              <a:t>by Swanton. doi:10.1373/clinchem.2012.197053)</a:t>
            </a:r>
          </a:p>
          <a:p>
            <a:pPr lvl="1" eaLnBrk="1" hangingPunct="1">
              <a:buClr>
                <a:srgbClr val="C21600"/>
              </a:buClr>
              <a:buFont typeface="Wingdings" charset="2"/>
              <a:buChar char="§"/>
            </a:pPr>
            <a:endParaRPr lang="en-US" altLang="zh-CN" sz="2400" dirty="0">
              <a:solidFill>
                <a:srgbClr val="0D0D0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8675" name="TextBox 8"/>
          <p:cNvSpPr txBox="1">
            <a:spLocks noChangeArrowheads="1"/>
          </p:cNvSpPr>
          <p:nvPr/>
        </p:nvSpPr>
        <p:spPr bwMode="auto">
          <a:xfrm>
            <a:off x="228600" y="50292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sz="1400" b="1">
                <a:solidFill>
                  <a:srgbClr val="C21600"/>
                </a:solidFill>
              </a:rPr>
              <a:t>Figure 3.  </a:t>
            </a:r>
            <a:r>
              <a:rPr lang="en-US" altLang="zh-HK" sz="1400"/>
              <a:t>Copy number analysis in the plasma of the patient with synchronous breast and bilateral ovarian cancers. (A) shows locations of the tumors. (B) shows copy number aberrations in breast (inner-most circle), one region of the ovarian cancer (second circle from inside), pre-surgery plasma (third circle from inside) and post-surgery plasma (outer-most circle). Note that the pre-surgery plasma contains the </a:t>
            </a:r>
            <a:r>
              <a:rPr lang="en-US" altLang="zh-HK" sz="1400" i="1"/>
              <a:t>composite</a:t>
            </a:r>
            <a:r>
              <a:rPr lang="en-US" altLang="zh-HK" sz="1400"/>
              <a:t> copy number gains (green) and losses (red) patterns breast and ovarian tumors. Genomic regions containing the copy number aberrations specific to either the breast (marked by quadrangle) or ovarian cancer (marked by arrow) can be used to measure the tumor DNA in plasma contributed by each tumor.</a:t>
            </a:r>
          </a:p>
          <a:p>
            <a:pPr eaLnBrk="1" hangingPunct="1"/>
            <a:endParaRPr lang="en-US" altLang="zh-HK" sz="1400"/>
          </a:p>
        </p:txBody>
      </p:sp>
      <p:sp>
        <p:nvSpPr>
          <p:cNvPr id="2" name="Rectangle 1"/>
          <p:cNvSpPr/>
          <p:nvPr/>
        </p:nvSpPr>
        <p:spPr>
          <a:xfrm>
            <a:off x="3429000" y="915987"/>
            <a:ext cx="381000" cy="304800"/>
          </a:xfrm>
          <a:prstGeom prst="rect">
            <a:avLst/>
          </a:prstGeom>
          <a:solidFill>
            <a:schemeClr val="bg1"/>
          </a:solidFill>
          <a:ln>
            <a:noFill/>
          </a:ln>
          <a:effectLst>
            <a:outerShdw blurRad="40000" dist="23000" dir="5400000" rotWithShape="0">
              <a:srgbClr val="000000">
                <a:alpha val="35000"/>
              </a:srgbClr>
            </a:outerShdw>
            <a:softEdge rad="6350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algn="ctr" eaLnBrk="1" hangingPunct="1"/>
            <a:endParaRPr lang="en-US">
              <a:solidFill>
                <a:srgbClr val="FFFFFF"/>
              </a:solidFill>
            </a:endParaRPr>
          </a:p>
        </p:txBody>
      </p:sp>
      <p:pic>
        <p:nvPicPr>
          <p:cNvPr id="286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74034"/>
          <a:stretch>
            <a:fillRect/>
          </a:stretch>
        </p:blipFill>
        <p:spPr bwMode="auto">
          <a:xfrm>
            <a:off x="228600" y="-252413"/>
            <a:ext cx="3808413"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TextBox 2"/>
          <p:cNvSpPr txBox="1">
            <a:spLocks noChangeArrowheads="1"/>
          </p:cNvSpPr>
          <p:nvPr/>
        </p:nvSpPr>
        <p:spPr bwMode="auto">
          <a:xfrm>
            <a:off x="228600" y="20574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b="1"/>
              <a:t>A</a:t>
            </a:r>
          </a:p>
        </p:txBody>
      </p:sp>
      <p:grpSp>
        <p:nvGrpSpPr>
          <p:cNvPr id="28681" name="Group 6"/>
          <p:cNvGrpSpPr>
            <a:grpSpLocks/>
          </p:cNvGrpSpPr>
          <p:nvPr/>
        </p:nvGrpSpPr>
        <p:grpSpPr bwMode="auto">
          <a:xfrm>
            <a:off x="4552950" y="687388"/>
            <a:ext cx="4286250" cy="4265612"/>
            <a:chOff x="3862492" y="688181"/>
            <a:chExt cx="4286623" cy="4264819"/>
          </a:xfrm>
        </p:grpSpPr>
        <p:pic>
          <p:nvPicPr>
            <p:cNvPr id="2868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2492" y="688181"/>
              <a:ext cx="4286623" cy="426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3" name="Rectangle 3"/>
            <p:cNvSpPr>
              <a:spLocks noChangeArrowheads="1"/>
            </p:cNvSpPr>
            <p:nvPr/>
          </p:nvSpPr>
          <p:spPr bwMode="auto">
            <a:xfrm>
              <a:off x="3862492" y="699055"/>
              <a:ext cx="35137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HK" b="1"/>
                <a:t>B</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9699" name="TextBox 8"/>
          <p:cNvSpPr txBox="1">
            <a:spLocks noChangeArrowheads="1"/>
          </p:cNvSpPr>
          <p:nvPr/>
        </p:nvSpPr>
        <p:spPr bwMode="auto">
          <a:xfrm>
            <a:off x="228600" y="56753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sz="1400" b="1">
                <a:solidFill>
                  <a:srgbClr val="C21600"/>
                </a:solidFill>
              </a:rPr>
              <a:t>Figure 3.  </a:t>
            </a:r>
            <a:r>
              <a:rPr lang="en-US" altLang="zh-HK" sz="1400"/>
              <a:t>Contribution of SNVs associated with different regions of the ovarian cancer in plasma. A, B, C and D represent SNVs present in only one of the 4 sampled regions.  AB represents SNVs present in both regions A and B.  CD represents SNVs present in both regions C and D. ABCD represents SNVs present in all 4 regions. The percentages indicate the proportion of plasma DNA contributed by each class of SNVs.</a:t>
            </a:r>
          </a:p>
        </p:txBody>
      </p:sp>
      <p:sp>
        <p:nvSpPr>
          <p:cNvPr id="2" name="Rectangle 1"/>
          <p:cNvSpPr/>
          <p:nvPr/>
        </p:nvSpPr>
        <p:spPr>
          <a:xfrm>
            <a:off x="3429000" y="915987"/>
            <a:ext cx="381000" cy="304800"/>
          </a:xfrm>
          <a:prstGeom prst="rect">
            <a:avLst/>
          </a:prstGeom>
          <a:solidFill>
            <a:schemeClr val="bg1"/>
          </a:solidFill>
          <a:ln>
            <a:noFill/>
          </a:ln>
          <a:effectLst>
            <a:outerShdw blurRad="40000" dist="23000" dir="5400000" rotWithShape="0">
              <a:srgbClr val="000000">
                <a:alpha val="35000"/>
              </a:srgbClr>
            </a:outerShdw>
            <a:softEdge rad="6350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algn="ctr" eaLnBrk="1" hangingPunct="1"/>
            <a:endParaRPr lang="en-US">
              <a:solidFill>
                <a:srgbClr val="FFFFFF"/>
              </a:solidFill>
            </a:endParaRPr>
          </a:p>
        </p:txBody>
      </p:sp>
      <p:sp>
        <p:nvSpPr>
          <p:cNvPr id="29703" name="TextBox 2"/>
          <p:cNvSpPr txBox="1">
            <a:spLocks noChangeArrowheads="1"/>
          </p:cNvSpPr>
          <p:nvPr/>
        </p:nvSpPr>
        <p:spPr bwMode="auto">
          <a:xfrm>
            <a:off x="228600" y="20574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b="1"/>
              <a:t>A</a:t>
            </a:r>
          </a:p>
        </p:txBody>
      </p:sp>
      <p:pic>
        <p:nvPicPr>
          <p:cNvPr id="2970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685800"/>
            <a:ext cx="3724275" cy="498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25" y="838200"/>
            <a:ext cx="4495800" cy="579438"/>
          </a:xfrm>
          <a:prstGeom prst="rect">
            <a:avLst/>
          </a:prstGeom>
          <a:noFill/>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b="1" dirty="0" smtClean="0">
                <a:solidFill>
                  <a:srgbClr val="C21600"/>
                </a:solidFill>
                <a:effectLst>
                  <a:outerShdw blurRad="38100" dist="38100" dir="2700000" algn="tl">
                    <a:srgbClr val="C0C0C0"/>
                  </a:outerShdw>
                </a:effectLst>
              </a:rPr>
              <a:t>Question </a:t>
            </a:r>
            <a:r>
              <a:rPr lang="en-US" sz="3200" b="1" dirty="0">
                <a:solidFill>
                  <a:srgbClr val="C21600"/>
                </a:solidFill>
                <a:effectLst>
                  <a:outerShdw blurRad="38100" dist="38100" dir="2700000" algn="tl">
                    <a:srgbClr val="C0C0C0"/>
                  </a:outerShdw>
                </a:effectLst>
              </a:rPr>
              <a:t>3</a:t>
            </a:r>
            <a:endParaRPr lang="en-US" sz="3200" b="1" dirty="0" smtClean="0">
              <a:solidFill>
                <a:srgbClr val="C21600"/>
              </a:solidFill>
              <a:effectLst>
                <a:outerShdw blurRad="38100" dist="38100" dir="2700000" algn="tl">
                  <a:srgbClr val="C0C0C0"/>
                </a:outerShdw>
              </a:effectLst>
            </a:endParaRPr>
          </a:p>
        </p:txBody>
      </p:sp>
      <p:sp>
        <p:nvSpPr>
          <p:cNvPr id="30723" name="TextBox 2"/>
          <p:cNvSpPr txBox="1">
            <a:spLocks noChangeArrowheads="1"/>
          </p:cNvSpPr>
          <p:nvPr/>
        </p:nvSpPr>
        <p:spPr bwMode="auto">
          <a:xfrm>
            <a:off x="247650" y="1660525"/>
            <a:ext cx="859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What are the advantages and disadvantages of detecting tumor-associated copy number aberrations versus single nucleotide variants?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25" y="838200"/>
            <a:ext cx="4495800" cy="579438"/>
          </a:xfrm>
          <a:prstGeom prst="rect">
            <a:avLst/>
          </a:prstGeom>
          <a:noFill/>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b="1" dirty="0" smtClean="0">
                <a:solidFill>
                  <a:srgbClr val="C21600"/>
                </a:solidFill>
                <a:effectLst>
                  <a:outerShdw blurRad="38100" dist="38100" dir="2700000" algn="tl">
                    <a:srgbClr val="C0C0C0"/>
                  </a:outerShdw>
                </a:effectLst>
              </a:rPr>
              <a:t>Conclusions </a:t>
            </a:r>
          </a:p>
        </p:txBody>
      </p:sp>
      <p:sp>
        <p:nvSpPr>
          <p:cNvPr id="31747" name="TextBox 2"/>
          <p:cNvSpPr txBox="1">
            <a:spLocks noChangeArrowheads="1"/>
          </p:cNvSpPr>
          <p:nvPr/>
        </p:nvSpPr>
        <p:spPr bwMode="auto">
          <a:xfrm>
            <a:off x="304800" y="1676400"/>
            <a:ext cx="8686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700" b="1" dirty="0">
                <a:solidFill>
                  <a:srgbClr val="0D0D0D"/>
                </a:solidFill>
              </a:rPr>
              <a:t>Shotgun sequencing of plasma DNA in cancer patients allows the </a:t>
            </a:r>
            <a:r>
              <a:rPr lang="en-US" altLang="zh-CN" sz="2700" b="1" dirty="0" smtClean="0">
                <a:solidFill>
                  <a:srgbClr val="0D0D0D"/>
                </a:solidFill>
              </a:rPr>
              <a:t>genome-wide </a:t>
            </a:r>
            <a:r>
              <a:rPr lang="en-US" altLang="zh-CN" sz="2700" b="1" dirty="0">
                <a:solidFill>
                  <a:srgbClr val="0D0D0D"/>
                </a:solidFill>
              </a:rPr>
              <a:t>profiling of cancer-associated genomic aberrations</a:t>
            </a:r>
          </a:p>
          <a:p>
            <a:pPr eaLnBrk="1" hangingPunct="1">
              <a:buClr>
                <a:srgbClr val="C21600"/>
              </a:buClr>
              <a:buFont typeface="Wingdings" charset="2"/>
              <a:buChar char="Ø"/>
            </a:pPr>
            <a:r>
              <a:rPr lang="en-US" altLang="zh-CN" sz="2700" b="1" dirty="0">
                <a:solidFill>
                  <a:srgbClr val="0D0D0D"/>
                </a:solidFill>
              </a:rPr>
              <a:t>This technology allows tumor detection, serial monitoring, prognostication and analysis of </a:t>
            </a:r>
            <a:r>
              <a:rPr lang="en-US" altLang="zh-CN" sz="2700" b="1" dirty="0" err="1">
                <a:solidFill>
                  <a:srgbClr val="0D0D0D"/>
                </a:solidFill>
              </a:rPr>
              <a:t>tumoral</a:t>
            </a:r>
            <a:r>
              <a:rPr lang="en-US" altLang="zh-CN" sz="2700" b="1" dirty="0">
                <a:solidFill>
                  <a:srgbClr val="0D0D0D"/>
                </a:solidFill>
              </a:rPr>
              <a:t> </a:t>
            </a:r>
            <a:r>
              <a:rPr lang="en-US" altLang="zh-CN" sz="2700" b="1" dirty="0" smtClean="0">
                <a:solidFill>
                  <a:srgbClr val="0D0D0D"/>
                </a:solidFill>
              </a:rPr>
              <a:t>heterogeneity</a:t>
            </a:r>
            <a:endParaRPr lang="en-US" altLang="zh-CN" sz="2700" b="1" dirty="0">
              <a:solidFill>
                <a:srgbClr val="0D0D0D"/>
              </a:solidFill>
            </a:endParaRPr>
          </a:p>
          <a:p>
            <a:pPr eaLnBrk="1" hangingPunct="1">
              <a:buClr>
                <a:srgbClr val="C21600"/>
              </a:buClr>
              <a:buFont typeface="Wingdings" charset="2"/>
              <a:buChar char="Ø"/>
            </a:pPr>
            <a:r>
              <a:rPr lang="en-US" altLang="zh-CN" sz="2700" b="1" dirty="0">
                <a:solidFill>
                  <a:srgbClr val="0D0D0D"/>
                </a:solidFill>
              </a:rPr>
              <a:t>Validation on more cases and more tumor types needed</a:t>
            </a:r>
            <a:endParaRPr lang="en-US" altLang="zh-CN" sz="27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flipH="1">
            <a:off x="1676400" y="1066800"/>
            <a:ext cx="5791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6" charset="-128"/>
              </a:defRPr>
            </a:lvl9pPr>
          </a:lstStyle>
          <a:p>
            <a:pPr algn="ctr" defTabSz="914400" eaLnBrk="1" hangingPunct="1"/>
            <a:endParaRPr lang="en-US" altLang="zh-HK" sz="2000">
              <a:solidFill>
                <a:srgbClr val="7F7F7F"/>
              </a:solidFill>
              <a:latin typeface="Times New Roman" pitchFamily="16" charset="0"/>
            </a:endParaRPr>
          </a:p>
          <a:p>
            <a:pPr algn="ctr" defTabSz="914400" eaLnBrk="1" hangingPunct="1"/>
            <a:endParaRPr lang="en-US" altLang="zh-HK" sz="2000">
              <a:solidFill>
                <a:srgbClr val="7F7F7F"/>
              </a:solidFill>
              <a:latin typeface="Times New Roman" pitchFamily="16" charset="0"/>
            </a:endParaRPr>
          </a:p>
          <a:p>
            <a:pPr algn="ctr" defTabSz="914400" eaLnBrk="1" hangingPunct="1"/>
            <a:endParaRPr lang="en-US" altLang="zh-HK" sz="2000">
              <a:solidFill>
                <a:srgbClr val="7F7F7F"/>
              </a:solidFill>
              <a:latin typeface="Times New Roman" pitchFamily="16" charset="0"/>
            </a:endParaRPr>
          </a:p>
          <a:p>
            <a:pPr algn="ctr" defTabSz="914400" eaLnBrk="1" hangingPunct="1"/>
            <a:r>
              <a:rPr lang="en-US" altLang="zh-HK" sz="2000">
                <a:solidFill>
                  <a:srgbClr val="000000"/>
                </a:solidFill>
              </a:rPr>
              <a:t>Thank you for participating in this month’s</a:t>
            </a:r>
          </a:p>
          <a:p>
            <a:pPr algn="ctr" defTabSz="914400" eaLnBrk="1" hangingPunct="1"/>
            <a:r>
              <a:rPr lang="en-US" altLang="zh-HK" sz="2000" i="1">
                <a:solidFill>
                  <a:srgbClr val="000000"/>
                </a:solidFill>
              </a:rPr>
              <a:t>Clinical Chemistry </a:t>
            </a:r>
            <a:r>
              <a:rPr lang="en-US" altLang="zh-HK" sz="2000">
                <a:solidFill>
                  <a:srgbClr val="000000"/>
                </a:solidFill>
              </a:rPr>
              <a:t>Journal Club.</a:t>
            </a:r>
          </a:p>
          <a:p>
            <a:pPr algn="ctr" defTabSz="914400" eaLnBrk="1" hangingPunct="1"/>
            <a:endParaRPr lang="en-US" altLang="zh-HK" sz="2000">
              <a:solidFill>
                <a:srgbClr val="000000"/>
              </a:solidFill>
            </a:endParaRPr>
          </a:p>
          <a:p>
            <a:pPr algn="ctr" defTabSz="914400" eaLnBrk="1" hangingPunct="1"/>
            <a:r>
              <a:rPr lang="en-US" altLang="zh-HK" sz="2000">
                <a:solidFill>
                  <a:srgbClr val="000000"/>
                </a:solidFill>
              </a:rPr>
              <a:t>Additional Journal Clubs are available at</a:t>
            </a:r>
          </a:p>
          <a:p>
            <a:pPr algn="ctr" defTabSz="914400" eaLnBrk="1" hangingPunct="1"/>
            <a:r>
              <a:rPr lang="en-US" altLang="zh-HK" sz="2000">
                <a:solidFill>
                  <a:srgbClr val="C00000"/>
                </a:solidFill>
              </a:rPr>
              <a:t>www.clinchem.org</a:t>
            </a:r>
          </a:p>
          <a:p>
            <a:pPr algn="ctr" defTabSz="914400" eaLnBrk="1" hangingPunct="1"/>
            <a:endParaRPr lang="en-US" altLang="zh-HK" sz="2000">
              <a:solidFill>
                <a:srgbClr val="FFFFFF"/>
              </a:solidFill>
              <a:latin typeface="Times New Roman" pitchFamily="16" charset="0"/>
            </a:endParaRPr>
          </a:p>
        </p:txBody>
      </p:sp>
      <p:sp>
        <p:nvSpPr>
          <p:cNvPr id="21507" name="TextBox 2"/>
          <p:cNvSpPr txBox="1">
            <a:spLocks noChangeArrowheads="1"/>
          </p:cNvSpPr>
          <p:nvPr/>
        </p:nvSpPr>
        <p:spPr bwMode="auto">
          <a:xfrm>
            <a:off x="3930650" y="3929063"/>
            <a:ext cx="127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smtClean="0">
                <a:solidFill>
                  <a:srgbClr val="000000"/>
                </a:solidFill>
                <a:latin typeface="+mn-lt"/>
              </a:rPr>
              <a:t>Follow us</a:t>
            </a:r>
          </a:p>
        </p:txBody>
      </p:sp>
      <p:grpSp>
        <p:nvGrpSpPr>
          <p:cNvPr id="32772" name="Group 7"/>
          <p:cNvGrpSpPr>
            <a:grpSpLocks/>
          </p:cNvGrpSpPr>
          <p:nvPr/>
        </p:nvGrpSpPr>
        <p:grpSpPr bwMode="auto">
          <a:xfrm>
            <a:off x="3709988" y="4479925"/>
            <a:ext cx="1674812" cy="479425"/>
            <a:chOff x="3657600" y="4724400"/>
            <a:chExt cx="1674495" cy="479298"/>
          </a:xfrm>
        </p:grpSpPr>
        <p:pic>
          <p:nvPicPr>
            <p:cNvPr id="327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72744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724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5845" y="4724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685800"/>
            <a:ext cx="4495800" cy="584200"/>
          </a:xfrm>
          <a:prstGeom prst="rect">
            <a:avLst/>
          </a:prstGeom>
          <a:noFill/>
        </p:spPr>
        <p:txBody>
          <a:bodyPr>
            <a:spAutoFit/>
          </a:bodyPr>
          <a:lstStyle/>
          <a:p>
            <a:pPr>
              <a:defRPr/>
            </a:pPr>
            <a:r>
              <a:rPr lang="en-US"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Introduction</a:t>
            </a:r>
          </a:p>
        </p:txBody>
      </p:sp>
      <p:sp>
        <p:nvSpPr>
          <p:cNvPr id="18435" name="TextBox 2"/>
          <p:cNvSpPr txBox="1">
            <a:spLocks noChangeArrowheads="1"/>
          </p:cNvSpPr>
          <p:nvPr/>
        </p:nvSpPr>
        <p:spPr bwMode="auto">
          <a:xfrm>
            <a:off x="76200" y="1431925"/>
            <a:ext cx="8991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914400" indent="-4572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sz="2800" b="1" dirty="0">
                <a:solidFill>
                  <a:srgbClr val="0D0D0D"/>
                </a:solidFill>
              </a:rPr>
              <a:t>Tumor DNA in plasma</a:t>
            </a:r>
            <a:endParaRPr lang="en-US" sz="2400" dirty="0">
              <a:solidFill>
                <a:srgbClr val="404040"/>
              </a:solidFill>
            </a:endParaRPr>
          </a:p>
          <a:p>
            <a:pPr lvl="1" eaLnBrk="1" hangingPunct="1">
              <a:buClr>
                <a:srgbClr val="C21600"/>
              </a:buClr>
              <a:buFont typeface="Arial" charset="0"/>
              <a:buChar char="•"/>
            </a:pPr>
            <a:r>
              <a:rPr lang="en-US" sz="2800" dirty="0" smtClean="0">
                <a:solidFill>
                  <a:srgbClr val="404040"/>
                </a:solidFill>
              </a:rPr>
              <a:t>Present </a:t>
            </a:r>
            <a:r>
              <a:rPr lang="en-US" sz="2800" dirty="0">
                <a:solidFill>
                  <a:srgbClr val="404040"/>
                </a:solidFill>
              </a:rPr>
              <a:t>in </a:t>
            </a:r>
            <a:r>
              <a:rPr lang="en-US" sz="2800" dirty="0" smtClean="0">
                <a:solidFill>
                  <a:srgbClr val="404040"/>
                </a:solidFill>
              </a:rPr>
              <a:t>patients with cancer</a:t>
            </a:r>
            <a:endParaRPr lang="en-US" sz="2800" dirty="0">
              <a:solidFill>
                <a:srgbClr val="404040"/>
              </a:solidFill>
            </a:endParaRPr>
          </a:p>
          <a:p>
            <a:pPr lvl="1" eaLnBrk="1" hangingPunct="1">
              <a:buClr>
                <a:srgbClr val="C21600"/>
              </a:buClr>
              <a:buFont typeface="Arial" charset="0"/>
              <a:buChar char="•"/>
            </a:pPr>
            <a:r>
              <a:rPr lang="en-US" sz="2800" dirty="0">
                <a:solidFill>
                  <a:srgbClr val="404040"/>
                </a:solidFill>
              </a:rPr>
              <a:t>Detected using mutations, DNA methylation changes and viral nucleic acids</a:t>
            </a:r>
          </a:p>
          <a:p>
            <a:pPr lvl="1" eaLnBrk="1" hangingPunct="1">
              <a:buClr>
                <a:srgbClr val="C21600"/>
              </a:buClr>
              <a:buFont typeface="Arial" charset="0"/>
              <a:buChar char="•"/>
            </a:pPr>
            <a:r>
              <a:rPr lang="en-US" sz="2800" dirty="0">
                <a:solidFill>
                  <a:srgbClr val="404040"/>
                </a:solidFill>
              </a:rPr>
              <a:t>Previous studies typically based on one or a small number of nucleic acid markers</a:t>
            </a:r>
            <a:br>
              <a:rPr lang="en-US" sz="2800" dirty="0">
                <a:solidFill>
                  <a:srgbClr val="404040"/>
                </a:solidFill>
              </a:rPr>
            </a:br>
            <a:endParaRPr lang="en-US" sz="2800" dirty="0">
              <a:solidFill>
                <a:srgbClr val="404040"/>
              </a:solidFill>
            </a:endParaRPr>
          </a:p>
          <a:p>
            <a:pPr eaLnBrk="1" hangingPunct="1">
              <a:buClr>
                <a:srgbClr val="C21600"/>
              </a:buClr>
              <a:buFont typeface="Wingdings" charset="2"/>
              <a:buChar char="Ø"/>
            </a:pPr>
            <a:r>
              <a:rPr lang="en-US" sz="2800" b="1" dirty="0">
                <a:solidFill>
                  <a:srgbClr val="0D0D0D"/>
                </a:solidFill>
              </a:rPr>
              <a:t>New approach</a:t>
            </a:r>
            <a:endParaRPr lang="en-US" sz="2400" dirty="0">
              <a:solidFill>
                <a:srgbClr val="404040"/>
              </a:solidFill>
            </a:endParaRPr>
          </a:p>
          <a:p>
            <a:pPr lvl="1" eaLnBrk="1" hangingPunct="1">
              <a:buClr>
                <a:srgbClr val="C21600"/>
              </a:buClr>
              <a:buFont typeface="Arial" charset="0"/>
              <a:buChar char="•"/>
            </a:pPr>
            <a:r>
              <a:rPr lang="en-US" sz="2800" dirty="0" smtClean="0">
                <a:solidFill>
                  <a:srgbClr val="404040"/>
                </a:solidFill>
              </a:rPr>
              <a:t>Shotgun </a:t>
            </a:r>
            <a:r>
              <a:rPr lang="en-US" sz="2800" dirty="0">
                <a:solidFill>
                  <a:srgbClr val="404040"/>
                </a:solidFill>
              </a:rPr>
              <a:t>DNA sequencing </a:t>
            </a:r>
          </a:p>
          <a:p>
            <a:pPr lvl="1" eaLnBrk="1" hangingPunct="1">
              <a:buClr>
                <a:srgbClr val="C21600"/>
              </a:buClr>
              <a:buFont typeface="Arial" charset="0"/>
              <a:buChar char="•"/>
            </a:pPr>
            <a:r>
              <a:rPr lang="en-US" sz="2800" dirty="0">
                <a:solidFill>
                  <a:srgbClr val="404040"/>
                </a:solidFill>
              </a:rPr>
              <a:t>Scanning of entire genome</a:t>
            </a:r>
          </a:p>
          <a:p>
            <a:pPr lvl="1" eaLnBrk="1" hangingPunct="1">
              <a:buClr>
                <a:srgbClr val="C21600"/>
              </a:buClr>
            </a:pPr>
            <a:r>
              <a:rPr lang="en-US" sz="2800" b="1" dirty="0">
                <a:solidFill>
                  <a:srgbClr val="404040"/>
                </a:solidFill>
              </a:rPr>
              <a:t/>
            </a:r>
            <a:br>
              <a:rPr lang="en-US" sz="2800" b="1" dirty="0">
                <a:solidFill>
                  <a:srgbClr val="404040"/>
                </a:solidFill>
              </a:rPr>
            </a:br>
            <a:endParaRPr lang="en-US" sz="2200" dirty="0">
              <a:solidFill>
                <a:srgbClr val="40404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84250"/>
            <a:ext cx="4495800" cy="584200"/>
          </a:xfrm>
          <a:prstGeom prst="rect">
            <a:avLst/>
          </a:prstGeom>
          <a:noFill/>
        </p:spPr>
        <p:txBody>
          <a:bodyPr>
            <a:spAutoFit/>
          </a:bodyPr>
          <a:lstStyle/>
          <a:p>
            <a:pPr>
              <a:defRPr/>
            </a:pPr>
            <a:r>
              <a:rPr lang="en-US"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Introduction</a:t>
            </a:r>
          </a:p>
        </p:txBody>
      </p:sp>
      <p:sp>
        <p:nvSpPr>
          <p:cNvPr id="18435" name="TextBox 2"/>
          <p:cNvSpPr txBox="1">
            <a:spLocks noChangeArrowheads="1"/>
          </p:cNvSpPr>
          <p:nvPr/>
        </p:nvSpPr>
        <p:spPr bwMode="auto">
          <a:xfrm>
            <a:off x="171450" y="1730375"/>
            <a:ext cx="8991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914400" indent="-4572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sz="2800" b="1" dirty="0">
                <a:solidFill>
                  <a:srgbClr val="0D0D0D"/>
                </a:solidFill>
              </a:rPr>
              <a:t>Shotgun sequencing of plasma DNA</a:t>
            </a:r>
            <a:endParaRPr lang="en-US" sz="2400" dirty="0">
              <a:solidFill>
                <a:srgbClr val="404040"/>
              </a:solidFill>
            </a:endParaRPr>
          </a:p>
          <a:p>
            <a:pPr eaLnBrk="1" hangingPunct="1">
              <a:buClr>
                <a:srgbClr val="C21600"/>
              </a:buClr>
              <a:buFont typeface="Wingdings" charset="2"/>
              <a:buChar char="Ø"/>
            </a:pPr>
            <a:endParaRPr lang="en-US" sz="2400" dirty="0">
              <a:solidFill>
                <a:srgbClr val="0D0D0D"/>
              </a:solidFill>
            </a:endParaRPr>
          </a:p>
          <a:p>
            <a:pPr lvl="1" eaLnBrk="1" hangingPunct="1">
              <a:buClr>
                <a:srgbClr val="C21600"/>
              </a:buClr>
              <a:buFont typeface="Arial" charset="0"/>
              <a:buChar char="•"/>
            </a:pPr>
            <a:r>
              <a:rPr lang="en-US" sz="2800" dirty="0">
                <a:solidFill>
                  <a:srgbClr val="404040"/>
                </a:solidFill>
              </a:rPr>
              <a:t>Based on massively parallel DNA sequencing</a:t>
            </a:r>
            <a:endParaRPr lang="en-US" sz="2200" dirty="0">
              <a:solidFill>
                <a:srgbClr val="404040"/>
              </a:solidFill>
            </a:endParaRPr>
          </a:p>
          <a:p>
            <a:pPr lvl="1" eaLnBrk="1" hangingPunct="1">
              <a:buClr>
                <a:srgbClr val="C21600"/>
              </a:buClr>
              <a:buFont typeface="Arial" charset="0"/>
              <a:buChar char="•"/>
            </a:pPr>
            <a:r>
              <a:rPr lang="en-US" sz="2800" dirty="0">
                <a:solidFill>
                  <a:srgbClr val="404040"/>
                </a:solidFill>
              </a:rPr>
              <a:t>Random sequencing of millions to billions of </a:t>
            </a:r>
            <a:endParaRPr lang="en-US" sz="2800" dirty="0" smtClean="0">
              <a:solidFill>
                <a:srgbClr val="404040"/>
              </a:solidFill>
            </a:endParaRPr>
          </a:p>
          <a:p>
            <a:pPr marL="457200" lvl="1" indent="0" eaLnBrk="1" hangingPunct="1">
              <a:buClr>
                <a:srgbClr val="C21600"/>
              </a:buClr>
            </a:pPr>
            <a:r>
              <a:rPr lang="en-US" sz="2800" dirty="0">
                <a:solidFill>
                  <a:srgbClr val="404040"/>
                </a:solidFill>
              </a:rPr>
              <a:t>	</a:t>
            </a:r>
            <a:r>
              <a:rPr lang="en-US" sz="2800" dirty="0" smtClean="0">
                <a:solidFill>
                  <a:srgbClr val="404040"/>
                </a:solidFill>
              </a:rPr>
              <a:t>DNA </a:t>
            </a:r>
            <a:r>
              <a:rPr lang="en-US" sz="2800" dirty="0">
                <a:solidFill>
                  <a:srgbClr val="404040"/>
                </a:solidFill>
              </a:rPr>
              <a:t>molecules in plasma</a:t>
            </a:r>
          </a:p>
          <a:p>
            <a:pPr lvl="1" eaLnBrk="1" hangingPunct="1">
              <a:buClr>
                <a:srgbClr val="C21600"/>
              </a:buClr>
              <a:buFont typeface="Arial" charset="0"/>
              <a:buChar char="•"/>
            </a:pPr>
            <a:r>
              <a:rPr lang="en-US" sz="2800" dirty="0">
                <a:solidFill>
                  <a:srgbClr val="404040"/>
                </a:solidFill>
              </a:rPr>
              <a:t>Requires extensive bioinformatics support</a:t>
            </a:r>
          </a:p>
          <a:p>
            <a:pPr lvl="1" eaLnBrk="1" hangingPunct="1">
              <a:buClr>
                <a:srgbClr val="C21600"/>
              </a:buClr>
              <a:buFont typeface="Arial" charset="0"/>
              <a:buChar char="•"/>
            </a:pPr>
            <a:r>
              <a:rPr lang="en-US" sz="2800" dirty="0">
                <a:solidFill>
                  <a:srgbClr val="404040"/>
                </a:solidFill>
              </a:rPr>
              <a:t>Similar method previously used for noninvasive prenatal diagnosis</a:t>
            </a:r>
          </a:p>
          <a:p>
            <a:pPr lvl="1" eaLnBrk="1" hangingPunct="1">
              <a:buClr>
                <a:srgbClr val="C21600"/>
              </a:buClr>
            </a:pPr>
            <a:endParaRPr lang="en-US" sz="2800" dirty="0">
              <a:solidFill>
                <a:srgbClr val="40404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25" y="838200"/>
            <a:ext cx="4495800" cy="579438"/>
          </a:xfrm>
          <a:prstGeom prst="rect">
            <a:avLst/>
          </a:prstGeom>
          <a:noFill/>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b="1" smtClean="0">
                <a:solidFill>
                  <a:srgbClr val="C21600"/>
                </a:solidFill>
                <a:effectLst>
                  <a:outerShdw blurRad="38100" dist="38100" dir="2700000" algn="tl">
                    <a:srgbClr val="C0C0C0"/>
                  </a:outerShdw>
                </a:effectLst>
              </a:rPr>
              <a:t>Question 1</a:t>
            </a:r>
          </a:p>
        </p:txBody>
      </p:sp>
      <p:sp>
        <p:nvSpPr>
          <p:cNvPr id="20483" name="TextBox 2"/>
          <p:cNvSpPr txBox="1">
            <a:spLocks noChangeArrowheads="1"/>
          </p:cNvSpPr>
          <p:nvPr/>
        </p:nvSpPr>
        <p:spPr bwMode="auto">
          <a:xfrm>
            <a:off x="247650" y="1660525"/>
            <a:ext cx="859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dirty="0">
                <a:solidFill>
                  <a:srgbClr val="0D0D0D"/>
                </a:solidFill>
              </a:rPr>
              <a:t>What types of tumor-associated molecular aberrations can be detected in the plasma of </a:t>
            </a:r>
            <a:r>
              <a:rPr lang="en-US" altLang="zh-CN" sz="2800" b="1" dirty="0" smtClean="0">
                <a:solidFill>
                  <a:srgbClr val="0D0D0D"/>
                </a:solidFill>
              </a:rPr>
              <a:t>patients with cancer?</a:t>
            </a:r>
            <a:endParaRPr lang="en-US" altLang="zh-CN" sz="2800" b="1" dirty="0">
              <a:solidFill>
                <a:srgbClr val="0D0D0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35000"/>
            <a:ext cx="51816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C0C0C0"/>
                  </a:outerShdw>
                </a:effectLst>
              </a:rPr>
              <a:t>Materials and Methods </a:t>
            </a:r>
          </a:p>
        </p:txBody>
      </p:sp>
      <p:sp>
        <p:nvSpPr>
          <p:cNvPr id="21507" name="TextBox 2"/>
          <p:cNvSpPr txBox="1">
            <a:spLocks noChangeArrowheads="1"/>
          </p:cNvSpPr>
          <p:nvPr/>
        </p:nvSpPr>
        <p:spPr bwMode="auto">
          <a:xfrm>
            <a:off x="95250" y="1295400"/>
            <a:ext cx="85915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Samples:</a:t>
            </a:r>
            <a:endParaRPr lang="en-US" altLang="zh-CN" sz="2800" b="1">
              <a:solidFill>
                <a:srgbClr val="404040"/>
              </a:solidFill>
            </a:endParaRPr>
          </a:p>
          <a:p>
            <a:pPr lvl="1" eaLnBrk="1" hangingPunct="1">
              <a:buClr>
                <a:srgbClr val="C21600"/>
              </a:buClr>
              <a:buFont typeface="Wingdings" charset="2"/>
              <a:buChar char="§"/>
            </a:pPr>
            <a:r>
              <a:rPr lang="en-US" altLang="zh-CN" sz="2400"/>
              <a:t>4 patients with hepatocellular carcinoma (HCC)</a:t>
            </a:r>
          </a:p>
          <a:p>
            <a:pPr lvl="1" eaLnBrk="1" hangingPunct="1">
              <a:buClr>
                <a:srgbClr val="C21600"/>
              </a:buClr>
              <a:buFont typeface="Wingdings" charset="2"/>
              <a:buChar char="§"/>
            </a:pPr>
            <a:r>
              <a:rPr lang="en-US" altLang="zh-CN" sz="2400"/>
              <a:t>4 patients with chronic hepatitis B infection without HCC</a:t>
            </a:r>
          </a:p>
          <a:p>
            <a:pPr lvl="1" eaLnBrk="1" hangingPunct="1">
              <a:buClr>
                <a:srgbClr val="C21600"/>
              </a:buClr>
              <a:buFont typeface="Wingdings" charset="2"/>
              <a:buChar char="§"/>
            </a:pPr>
            <a:r>
              <a:rPr lang="en-US" altLang="zh-CN" sz="2400"/>
              <a:t>1 patient with synchronous breast and ovarian cancers</a:t>
            </a:r>
          </a:p>
          <a:p>
            <a:pPr lvl="1" eaLnBrk="1" hangingPunct="1">
              <a:buClr>
                <a:srgbClr val="C21600"/>
              </a:buClr>
              <a:buFont typeface="Wingdings" charset="2"/>
              <a:buChar char="§"/>
            </a:pPr>
            <a:r>
              <a:rPr lang="en-US" altLang="zh-CN" sz="2400"/>
              <a:t>16 healthy control subjects</a:t>
            </a:r>
          </a:p>
        </p:txBody>
      </p:sp>
      <p:sp>
        <p:nvSpPr>
          <p:cNvPr id="21508" name="TextBox 2"/>
          <p:cNvSpPr txBox="1">
            <a:spLocks noChangeArrowheads="1"/>
          </p:cNvSpPr>
          <p:nvPr/>
        </p:nvSpPr>
        <p:spPr bwMode="auto">
          <a:xfrm>
            <a:off x="95250" y="3614738"/>
            <a:ext cx="85915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Massively parallel DNA sequencing </a:t>
            </a:r>
            <a:endParaRPr lang="en-US" altLang="zh-CN" sz="2800" b="1">
              <a:solidFill>
                <a:srgbClr val="404040"/>
              </a:solidFill>
            </a:endParaRPr>
          </a:p>
          <a:p>
            <a:pPr lvl="1" eaLnBrk="1" hangingPunct="1">
              <a:buClr>
                <a:srgbClr val="C21600"/>
              </a:buClr>
              <a:buFont typeface="Wingdings" charset="2"/>
              <a:buChar char="§"/>
            </a:pPr>
            <a:r>
              <a:rPr lang="en-US" altLang="zh-CN" sz="2400"/>
              <a:t>Performed on plasma DNA, buffy coat and tumor tissues</a:t>
            </a:r>
          </a:p>
        </p:txBody>
      </p:sp>
      <p:sp>
        <p:nvSpPr>
          <p:cNvPr id="21509" name="TextBox 2"/>
          <p:cNvSpPr txBox="1">
            <a:spLocks noChangeArrowheads="1"/>
          </p:cNvSpPr>
          <p:nvPr/>
        </p:nvSpPr>
        <p:spPr bwMode="auto">
          <a:xfrm>
            <a:off x="95250" y="5138738"/>
            <a:ext cx="89725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Fractional concentrations of tumor DNA in plasma</a:t>
            </a:r>
            <a:endParaRPr lang="en-US" altLang="zh-CN" sz="2800" b="1">
              <a:solidFill>
                <a:srgbClr val="404040"/>
              </a:solidFill>
            </a:endParaRPr>
          </a:p>
          <a:p>
            <a:pPr lvl="1" eaLnBrk="1" hangingPunct="1">
              <a:buClr>
                <a:srgbClr val="C21600"/>
              </a:buClr>
              <a:buFont typeface="Wingdings" charset="2"/>
              <a:buChar char="§"/>
            </a:pPr>
            <a:r>
              <a:rPr lang="en-US" altLang="zh-CN" sz="2400"/>
              <a:t>Measured by summing up allelic counts of single nucleotide polymorphisms showing allelic losses in tumors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35000"/>
            <a:ext cx="51816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C0C0C0"/>
                  </a:outerShdw>
                </a:effectLst>
              </a:rPr>
              <a:t>Materials and Methods </a:t>
            </a:r>
          </a:p>
        </p:txBody>
      </p:sp>
      <p:sp>
        <p:nvSpPr>
          <p:cNvPr id="22531" name="TextBox 2"/>
          <p:cNvSpPr txBox="1">
            <a:spLocks noChangeArrowheads="1"/>
          </p:cNvSpPr>
          <p:nvPr/>
        </p:nvSpPr>
        <p:spPr bwMode="auto">
          <a:xfrm>
            <a:off x="247650" y="1363663"/>
            <a:ext cx="85915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Copy number aberrations:</a:t>
            </a:r>
            <a:endParaRPr lang="en-US" altLang="zh-CN" sz="2800" b="1">
              <a:solidFill>
                <a:srgbClr val="404040"/>
              </a:solidFill>
            </a:endParaRPr>
          </a:p>
          <a:p>
            <a:pPr lvl="1" eaLnBrk="1" hangingPunct="1">
              <a:buClr>
                <a:srgbClr val="C21600"/>
              </a:buClr>
              <a:buFont typeface="Wingdings" charset="2"/>
              <a:buChar char="§"/>
            </a:pPr>
            <a:r>
              <a:rPr lang="en-US" altLang="zh-CN" sz="2400"/>
              <a:t>Divided genome into approximately 3,000 windows of 1Mb each</a:t>
            </a:r>
          </a:p>
          <a:p>
            <a:pPr lvl="1" eaLnBrk="1" hangingPunct="1">
              <a:buClr>
                <a:srgbClr val="C21600"/>
              </a:buClr>
              <a:buFont typeface="Wingdings" charset="2"/>
              <a:buChar char="§"/>
            </a:pPr>
            <a:r>
              <a:rPr lang="en-US" altLang="zh-CN" sz="2400"/>
              <a:t>Compared each window in each cancer patient and chronic hepatitis B carrier with the corresponding window of the 16 controls</a:t>
            </a:r>
          </a:p>
        </p:txBody>
      </p:sp>
      <p:sp>
        <p:nvSpPr>
          <p:cNvPr id="22532" name="TextBox 2"/>
          <p:cNvSpPr txBox="1">
            <a:spLocks noChangeArrowheads="1"/>
          </p:cNvSpPr>
          <p:nvPr/>
        </p:nvSpPr>
        <p:spPr bwMode="auto">
          <a:xfrm>
            <a:off x="247650" y="3802063"/>
            <a:ext cx="859155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800100" indent="-34290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a:solidFill>
                  <a:srgbClr val="0D0D0D"/>
                </a:solidFill>
              </a:rPr>
              <a:t>Single nucleotide variants (SNVs)</a:t>
            </a:r>
            <a:endParaRPr lang="en-US" altLang="zh-CN" sz="2800" b="1">
              <a:solidFill>
                <a:srgbClr val="404040"/>
              </a:solidFill>
            </a:endParaRPr>
          </a:p>
          <a:p>
            <a:pPr lvl="1" eaLnBrk="1" hangingPunct="1">
              <a:buClr>
                <a:srgbClr val="C21600"/>
              </a:buClr>
              <a:buFont typeface="Wingdings" charset="2"/>
              <a:buChar char="§"/>
            </a:pPr>
            <a:r>
              <a:rPr lang="en-US" altLang="zh-CN" sz="2400"/>
              <a:t>Compared sequencing data from tumor tissues and buffy coat DNA from the same patient</a:t>
            </a:r>
          </a:p>
          <a:p>
            <a:pPr lvl="1" eaLnBrk="1" hangingPunct="1">
              <a:buClr>
                <a:srgbClr val="C21600"/>
              </a:buClr>
              <a:buFont typeface="Wingdings" charset="2"/>
              <a:buChar char="§"/>
            </a:pPr>
            <a:r>
              <a:rPr lang="en-US" altLang="zh-CN" sz="2400"/>
              <a:t>Worked out tumor-associated SNVs, i.e. point mutations</a:t>
            </a:r>
          </a:p>
          <a:p>
            <a:pPr lvl="1" eaLnBrk="1" hangingPunct="1">
              <a:buClr>
                <a:srgbClr val="C21600"/>
              </a:buClr>
              <a:buFont typeface="Wingdings" charset="2"/>
              <a:buChar char="§"/>
            </a:pPr>
            <a:r>
              <a:rPr lang="en-US" altLang="zh-CN" sz="2400"/>
              <a:t>Looked for such tumor-associated SNVs in the sequencing data of the plasma DNA from the same patient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25" y="838200"/>
            <a:ext cx="4495800" cy="579438"/>
          </a:xfrm>
          <a:prstGeom prst="rect">
            <a:avLst/>
          </a:prstGeom>
          <a:noFill/>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3200" b="1" dirty="0" smtClean="0">
                <a:solidFill>
                  <a:srgbClr val="C21600"/>
                </a:solidFill>
                <a:effectLst>
                  <a:outerShdw blurRad="38100" dist="38100" dir="2700000" algn="tl">
                    <a:srgbClr val="C0C0C0"/>
                  </a:outerShdw>
                </a:effectLst>
              </a:rPr>
              <a:t>Question 2</a:t>
            </a:r>
          </a:p>
        </p:txBody>
      </p:sp>
      <p:sp>
        <p:nvSpPr>
          <p:cNvPr id="23555" name="TextBox 2"/>
          <p:cNvSpPr txBox="1">
            <a:spLocks noChangeArrowheads="1"/>
          </p:cNvSpPr>
          <p:nvPr/>
        </p:nvSpPr>
        <p:spPr bwMode="auto">
          <a:xfrm>
            <a:off x="247650" y="1660525"/>
            <a:ext cx="859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buClr>
                <a:srgbClr val="C21600"/>
              </a:buClr>
              <a:buFont typeface="Wingdings" charset="2"/>
              <a:buChar char="Ø"/>
            </a:pPr>
            <a:r>
              <a:rPr lang="en-US" altLang="zh-CN" sz="2800" b="1" dirty="0">
                <a:solidFill>
                  <a:srgbClr val="0D0D0D"/>
                </a:solidFill>
              </a:rPr>
              <a:t>What statistical procedure can be used for detecting copy number aberrations in the plasma of </a:t>
            </a:r>
            <a:r>
              <a:rPr lang="en-US" altLang="zh-CN" sz="2800" b="1" dirty="0" smtClean="0">
                <a:solidFill>
                  <a:srgbClr val="0D0D0D"/>
                </a:solidFill>
              </a:rPr>
              <a:t>patients with cancer?</a:t>
            </a:r>
            <a:endParaRPr lang="en-US" altLang="zh-CN" sz="2800" b="1" dirty="0">
              <a:solidFill>
                <a:srgbClr val="0D0D0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4579" name="TextBox 8"/>
          <p:cNvSpPr txBox="1">
            <a:spLocks noChangeArrowheads="1"/>
          </p:cNvSpPr>
          <p:nvPr/>
        </p:nvSpPr>
        <p:spPr bwMode="auto">
          <a:xfrm>
            <a:off x="228600" y="5891213"/>
            <a:ext cx="8686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sz="1400" b="1">
                <a:solidFill>
                  <a:srgbClr val="C21600"/>
                </a:solidFill>
              </a:rPr>
              <a:t>Figure 1.  </a:t>
            </a:r>
            <a:r>
              <a:rPr lang="en-US" altLang="zh-HK" sz="1400"/>
              <a:t>Copy number aberrations in the tumor (inner-most circle), pre-surgery plasma (middle circle) and post-surgery plasma (outer-most circle) of one of the HCC patients. Note that the pre-surgery plasma contains the copy number gains (green) and losses (red) patterns of the tumor.</a:t>
            </a:r>
          </a:p>
        </p:txBody>
      </p:sp>
      <p:sp>
        <p:nvSpPr>
          <p:cNvPr id="2" name="Rectangle 1"/>
          <p:cNvSpPr/>
          <p:nvPr/>
        </p:nvSpPr>
        <p:spPr>
          <a:xfrm>
            <a:off x="3429000" y="915987"/>
            <a:ext cx="381000" cy="304800"/>
          </a:xfrm>
          <a:prstGeom prst="rect">
            <a:avLst/>
          </a:prstGeom>
          <a:solidFill>
            <a:schemeClr val="bg1"/>
          </a:solidFill>
          <a:ln>
            <a:noFill/>
          </a:ln>
          <a:effectLst>
            <a:outerShdw blurRad="40000" dist="23000" dir="5400000" rotWithShape="0">
              <a:srgbClr val="000000">
                <a:alpha val="35000"/>
              </a:srgbClr>
            </a:outerShdw>
            <a:softEdge rad="6350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algn="ctr" eaLnBrk="1" hangingPunct="1"/>
            <a:endParaRPr lang="en-US">
              <a:solidFill>
                <a:srgbClr val="FFFFFF"/>
              </a:solidFill>
            </a:endParaRPr>
          </a:p>
        </p:txBody>
      </p:sp>
      <p:grpSp>
        <p:nvGrpSpPr>
          <p:cNvPr id="24583" name="Group 3"/>
          <p:cNvGrpSpPr>
            <a:grpSpLocks/>
          </p:cNvGrpSpPr>
          <p:nvPr/>
        </p:nvGrpSpPr>
        <p:grpSpPr bwMode="auto">
          <a:xfrm>
            <a:off x="3276600" y="762000"/>
            <a:ext cx="5057775" cy="5122863"/>
            <a:chOff x="3276600" y="838200"/>
            <a:chExt cx="5057625" cy="5123220"/>
          </a:xfrm>
        </p:grpSpPr>
        <p:pic>
          <p:nvPicPr>
            <p:cNvPr id="2458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838200"/>
              <a:ext cx="5057625" cy="51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Process 2"/>
            <p:cNvSpPr/>
            <p:nvPr/>
          </p:nvSpPr>
          <p:spPr>
            <a:xfrm>
              <a:off x="3352798" y="915993"/>
              <a:ext cx="380989" cy="304821"/>
            </a:xfrm>
            <a:prstGeom prst="flowChartProcess">
              <a:avLst/>
            </a:prstGeom>
            <a:ln>
              <a:noFill/>
            </a:ln>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ea typeface="ＭＳ Ｐゴシック" pitchFamily="16" charset="-128"/>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534400" cy="584200"/>
          </a:xfrm>
          <a:prstGeom prst="rect">
            <a:avLst/>
          </a:prstGeom>
          <a:noFill/>
        </p:spPr>
        <p:txBody>
          <a:bodyPr>
            <a:spAutoFit/>
          </a:bodyPr>
          <a:lstStyle/>
          <a:p>
            <a:pPr>
              <a:defRPr/>
            </a:pPr>
            <a:r>
              <a:rPr lang="en-US" altLang="zh-CN" sz="3200" b="1" dirty="0">
                <a:solidFill>
                  <a:srgbClr val="C21600"/>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Main results</a:t>
            </a:r>
          </a:p>
        </p:txBody>
      </p:sp>
      <p:sp>
        <p:nvSpPr>
          <p:cNvPr id="25603" name="TextBox 8"/>
          <p:cNvSpPr txBox="1">
            <a:spLocks noChangeArrowheads="1"/>
          </p:cNvSpPr>
          <p:nvPr/>
        </p:nvSpPr>
        <p:spPr bwMode="auto">
          <a:xfrm>
            <a:off x="228600" y="5891213"/>
            <a:ext cx="8686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eaLnBrk="1" hangingPunct="1"/>
            <a:r>
              <a:rPr lang="en-US" altLang="zh-HK" sz="1400" b="1">
                <a:solidFill>
                  <a:srgbClr val="C21600"/>
                </a:solidFill>
              </a:rPr>
              <a:t>Figure 2.  </a:t>
            </a:r>
            <a:r>
              <a:rPr lang="en-US" altLang="zh-HK" sz="1400"/>
              <a:t>Copy number analysis in the plasma of a chronic hepatitis B carrier without HCC. Note the striking difference between these results and those of the pre-surgery plasma of the HCC patient shown in Figure 1.</a:t>
            </a:r>
          </a:p>
        </p:txBody>
      </p:sp>
      <p:sp>
        <p:nvSpPr>
          <p:cNvPr id="2" name="Rectangle 1"/>
          <p:cNvSpPr/>
          <p:nvPr/>
        </p:nvSpPr>
        <p:spPr>
          <a:xfrm>
            <a:off x="3429000" y="915987"/>
            <a:ext cx="381000" cy="304800"/>
          </a:xfrm>
          <a:prstGeom prst="rect">
            <a:avLst/>
          </a:prstGeom>
          <a:solidFill>
            <a:schemeClr val="bg1"/>
          </a:solidFill>
          <a:ln>
            <a:noFill/>
          </a:ln>
          <a:effectLst>
            <a:outerShdw blurRad="40000" dist="23000" dir="5400000" rotWithShape="0">
              <a:srgbClr val="000000">
                <a:alpha val="35000"/>
              </a:srgbClr>
            </a:outerShdw>
            <a:softEdge rad="6350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6" charset="-128"/>
              </a:defRPr>
            </a:lvl1pPr>
            <a:lvl2pPr marL="742950" indent="-285750" eaLnBrk="0" hangingPunct="0">
              <a:defRPr>
                <a:solidFill>
                  <a:schemeClr val="tx1"/>
                </a:solidFill>
                <a:latin typeface="Arial" charset="0"/>
                <a:ea typeface="ＭＳ Ｐゴシック" pitchFamily="16" charset="-128"/>
              </a:defRPr>
            </a:lvl2pPr>
            <a:lvl3pPr marL="1143000" indent="-228600" eaLnBrk="0" hangingPunct="0">
              <a:defRPr>
                <a:solidFill>
                  <a:schemeClr val="tx1"/>
                </a:solidFill>
                <a:latin typeface="Arial" charset="0"/>
                <a:ea typeface="ＭＳ Ｐゴシック" pitchFamily="16" charset="-128"/>
              </a:defRPr>
            </a:lvl3pPr>
            <a:lvl4pPr marL="1600200" indent="-228600" eaLnBrk="0" hangingPunct="0">
              <a:defRPr>
                <a:solidFill>
                  <a:schemeClr val="tx1"/>
                </a:solidFill>
                <a:latin typeface="Arial" charset="0"/>
                <a:ea typeface="ＭＳ Ｐゴシック" pitchFamily="16" charset="-128"/>
              </a:defRPr>
            </a:lvl4pPr>
            <a:lvl5pPr marL="2057400" indent="-228600" eaLnBrk="0" hangingPunct="0">
              <a:defRPr>
                <a:solidFill>
                  <a:schemeClr val="tx1"/>
                </a:solidFill>
                <a:latin typeface="Arial"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6" charset="-128"/>
              </a:defRPr>
            </a:lvl9pPr>
          </a:lstStyle>
          <a:p>
            <a:pPr algn="ctr" eaLnBrk="1" hangingPunct="1"/>
            <a:endParaRPr lang="en-US">
              <a:solidFill>
                <a:srgbClr val="FFFFFF"/>
              </a:solidFill>
            </a:endParaRPr>
          </a:p>
        </p:txBody>
      </p:sp>
      <p:grpSp>
        <p:nvGrpSpPr>
          <p:cNvPr id="25607" name="Group 8"/>
          <p:cNvGrpSpPr>
            <a:grpSpLocks/>
          </p:cNvGrpSpPr>
          <p:nvPr/>
        </p:nvGrpSpPr>
        <p:grpSpPr bwMode="auto">
          <a:xfrm>
            <a:off x="3165475" y="685800"/>
            <a:ext cx="5172075" cy="5105400"/>
            <a:chOff x="3165815" y="685800"/>
            <a:chExt cx="5171525" cy="5105400"/>
          </a:xfrm>
        </p:grpSpPr>
        <p:pic>
          <p:nvPicPr>
            <p:cNvPr id="256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5815" y="685800"/>
              <a:ext cx="51715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76928" y="762000"/>
              <a:ext cx="342864" cy="3063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ea typeface="ＭＳ Ｐゴシック" pitchFamily="16"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862</Words>
  <Application>Microsoft Office PowerPoint</Application>
  <PresentationFormat>On-screen Show (4:3)</PresentationFormat>
  <Paragraphs>110</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Betsey Binet</dc:creator>
  <cp:lastModifiedBy>Alina Foo</cp:lastModifiedBy>
  <cp:revision>142</cp:revision>
  <cp:lastPrinted>2011-05-02T14:01:00Z</cp:lastPrinted>
  <dcterms:created xsi:type="dcterms:W3CDTF">2009-09-26T20:04:28Z</dcterms:created>
  <dcterms:modified xsi:type="dcterms:W3CDTF">2013-01-08T19:53:44Z</dcterms:modified>
</cp:coreProperties>
</file>