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69" r:id="rId4"/>
    <p:sldId id="264" r:id="rId5"/>
    <p:sldId id="272" r:id="rId6"/>
    <p:sldId id="270" r:id="rId7"/>
    <p:sldId id="265" r:id="rId8"/>
    <p:sldId id="273" r:id="rId9"/>
    <p:sldId id="258" r:id="rId10"/>
    <p:sldId id="266" r:id="rId11"/>
    <p:sldId id="263" r:id="rId12"/>
    <p:sldId id="267" r:id="rId13"/>
    <p:sldId id="271" r:id="rId14"/>
    <p:sldId id="268" r:id="rId15"/>
    <p:sldId id="274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996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616637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03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60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6200" y="4100825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Precision and Reliability of 5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Platelet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Function Tests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in Healthy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Volunteers and Donors on Daily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Antiplatelet Agent Therapy</a:t>
            </a:r>
          </a:p>
          <a:p>
            <a:pPr marL="0" indent="0">
              <a:buFont typeface="Arial" charset="0"/>
              <a:buNone/>
              <a:defRPr/>
            </a:pPr>
            <a:endParaRPr lang="fi-FI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B.S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Karon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N.V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Tolan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C.D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Koch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A.M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Wockenfus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R.S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Miller, R.K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Lingineni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R.K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Pruthi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D. 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Chen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Jaffe</a:t>
            </a: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b="1" dirty="0" smtClean="0">
                <a:latin typeface="Arial" pitchFamily="34" charset="0"/>
                <a:cs typeface="Arial" pitchFamily="34" charset="0"/>
              </a:rPr>
              <a:t>December 2014</a:t>
            </a:r>
          </a:p>
          <a:p>
            <a:pPr marL="0" indent="0">
              <a:buFont typeface="Arial" charset="0"/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www.clinchem.org/content/60/12/1524.full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© Copyright 2014 by the American Association for Clinical Chemistry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9" y="1971073"/>
            <a:ext cx="3492151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7" y="510418"/>
            <a:ext cx="860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Table 2. </a:t>
            </a:r>
            <a:r>
              <a:rPr lang="en-US" sz="2400" dirty="0" smtClean="0"/>
              <a:t>Intra-assay </a:t>
            </a:r>
            <a:r>
              <a:rPr lang="en-US" sz="2400" dirty="0"/>
              <a:t>and inter-assay precision for tests of ADP-induced platelet function among healthy volunteers and donors on daily clopidogrel therapy. </a:t>
            </a:r>
            <a:r>
              <a:rPr lang="en-US" sz="2400" dirty="0" smtClean="0"/>
              <a:t> 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1" y="5943600"/>
            <a:ext cx="676656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VASP = Vasodilator stimulated phosphoprotein by flow </a:t>
            </a:r>
            <a:r>
              <a:rPr lang="en-US" sz="1600" dirty="0" smtClean="0"/>
              <a:t>cytometry, LTA </a:t>
            </a:r>
            <a:r>
              <a:rPr lang="en-US" sz="1600" dirty="0"/>
              <a:t>= light transmission aggregometry, TEG PM = platelet mapping by </a:t>
            </a:r>
            <a:r>
              <a:rPr lang="en-US" sz="1600" dirty="0" smtClean="0"/>
              <a:t>thromboelastography</a:t>
            </a:r>
            <a:endParaRPr lang="en-US" sz="1600" i="1" dirty="0"/>
          </a:p>
          <a:p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25001"/>
              </p:ext>
            </p:extLst>
          </p:nvPr>
        </p:nvGraphicFramePr>
        <p:xfrm>
          <a:off x="939324" y="1710747"/>
          <a:ext cx="7472526" cy="41466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1180"/>
                <a:gridCol w="1087784"/>
                <a:gridCol w="510053"/>
                <a:gridCol w="1049818"/>
                <a:gridCol w="548018"/>
                <a:gridCol w="1086132"/>
                <a:gridCol w="511704"/>
                <a:gridCol w="1048168"/>
                <a:gridCol w="549669"/>
              </a:tblGrid>
              <a:tr h="6526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Healthy volunteers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Clopidogrel-treated donors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78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Intra-assay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Intra-assay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VASP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0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VerifyNow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0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TEG 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5" y="603134"/>
            <a:ext cx="872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Figure 1.</a:t>
            </a:r>
            <a:r>
              <a:rPr lang="en-US" sz="2400" dirty="0" smtClean="0"/>
              <a:t> </a:t>
            </a:r>
            <a:r>
              <a:rPr lang="en-US" sz="2400" dirty="0"/>
              <a:t>Scatter plot of arachidonic acid-induced platelet function </a:t>
            </a:r>
            <a:r>
              <a:rPr lang="en-US" sz="2400" dirty="0" smtClean="0"/>
              <a:t>for </a:t>
            </a:r>
            <a:r>
              <a:rPr lang="en-US" sz="2400" dirty="0"/>
              <a:t>healthy volunteers (●) and donors on daily aspirin therapy </a:t>
            </a:r>
            <a:r>
              <a:rPr lang="en-US" sz="2400" dirty="0" smtClean="0"/>
              <a:t>(</a:t>
            </a:r>
            <a:r>
              <a:rPr lang="en-US" sz="2400" b="1" dirty="0" smtClean="0"/>
              <a:t>×</a:t>
            </a:r>
            <a:r>
              <a:rPr lang="en-US" sz="2400" dirty="0" smtClean="0"/>
              <a:t>), mean (SD) shown at bottom of figure.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1803463"/>
            <a:ext cx="7073668" cy="41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5" y="603134"/>
            <a:ext cx="872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Figure 2. </a:t>
            </a:r>
            <a:r>
              <a:rPr lang="en-US" sz="2400" dirty="0" smtClean="0"/>
              <a:t>Scatter </a:t>
            </a:r>
            <a:r>
              <a:rPr lang="en-US" sz="2400" dirty="0"/>
              <a:t>plot of </a:t>
            </a:r>
            <a:r>
              <a:rPr lang="en-US" sz="2400" dirty="0" smtClean="0"/>
              <a:t>ADP-induced platelet </a:t>
            </a:r>
            <a:r>
              <a:rPr lang="en-US" sz="2400" dirty="0"/>
              <a:t>function </a:t>
            </a:r>
            <a:r>
              <a:rPr lang="en-US" sz="2400" dirty="0" smtClean="0"/>
              <a:t>for </a:t>
            </a:r>
            <a:r>
              <a:rPr lang="en-US" sz="2400" dirty="0"/>
              <a:t>healthy volunteers (●) and donors on daily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therapy (</a:t>
            </a:r>
            <a:r>
              <a:rPr lang="en-US" sz="2400" b="1" dirty="0" smtClean="0"/>
              <a:t>×</a:t>
            </a:r>
            <a:r>
              <a:rPr lang="en-US" sz="2400" dirty="0" smtClean="0"/>
              <a:t>), mean (SD) shown at bottom of figure.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" y="1856898"/>
            <a:ext cx="7892777" cy="41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goal is to monitor and titrate antiplatelet agents in the several days after MCS procedures, what tests (if any) would you use for this purpose?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6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18121"/>
            <a:ext cx="7250202" cy="74739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8720" y="747822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TEG PM is least suited for use in monitoring effects of antiplatelet agents over short periods of time.</a:t>
            </a:r>
          </a:p>
          <a:p>
            <a:pPr lvl="1"/>
            <a:r>
              <a:rPr lang="en-US" sz="2000" dirty="0" smtClean="0"/>
              <a:t>High intra-and inter-assay CV for donors on aspirin (AA-induced platelet function), associated with low reliability coefficient</a:t>
            </a:r>
          </a:p>
          <a:p>
            <a:pPr lvl="1"/>
            <a:r>
              <a:rPr lang="en-US" sz="2000" dirty="0" smtClean="0"/>
              <a:t>Little difference in mean ADP-induced platelet function between healthy volunteers and donors on daily clopidogrel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Multiplate may be best test to monitor short-term effects of aspirin.</a:t>
            </a:r>
            <a:endParaRPr lang="en-US" dirty="0"/>
          </a:p>
          <a:p>
            <a:pPr lvl="1"/>
            <a:r>
              <a:rPr lang="en-US" sz="2000" dirty="0" smtClean="0"/>
              <a:t>Only test to demonstrate acceptable reliability coefficient in both healthy volunteers and donors on daily aspirin</a:t>
            </a:r>
            <a:endParaRPr lang="en-US" sz="2000" dirty="0"/>
          </a:p>
          <a:p>
            <a:pPr lvl="1"/>
            <a:r>
              <a:rPr lang="en-US" sz="2000" dirty="0" smtClean="0"/>
              <a:t>VerifyNow demonstrated best intra- and inter-assay precision in measuring AA-induced platelet function, but did not distinguish between healthy volunteers and those on aspirin as well as </a:t>
            </a:r>
            <a:r>
              <a:rPr lang="en-US" sz="2000" dirty="0" err="1" smtClean="0"/>
              <a:t>Multiplate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18121"/>
            <a:ext cx="7250202" cy="74739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8720" y="747822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Multiplate</a:t>
            </a:r>
            <a:r>
              <a:rPr lang="en-US" sz="2000" dirty="0" smtClean="0"/>
              <a:t>, VerifyNow, and LTA, and VASP flow cytometry may all be appropriate to monitor effects of ADP inhibitors on platelet function over short periods of time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309051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0064" y="878394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Mechanical circulatory support (MCS) protocols call for titration of antiplatelet agents using laboratory tests.</a:t>
            </a:r>
          </a:p>
          <a:p>
            <a:pPr lvl="1"/>
            <a:r>
              <a:rPr lang="en-US" sz="1600" dirty="0" smtClean="0"/>
              <a:t>MCS is increasingly used as a bridge to cardiac transplant</a:t>
            </a:r>
          </a:p>
          <a:p>
            <a:pPr lvl="1"/>
            <a:r>
              <a:rPr lang="en-US" sz="1600" dirty="0" smtClean="0"/>
              <a:t>Both bleeding and thrombosis are common in the perioperative period</a:t>
            </a:r>
          </a:p>
          <a:p>
            <a:pPr lvl="1"/>
            <a:r>
              <a:rPr lang="en-US" sz="1600" dirty="0" smtClean="0"/>
              <a:t>To balance bleeding and thrombosis risks, protocols call for administration and titration of antiplatelet agents in the perioperative period using tests of platelet function</a:t>
            </a:r>
          </a:p>
          <a:p>
            <a:pPr marL="0" indent="0">
              <a:buNone/>
            </a:pPr>
            <a:r>
              <a:rPr lang="en-US" sz="2000" dirty="0" smtClean="0"/>
              <a:t>It is unclear which (if any) platelet function tests are precise and reliable enough to titrate antiplatelet agents over short periods of time.</a:t>
            </a:r>
            <a:endParaRPr lang="en-US" sz="2000" dirty="0"/>
          </a:p>
          <a:p>
            <a:pPr lvl="1"/>
            <a:r>
              <a:rPr lang="en-US" sz="1600" dirty="0" smtClean="0"/>
              <a:t>Arachidonic-induced (AA) platelet function is used to titrate aspirin therapy</a:t>
            </a:r>
            <a:endParaRPr lang="en-US" sz="1600" dirty="0"/>
          </a:p>
          <a:p>
            <a:pPr lvl="1"/>
            <a:r>
              <a:rPr lang="en-US" sz="1600" dirty="0" smtClean="0"/>
              <a:t>ADP-induced platelet function is used to titrate clopidogrel or dipyrimidole</a:t>
            </a:r>
            <a:endParaRPr lang="en-US" sz="1600" dirty="0"/>
          </a:p>
          <a:p>
            <a:pPr lvl="1"/>
            <a:r>
              <a:rPr lang="en-US" sz="1600" dirty="0" smtClean="0"/>
              <a:t>There is no reference method or gold standard for measuring platelet function, making assessment of accuracy difficult</a:t>
            </a:r>
          </a:p>
          <a:p>
            <a:pPr lvl="1"/>
            <a:r>
              <a:rPr lang="en-US" sz="1600" dirty="0" smtClean="0"/>
              <a:t>We chose to measure intra-assay precision, inter-assay precision, and reliability coefficient as a means to determine which platelet function tests are optimal for monitoring and titrating antiplatelet agents over short periods of time</a:t>
            </a:r>
            <a:endParaRPr lang="en-US" sz="1600" dirty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measures can be used to compare platelet function tests for suitability in titrating antiplatelet agents over short periods of time?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468151"/>
            <a:ext cx="7250202" cy="74739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614" y="1215547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5 tests of platelet function were compared in healthy volunteers and donors on daily aspirin and/or clopidogrel therapy.</a:t>
            </a:r>
          </a:p>
          <a:p>
            <a:pPr lvl="1"/>
            <a:r>
              <a:rPr lang="en-US" sz="2000" dirty="0" smtClean="0"/>
              <a:t>Light transmission aggregometry (LTA), Multiplate whole blood impedance aggregometry (Multiplate), VerifyNow whole blood aggregometry (VerifyNow) and TEG platelet mapping (TEG PM) were used to assess AA- and ADP-induced platelet function in both healthy volunteers and donors on aspirin (AA-induced only) or clopidogrel (ADP-induced only) therapy</a:t>
            </a:r>
          </a:p>
          <a:p>
            <a:pPr lvl="1"/>
            <a:r>
              <a:rPr lang="en-US" sz="2000" dirty="0" smtClean="0"/>
              <a:t>VASP flow cytometry was used to assess ADP-induced platelet function in both healthy volunteers and donors on daily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468151"/>
            <a:ext cx="7250202" cy="74739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614" y="1215547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Tests were compared by:</a:t>
            </a:r>
            <a:endParaRPr lang="en-US" dirty="0"/>
          </a:p>
          <a:p>
            <a:pPr lvl="1"/>
            <a:r>
              <a:rPr lang="en-US" sz="2000" dirty="0" smtClean="0"/>
              <a:t>Mean (SD) values between healthy volunteers and donors on aspirin and/or clopidogrel therapy</a:t>
            </a:r>
            <a:endParaRPr lang="en-US" sz="2000" dirty="0"/>
          </a:p>
          <a:p>
            <a:pPr lvl="1"/>
            <a:r>
              <a:rPr lang="en-US" sz="2000" dirty="0" smtClean="0"/>
              <a:t>Intra-assay precision (based upon duplicate analysis from samples obtained in a single blood draw)</a:t>
            </a:r>
            <a:endParaRPr lang="en-US" sz="2000" dirty="0"/>
          </a:p>
          <a:p>
            <a:pPr lvl="1"/>
            <a:r>
              <a:rPr lang="en-US" sz="2000" dirty="0" smtClean="0"/>
              <a:t>Inter-assay precision (duplicate results from each of two blood draws performed within 24-28 hours)</a:t>
            </a:r>
          </a:p>
          <a:p>
            <a:pPr lvl="1"/>
            <a:r>
              <a:rPr lang="en-US" sz="2000" dirty="0" smtClean="0"/>
              <a:t>Reliability coefficient: Ratio of between person variance to total (between person plus within person) variance, interpreted as intraclass coefficient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within person, between person, and biologic variability impact interpretation of repeat platelet function tests used </a:t>
            </a:r>
            <a:r>
              <a:rPr lang="en-US" dirty="0" smtClean="0"/>
              <a:t>to titrate antiplatelet agents after MCS?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73005"/>
            <a:ext cx="7250202" cy="747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8641" y="1115797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Multiplate whole blood aggregometry best differentiated AA-induced platelet function in healthy volunteers from donors on daily aspirin therapy.</a:t>
            </a:r>
          </a:p>
          <a:p>
            <a:pPr lvl="1"/>
            <a:r>
              <a:rPr lang="en-US" sz="2000" dirty="0" smtClean="0"/>
              <a:t>Mean AA-induced platelet function was ~ 5-fold higher in healthy volunteers (than donors on aspirin) for LTA, TEG PM, and Multiplate (Fig 1)</a:t>
            </a:r>
          </a:p>
          <a:p>
            <a:pPr lvl="1"/>
            <a:r>
              <a:rPr lang="en-US" sz="2000" dirty="0" smtClean="0"/>
              <a:t>Mean AA-induced platelet function was less than 2-fold higher in healthy volunteers for VerifyNow (Fig 1)</a:t>
            </a:r>
          </a:p>
          <a:p>
            <a:pPr lvl="1"/>
            <a:r>
              <a:rPr lang="en-US" sz="2000" dirty="0" smtClean="0"/>
              <a:t>Intra- and Inter-assay precision was best for VerifyNow, acceptable for Multiplate, but much higher for LTA and TEG PM (Table 1)</a:t>
            </a:r>
          </a:p>
          <a:p>
            <a:pPr lvl="1"/>
            <a:r>
              <a:rPr lang="en-US" sz="2000" dirty="0" smtClean="0"/>
              <a:t>Reliability coefficient was ≥ 0.40 for both healthy volunteers and donors on aspirin only for </a:t>
            </a:r>
            <a:r>
              <a:rPr lang="en-US" sz="2000" dirty="0" err="1" smtClean="0"/>
              <a:t>Multiplate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73005"/>
            <a:ext cx="7250202" cy="747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0160" y="920401"/>
            <a:ext cx="7793356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All tests except TEG PM differentiated ADP-induced platelet function between healthy volunteers and donors on daily </a:t>
            </a:r>
            <a:r>
              <a:rPr lang="en-US" dirty="0" err="1" smtClean="0"/>
              <a:t>clopidogrel</a:t>
            </a:r>
            <a:r>
              <a:rPr lang="en-US" dirty="0" smtClean="0"/>
              <a:t> therapy:</a:t>
            </a:r>
          </a:p>
          <a:p>
            <a:pPr lvl="1"/>
            <a:r>
              <a:rPr lang="en-US" sz="2000" dirty="0" smtClean="0"/>
              <a:t>Mean ADP-induced platelet function among healthy volunteers was ~ 2-fold higher than observed in donors on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for LTA, </a:t>
            </a:r>
            <a:r>
              <a:rPr lang="en-US" sz="2000" dirty="0" err="1" smtClean="0"/>
              <a:t>Multiplate</a:t>
            </a:r>
            <a:r>
              <a:rPr lang="en-US" sz="2000" dirty="0" smtClean="0"/>
              <a:t> and </a:t>
            </a:r>
            <a:r>
              <a:rPr lang="en-US" sz="2000" dirty="0" err="1" smtClean="0"/>
              <a:t>VerifyNow</a:t>
            </a:r>
            <a:r>
              <a:rPr lang="en-US" sz="2000" dirty="0" smtClean="0"/>
              <a:t> (Fig 2)</a:t>
            </a:r>
          </a:p>
          <a:p>
            <a:pPr lvl="1"/>
            <a:r>
              <a:rPr lang="en-US" sz="2000" dirty="0" smtClean="0"/>
              <a:t>TEG PM showed only minimal differences in ADP-induced platelet function between healthy volunteers and donors on daily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(Fig 2)</a:t>
            </a:r>
          </a:p>
          <a:p>
            <a:pPr lvl="1"/>
            <a:r>
              <a:rPr lang="en-US" sz="2000" dirty="0" smtClean="0"/>
              <a:t>Intra- and inter-assay precision was best on </a:t>
            </a:r>
            <a:r>
              <a:rPr lang="en-US" sz="2000" dirty="0" err="1" smtClean="0"/>
              <a:t>VerifyNow</a:t>
            </a:r>
            <a:r>
              <a:rPr lang="en-US" sz="2000" dirty="0" smtClean="0"/>
              <a:t>, but acceptable for TEG PM, </a:t>
            </a:r>
            <a:r>
              <a:rPr lang="en-US" sz="2000" dirty="0" err="1" smtClean="0"/>
              <a:t>Multiplate</a:t>
            </a:r>
            <a:r>
              <a:rPr lang="en-US" sz="2000" dirty="0" smtClean="0"/>
              <a:t>, and LTA.  VASP flow </a:t>
            </a:r>
            <a:r>
              <a:rPr lang="en-US" sz="2000" dirty="0" err="1" smtClean="0"/>
              <a:t>cytometry</a:t>
            </a:r>
            <a:r>
              <a:rPr lang="en-US" sz="2000" dirty="0" smtClean="0"/>
              <a:t> showed slightly higher inter-assay precision for donors on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(Table 2)</a:t>
            </a:r>
          </a:p>
          <a:p>
            <a:pPr lvl="1"/>
            <a:r>
              <a:rPr lang="en-US" sz="2000" dirty="0" smtClean="0"/>
              <a:t>Reliability coefficient was acceptable (≥ 0.40) by all tests in both healthy volunteers and donors on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, with the exception of TEG PM among healthy volunteers (R = 0.35)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860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Table 1. </a:t>
            </a:r>
            <a:r>
              <a:rPr lang="en-US" sz="2400" dirty="0"/>
              <a:t>Intra-assay and inter-assay precision for tests of arachidonic acid-induced platelet function among healthy volunteers and donors on daily aspirin therapy. 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1" y="5781670"/>
            <a:ext cx="6840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LTA = light transmission aggregometry, TEG PM = platelet mapping by </a:t>
            </a:r>
            <a:r>
              <a:rPr lang="en-US" dirty="0" smtClean="0"/>
              <a:t>thromboelastography</a:t>
            </a:r>
            <a:endParaRPr lang="en-US" i="1" dirty="0"/>
          </a:p>
          <a:p>
            <a:endParaRPr lang="en-US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8688"/>
              </p:ext>
            </p:extLst>
          </p:nvPr>
        </p:nvGraphicFramePr>
        <p:xfrm>
          <a:off x="860742" y="1896332"/>
          <a:ext cx="7726046" cy="38492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17862"/>
                <a:gridCol w="1124688"/>
                <a:gridCol w="527358"/>
                <a:gridCol w="1085435"/>
                <a:gridCol w="566611"/>
                <a:gridCol w="1122981"/>
                <a:gridCol w="529065"/>
                <a:gridCol w="1083728"/>
                <a:gridCol w="568318"/>
              </a:tblGrid>
              <a:tr h="6743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Healthy volunteers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Aspirin-treated donors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7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Intra-assay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Intra-assay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Inter-assay CV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3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VerifyNow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4.8%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3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TEG 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95.3%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1195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Introduction</vt:lpstr>
      <vt:lpstr>Question</vt:lpstr>
      <vt:lpstr>Methods</vt:lpstr>
      <vt:lpstr>Methods</vt:lpstr>
      <vt:lpstr>Question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Question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Alina Foo</cp:lastModifiedBy>
  <cp:revision>71</cp:revision>
  <dcterms:created xsi:type="dcterms:W3CDTF">2014-12-03T21:15:53Z</dcterms:created>
  <dcterms:modified xsi:type="dcterms:W3CDTF">2014-12-08T19:49:03Z</dcterms:modified>
</cp:coreProperties>
</file>