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0" r:id="rId2"/>
    <p:sldId id="257" r:id="rId3"/>
    <p:sldId id="264" r:id="rId4"/>
    <p:sldId id="270" r:id="rId5"/>
    <p:sldId id="269" r:id="rId6"/>
    <p:sldId id="265" r:id="rId7"/>
    <p:sldId id="266" r:id="rId8"/>
    <p:sldId id="267" r:id="rId9"/>
    <p:sldId id="268" r:id="rId10"/>
    <p:sldId id="276" r:id="rId11"/>
    <p:sldId id="258" r:id="rId12"/>
    <p:sldId id="275" r:id="rId13"/>
    <p:sldId id="272" r:id="rId14"/>
    <p:sldId id="273" r:id="rId15"/>
    <p:sldId id="277" r:id="rId16"/>
    <p:sldId id="26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1F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35" autoAdjust="0"/>
    <p:restoredTop sz="94660" autoAdjust="0"/>
  </p:normalViewPr>
  <p:slideViewPr>
    <p:cSldViewPr snapToGrid="0" snapToObjects="1">
      <p:cViewPr varScale="1">
        <p:scale>
          <a:sx n="108" d="100"/>
          <a:sy n="108" d="100"/>
        </p:scale>
        <p:origin x="114" y="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93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-2694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83FFA-3E67-DB41-B3A2-21169D97D067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0BE9DC-4AA4-B44E-8F32-4AD1D72B17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34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1524B2-032A-9342-AADA-6B28D1DAB08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F8BBE-5964-3B4B-9F39-2C8B2758F6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605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3.png"/><Relationship Id="rId7" Type="http://schemas.openxmlformats.org/officeDocument/2006/relationships/hyperlink" Target="https://www.facebook.com/ClinicalChemistry" TargetMode="External"/><Relationship Id="rId2" Type="http://schemas.openxmlformats.org/officeDocument/2006/relationships/hyperlink" Target="https://www.youtube.com/user/ClinicalChemistry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twitter.com/Clin_Chem_AACC" TargetMode="Externa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380" y="3836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accent4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685800" y="1328968"/>
            <a:ext cx="3304744" cy="39114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1F1F1F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400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4000" smtClean="0">
                <a:solidFill>
                  <a:schemeClr val="bg1">
                    <a:lumMod val="50000"/>
                  </a:schemeClr>
                </a:solidFill>
              </a:rPr>
            </a:br>
            <a:endParaRPr lang="en-US" sz="67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-1380" y="867303"/>
            <a:ext cx="9144000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0" dirty="0" smtClean="0">
                <a:solidFill>
                  <a:srgbClr val="B11F24"/>
                </a:solidFill>
              </a:rPr>
              <a:t>Journal Club</a:t>
            </a:r>
            <a:endParaRPr lang="en-US" sz="5400" b="0" dirty="0">
              <a:solidFill>
                <a:srgbClr val="B11F24"/>
              </a:solidFill>
            </a:endParaRPr>
          </a:p>
        </p:txBody>
      </p:sp>
      <p:pic>
        <p:nvPicPr>
          <p:cNvPr id="8" name="Picture 7" descr="AACC+tag_horiz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657" y="199780"/>
            <a:ext cx="2386209" cy="3928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20800"/>
            <a:ext cx="2057400" cy="4805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20800"/>
            <a:ext cx="6019800" cy="4805363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03175" y="693855"/>
            <a:ext cx="7250202" cy="747396"/>
          </a:xfrm>
        </p:spPr>
        <p:txBody>
          <a:bodyPr/>
          <a:lstStyle/>
          <a:p>
            <a:r>
              <a:rPr lang="en-US" dirty="0" smtClean="0"/>
              <a:t>Slide headline goes here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303175" y="1441251"/>
            <a:ext cx="7250202" cy="379418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Slide text goes here.</a:t>
            </a:r>
          </a:p>
          <a:p>
            <a:pPr lvl="1"/>
            <a:r>
              <a:rPr lang="en-US" dirty="0" smtClean="0"/>
              <a:t>Bulleted list item</a:t>
            </a:r>
          </a:p>
          <a:p>
            <a:pPr lvl="1"/>
            <a:r>
              <a:rPr lang="en-US" dirty="0" smtClean="0"/>
              <a:t>Bulleted list item</a:t>
            </a:r>
          </a:p>
          <a:p>
            <a:pPr lvl="1"/>
            <a:r>
              <a:rPr lang="en-US" dirty="0" smtClean="0"/>
              <a:t>Bulleted list item</a:t>
            </a:r>
          </a:p>
          <a:p>
            <a:pPr marL="0" indent="0">
              <a:buNone/>
            </a:pPr>
            <a:r>
              <a:rPr lang="en-US" dirty="0"/>
              <a:t>Slide text goes here.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Box 1"/>
          <p:cNvSpPr txBox="1">
            <a:spLocks noChangeArrowheads="1"/>
          </p:cNvSpPr>
          <p:nvPr userDrawn="1"/>
        </p:nvSpPr>
        <p:spPr bwMode="auto">
          <a:xfrm flipH="1">
            <a:off x="1333409" y="732559"/>
            <a:ext cx="6375581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7F7F7F"/>
              </a:solidFill>
              <a:latin typeface="Times New Roman" pitchFamily="18" charset="0"/>
              <a:ea typeface="MS PGothic" pitchFamily="34" charset="-128"/>
            </a:endParaRP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Thank you for participating in this month’s</a:t>
            </a:r>
          </a:p>
          <a:p>
            <a:pPr algn="ctr" defTabSz="914400" eaLnBrk="1" hangingPunct="1">
              <a:defRPr/>
            </a:pPr>
            <a:r>
              <a:rPr lang="en-US" sz="2400" i="1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Clinical Chemistry </a:t>
            </a: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Journal Club.</a:t>
            </a:r>
          </a:p>
          <a:p>
            <a:pPr algn="ctr" defTabSz="914400" eaLnBrk="1" hangingPunct="1">
              <a:defRPr/>
            </a:pPr>
            <a:endParaRPr lang="en-US" sz="2400" kern="1200" dirty="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Additional Journal Clubs are available at</a:t>
            </a: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B11F24"/>
                </a:solidFill>
                <a:latin typeface="Arial" charset="0"/>
                <a:ea typeface="+mn-ea"/>
                <a:cs typeface="Arial" charset="0"/>
              </a:rPr>
              <a:t>www.clinchem.org</a:t>
            </a:r>
          </a:p>
          <a:p>
            <a:pPr algn="ctr" defTabSz="914400" eaLnBrk="1" hangingPunct="1">
              <a:defRPr/>
            </a:pPr>
            <a:endParaRPr lang="en-US" sz="2400" kern="1200" dirty="0" smtClean="0">
              <a:solidFill>
                <a:srgbClr val="C00000"/>
              </a:solidFill>
              <a:latin typeface="Arial" charset="0"/>
              <a:ea typeface="+mn-ea"/>
              <a:cs typeface="Arial" charset="0"/>
            </a:endParaRP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Download the free </a:t>
            </a:r>
            <a:r>
              <a:rPr lang="en-US" sz="2400" i="1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Clinical Chemistry </a:t>
            </a: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app </a:t>
            </a: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on iTunes for additional content!</a:t>
            </a:r>
          </a:p>
        </p:txBody>
      </p:sp>
      <p:sp>
        <p:nvSpPr>
          <p:cNvPr id="9" name="TextBox 2"/>
          <p:cNvSpPr txBox="1">
            <a:spLocks noChangeArrowheads="1"/>
          </p:cNvSpPr>
          <p:nvPr userDrawn="1"/>
        </p:nvSpPr>
        <p:spPr bwMode="auto">
          <a:xfrm>
            <a:off x="3881730" y="4300850"/>
            <a:ext cx="1270000" cy="40005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9pPr>
          </a:lstStyle>
          <a:p>
            <a:pPr defTabSz="914400" eaLnBrk="1" hangingPunct="1">
              <a:defRPr/>
            </a:pP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Follow us</a:t>
            </a:r>
          </a:p>
        </p:txBody>
      </p:sp>
      <p:pic>
        <p:nvPicPr>
          <p:cNvPr id="10" name="Picture 9" descr="http://upload.wikimedia.org/wikipedia/commons/4/41/YouTube_icon_block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942" y="4868949"/>
            <a:ext cx="457200" cy="457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http://icons.iconarchive.com/icons/limav/flat-gradient-social/512/Twitter-icon.png">
            <a:hlinkClick r:id="rId4"/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004" y="4845879"/>
            <a:ext cx="501726" cy="501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409" y="4868062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>
            <a:hlinkClick r:id="rId7"/>
          </p:cNvPr>
          <p:cNvPicPr>
            <a:picLocks noChangeAspect="1" noChangeArrowheads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54690" y="4852947"/>
            <a:ext cx="457200" cy="489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672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96720"/>
            <a:ext cx="5111750" cy="442944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97200"/>
            <a:ext cx="3008313" cy="3128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798319"/>
            <a:ext cx="5486400" cy="29292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03175" y="812591"/>
            <a:ext cx="7250202" cy="7473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175" y="1559987"/>
            <a:ext cx="7250202" cy="3794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850" y="6243335"/>
            <a:ext cx="730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rgbClr val="81ADA8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935678" y="6459403"/>
            <a:ext cx="6042561" cy="0"/>
          </a:xfrm>
          <a:prstGeom prst="line">
            <a:avLst/>
          </a:prstGeom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ClinChem_2lines_title_B12025.eps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6" y="6046297"/>
            <a:ext cx="1871134" cy="777838"/>
          </a:xfrm>
          <a:prstGeom prst="rect">
            <a:avLst/>
          </a:prstGeom>
        </p:spPr>
      </p:pic>
      <p:pic>
        <p:nvPicPr>
          <p:cNvPr id="4" name="Picture 3" descr="AACC+tag_horiz_rgb.eps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927" y="276426"/>
            <a:ext cx="2023533" cy="33317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SzPct val="70000"/>
        <a:buFont typeface="Courier New"/>
        <a:buChar char="o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3"/>
          <p:cNvSpPr txBox="1">
            <a:spLocks/>
          </p:cNvSpPr>
          <p:nvPr/>
        </p:nvSpPr>
        <p:spPr>
          <a:xfrm>
            <a:off x="3719745" y="1971073"/>
            <a:ext cx="5343896" cy="470840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70000"/>
              <a:buFont typeface="Courier New"/>
              <a:buChar char="o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64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8800" b="1" dirty="0">
                <a:latin typeface="Arial" pitchFamily="34" charset="0"/>
                <a:cs typeface="Arial" pitchFamily="34" charset="0"/>
              </a:rPr>
              <a:t>Cannabinoid Concentrations Detected in Fatal </a:t>
            </a:r>
            <a:r>
              <a:rPr lang="en-US" sz="8800" b="1" dirty="0" smtClean="0">
                <a:latin typeface="Arial" pitchFamily="34" charset="0"/>
                <a:cs typeface="Arial" pitchFamily="34" charset="0"/>
              </a:rPr>
              <a:t>Road Traffic </a:t>
            </a:r>
            <a:r>
              <a:rPr lang="en-US" sz="8800" b="1" dirty="0">
                <a:latin typeface="Arial" pitchFamily="34" charset="0"/>
                <a:cs typeface="Arial" pitchFamily="34" charset="0"/>
              </a:rPr>
              <a:t>Collision Victims Compared with a </a:t>
            </a:r>
            <a:r>
              <a:rPr lang="en-US" sz="8800" b="1" dirty="0" smtClean="0">
                <a:latin typeface="Arial" pitchFamily="34" charset="0"/>
                <a:cs typeface="Arial" pitchFamily="34" charset="0"/>
              </a:rPr>
              <a:t>Population of </a:t>
            </a:r>
            <a:r>
              <a:rPr lang="en-US" sz="8800" b="1" dirty="0">
                <a:latin typeface="Arial" pitchFamily="34" charset="0"/>
                <a:cs typeface="Arial" pitchFamily="34" charset="0"/>
              </a:rPr>
              <a:t>Other </a:t>
            </a:r>
            <a:r>
              <a:rPr lang="en-US" sz="8800" b="1" dirty="0" smtClean="0">
                <a:latin typeface="Arial" pitchFamily="34" charset="0"/>
                <a:cs typeface="Arial" pitchFamily="34" charset="0"/>
              </a:rPr>
              <a:t>Post Mortem </a:t>
            </a:r>
            <a:r>
              <a:rPr lang="en-US" sz="8800" b="1" dirty="0">
                <a:latin typeface="Arial" pitchFamily="34" charset="0"/>
                <a:cs typeface="Arial" pitchFamily="34" charset="0"/>
              </a:rPr>
              <a:t>Cases</a:t>
            </a:r>
            <a:endParaRPr lang="en-US" sz="8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7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8000" dirty="0" smtClean="0">
                <a:latin typeface="Arial" pitchFamily="34" charset="0"/>
                <a:cs typeface="Arial" pitchFamily="34" charset="0"/>
              </a:rPr>
              <a:t>R. Andrews, K.G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. Murphy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, L.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Nahar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and 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8000" dirty="0" smtClean="0">
                <a:latin typeface="Arial" pitchFamily="34" charset="0"/>
                <a:cs typeface="Arial" pitchFamily="34" charset="0"/>
              </a:rPr>
              <a:t>S. 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Paterson </a:t>
            </a:r>
            <a:endParaRPr lang="en-US" sz="80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68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68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68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6800" b="1" dirty="0" smtClean="0">
                <a:latin typeface="Arial" pitchFamily="34" charset="0"/>
                <a:cs typeface="Arial" pitchFamily="34" charset="0"/>
              </a:rPr>
              <a:t>October 2015</a:t>
            </a:r>
            <a:endParaRPr lang="en-US" sz="6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96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sz="6400" dirty="0" smtClean="0">
                <a:latin typeface="Arial" pitchFamily="34" charset="0"/>
                <a:cs typeface="Arial" pitchFamily="34" charset="0"/>
              </a:rPr>
              <a:t>www.clinchem.org/content/61/10/1256.full</a:t>
            </a:r>
            <a:endParaRPr lang="en-US" sz="6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en-US" sz="128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sz="5200" dirty="0" smtClean="0">
                <a:latin typeface="Arial" pitchFamily="34" charset="0"/>
                <a:cs typeface="Arial" pitchFamily="34" charset="0"/>
              </a:rPr>
              <a:t>© Copyright 2015 by the American Association for Clinical Chemistry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270" y="1971073"/>
            <a:ext cx="3494398" cy="470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98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248507"/>
            <a:ext cx="7793356" cy="4994827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3300" dirty="0" smtClean="0"/>
              <a:t>Non-RTC cases (n = 114)</a:t>
            </a:r>
          </a:p>
          <a:p>
            <a:pPr lvl="1">
              <a:spcBef>
                <a:spcPts val="600"/>
              </a:spcBef>
            </a:pPr>
            <a:r>
              <a:rPr lang="en-GB" dirty="0" smtClean="0"/>
              <a:t>29 were positive for any </a:t>
            </a:r>
            <a:r>
              <a:rPr lang="en-GB" dirty="0" err="1" smtClean="0"/>
              <a:t>cannabinoid</a:t>
            </a:r>
            <a:r>
              <a:rPr lang="en-GB" dirty="0" smtClean="0"/>
              <a:t> (25%)</a:t>
            </a:r>
          </a:p>
          <a:p>
            <a:pPr lvl="1">
              <a:lnSpc>
                <a:spcPct val="120000"/>
              </a:lnSpc>
            </a:pPr>
            <a:r>
              <a:rPr lang="en-GB" dirty="0" smtClean="0"/>
              <a:t>Median age  - 39 yrs (range 18 – 60)</a:t>
            </a:r>
          </a:p>
          <a:p>
            <a:pPr lvl="1">
              <a:lnSpc>
                <a:spcPct val="120000"/>
              </a:lnSpc>
            </a:pPr>
            <a:r>
              <a:rPr lang="en-GB" dirty="0" smtClean="0"/>
              <a:t>26% of males tested were positive</a:t>
            </a:r>
          </a:p>
          <a:p>
            <a:pPr lvl="1">
              <a:lnSpc>
                <a:spcPct val="120000"/>
              </a:lnSpc>
            </a:pPr>
            <a:r>
              <a:rPr lang="en-GB" dirty="0" smtClean="0"/>
              <a:t>28% of females tested were positive</a:t>
            </a:r>
          </a:p>
          <a:p>
            <a:pPr lvl="1">
              <a:lnSpc>
                <a:spcPct val="120000"/>
              </a:lnSpc>
            </a:pPr>
            <a:r>
              <a:rPr lang="en-GB" dirty="0" smtClean="0"/>
              <a:t>Included found dead - drug/alcohol related deaths (15) followed by hanging (6) and found dead - unknown cause (3) as next most common</a:t>
            </a:r>
          </a:p>
          <a:p>
            <a:pPr lvl="1"/>
            <a:endParaRPr lang="en-GB" sz="2100" dirty="0" smtClean="0"/>
          </a:p>
          <a:p>
            <a:pPr marL="0" indent="0">
              <a:buNone/>
            </a:pPr>
            <a:r>
              <a:rPr lang="en-US" sz="3300" dirty="0" smtClean="0"/>
              <a:t>RTC cases (n = 100)</a:t>
            </a:r>
            <a:endParaRPr lang="en-US" sz="3300" dirty="0"/>
          </a:p>
          <a:p>
            <a:pPr lvl="1">
              <a:lnSpc>
                <a:spcPct val="120000"/>
              </a:lnSpc>
            </a:pPr>
            <a:r>
              <a:rPr lang="en-US" dirty="0" smtClean="0"/>
              <a:t>21 were positive for any </a:t>
            </a:r>
            <a:r>
              <a:rPr lang="en-US" dirty="0" err="1" smtClean="0"/>
              <a:t>cannabinoid</a:t>
            </a:r>
            <a:r>
              <a:rPr lang="en-US" dirty="0" smtClean="0"/>
              <a:t> (21%)</a:t>
            </a:r>
          </a:p>
          <a:p>
            <a:pPr lvl="1">
              <a:lnSpc>
                <a:spcPct val="120000"/>
              </a:lnSpc>
            </a:pPr>
            <a:r>
              <a:rPr lang="en-GB" dirty="0" smtClean="0"/>
              <a:t>Median age – 24 yrs (range 16 – 57)</a:t>
            </a:r>
          </a:p>
          <a:p>
            <a:pPr lvl="1">
              <a:lnSpc>
                <a:spcPct val="120000"/>
              </a:lnSpc>
            </a:pPr>
            <a:r>
              <a:rPr lang="en-GB" dirty="0" smtClean="0"/>
              <a:t>22% of males tested were positive</a:t>
            </a:r>
          </a:p>
          <a:p>
            <a:pPr lvl="1">
              <a:lnSpc>
                <a:spcPct val="120000"/>
              </a:lnSpc>
            </a:pPr>
            <a:r>
              <a:rPr lang="en-GB" dirty="0" smtClean="0"/>
              <a:t>17% of females tested were positive</a:t>
            </a:r>
            <a:endParaRPr lang="en-US" dirty="0"/>
          </a:p>
          <a:p>
            <a:pPr lvl="1">
              <a:lnSpc>
                <a:spcPct val="120000"/>
              </a:lnSpc>
            </a:pPr>
            <a:r>
              <a:rPr lang="en-US" dirty="0" smtClean="0"/>
              <a:t>Included motorcyclists (9), pedestrians (4), car drivers(4), car passengers (3) and pedal cyclist (1)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half" idx="2"/>
          </p:nvPr>
        </p:nvSpPr>
        <p:spPr>
          <a:xfrm>
            <a:off x="457199" y="1421979"/>
            <a:ext cx="4737835" cy="4249059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1700" dirty="0" smtClean="0"/>
              <a:t> </a:t>
            </a:r>
            <a:r>
              <a:rPr lang="en-US" sz="1800" dirty="0" smtClean="0"/>
              <a:t>The incidence of </a:t>
            </a:r>
            <a:r>
              <a:rPr lang="en-US" sz="1800" dirty="0" err="1" smtClean="0"/>
              <a:t>cannabinoids</a:t>
            </a:r>
            <a:r>
              <a:rPr lang="en-US" sz="1800" dirty="0" smtClean="0"/>
              <a:t> detected  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800" dirty="0" smtClean="0"/>
              <a:t>   in non-RTC and RTC cases was similar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800" dirty="0" smtClean="0"/>
              <a:t>   (25% </a:t>
            </a:r>
            <a:r>
              <a:rPr lang="en-US" sz="1800" dirty="0" err="1" smtClean="0"/>
              <a:t>vs</a:t>
            </a:r>
            <a:r>
              <a:rPr lang="en-US" sz="1800" dirty="0" smtClean="0"/>
              <a:t> 21%)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en-US" sz="18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1800" dirty="0" smtClean="0"/>
              <a:t> THC was detected more frequently in  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800" dirty="0" smtClean="0"/>
              <a:t>   </a:t>
            </a:r>
            <a:r>
              <a:rPr lang="en-US" sz="1800" dirty="0" err="1" smtClean="0"/>
              <a:t>cannabinoid</a:t>
            </a:r>
            <a:r>
              <a:rPr lang="en-US" sz="1800" dirty="0" smtClean="0"/>
              <a:t> positive RTC cases than  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800" dirty="0" smtClean="0"/>
              <a:t>   </a:t>
            </a:r>
            <a:r>
              <a:rPr lang="en-US" sz="1800" dirty="0" err="1" smtClean="0"/>
              <a:t>cannabinoid</a:t>
            </a:r>
            <a:r>
              <a:rPr lang="en-US" sz="1800" dirty="0" smtClean="0"/>
              <a:t> positive non-RTC cases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800" dirty="0" smtClean="0"/>
              <a:t>   (90% </a:t>
            </a:r>
            <a:r>
              <a:rPr lang="en-US" sz="1800" dirty="0" err="1" smtClean="0"/>
              <a:t>vs</a:t>
            </a:r>
            <a:r>
              <a:rPr lang="en-US" sz="1800" dirty="0" smtClean="0"/>
              <a:t> 59%, </a:t>
            </a:r>
            <a:r>
              <a:rPr lang="en-US" sz="1800" i="1" dirty="0" smtClean="0"/>
              <a:t>P</a:t>
            </a:r>
            <a:r>
              <a:rPr lang="en-US" sz="1800" dirty="0" smtClean="0"/>
              <a:t> = 0.01)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en-US" sz="18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1800" dirty="0" smtClean="0"/>
              <a:t> There was no significant difference in the 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800" dirty="0" smtClean="0"/>
              <a:t>   incidence of 11-OH-THC and THC-COOH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800" dirty="0" smtClean="0"/>
              <a:t>   between non-RTC and RTC cases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n-GB" sz="18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sz="1800" dirty="0" smtClean="0"/>
              <a:t> CBD and CBN were only detected in a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GB" sz="1800" dirty="0" smtClean="0"/>
              <a:t>   small number of cases</a:t>
            </a:r>
            <a:endParaRPr lang="en-US" sz="1800" dirty="0" smtClean="0"/>
          </a:p>
          <a:p>
            <a:pPr algn="just">
              <a:spcBef>
                <a:spcPts val="0"/>
              </a:spcBef>
            </a:pPr>
            <a:endParaRPr lang="en-US" sz="1900" dirty="0" smtClean="0"/>
          </a:p>
          <a:p>
            <a:pPr>
              <a:spcBef>
                <a:spcPts val="0"/>
              </a:spcBef>
            </a:pPr>
            <a:endParaRPr lang="en-US" sz="19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5834" y="696003"/>
            <a:ext cx="5029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latin typeface="+mj-lt"/>
              </a:rPr>
              <a:t>Results</a:t>
            </a:r>
            <a:endParaRPr lang="en-US" sz="3000" b="1" dirty="0">
              <a:latin typeface="+mj-lt"/>
            </a:endParaRPr>
          </a:p>
        </p:txBody>
      </p:sp>
      <p:pic>
        <p:nvPicPr>
          <p:cNvPr id="11" name="Picture 1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44358" y="1250000"/>
            <a:ext cx="3185280" cy="3002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97159" y="4440388"/>
            <a:ext cx="3389641" cy="770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5297159" y="5328138"/>
            <a:ext cx="3521526" cy="69249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sz="1300" b="1" dirty="0" smtClean="0">
                <a:solidFill>
                  <a:srgbClr val="B11F24"/>
                </a:solidFill>
              </a:rPr>
              <a:t>Table 1</a:t>
            </a:r>
            <a:r>
              <a:rPr lang="en-US" sz="1300" dirty="0" smtClean="0">
                <a:solidFill>
                  <a:srgbClr val="B11F24"/>
                </a:solidFill>
              </a:rPr>
              <a:t>. </a:t>
            </a:r>
            <a:r>
              <a:rPr lang="en-GB" sz="1300" dirty="0" err="1" smtClean="0"/>
              <a:t>Cannabinoid</a:t>
            </a:r>
            <a:r>
              <a:rPr lang="en-GB" sz="1300" dirty="0" smtClean="0"/>
              <a:t> concentrations (µg/L) detected in post mortem blood from non-RTC cases and RTC cases</a:t>
            </a:r>
            <a:r>
              <a:rPr lang="en-US" sz="1300" dirty="0" smtClean="0">
                <a:solidFill>
                  <a:srgbClr val="B11F24"/>
                </a:solidFill>
              </a:rPr>
              <a:t> </a:t>
            </a:r>
            <a:endParaRPr lang="en-US" sz="13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half" idx="2"/>
          </p:nvPr>
        </p:nvSpPr>
        <p:spPr>
          <a:xfrm>
            <a:off x="457199" y="1421978"/>
            <a:ext cx="5169878" cy="430181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sz="2200" dirty="0" smtClean="0"/>
              <a:t> </a:t>
            </a:r>
            <a:r>
              <a:rPr lang="en-GB" sz="2400" dirty="0" smtClean="0"/>
              <a:t>Concentrations of THC in </a:t>
            </a:r>
            <a:r>
              <a:rPr lang="en-GB" sz="2400" dirty="0" err="1" smtClean="0"/>
              <a:t>cannabinoid</a:t>
            </a:r>
            <a:r>
              <a:rPr lang="en-GB" sz="2400" dirty="0" smtClean="0"/>
              <a:t> positive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400" dirty="0" smtClean="0"/>
              <a:t>  RTC cases </a:t>
            </a:r>
            <a:r>
              <a:rPr lang="en-GB" sz="2400" dirty="0" err="1" smtClean="0"/>
              <a:t>significanlty</a:t>
            </a:r>
            <a:r>
              <a:rPr lang="en-GB" sz="2400" dirty="0" smtClean="0"/>
              <a:t> higher than in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sz="2400" dirty="0" smtClean="0"/>
              <a:t>  </a:t>
            </a:r>
            <a:r>
              <a:rPr lang="en-GB" sz="2400" dirty="0" err="1" smtClean="0"/>
              <a:t>cannabinoid</a:t>
            </a:r>
            <a:r>
              <a:rPr lang="en-GB" sz="2400" dirty="0" smtClean="0"/>
              <a:t> positive non-RTC cases (</a:t>
            </a:r>
            <a:r>
              <a:rPr lang="en-GB" sz="2400" i="1" dirty="0" smtClean="0"/>
              <a:t>P</a:t>
            </a:r>
            <a:r>
              <a:rPr lang="en-GB" sz="2400" dirty="0" smtClean="0"/>
              <a:t> = 0.01)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sz="2400" dirty="0" smtClean="0"/>
              <a:t> When only RTC drivers (excluding passengers 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400" dirty="0" smtClean="0"/>
              <a:t>  pedestrians) compared to non-RTC cases, no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400" dirty="0" smtClean="0"/>
              <a:t>  longer statistically significant but similar trend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sz="2400" dirty="0" smtClean="0"/>
              <a:t>  observed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sz="2400" dirty="0" smtClean="0"/>
              <a:t> No significant difference in the distribution of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400" dirty="0" smtClean="0"/>
              <a:t>  concentrations of 11-OH-THC and THC-COOH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400" dirty="0" smtClean="0"/>
              <a:t>  between the positive RTC cases and the positive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sz="2400" dirty="0" smtClean="0"/>
              <a:t>  non-RTC cases (</a:t>
            </a:r>
            <a:r>
              <a:rPr lang="en-GB" sz="2400" i="1" dirty="0" smtClean="0"/>
              <a:t>P</a:t>
            </a:r>
            <a:r>
              <a:rPr lang="en-GB" sz="2400" dirty="0" smtClean="0"/>
              <a:t> = 0.34 and 0.12)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sz="2400" dirty="0" smtClean="0"/>
              <a:t> CBD and CBN were not compared due to a low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sz="2400" dirty="0" smtClean="0"/>
              <a:t>  incidence of cases positive for these compounds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n-GB" sz="2400" dirty="0" smtClean="0"/>
          </a:p>
          <a:p>
            <a:pPr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5834" y="696003"/>
            <a:ext cx="5029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latin typeface="+mj-lt"/>
              </a:rPr>
              <a:t>Results</a:t>
            </a:r>
            <a:endParaRPr lang="en-US" sz="3000" b="1" dirty="0">
              <a:latin typeface="+mj-lt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46788" y="696003"/>
            <a:ext cx="2170533" cy="479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5424854" y="5495191"/>
            <a:ext cx="2986996" cy="93871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rgbClr val="B11F24"/>
                </a:solidFill>
              </a:rPr>
              <a:t>Figure 1</a:t>
            </a:r>
            <a:r>
              <a:rPr lang="en-US" sz="1100" dirty="0" smtClean="0">
                <a:solidFill>
                  <a:srgbClr val="B11F24"/>
                </a:solidFill>
              </a:rPr>
              <a:t>. </a:t>
            </a:r>
            <a:r>
              <a:rPr lang="en-US" sz="1100" dirty="0" err="1" smtClean="0"/>
              <a:t>Boxplot</a:t>
            </a:r>
            <a:r>
              <a:rPr lang="en-US" sz="1100" dirty="0" smtClean="0"/>
              <a:t> diagrams displaying the median and </a:t>
            </a:r>
            <a:r>
              <a:rPr lang="en-US" sz="1100" dirty="0" err="1" smtClean="0"/>
              <a:t>interquartile</a:t>
            </a:r>
            <a:r>
              <a:rPr lang="en-US" sz="1100" dirty="0" smtClean="0"/>
              <a:t> range of THC, 11-OH-THC, and THC-COOH concentrations detected in the </a:t>
            </a:r>
            <a:r>
              <a:rPr lang="en-US" sz="1100" dirty="0" err="1" smtClean="0"/>
              <a:t>cannabinoid</a:t>
            </a:r>
            <a:r>
              <a:rPr lang="en-US" sz="1100" dirty="0" smtClean="0"/>
              <a:t>-positive victims of fatal RTCs and non-RTC cases. </a:t>
            </a:r>
            <a:endParaRPr lang="en-US" sz="11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401286"/>
            <a:ext cx="7793356" cy="4515938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300" dirty="0" smtClean="0"/>
              <a:t>Categorization of THC concentrations</a:t>
            </a:r>
          </a:p>
          <a:p>
            <a:pPr lvl="1"/>
            <a:r>
              <a:rPr lang="en-US" sz="1700" dirty="0" smtClean="0"/>
              <a:t>Significant difference in distribution across 4 categories for non-RTC and RTC cases</a:t>
            </a:r>
          </a:p>
          <a:p>
            <a:pPr lvl="1"/>
            <a:r>
              <a:rPr lang="en-US" sz="1700" dirty="0" smtClean="0"/>
              <a:t>Non-RTC cases grouped mostly in categories 1 and 2 (&lt; 3.5 µg/L)</a:t>
            </a:r>
          </a:p>
          <a:p>
            <a:pPr lvl="1">
              <a:spcAft>
                <a:spcPts val="1200"/>
              </a:spcAft>
            </a:pPr>
            <a:r>
              <a:rPr lang="en-US" sz="1700" dirty="0" smtClean="0"/>
              <a:t>RTC cases grouped mostly in categories 2 and 4  (0 - 3.5 µg/L and &gt; 3.5 µg/L)</a:t>
            </a:r>
            <a:endParaRPr lang="en-US" sz="2300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en-US" sz="2300" dirty="0" smtClean="0"/>
              <a:t>Other drugs and alcohol in the RTC group</a:t>
            </a:r>
            <a:endParaRPr lang="en-US" sz="2300" dirty="0"/>
          </a:p>
          <a:p>
            <a:pPr lvl="1"/>
            <a:r>
              <a:rPr lang="en-US" sz="1700" dirty="0" smtClean="0"/>
              <a:t>Cannabis most common drug detected (21 cases)</a:t>
            </a:r>
          </a:p>
          <a:p>
            <a:pPr lvl="1"/>
            <a:r>
              <a:rPr lang="en-GB" sz="1700" dirty="0" smtClean="0"/>
              <a:t>Next most common were drugs associated with emergency treatment (7 cases) then cocaine (5 cases)</a:t>
            </a:r>
            <a:endParaRPr lang="en-US" sz="1700" dirty="0"/>
          </a:p>
          <a:p>
            <a:pPr lvl="1"/>
            <a:r>
              <a:rPr lang="en-US" sz="1700" dirty="0" smtClean="0"/>
              <a:t>No other drugs detected in conjunction with cannabis</a:t>
            </a:r>
            <a:endParaRPr lang="en-US" sz="1700" dirty="0"/>
          </a:p>
          <a:p>
            <a:pPr lvl="1"/>
            <a:r>
              <a:rPr lang="en-US" sz="1700" dirty="0" smtClean="0"/>
              <a:t>More cases positive for cannabis than  alcohol &gt; 80 mg/</a:t>
            </a:r>
            <a:r>
              <a:rPr lang="en-US" sz="1700" dirty="0" err="1" smtClean="0"/>
              <a:t>dL</a:t>
            </a:r>
            <a:r>
              <a:rPr lang="en-US" sz="1700" dirty="0" smtClean="0"/>
              <a:t> (17 cases)</a:t>
            </a:r>
            <a:endParaRPr lang="en-US" sz="1700" dirty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/>
          <a:lstStyle/>
          <a:p>
            <a:pPr marL="0" indent="0">
              <a:buNone/>
            </a:pPr>
            <a:r>
              <a:rPr lang="en-US" sz="2500" dirty="0" smtClean="0"/>
              <a:t>Why might the low number of cases with CBD and CBN detected in them be important and how might this impact on any future studies undertaken?</a:t>
            </a:r>
            <a:endParaRPr lang="en-US" sz="2500" dirty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401286"/>
            <a:ext cx="7793356" cy="4131024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sz="2300" dirty="0" smtClean="0"/>
              <a:t>This study informs the debate on cannabis-impaired driving by</a:t>
            </a: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1700" dirty="0" smtClean="0"/>
              <a:t>Providing data on THC, 11-OH-THC, THC-COOH, CBD and CBN concentrations in post mortem blood</a:t>
            </a:r>
            <a:endParaRPr lang="en-US" sz="1700" dirty="0"/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1700" dirty="0" smtClean="0"/>
              <a:t>Detecting higher THC concentrations in fatal RTC victims compared to routine post mortem cases even though there was a similar incidence of </a:t>
            </a:r>
            <a:r>
              <a:rPr lang="en-US" sz="1700" dirty="0" err="1" smtClean="0"/>
              <a:t>cannabinoids</a:t>
            </a:r>
            <a:r>
              <a:rPr lang="en-US" sz="1700" dirty="0" smtClean="0"/>
              <a:t> in both groups</a:t>
            </a: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GB" sz="1700" dirty="0" smtClean="0"/>
              <a:t>Only detecting CBD and CBN in a small number of cases – previously suggested as potential markers for recent ingestion</a:t>
            </a:r>
            <a:endParaRPr lang="en-US" sz="1700" dirty="0" smtClean="0"/>
          </a:p>
          <a:p>
            <a:pPr lvl="1">
              <a:lnSpc>
                <a:spcPct val="110000"/>
              </a:lnSpc>
            </a:pPr>
            <a:r>
              <a:rPr lang="en-GB" sz="1700" dirty="0" smtClean="0"/>
              <a:t>Detecting more RTC cases positive for </a:t>
            </a:r>
            <a:r>
              <a:rPr lang="en-GB" sz="1700" dirty="0" err="1" smtClean="0"/>
              <a:t>cannabinoids</a:t>
            </a:r>
            <a:r>
              <a:rPr lang="en-GB" sz="1700" dirty="0" smtClean="0"/>
              <a:t> than alcohol &gt; 80 mg/</a:t>
            </a:r>
            <a:r>
              <a:rPr lang="en-GB" sz="1700" dirty="0" err="1" smtClean="0"/>
              <a:t>dL</a:t>
            </a:r>
            <a:endParaRPr lang="en-GB" sz="1700" dirty="0" smtClean="0"/>
          </a:p>
          <a:p>
            <a:pPr lvl="1"/>
            <a:endParaRPr lang="en-US" sz="2100" dirty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5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>
            <a:normAutofit fontScale="925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500" dirty="0" smtClean="0"/>
              <a:t>Cannabis use</a:t>
            </a:r>
          </a:p>
          <a:p>
            <a:pPr lvl="1"/>
            <a:r>
              <a:rPr lang="en-GB" sz="1800" dirty="0" smtClean="0"/>
              <a:t>Most prevalent drug used worldwide</a:t>
            </a:r>
            <a:endParaRPr lang="en-US" sz="1800" dirty="0" smtClean="0"/>
          </a:p>
          <a:p>
            <a:pPr lvl="1">
              <a:spcAft>
                <a:spcPts val="600"/>
              </a:spcAft>
            </a:pPr>
            <a:r>
              <a:rPr lang="en-US" sz="1800" dirty="0" smtClean="0"/>
              <a:t>Increase in use since legalization in 4 US states and approval of medical cannabis in 23 US states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500" dirty="0" smtClean="0"/>
              <a:t>Cannabis and driving</a:t>
            </a:r>
            <a:endParaRPr lang="en-US" sz="2500" dirty="0"/>
          </a:p>
          <a:p>
            <a:pPr lvl="1"/>
            <a:r>
              <a:rPr lang="en-US" sz="1800" dirty="0" smtClean="0"/>
              <a:t>Impairs driving skills, reduces reaction times, road-tracking performance, performance in divided attention tasks and hand-eye    co-ordination</a:t>
            </a:r>
          </a:p>
          <a:p>
            <a:pPr lvl="1"/>
            <a:r>
              <a:rPr lang="en-US" sz="1800" dirty="0" smtClean="0"/>
              <a:t>Acute cannabis consumption doubles risk of motor vehicle collision resulting in injury or death</a:t>
            </a:r>
          </a:p>
          <a:p>
            <a:pPr lvl="1"/>
            <a:r>
              <a:rPr lang="en-US" sz="1800" dirty="0" smtClean="0"/>
              <a:t>Most prevalent drug detected in fatal road traffic accidents after alcohol</a:t>
            </a:r>
            <a:endParaRPr lang="en-US" sz="1800" dirty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248508"/>
            <a:ext cx="7793356" cy="4862146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GB" sz="3000" dirty="0" err="1" smtClean="0"/>
              <a:t>Cannabinoids</a:t>
            </a:r>
            <a:r>
              <a:rPr lang="en-GB" sz="3000" dirty="0" smtClean="0"/>
              <a:t> in post mortem blood</a:t>
            </a:r>
          </a:p>
          <a:p>
            <a:pPr lvl="1">
              <a:lnSpc>
                <a:spcPct val="120000"/>
              </a:lnSpc>
            </a:pPr>
            <a:r>
              <a:rPr lang="en-US" sz="2200" dirty="0" smtClean="0"/>
              <a:t>Lack of data on prevalence of cannabis in fatal road traffic collisions</a:t>
            </a:r>
          </a:p>
          <a:p>
            <a:pPr lvl="1">
              <a:lnSpc>
                <a:spcPct val="120000"/>
              </a:lnSpc>
            </a:pPr>
            <a:r>
              <a:rPr lang="en-GB" sz="2200" dirty="0" smtClean="0"/>
              <a:t>Lack of data on concentrations of </a:t>
            </a:r>
          </a:p>
          <a:p>
            <a:pPr lvl="2">
              <a:lnSpc>
                <a:spcPct val="120000"/>
              </a:lnSpc>
            </a:pPr>
            <a:r>
              <a:rPr lang="en-GB" sz="2200" dirty="0" smtClean="0"/>
              <a:t>Psychoactive component ∆</a:t>
            </a:r>
            <a:r>
              <a:rPr lang="en-GB" sz="2200" baseline="30000" dirty="0" smtClean="0"/>
              <a:t>9</a:t>
            </a:r>
            <a:r>
              <a:rPr lang="en-GB" sz="2200" dirty="0" smtClean="0"/>
              <a:t>-tetrahydrocannabinol (THC)</a:t>
            </a:r>
          </a:p>
          <a:p>
            <a:pPr lvl="2">
              <a:lnSpc>
                <a:spcPct val="120000"/>
              </a:lnSpc>
            </a:pPr>
            <a:r>
              <a:rPr lang="en-GB" sz="2200" dirty="0" smtClean="0"/>
              <a:t>Metabolites 11-hydroxy-THC (11-OH-THC)  and 11-nor-THC-9-carboxylic acid (THC-COOH)</a:t>
            </a:r>
          </a:p>
          <a:p>
            <a:pPr lvl="2">
              <a:lnSpc>
                <a:spcPct val="120000"/>
              </a:lnSpc>
            </a:pPr>
            <a:r>
              <a:rPr lang="en-GB" sz="2200" dirty="0" smtClean="0"/>
              <a:t>Other </a:t>
            </a:r>
            <a:r>
              <a:rPr lang="en-GB" sz="2200" dirty="0" err="1" smtClean="0"/>
              <a:t>cannabinoids</a:t>
            </a:r>
            <a:r>
              <a:rPr lang="en-GB" sz="2200" dirty="0" smtClean="0"/>
              <a:t> - </a:t>
            </a:r>
            <a:r>
              <a:rPr lang="en-GB" sz="2200" dirty="0" err="1" smtClean="0"/>
              <a:t>cannabidiol</a:t>
            </a:r>
            <a:r>
              <a:rPr lang="en-GB" sz="2200" dirty="0" smtClean="0"/>
              <a:t>  (CBD) and </a:t>
            </a:r>
            <a:r>
              <a:rPr lang="en-GB" sz="2200" dirty="0" err="1" smtClean="0"/>
              <a:t>cannabinol</a:t>
            </a:r>
            <a:r>
              <a:rPr lang="en-GB" sz="2200" dirty="0" smtClean="0"/>
              <a:t> (CBN)</a:t>
            </a:r>
            <a:endParaRPr lang="en-US" sz="2200" dirty="0" smtClean="0"/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sz="2200" dirty="0" smtClean="0"/>
              <a:t>Lack of good control data</a:t>
            </a:r>
          </a:p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3000" dirty="0" smtClean="0"/>
              <a:t>Difficulty with interpretation</a:t>
            </a:r>
            <a:endParaRPr lang="en-US" sz="3000" dirty="0"/>
          </a:p>
          <a:p>
            <a:pPr lvl="1">
              <a:lnSpc>
                <a:spcPct val="120000"/>
              </a:lnSpc>
            </a:pPr>
            <a:r>
              <a:rPr lang="en-US" sz="2200" dirty="0" smtClean="0"/>
              <a:t>Frequent users may have detectable concentrations for several days after consumption</a:t>
            </a:r>
            <a:endParaRPr lang="en-US" sz="2200" dirty="0"/>
          </a:p>
          <a:p>
            <a:pPr lvl="1">
              <a:lnSpc>
                <a:spcPct val="120000"/>
              </a:lnSpc>
            </a:pPr>
            <a:r>
              <a:rPr lang="en-US" sz="2200" dirty="0" smtClean="0"/>
              <a:t>Post mortem redistribution must be considered</a:t>
            </a:r>
            <a:endParaRPr lang="en-US" sz="2200" dirty="0"/>
          </a:p>
          <a:p>
            <a:pPr lvl="2">
              <a:lnSpc>
                <a:spcPct val="120000"/>
              </a:lnSpc>
            </a:pPr>
            <a:r>
              <a:rPr lang="en-GB" sz="2200" dirty="0" smtClean="0"/>
              <a:t>Highly </a:t>
            </a:r>
            <a:r>
              <a:rPr lang="en-GB" sz="2200" dirty="0" err="1" smtClean="0"/>
              <a:t>lipophillic</a:t>
            </a:r>
            <a:r>
              <a:rPr lang="en-GB" sz="2200" dirty="0" smtClean="0"/>
              <a:t> compounds such as THC may be sequestered in body fats and then released into the blood after death</a:t>
            </a:r>
            <a:endParaRPr lang="en-US" sz="2200" dirty="0" smtClean="0"/>
          </a:p>
          <a:p>
            <a:pPr lvl="1">
              <a:buNone/>
            </a:pPr>
            <a:endParaRPr lang="en-US" sz="19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GB" sz="2500" dirty="0" smtClean="0"/>
              <a:t>O</a:t>
            </a:r>
            <a:r>
              <a:rPr lang="en-GB" sz="2300" dirty="0" smtClean="0"/>
              <a:t>bjectives</a:t>
            </a:r>
            <a:endParaRPr lang="en-US" sz="2300" dirty="0" smtClean="0"/>
          </a:p>
          <a:p>
            <a:pPr lvl="1"/>
            <a:r>
              <a:rPr lang="en-US" sz="1700" dirty="0" smtClean="0"/>
              <a:t>Compare between fatal </a:t>
            </a:r>
            <a:r>
              <a:rPr lang="en-US" sz="1800" dirty="0" smtClean="0"/>
              <a:t>road traffic collision</a:t>
            </a:r>
            <a:r>
              <a:rPr lang="en-US" sz="1700" dirty="0" smtClean="0"/>
              <a:t> (RTC) victims and other routine non-RTC coroners’ cases (in post mortem blood)</a:t>
            </a:r>
          </a:p>
          <a:p>
            <a:pPr lvl="2"/>
            <a:r>
              <a:rPr lang="en-US" sz="1700" dirty="0" smtClean="0"/>
              <a:t>Prevalence of </a:t>
            </a:r>
            <a:r>
              <a:rPr lang="en-US" sz="1700" dirty="0" err="1" smtClean="0"/>
              <a:t>cannabinoid</a:t>
            </a:r>
            <a:r>
              <a:rPr lang="en-US" sz="1700" dirty="0" smtClean="0"/>
              <a:t> detection</a:t>
            </a:r>
          </a:p>
          <a:p>
            <a:pPr lvl="2"/>
            <a:r>
              <a:rPr lang="en-US" sz="1700" dirty="0" smtClean="0"/>
              <a:t>Concentrations of </a:t>
            </a:r>
            <a:r>
              <a:rPr lang="en-US" sz="1700" dirty="0" err="1" smtClean="0"/>
              <a:t>cannabinoids</a:t>
            </a:r>
            <a:endParaRPr lang="en-US" sz="1700" dirty="0" smtClean="0"/>
          </a:p>
          <a:p>
            <a:pPr lvl="2">
              <a:buNone/>
            </a:pPr>
            <a:r>
              <a:rPr lang="en-US" sz="1700" dirty="0" smtClean="0"/>
              <a:t> </a:t>
            </a:r>
          </a:p>
          <a:p>
            <a:pPr lvl="1"/>
            <a:r>
              <a:rPr lang="en-GB" sz="1700" dirty="0" smtClean="0"/>
              <a:t>Compare within the fatal RTC victims </a:t>
            </a:r>
          </a:p>
          <a:p>
            <a:pPr lvl="2"/>
            <a:r>
              <a:rPr lang="en-GB" sz="1700" dirty="0" smtClean="0"/>
              <a:t>Prevalence of </a:t>
            </a:r>
            <a:r>
              <a:rPr lang="en-GB" sz="1700" dirty="0" err="1" smtClean="0"/>
              <a:t>cannabinoid</a:t>
            </a:r>
            <a:r>
              <a:rPr lang="en-GB" sz="1700" dirty="0" smtClean="0"/>
              <a:t> detection with that of other drugs and alcohol</a:t>
            </a:r>
            <a:endParaRPr lang="en-US" sz="17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3127" y="1618908"/>
            <a:ext cx="8031814" cy="3794183"/>
          </a:xfrm>
        </p:spPr>
        <p:txBody>
          <a:bodyPr>
            <a:normAutofit/>
          </a:bodyPr>
          <a:lstStyle/>
          <a:p>
            <a:pPr marL="740664" lvl="1" indent="0">
              <a:spcBef>
                <a:spcPts val="0"/>
              </a:spcBef>
              <a:buNone/>
            </a:pPr>
            <a:r>
              <a:rPr lang="en-GB" dirty="0" smtClean="0"/>
              <a:t>Why is interpretation of </a:t>
            </a:r>
            <a:r>
              <a:rPr lang="en-GB" dirty="0" err="1" smtClean="0"/>
              <a:t>cannabinoid</a:t>
            </a:r>
            <a:r>
              <a:rPr lang="en-GB" dirty="0" smtClean="0"/>
              <a:t> concentrations difficult in post mortem blood and what data could help to aid this?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Materials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401285"/>
            <a:ext cx="7793356" cy="4428015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300" dirty="0" smtClean="0"/>
              <a:t>Study design</a:t>
            </a:r>
            <a:endParaRPr lang="en-GB" sz="2300" dirty="0" smtClean="0">
              <a:solidFill>
                <a:srgbClr val="040404"/>
              </a:solidFill>
            </a:endParaRPr>
          </a:p>
          <a:p>
            <a:pPr lvl="1">
              <a:spcAft>
                <a:spcPts val="600"/>
              </a:spcAft>
            </a:pPr>
            <a:r>
              <a:rPr lang="en-GB" sz="1700" dirty="0" smtClean="0">
                <a:solidFill>
                  <a:srgbClr val="040404"/>
                </a:solidFill>
              </a:rPr>
              <a:t>Analysis for alcohol in blood/urine/vitreous </a:t>
            </a:r>
            <a:r>
              <a:rPr lang="en-GB" sz="1700" dirty="0" err="1" smtClean="0">
                <a:solidFill>
                  <a:srgbClr val="040404"/>
                </a:solidFill>
              </a:rPr>
              <a:t>humor</a:t>
            </a:r>
            <a:endParaRPr lang="en-GB" sz="1700" dirty="0" smtClean="0">
              <a:solidFill>
                <a:srgbClr val="040404"/>
              </a:solidFill>
            </a:endParaRPr>
          </a:p>
          <a:p>
            <a:pPr lvl="1">
              <a:spcAft>
                <a:spcPts val="600"/>
              </a:spcAft>
            </a:pPr>
            <a:r>
              <a:rPr lang="en-GB" sz="1700" dirty="0" smtClean="0">
                <a:solidFill>
                  <a:srgbClr val="040404"/>
                </a:solidFill>
              </a:rPr>
              <a:t>General screen for licit/illicit/unknown drugs in blood</a:t>
            </a:r>
          </a:p>
          <a:p>
            <a:pPr lvl="1">
              <a:spcAft>
                <a:spcPts val="600"/>
              </a:spcAft>
            </a:pPr>
            <a:r>
              <a:rPr lang="en-GB" sz="1700" dirty="0" smtClean="0">
                <a:solidFill>
                  <a:srgbClr val="040404"/>
                </a:solidFill>
              </a:rPr>
              <a:t>Specific screen for morphine in blood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GB" sz="1700" dirty="0" smtClean="0">
                <a:solidFill>
                  <a:srgbClr val="040404"/>
                </a:solidFill>
              </a:rPr>
              <a:t>Screen/quantification for THC, 11-OH-THC, THC-COOH, CBD and CBN in blood</a:t>
            </a:r>
          </a:p>
          <a:p>
            <a:pPr lvl="2">
              <a:spcAft>
                <a:spcPts val="600"/>
              </a:spcAft>
            </a:pPr>
            <a:r>
              <a:rPr lang="en-GB" sz="1700" dirty="0" smtClean="0">
                <a:solidFill>
                  <a:srgbClr val="040404"/>
                </a:solidFill>
              </a:rPr>
              <a:t>Limit of detection 0.5 µg/L</a:t>
            </a:r>
          </a:p>
          <a:p>
            <a:pPr lvl="2">
              <a:lnSpc>
                <a:spcPct val="120000"/>
              </a:lnSpc>
              <a:spcAft>
                <a:spcPts val="1200"/>
              </a:spcAft>
            </a:pPr>
            <a:r>
              <a:rPr lang="en-GB" sz="1700" dirty="0" smtClean="0">
                <a:solidFill>
                  <a:srgbClr val="040404"/>
                </a:solidFill>
              </a:rPr>
              <a:t>Limit of quantification 0.5 µg/L for THC, 11-OH-THC and CBN and    1 µg/L for CBD and THC-COOH</a:t>
            </a:r>
          </a:p>
          <a:p>
            <a:pPr lvl="1">
              <a:spcAft>
                <a:spcPts val="600"/>
              </a:spcAft>
            </a:pPr>
            <a:r>
              <a:rPr lang="en-GB" sz="1700" dirty="0" smtClean="0">
                <a:solidFill>
                  <a:srgbClr val="040404"/>
                </a:solidFill>
              </a:rPr>
              <a:t>Quantification of drugs as required in blood</a:t>
            </a:r>
          </a:p>
          <a:p>
            <a:pPr lvl="1">
              <a:spcAft>
                <a:spcPts val="600"/>
              </a:spcAft>
            </a:pPr>
            <a:r>
              <a:rPr lang="en-GB" sz="1700" dirty="0" smtClean="0">
                <a:solidFill>
                  <a:srgbClr val="040404"/>
                </a:solidFill>
              </a:rPr>
              <a:t>Specific screen for illicit drugs in urine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Materials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401286"/>
            <a:ext cx="7793356" cy="4542314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3700" dirty="0" smtClean="0"/>
              <a:t>Study population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GB" sz="2700" dirty="0" smtClean="0">
                <a:solidFill>
                  <a:srgbClr val="040404"/>
                </a:solidFill>
              </a:rPr>
              <a:t>Coroners’ cases submitted for routine toxicology</a:t>
            </a:r>
          </a:p>
          <a:p>
            <a:pPr lvl="1">
              <a:spcAft>
                <a:spcPts val="600"/>
              </a:spcAft>
            </a:pPr>
            <a:r>
              <a:rPr lang="en-GB" sz="2700" dirty="0" smtClean="0">
                <a:solidFill>
                  <a:srgbClr val="040404"/>
                </a:solidFill>
              </a:rPr>
              <a:t>Jurisdictions in London and South East of England</a:t>
            </a:r>
          </a:p>
          <a:p>
            <a:pPr lvl="1">
              <a:spcAft>
                <a:spcPts val="600"/>
              </a:spcAft>
            </a:pPr>
            <a:r>
              <a:rPr lang="en-GB" sz="2700" dirty="0" smtClean="0">
                <a:solidFill>
                  <a:srgbClr val="040404"/>
                </a:solidFill>
              </a:rPr>
              <a:t>Between February 2011 and March 2013</a:t>
            </a:r>
          </a:p>
          <a:p>
            <a:pPr lvl="1">
              <a:spcAft>
                <a:spcPts val="600"/>
              </a:spcAft>
            </a:pPr>
            <a:r>
              <a:rPr lang="en-GB" sz="2700" dirty="0" smtClean="0">
                <a:solidFill>
                  <a:srgbClr val="040404"/>
                </a:solidFill>
              </a:rPr>
              <a:t>100 consecutive fatal RTC cases</a:t>
            </a:r>
          </a:p>
          <a:p>
            <a:pPr lvl="1">
              <a:spcAft>
                <a:spcPts val="600"/>
              </a:spcAft>
            </a:pPr>
            <a:r>
              <a:rPr lang="en-GB" sz="2700" dirty="0" smtClean="0">
                <a:solidFill>
                  <a:srgbClr val="040404"/>
                </a:solidFill>
              </a:rPr>
              <a:t>114 consecutive non-RTC cases</a:t>
            </a:r>
          </a:p>
          <a:p>
            <a:pPr lvl="1">
              <a:spcAft>
                <a:spcPts val="600"/>
              </a:spcAft>
              <a:buNone/>
            </a:pPr>
            <a:endParaRPr lang="en-GB" sz="2200" dirty="0" smtClean="0">
              <a:solidFill>
                <a:srgbClr val="040404"/>
              </a:solidFill>
            </a:endParaRPr>
          </a:p>
          <a:p>
            <a:pPr>
              <a:spcAft>
                <a:spcPts val="600"/>
              </a:spcAft>
              <a:buNone/>
            </a:pPr>
            <a:r>
              <a:rPr lang="en-GB" sz="3700" dirty="0" smtClean="0">
                <a:solidFill>
                  <a:srgbClr val="040404"/>
                </a:solidFill>
              </a:rPr>
              <a:t>Data analysis</a:t>
            </a:r>
          </a:p>
          <a:p>
            <a:pPr lvl="1">
              <a:spcAft>
                <a:spcPts val="600"/>
              </a:spcAft>
            </a:pPr>
            <a:r>
              <a:rPr lang="en-GB" sz="2700" dirty="0" smtClean="0">
                <a:solidFill>
                  <a:srgbClr val="040404"/>
                </a:solidFill>
              </a:rPr>
              <a:t>Demographics and classification of cases</a:t>
            </a:r>
          </a:p>
          <a:p>
            <a:pPr lvl="1">
              <a:spcAft>
                <a:spcPts val="600"/>
              </a:spcAft>
            </a:pPr>
            <a:r>
              <a:rPr lang="en-GB" sz="2700" dirty="0" smtClean="0">
                <a:solidFill>
                  <a:srgbClr val="040404"/>
                </a:solidFill>
              </a:rPr>
              <a:t>Incidence of </a:t>
            </a:r>
            <a:r>
              <a:rPr lang="en-GB" sz="2700" dirty="0" err="1" smtClean="0">
                <a:solidFill>
                  <a:srgbClr val="040404"/>
                </a:solidFill>
              </a:rPr>
              <a:t>cannabinoids</a:t>
            </a:r>
            <a:r>
              <a:rPr lang="en-GB" sz="2700" dirty="0" smtClean="0">
                <a:solidFill>
                  <a:srgbClr val="040404"/>
                </a:solidFill>
              </a:rPr>
              <a:t> assessed – Chi squared test</a:t>
            </a:r>
          </a:p>
          <a:p>
            <a:pPr lvl="1">
              <a:spcAft>
                <a:spcPts val="600"/>
              </a:spcAft>
            </a:pPr>
            <a:r>
              <a:rPr lang="en-GB" sz="2700" dirty="0" smtClean="0">
                <a:solidFill>
                  <a:srgbClr val="040404"/>
                </a:solidFill>
              </a:rPr>
              <a:t>Distribution of the </a:t>
            </a:r>
            <a:r>
              <a:rPr lang="en-GB" sz="2700" dirty="0" err="1" smtClean="0">
                <a:solidFill>
                  <a:srgbClr val="040404"/>
                </a:solidFill>
              </a:rPr>
              <a:t>cannabinoid</a:t>
            </a:r>
            <a:r>
              <a:rPr lang="en-GB" sz="2700" dirty="0" smtClean="0">
                <a:solidFill>
                  <a:srgbClr val="040404"/>
                </a:solidFill>
              </a:rPr>
              <a:t> concentrations assessed – Mann Whitney U test</a:t>
            </a:r>
          </a:p>
          <a:p>
            <a:pPr lvl="1"/>
            <a:r>
              <a:rPr lang="en-GB" sz="2700" dirty="0" smtClean="0">
                <a:solidFill>
                  <a:srgbClr val="040404"/>
                </a:solidFill>
              </a:rPr>
              <a:t>Positive  cases divided into categories of THC concentration ranges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Materials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300" dirty="0" smtClean="0"/>
              <a:t>Categorization of THC concentrations for interpretation</a:t>
            </a:r>
          </a:p>
          <a:p>
            <a:pPr lvl="1"/>
            <a:endParaRPr lang="en-US" sz="1700" dirty="0" smtClean="0"/>
          </a:p>
          <a:p>
            <a:pPr lvl="1"/>
            <a:r>
              <a:rPr lang="en-US" sz="1700" dirty="0" smtClean="0"/>
              <a:t>Based on evidence in literature regarding concentrations associated with crash risk and driver culpability and impairment</a:t>
            </a:r>
          </a:p>
          <a:p>
            <a:pPr lvl="1">
              <a:buNone/>
            </a:pPr>
            <a:endParaRPr lang="en-US" sz="1700" dirty="0" smtClean="0"/>
          </a:p>
          <a:p>
            <a:pPr lvl="2"/>
            <a:r>
              <a:rPr lang="en-US" sz="1700" dirty="0" smtClean="0"/>
              <a:t>Category 1 – THC not detected</a:t>
            </a:r>
          </a:p>
          <a:p>
            <a:pPr lvl="2"/>
            <a:r>
              <a:rPr lang="en-GB" sz="1700" dirty="0" smtClean="0"/>
              <a:t>Category 2 – THC &lt; 3.5 </a:t>
            </a:r>
            <a:r>
              <a:rPr lang="en-GB" sz="1700" dirty="0" smtClean="0">
                <a:solidFill>
                  <a:srgbClr val="040404"/>
                </a:solidFill>
              </a:rPr>
              <a:t>µg/L</a:t>
            </a:r>
          </a:p>
          <a:p>
            <a:pPr lvl="2"/>
            <a:r>
              <a:rPr lang="en-GB" sz="1700" dirty="0" smtClean="0">
                <a:solidFill>
                  <a:srgbClr val="040404"/>
                </a:solidFill>
              </a:rPr>
              <a:t>Category 3 – THC 3.5 – 5 µg/L</a:t>
            </a:r>
            <a:endParaRPr lang="en-US" sz="1700" dirty="0" smtClean="0"/>
          </a:p>
          <a:p>
            <a:pPr lvl="2"/>
            <a:r>
              <a:rPr lang="en-US" sz="1700" dirty="0" smtClean="0"/>
              <a:t>Category 4 – THC &gt; </a:t>
            </a:r>
            <a:r>
              <a:rPr lang="en-GB" sz="1700" dirty="0" smtClean="0">
                <a:solidFill>
                  <a:srgbClr val="040404"/>
                </a:solidFill>
              </a:rPr>
              <a:t>5 µg/L</a:t>
            </a:r>
            <a:endParaRPr lang="en-US" sz="1700" dirty="0" smtClean="0">
              <a:solidFill>
                <a:srgbClr val="04040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18903" y="1738126"/>
            <a:ext cx="7945190" cy="3794183"/>
          </a:xfrm>
        </p:spPr>
        <p:txBody>
          <a:bodyPr/>
          <a:lstStyle/>
          <a:p>
            <a:pPr marL="0" indent="0">
              <a:buNone/>
            </a:pPr>
            <a:r>
              <a:rPr lang="en-US" sz="2500" dirty="0" smtClean="0"/>
              <a:t>What limits the range of samples that can be analyzed and the type of analysis that can be conducted in routine coroners work?</a:t>
            </a:r>
            <a:endParaRPr lang="en-US" sz="2100" dirty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32">
      <a:dk1>
        <a:srgbClr val="1F1F1F"/>
      </a:dk1>
      <a:lt1>
        <a:sysClr val="window" lastClr="FFFFFF"/>
      </a:lt1>
      <a:dk2>
        <a:srgbClr val="636463"/>
      </a:dk2>
      <a:lt2>
        <a:srgbClr val="EEECE1"/>
      </a:lt2>
      <a:accent1>
        <a:srgbClr val="B11F24"/>
      </a:accent1>
      <a:accent2>
        <a:srgbClr val="005A84"/>
      </a:accent2>
      <a:accent3>
        <a:srgbClr val="E2A856"/>
      </a:accent3>
      <a:accent4>
        <a:srgbClr val="81ADA8"/>
      </a:accent4>
      <a:accent5>
        <a:srgbClr val="636463"/>
      </a:accent5>
      <a:accent6>
        <a:srgbClr val="328CB6"/>
      </a:accent6>
      <a:hlink>
        <a:srgbClr val="81ADA8"/>
      </a:hlink>
      <a:folHlink>
        <a:srgbClr val="81ADA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1617</TotalTime>
  <Words>1120</Words>
  <Application>Microsoft Office PowerPoint</Application>
  <PresentationFormat>On-screen Show (4:3)</PresentationFormat>
  <Paragraphs>157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ＭＳ Ｐゴシック</vt:lpstr>
      <vt:lpstr>ＭＳ Ｐゴシック</vt:lpstr>
      <vt:lpstr>Arial</vt:lpstr>
      <vt:lpstr>Calibri</vt:lpstr>
      <vt:lpstr>Courier New</vt:lpstr>
      <vt:lpstr>Times New Roman</vt:lpstr>
      <vt:lpstr>Office Theme</vt:lpstr>
      <vt:lpstr>PowerPoint Presentation</vt:lpstr>
      <vt:lpstr>Introduction</vt:lpstr>
      <vt:lpstr>Introduction</vt:lpstr>
      <vt:lpstr>Introduction</vt:lpstr>
      <vt:lpstr>Question</vt:lpstr>
      <vt:lpstr>Materials and Methods</vt:lpstr>
      <vt:lpstr>Materials and Methods</vt:lpstr>
      <vt:lpstr>Materials and Methods</vt:lpstr>
      <vt:lpstr>Question</vt:lpstr>
      <vt:lpstr>Results</vt:lpstr>
      <vt:lpstr>PowerPoint Presentation</vt:lpstr>
      <vt:lpstr>PowerPoint Presentation</vt:lpstr>
      <vt:lpstr>Results</vt:lpstr>
      <vt:lpstr>Question</vt:lpstr>
      <vt:lpstr>Conclusions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Statistics and Quality Control</dc:title>
  <dc:creator>Christine Page</dc:creator>
  <cp:lastModifiedBy>Alina Foo</cp:lastModifiedBy>
  <cp:revision>139</cp:revision>
  <dcterms:created xsi:type="dcterms:W3CDTF">2015-09-17T00:57:57Z</dcterms:created>
  <dcterms:modified xsi:type="dcterms:W3CDTF">2015-09-25T20:13:34Z</dcterms:modified>
</cp:coreProperties>
</file>