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0" r:id="rId2"/>
    <p:sldId id="266" r:id="rId3"/>
    <p:sldId id="257" r:id="rId4"/>
    <p:sldId id="272" r:id="rId5"/>
    <p:sldId id="276" r:id="rId6"/>
    <p:sldId id="268" r:id="rId7"/>
    <p:sldId id="258" r:id="rId8"/>
    <p:sldId id="273" r:id="rId9"/>
    <p:sldId id="264" r:id="rId10"/>
    <p:sldId id="275" r:id="rId11"/>
    <p:sldId id="269" r:id="rId12"/>
    <p:sldId id="270" r:id="rId13"/>
    <p:sldId id="267" r:id="rId14"/>
    <p:sldId id="274" r:id="rId15"/>
    <p:sldId id="271" r:id="rId16"/>
    <p:sldId id="26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ove, Sara" initials="LS" lastIdx="1" clrIdx="0"/>
  <p:cmAuthor id="1" name="S L" initials="SL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1F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620"/>
    <p:restoredTop sz="94660"/>
  </p:normalViewPr>
  <p:slideViewPr>
    <p:cSldViewPr snapToGrid="0" snapToObjects="1">
      <p:cViewPr varScale="1">
        <p:scale>
          <a:sx n="54" d="100"/>
          <a:sy n="54" d="100"/>
        </p:scale>
        <p:origin x="-90" y="-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-2694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383FFA-3E67-DB41-B3A2-21169D97D067}" type="datetimeFigureOut">
              <a:rPr lang="en-US" smtClean="0"/>
              <a:pPr/>
              <a:t>3/11/2015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0BE9DC-4AA4-B44E-8F32-4AD1D72B17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134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1524B2-032A-9342-AADA-6B28D1DAB08B}" type="datetimeFigureOut">
              <a:rPr lang="en-US" smtClean="0"/>
              <a:pPr/>
              <a:t>3/11/2015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CF8BBE-5964-3B4B-9F39-2C8B2758F63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5605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380" y="3836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chemeClr val="accent4"/>
                </a:solidFill>
                <a:latin typeface="Arial"/>
                <a:cs typeface="Arial"/>
              </a:defRPr>
            </a:lvl1pPr>
          </a:lstStyle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685800" y="1328968"/>
            <a:ext cx="3304744" cy="39114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1F1F1F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4000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US" sz="4000" dirty="0" smtClean="0">
                <a:solidFill>
                  <a:schemeClr val="bg1">
                    <a:lumMod val="50000"/>
                  </a:schemeClr>
                </a:solidFill>
              </a:rPr>
            </a:br>
            <a:endParaRPr lang="en-US" sz="67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-1380" y="867303"/>
            <a:ext cx="9144000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0" dirty="0" smtClean="0">
                <a:solidFill>
                  <a:srgbClr val="B11F24"/>
                </a:solidFill>
              </a:rPr>
              <a:t>Journal Club</a:t>
            </a:r>
            <a:endParaRPr lang="en-US" sz="5400" b="0" dirty="0">
              <a:solidFill>
                <a:srgbClr val="B11F24"/>
              </a:solidFill>
            </a:endParaRPr>
          </a:p>
        </p:txBody>
      </p:sp>
      <p:pic>
        <p:nvPicPr>
          <p:cNvPr id="8" name="Picture 7" descr="AACC+tag_horiz_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657" y="199780"/>
            <a:ext cx="2386209" cy="39288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20800"/>
            <a:ext cx="2057400" cy="4805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20800"/>
            <a:ext cx="6019800" cy="4805363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03175" y="693855"/>
            <a:ext cx="7250202" cy="747396"/>
          </a:xfrm>
        </p:spPr>
        <p:txBody>
          <a:bodyPr/>
          <a:lstStyle/>
          <a:p>
            <a:r>
              <a:rPr lang="en-US" dirty="0" smtClean="0"/>
              <a:t>Slide headline goes here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303175" y="1441251"/>
            <a:ext cx="7250202" cy="379418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Slide text goes here.</a:t>
            </a:r>
          </a:p>
          <a:p>
            <a:pPr lvl="1"/>
            <a:r>
              <a:rPr lang="en-US" dirty="0" smtClean="0"/>
              <a:t>Bulleted list item</a:t>
            </a:r>
          </a:p>
          <a:p>
            <a:pPr lvl="1"/>
            <a:r>
              <a:rPr lang="en-US" dirty="0" smtClean="0"/>
              <a:t>Bulleted list item</a:t>
            </a:r>
          </a:p>
          <a:p>
            <a:pPr lvl="1"/>
            <a:r>
              <a:rPr lang="en-US" dirty="0" smtClean="0"/>
              <a:t>Bulleted list item</a:t>
            </a:r>
          </a:p>
          <a:p>
            <a:pPr marL="0" indent="0">
              <a:buNone/>
            </a:pPr>
            <a:r>
              <a:rPr lang="en-US" dirty="0"/>
              <a:t>Slide text goes here.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Box 1"/>
          <p:cNvSpPr txBox="1">
            <a:spLocks noChangeArrowheads="1"/>
          </p:cNvSpPr>
          <p:nvPr userDrawn="1"/>
        </p:nvSpPr>
        <p:spPr bwMode="auto">
          <a:xfrm flipH="1">
            <a:off x="1333409" y="732559"/>
            <a:ext cx="6375581" cy="335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rgbClr val="7F7F7F"/>
              </a:solidFill>
              <a:latin typeface="Times New Roman" pitchFamily="18" charset="0"/>
              <a:ea typeface="MS PGothic" pitchFamily="34" charset="-128"/>
            </a:endParaRPr>
          </a:p>
          <a:p>
            <a:pPr algn="ctr" defTabSz="914400" eaLnBrk="1" hangingPunct="1">
              <a:defRPr/>
            </a:pPr>
            <a:r>
              <a:rPr lang="en-US" sz="2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Thank you for participating in this month’s</a:t>
            </a:r>
          </a:p>
          <a:p>
            <a:pPr algn="ctr" defTabSz="914400" eaLnBrk="1" hangingPunct="1">
              <a:defRPr/>
            </a:pPr>
            <a:r>
              <a:rPr lang="en-US" sz="2400" i="1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Clinical Chemistry </a:t>
            </a:r>
            <a:r>
              <a:rPr lang="en-US" sz="2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Journal Club.</a:t>
            </a:r>
          </a:p>
          <a:p>
            <a:pPr algn="ctr" defTabSz="914400" eaLnBrk="1" hangingPunct="1">
              <a:defRPr/>
            </a:pPr>
            <a:endParaRPr lang="en-US" sz="2400" kern="1200" dirty="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  <a:p>
            <a:pPr algn="ctr" defTabSz="914400" eaLnBrk="1" hangingPunct="1">
              <a:defRPr/>
            </a:pPr>
            <a:r>
              <a:rPr lang="en-US" sz="2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Additional Journal Clubs are available at</a:t>
            </a:r>
          </a:p>
          <a:p>
            <a:pPr algn="ctr" defTabSz="914400" eaLnBrk="1" hangingPunct="1">
              <a:defRPr/>
            </a:pPr>
            <a:r>
              <a:rPr lang="en-US" sz="2400" kern="1200" dirty="0" smtClean="0">
                <a:solidFill>
                  <a:srgbClr val="B11F24"/>
                </a:solidFill>
                <a:latin typeface="Arial" charset="0"/>
                <a:ea typeface="+mn-ea"/>
                <a:cs typeface="Arial" charset="0"/>
              </a:rPr>
              <a:t>www.clinchem.org</a:t>
            </a:r>
          </a:p>
          <a:p>
            <a:pPr algn="ctr" defTabSz="914400" eaLnBrk="1" hangingPunct="1">
              <a:defRPr/>
            </a:pPr>
            <a:endParaRPr lang="en-US" sz="2400" kern="1200" dirty="0" smtClean="0">
              <a:solidFill>
                <a:srgbClr val="C00000"/>
              </a:solidFill>
              <a:latin typeface="Arial" charset="0"/>
              <a:ea typeface="+mn-ea"/>
              <a:cs typeface="Arial" charset="0"/>
            </a:endParaRPr>
          </a:p>
          <a:p>
            <a:pPr algn="ctr" defTabSz="914400" eaLnBrk="1" hangingPunct="1">
              <a:defRPr/>
            </a:pPr>
            <a:r>
              <a:rPr lang="en-US" sz="2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Download the free </a:t>
            </a:r>
            <a:r>
              <a:rPr lang="en-US" sz="2400" i="1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Clinical Chemistry </a:t>
            </a:r>
            <a:r>
              <a:rPr lang="en-US" sz="2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app </a:t>
            </a:r>
          </a:p>
          <a:p>
            <a:pPr algn="ctr" defTabSz="914400" eaLnBrk="1" hangingPunct="1">
              <a:defRPr/>
            </a:pPr>
            <a:r>
              <a:rPr lang="en-US" sz="2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on iTunes for additional content!</a:t>
            </a:r>
          </a:p>
        </p:txBody>
      </p:sp>
      <p:pic>
        <p:nvPicPr>
          <p:cNvPr id="6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4588" y="4616637"/>
            <a:ext cx="476340" cy="476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4303" y="4613588"/>
            <a:ext cx="476340" cy="476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3060" y="4613588"/>
            <a:ext cx="476340" cy="476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2"/>
          <p:cNvSpPr txBox="1">
            <a:spLocks noChangeArrowheads="1"/>
          </p:cNvSpPr>
          <p:nvPr userDrawn="1"/>
        </p:nvSpPr>
        <p:spPr bwMode="auto">
          <a:xfrm>
            <a:off x="3886200" y="4100825"/>
            <a:ext cx="1270000" cy="40005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9pPr>
          </a:lstStyle>
          <a:p>
            <a:pPr defTabSz="914400" eaLnBrk="1" hangingPunct="1">
              <a:defRPr/>
            </a:pPr>
            <a:r>
              <a:rPr lang="en-US" sz="2000" dirty="0" smtClean="0">
                <a:solidFill>
                  <a:srgbClr val="000000"/>
                </a:solidFill>
                <a:latin typeface="+mn-lt"/>
              </a:rPr>
              <a:t>Follow us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672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96720"/>
            <a:ext cx="5111750" cy="442944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97200"/>
            <a:ext cx="3008313" cy="3128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798319"/>
            <a:ext cx="5486400" cy="292925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03175" y="812591"/>
            <a:ext cx="7250202" cy="74739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175" y="1559987"/>
            <a:ext cx="7250202" cy="3794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850" y="6243335"/>
            <a:ext cx="730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rgbClr val="81ADA8"/>
                </a:solidFill>
                <a:latin typeface="Arial"/>
                <a:cs typeface="Arial"/>
              </a:defRPr>
            </a:lvl1pPr>
          </a:lstStyle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935678" y="6459403"/>
            <a:ext cx="6042561" cy="0"/>
          </a:xfrm>
          <a:prstGeom prst="line">
            <a:avLst/>
          </a:prstGeom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ClinChem_2lines_title_B12025.eps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6" y="6046297"/>
            <a:ext cx="1871134" cy="777838"/>
          </a:xfrm>
          <a:prstGeom prst="rect">
            <a:avLst/>
          </a:prstGeom>
        </p:spPr>
      </p:pic>
      <p:pic>
        <p:nvPicPr>
          <p:cNvPr id="4" name="Picture 3" descr="AACC+tag_horiz_rgb.eps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927" y="276426"/>
            <a:ext cx="2023533" cy="33317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SzPct val="70000"/>
        <a:buFont typeface="Courier New"/>
        <a:buChar char="o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3"/>
          <p:cNvSpPr txBox="1">
            <a:spLocks/>
          </p:cNvSpPr>
          <p:nvPr/>
        </p:nvSpPr>
        <p:spPr>
          <a:xfrm>
            <a:off x="3719745" y="1971073"/>
            <a:ext cx="5343896" cy="470840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SzPct val="70000"/>
              <a:buFont typeface="Courier New"/>
              <a:buChar char="o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Arial" charset="0"/>
              <a:buNone/>
              <a:defRPr/>
            </a:pPr>
            <a:r>
              <a:rPr lang="en-US" sz="9200" b="1" dirty="0" smtClean="0">
                <a:latin typeface="Arial" pitchFamily="34" charset="0"/>
                <a:cs typeface="Arial" pitchFamily="34" charset="0"/>
              </a:rPr>
              <a:t>Electronic </a:t>
            </a:r>
            <a:r>
              <a:rPr lang="en-US" sz="9200" b="1" dirty="0">
                <a:latin typeface="Arial" pitchFamily="34" charset="0"/>
                <a:cs typeface="Arial" pitchFamily="34" charset="0"/>
              </a:rPr>
              <a:t>Medical Record–Based Performance Improvement Project to Document and Reduce Excessive Cardiac Troponin Testing</a:t>
            </a:r>
            <a:endParaRPr lang="fi-FI" sz="9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8000" dirty="0" smtClean="0">
                <a:latin typeface="Arial" pitchFamily="34" charset="0"/>
                <a:cs typeface="Arial" pitchFamily="34" charset="0"/>
              </a:rPr>
              <a:t>S.A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. Love,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Z.J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. McKinney,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Y. 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Sandoval, 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8000" dirty="0" smtClean="0">
                <a:latin typeface="Arial" pitchFamily="34" charset="0"/>
                <a:cs typeface="Arial" pitchFamily="34" charset="0"/>
              </a:rPr>
              <a:t>S.W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. Smith,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R. 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Kohler,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M.M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. Murakami, 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8000" dirty="0" smtClean="0">
                <a:latin typeface="Arial" pitchFamily="34" charset="0"/>
                <a:cs typeface="Arial" pitchFamily="34" charset="0"/>
              </a:rPr>
              <a:t>and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F.S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. Apple</a:t>
            </a:r>
          </a:p>
          <a:p>
            <a:pPr marL="0" indent="0">
              <a:buFont typeface="Arial" charset="0"/>
              <a:buNone/>
              <a:defRPr/>
            </a:pPr>
            <a:endParaRPr lang="en-US" sz="6800" dirty="0" smtClean="0">
              <a:solidFill>
                <a:srgbClr val="40404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sz="6800" dirty="0" smtClean="0">
              <a:solidFill>
                <a:srgbClr val="40404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6800" b="1" dirty="0" smtClean="0">
                <a:latin typeface="Arial" pitchFamily="34" charset="0"/>
                <a:cs typeface="Arial" pitchFamily="34" charset="0"/>
              </a:rPr>
              <a:t>March 2015</a:t>
            </a:r>
            <a:endParaRPr lang="en-US" sz="80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sz="80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  <a:defRPr/>
            </a:pPr>
            <a:r>
              <a:rPr lang="en-US" sz="6400" b="1" dirty="0" smtClean="0">
                <a:latin typeface="Arial" pitchFamily="34" charset="0"/>
                <a:cs typeface="Arial" pitchFamily="34" charset="0"/>
              </a:rPr>
              <a:t>www.clinchem.org/content/61/3/498.full</a:t>
            </a:r>
          </a:p>
          <a:p>
            <a:pPr marL="0" indent="0">
              <a:buFont typeface="Arial" pitchFamily="34" charset="0"/>
              <a:buNone/>
              <a:defRPr/>
            </a:pPr>
            <a:endParaRPr lang="en-US" sz="96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  <a:defRPr/>
            </a:pP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© Copyright 2015 by the American Association for Clinical Chemistry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434" y="1971073"/>
            <a:ext cx="3519038" cy="470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98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908" y="653889"/>
            <a:ext cx="7250202" cy="747396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30908" y="1401285"/>
            <a:ext cx="8911711" cy="472439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dirty="0" smtClean="0"/>
              <a:t>In response to the BPA, 65% of providers selected a 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	prepared rationale </a:t>
            </a:r>
          </a:p>
          <a:p>
            <a:pPr>
              <a:buNone/>
            </a:pPr>
            <a:endParaRPr lang="en-US" sz="800" dirty="0" smtClean="0"/>
          </a:p>
          <a:p>
            <a:pPr lvl="1"/>
            <a:r>
              <a:rPr lang="en-US" sz="2200" dirty="0" smtClean="0"/>
              <a:t>64% ACS/ST-elevation MI/non–ST-elevation MI </a:t>
            </a:r>
          </a:p>
          <a:p>
            <a:pPr lvl="1"/>
            <a:r>
              <a:rPr lang="en-US" sz="2200" dirty="0" smtClean="0"/>
              <a:t>30% demand ischemia </a:t>
            </a:r>
          </a:p>
          <a:p>
            <a:pPr lvl="1"/>
            <a:r>
              <a:rPr lang="en-US" sz="2200" dirty="0" smtClean="0"/>
              <a:t>6% non-ACS myocardial necrosis</a:t>
            </a:r>
          </a:p>
          <a:p>
            <a:pPr lvl="1">
              <a:buNone/>
            </a:pPr>
            <a:endParaRPr lang="en-US" sz="1000" dirty="0" smtClean="0"/>
          </a:p>
          <a:p>
            <a:pPr lvl="1">
              <a:buNone/>
            </a:pPr>
            <a:r>
              <a:rPr lang="en-US" sz="1000" dirty="0" smtClean="0"/>
              <a:t>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Of the remaining 35% of providers, 71% listed no rationale 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	for their additional </a:t>
            </a:r>
            <a:r>
              <a:rPr lang="en-US" dirty="0" err="1" smtClean="0"/>
              <a:t>cTnI</a:t>
            </a:r>
            <a:r>
              <a:rPr lang="en-US" dirty="0" smtClean="0"/>
              <a:t> orders</a:t>
            </a:r>
          </a:p>
          <a:p>
            <a:pPr marL="0" indent="0">
              <a:buNone/>
            </a:pPr>
            <a:endParaRPr lang="en-US" sz="2100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70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1951" y="423015"/>
            <a:ext cx="87526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latin typeface="+mj-lt"/>
              </a:rPr>
              <a:t>Patient Characteristics</a:t>
            </a:r>
            <a:endParaRPr lang="en-US" sz="3000" b="1" dirty="0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15066" y="5520851"/>
            <a:ext cx="6840188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B11F24"/>
                </a:solidFill>
              </a:rPr>
              <a:t>Table 5</a:t>
            </a:r>
            <a:r>
              <a:rPr lang="en-US" dirty="0" smtClean="0">
                <a:solidFill>
                  <a:srgbClr val="B11F24"/>
                </a:solidFill>
              </a:rPr>
              <a:t>. </a:t>
            </a:r>
            <a:r>
              <a:rPr lang="en-US" dirty="0" smtClean="0"/>
              <a:t>Characteristics of BPA-associated patients (n= 702).</a:t>
            </a:r>
            <a:endParaRPr lang="en-US" i="1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b="56954"/>
          <a:stretch/>
        </p:blipFill>
        <p:spPr>
          <a:xfrm>
            <a:off x="151951" y="1305720"/>
            <a:ext cx="4369443" cy="295207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t="41751"/>
          <a:stretch/>
        </p:blipFill>
        <p:spPr>
          <a:xfrm>
            <a:off x="4521394" y="1305720"/>
            <a:ext cx="4369443" cy="3994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88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46364" y="1518936"/>
            <a:ext cx="8647545" cy="4724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Of </a:t>
            </a:r>
            <a:r>
              <a:rPr lang="en-US" dirty="0"/>
              <a:t>patients with a BPA, 93% had non–ACS-related primary </a:t>
            </a:r>
            <a:r>
              <a:rPr lang="en-US" i="1" dirty="0"/>
              <a:t>International Classification of Diseases, Revision 9</a:t>
            </a:r>
            <a:r>
              <a:rPr lang="en-US" dirty="0"/>
              <a:t> </a:t>
            </a:r>
            <a:r>
              <a:rPr lang="en-US" dirty="0" smtClean="0"/>
              <a:t>diagnosis</a:t>
            </a:r>
          </a:p>
          <a:p>
            <a:pPr marL="0" indent="0">
              <a:buNone/>
            </a:pPr>
            <a:endParaRPr lang="en-US" sz="800" dirty="0" smtClean="0"/>
          </a:p>
          <a:p>
            <a:pPr lvl="1"/>
            <a:r>
              <a:rPr lang="en-US" sz="2200" dirty="0" smtClean="0"/>
              <a:t>&gt;58</a:t>
            </a:r>
            <a:r>
              <a:rPr lang="en-US" sz="2200" dirty="0"/>
              <a:t>% of the time, patients' cTnI results never increased during their </a:t>
            </a:r>
            <a:r>
              <a:rPr lang="en-US" sz="2200" dirty="0" smtClean="0"/>
              <a:t>stay</a:t>
            </a:r>
          </a:p>
          <a:p>
            <a:pPr lvl="1"/>
            <a:r>
              <a:rPr lang="en-US" sz="2200" dirty="0" smtClean="0"/>
              <a:t>&gt;In </a:t>
            </a:r>
            <a:r>
              <a:rPr lang="en-US" sz="2200" dirty="0"/>
              <a:t>53% of cases, BPAs were generated by a request for an additional cTnI series when &lt;2 results were </a:t>
            </a:r>
            <a:r>
              <a:rPr lang="en-US" sz="2200" dirty="0" smtClean="0"/>
              <a:t>available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14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630432" y="1551138"/>
            <a:ext cx="7112727" cy="351734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5716" y="696003"/>
            <a:ext cx="824613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latin typeface="+mj-lt"/>
              </a:rPr>
              <a:t>Mean Number of cTnI Results Per Patient</a:t>
            </a:r>
            <a:endParaRPr lang="en-US" sz="3000" b="1" dirty="0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11699" y="4806950"/>
            <a:ext cx="6828312" cy="101566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B11F24"/>
                </a:solidFill>
              </a:rPr>
              <a:t>Figure 2. </a:t>
            </a:r>
            <a:r>
              <a:rPr lang="en-US" sz="1400" dirty="0"/>
              <a:t>Box-and-whisker plot of number of cTnI results per patient, in ACS and </a:t>
            </a:r>
            <a:r>
              <a:rPr lang="en-US" sz="1400" dirty="0" smtClean="0"/>
              <a:t>Non-</a:t>
            </a:r>
            <a:r>
              <a:rPr lang="en-US" sz="1400" dirty="0"/>
              <a:t>ACS (A) patients and number of </a:t>
            </a:r>
            <a:r>
              <a:rPr lang="en-US" sz="1400" dirty="0" smtClean="0"/>
              <a:t>cTnI results </a:t>
            </a:r>
            <a:r>
              <a:rPr lang="en-US" sz="1400" dirty="0"/>
              <a:t>per patient, by BPA alerting primary provider’s clinical role (B). PGY, postgraduate year; RN, nurse; MD, doctor; PA</a:t>
            </a:r>
            <a:r>
              <a:rPr lang="en-US" sz="1400" dirty="0" smtClean="0"/>
              <a:t>, physician </a:t>
            </a:r>
            <a:r>
              <a:rPr lang="en-US" sz="1400" dirty="0"/>
              <a:t>assistant</a:t>
            </a:r>
            <a:r>
              <a:rPr lang="en-US" sz="1400" dirty="0" smtClean="0"/>
              <a:t>.</a:t>
            </a:r>
            <a:endParaRPr lang="en-US" b="1" dirty="0" smtClean="0">
              <a:solidFill>
                <a:srgbClr val="B11F24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350" y="2051050"/>
            <a:ext cx="6337300" cy="275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376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89220" y="693855"/>
            <a:ext cx="7250202" cy="747396"/>
          </a:xfrm>
        </p:spPr>
        <p:txBody>
          <a:bodyPr/>
          <a:lstStyle/>
          <a:p>
            <a:r>
              <a:rPr lang="en-US" dirty="0" smtClean="0"/>
              <a:t>Question 3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9220" y="1441251"/>
            <a:ext cx="8754780" cy="3794183"/>
          </a:xfrm>
        </p:spPr>
        <p:txBody>
          <a:bodyPr/>
          <a:lstStyle/>
          <a:p>
            <a:pPr marL="0">
              <a:buNone/>
            </a:pPr>
            <a:r>
              <a:rPr lang="en-US" dirty="0" smtClean="0"/>
              <a:t>What approach has your lab tried to change ordering </a:t>
            </a:r>
            <a:r>
              <a:rPr lang="en-US" dirty="0" err="1" smtClean="0"/>
              <a:t>cTn</a:t>
            </a:r>
            <a:r>
              <a:rPr lang="en-US" dirty="0" smtClean="0"/>
              <a:t> practices and thereby decrease the overuse of cTn testing to rule in or rule out MI?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4753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210312"/>
            <a:ext cx="7250202" cy="747396"/>
          </a:xfrm>
        </p:spPr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27304" y="676656"/>
            <a:ext cx="8439245" cy="540055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sz="1000" dirty="0" smtClean="0"/>
          </a:p>
          <a:p>
            <a:pPr marL="457200" indent="-457200">
              <a:lnSpc>
                <a:spcPct val="110000"/>
              </a:lnSpc>
              <a:buAutoNum type="arabicPeriod"/>
            </a:pPr>
            <a:r>
              <a:rPr lang="en-US" sz="2824" dirty="0" err="1" smtClean="0"/>
              <a:t>cTnI</a:t>
            </a:r>
            <a:r>
              <a:rPr lang="en-US" sz="2824" dirty="0" smtClean="0"/>
              <a:t> </a:t>
            </a:r>
            <a:r>
              <a:rPr lang="en-US" sz="2824" dirty="0"/>
              <a:t>testing for diagnosis and exclusion of AMI is </a:t>
            </a:r>
            <a:r>
              <a:rPr lang="en-US" sz="2824" dirty="0" smtClean="0"/>
              <a:t>over-utilized</a:t>
            </a:r>
          </a:p>
          <a:p>
            <a:pPr marL="457200" indent="-457200">
              <a:lnSpc>
                <a:spcPct val="110000"/>
              </a:lnSpc>
              <a:buNone/>
            </a:pPr>
            <a:endParaRPr lang="en-US" sz="941" dirty="0" smtClean="0"/>
          </a:p>
          <a:p>
            <a:pPr marL="0" indent="0">
              <a:lnSpc>
                <a:spcPct val="110000"/>
              </a:lnSpc>
              <a:buNone/>
            </a:pPr>
            <a:r>
              <a:rPr lang="en-US" sz="2824" dirty="0" smtClean="0"/>
              <a:t>2. 	Visual </a:t>
            </a:r>
            <a:r>
              <a:rPr lang="en-US" sz="2824" dirty="0"/>
              <a:t>alerts did not result in a decrease in excessive</a:t>
            </a:r>
            <a:r>
              <a:rPr lang="en-US" sz="2824" dirty="0" smtClean="0"/>
              <a:t> 	</a:t>
            </a:r>
            <a:r>
              <a:rPr lang="en-US" sz="2824" dirty="0" err="1" smtClean="0"/>
              <a:t>cTnI</a:t>
            </a:r>
            <a:r>
              <a:rPr lang="en-US" sz="2824" dirty="0" smtClean="0"/>
              <a:t> orders by </a:t>
            </a:r>
            <a:r>
              <a:rPr lang="en-US" sz="2824" dirty="0"/>
              <a:t>providers, even after a diagnosis was</a:t>
            </a:r>
            <a:r>
              <a:rPr lang="en-US" sz="2824" dirty="0" smtClean="0"/>
              <a:t> 	determined</a:t>
            </a:r>
          </a:p>
          <a:p>
            <a:pPr marL="0" indent="0">
              <a:lnSpc>
                <a:spcPct val="110000"/>
              </a:lnSpc>
              <a:buNone/>
            </a:pPr>
            <a:endParaRPr lang="en-US" sz="941" dirty="0" smtClean="0"/>
          </a:p>
          <a:p>
            <a:pPr marL="0" indent="0">
              <a:lnSpc>
                <a:spcPct val="110000"/>
              </a:lnSpc>
              <a:buNone/>
            </a:pPr>
            <a:r>
              <a:rPr lang="en-US" sz="2824" dirty="0" smtClean="0"/>
              <a:t>3. 	The </a:t>
            </a:r>
            <a:r>
              <a:rPr lang="en-US" sz="2824" dirty="0"/>
              <a:t>largest number of ignored alerts was in non-ACS</a:t>
            </a:r>
            <a:r>
              <a:rPr lang="en-US" sz="2824" dirty="0" smtClean="0"/>
              <a:t> 	patients</a:t>
            </a:r>
          </a:p>
          <a:p>
            <a:pPr marL="0" indent="0">
              <a:lnSpc>
                <a:spcPct val="110000"/>
              </a:lnSpc>
              <a:buNone/>
            </a:pPr>
            <a:endParaRPr lang="en-US" sz="941" dirty="0" smtClean="0"/>
          </a:p>
          <a:p>
            <a:pPr marL="0" indent="0">
              <a:lnSpc>
                <a:spcPct val="110000"/>
              </a:lnSpc>
              <a:buNone/>
            </a:pPr>
            <a:r>
              <a:rPr lang="en-US" sz="2824" dirty="0" smtClean="0"/>
              <a:t>4. 	Even </a:t>
            </a:r>
            <a:r>
              <a:rPr lang="en-US" sz="2824" dirty="0"/>
              <a:t>providers treating patients already diagnosed with</a:t>
            </a:r>
            <a:r>
              <a:rPr lang="en-US" sz="2824" dirty="0" smtClean="0"/>
              <a:t> 	AMI practiced </a:t>
            </a:r>
            <a:r>
              <a:rPr lang="en-US" sz="2824" dirty="0"/>
              <a:t>excessive cTnI </a:t>
            </a:r>
            <a:r>
              <a:rPr lang="en-US" sz="2824" dirty="0" smtClean="0"/>
              <a:t>ordering</a:t>
            </a:r>
          </a:p>
          <a:p>
            <a:pPr marL="0" indent="0">
              <a:lnSpc>
                <a:spcPct val="120000"/>
              </a:lnSpc>
              <a:buNone/>
            </a:pPr>
            <a:endParaRPr lang="en-US" sz="1176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2706" dirty="0" smtClean="0"/>
              <a:t>More </a:t>
            </a:r>
            <a:r>
              <a:rPr lang="en-US" sz="2706" dirty="0"/>
              <a:t>appropriate cTnI utilization could provide substantial financial savings without compromising patient care. Effective means of encouraging appropriate utilization need to be explored.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55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85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" y="131974"/>
            <a:ext cx="7250202" cy="747396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74320" y="731520"/>
            <a:ext cx="9142619" cy="47074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/>
              <a:t>Rising costs of US healthcare is of major concern</a:t>
            </a:r>
          </a:p>
          <a:p>
            <a:pPr lvl="1"/>
            <a:r>
              <a:rPr lang="en-US" sz="2200" dirty="0" smtClean="0"/>
              <a:t>Per-day hospital costs have increased</a:t>
            </a:r>
          </a:p>
          <a:p>
            <a:pPr lvl="2"/>
            <a:r>
              <a:rPr lang="en-US" sz="2200" dirty="0" smtClean="0"/>
              <a:t>$1400 in 1997</a:t>
            </a:r>
          </a:p>
          <a:p>
            <a:pPr lvl="2"/>
            <a:r>
              <a:rPr lang="en-US" sz="2200" dirty="0" smtClean="0"/>
              <a:t>$2000 in 2009</a:t>
            </a:r>
          </a:p>
          <a:p>
            <a:pPr lvl="1"/>
            <a:r>
              <a:rPr lang="en-US" sz="2200" dirty="0" smtClean="0"/>
              <a:t>Tightening hospital budgets and changes in reimbursements </a:t>
            </a:r>
          </a:p>
          <a:p>
            <a:pPr lvl="1"/>
            <a:r>
              <a:rPr lang="en-US" sz="2200" dirty="0" smtClean="0"/>
              <a:t>Impacts felt by patients, providers, and hospitals</a:t>
            </a:r>
          </a:p>
          <a:p>
            <a:pPr lvl="1">
              <a:buNone/>
            </a:pPr>
            <a:endParaRPr lang="en-US" sz="1000" dirty="0" smtClean="0"/>
          </a:p>
          <a:p>
            <a:pPr marL="0" indent="0">
              <a:buNone/>
            </a:pPr>
            <a:r>
              <a:rPr lang="en-US" dirty="0" smtClean="0"/>
              <a:t>Improving value in healthcare through resource management</a:t>
            </a:r>
          </a:p>
          <a:p>
            <a:pPr lvl="1"/>
            <a:r>
              <a:rPr lang="en-US" sz="2200" dirty="0" smtClean="0"/>
              <a:t>‘Choosing Wisely’</a:t>
            </a:r>
          </a:p>
          <a:p>
            <a:pPr lvl="2"/>
            <a:r>
              <a:rPr lang="en-US" sz="2200" dirty="0" smtClean="0"/>
              <a:t>Initiative to reduce unnecessary tests/procedures</a:t>
            </a:r>
          </a:p>
          <a:p>
            <a:pPr lvl="2"/>
            <a:r>
              <a:rPr lang="en-US" sz="2200" dirty="0" smtClean="0"/>
              <a:t>Recommendations from 70 participating societies</a:t>
            </a:r>
            <a:r>
              <a:rPr lang="en-US" dirty="0" smtClean="0"/>
              <a:t> </a:t>
            </a:r>
          </a:p>
          <a:p>
            <a:pPr lvl="1"/>
            <a:r>
              <a:rPr lang="en-US" sz="2200" dirty="0" smtClean="0"/>
              <a:t>Recently ACC/AHA addressed need for resource and value considerations during guideline creation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21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455" y="624204"/>
            <a:ext cx="7250202" cy="747396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42455" y="1371600"/>
            <a:ext cx="8900164" cy="47413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Cardiac troponin (cTn) is a biomarker of myocardial injury</a:t>
            </a:r>
          </a:p>
          <a:p>
            <a:pPr lvl="1"/>
            <a:r>
              <a:rPr lang="en-US" sz="2200" dirty="0" smtClean="0"/>
              <a:t>Preferred biomarker for diagnosis of myocardial infarction</a:t>
            </a:r>
          </a:p>
          <a:p>
            <a:pPr lvl="1"/>
            <a:r>
              <a:rPr lang="en-US" sz="2200" dirty="0" smtClean="0"/>
              <a:t>Elevations </a:t>
            </a:r>
            <a:r>
              <a:rPr lang="en-US" sz="2200" dirty="0"/>
              <a:t>can be due to </a:t>
            </a:r>
            <a:r>
              <a:rPr lang="en-US" sz="2200" dirty="0" smtClean="0"/>
              <a:t>acute coronary syndrome (ACS) or non-ACS conditions</a:t>
            </a:r>
          </a:p>
          <a:p>
            <a:pPr lvl="1"/>
            <a:r>
              <a:rPr lang="en-US" sz="2200" dirty="0" smtClean="0"/>
              <a:t>Clinical context is key to appropriate interpretation</a:t>
            </a:r>
          </a:p>
          <a:p>
            <a:pPr lvl="1">
              <a:buNone/>
            </a:pPr>
            <a:endParaRPr lang="en-US" sz="1000" dirty="0" smtClean="0"/>
          </a:p>
          <a:p>
            <a:pPr marL="0" indent="0">
              <a:buNone/>
            </a:pPr>
            <a:r>
              <a:rPr lang="en-US" dirty="0" smtClean="0"/>
              <a:t>Primary objectives of study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dirty="0" smtClean="0"/>
              <a:t>Identify overutilization of cTn after diagnosis had been made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200" dirty="0" smtClean="0"/>
              <a:t>Identify reasons was excessive orders occur</a:t>
            </a:r>
          </a:p>
          <a:p>
            <a:pPr marL="1314450" lvl="2" indent="-274320">
              <a:buFont typeface="+mj-lt"/>
              <a:buAutoNum type="alphaLcParenR"/>
            </a:pPr>
            <a:r>
              <a:rPr lang="en-US" sz="2200" dirty="0" smtClean="0"/>
              <a:t>Providers ordering cTn beyond initial 4 results</a:t>
            </a:r>
          </a:p>
          <a:p>
            <a:pPr marL="1314450" lvl="2" indent="-274320">
              <a:buFont typeface="+mj-lt"/>
              <a:buAutoNum type="alphaLcParenR"/>
            </a:pPr>
            <a:r>
              <a:rPr lang="en-US" sz="2200" dirty="0" smtClean="0"/>
              <a:t>Clinical context for additional cTn orders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38328" y="510418"/>
            <a:ext cx="7250202" cy="747396"/>
          </a:xfrm>
        </p:spPr>
        <p:txBody>
          <a:bodyPr/>
          <a:lstStyle/>
          <a:p>
            <a:r>
              <a:rPr lang="en-US" dirty="0" smtClean="0"/>
              <a:t>Question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8328" y="1280160"/>
            <a:ext cx="9142620" cy="379418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9600" dirty="0" smtClean="0"/>
              <a:t>Cardiac </a:t>
            </a:r>
            <a:r>
              <a:rPr lang="en-US" sz="9600" dirty="0" err="1" smtClean="0"/>
              <a:t>troponin</a:t>
            </a:r>
            <a:r>
              <a:rPr lang="en-US" sz="9600" dirty="0" smtClean="0"/>
              <a:t> testing has come under scrutiny due to its overuse in non-ACS related emergency department visits</a:t>
            </a:r>
            <a:r>
              <a:rPr lang="en-US" sz="9600" baseline="30000" dirty="0" smtClean="0"/>
              <a:t>1</a:t>
            </a:r>
          </a:p>
          <a:p>
            <a:pPr marL="0" indent="0">
              <a:buNone/>
            </a:pPr>
            <a:r>
              <a:rPr lang="en-US" sz="4000" dirty="0" smtClean="0"/>
              <a:t> </a:t>
            </a:r>
          </a:p>
          <a:p>
            <a:pPr marL="0" indent="0">
              <a:buNone/>
            </a:pPr>
            <a:endParaRPr lang="en-US" sz="2839" dirty="0" smtClean="0"/>
          </a:p>
          <a:p>
            <a:r>
              <a:rPr lang="en-US" sz="8800" dirty="0" smtClean="0"/>
              <a:t>How does clinical sensitivity and specificity of cardiac </a:t>
            </a:r>
            <a:r>
              <a:rPr lang="en-US" sz="8800" dirty="0" err="1" smtClean="0"/>
              <a:t>troponin</a:t>
            </a:r>
            <a:r>
              <a:rPr lang="en-US" sz="8800" dirty="0" smtClean="0"/>
              <a:t> </a:t>
            </a:r>
          </a:p>
          <a:p>
            <a:pPr>
              <a:buNone/>
            </a:pPr>
            <a:r>
              <a:rPr lang="en-US" sz="8800" dirty="0" smtClean="0"/>
              <a:t>	testing impact its use:</a:t>
            </a:r>
          </a:p>
          <a:p>
            <a:pPr>
              <a:buNone/>
            </a:pPr>
            <a:endParaRPr lang="en-US" sz="4000" dirty="0" smtClean="0"/>
          </a:p>
          <a:p>
            <a:pPr lvl="1"/>
            <a:r>
              <a:rPr lang="en-US" sz="8800" dirty="0" smtClean="0"/>
              <a:t>In the emergency department? </a:t>
            </a:r>
          </a:p>
          <a:p>
            <a:pPr lvl="1"/>
            <a:r>
              <a:rPr lang="en-US" sz="8800" dirty="0" smtClean="0"/>
              <a:t>By cardiologists?</a:t>
            </a:r>
          </a:p>
          <a:p>
            <a:pPr lvl="1"/>
            <a:r>
              <a:rPr lang="en-US" sz="8800" dirty="0" smtClean="0"/>
              <a:t>For measuring in the central laboratory?</a:t>
            </a:r>
          </a:p>
          <a:p>
            <a:pPr lvl="1"/>
            <a:r>
              <a:rPr lang="en-US" sz="8800" dirty="0" smtClean="0"/>
              <a:t>For measuring by POC testing</a:t>
            </a:r>
          </a:p>
          <a:p>
            <a:pPr lvl="1">
              <a:buNone/>
            </a:pPr>
            <a:endParaRPr lang="en-US" sz="7200" dirty="0" smtClean="0"/>
          </a:p>
          <a:p>
            <a:pPr lvl="1">
              <a:spcBef>
                <a:spcPts val="0"/>
              </a:spcBef>
              <a:buNone/>
            </a:pPr>
            <a:endParaRPr lang="en-US" sz="7200" baseline="30000" dirty="0" smtClean="0"/>
          </a:p>
          <a:p>
            <a:pPr lvl="1">
              <a:spcBef>
                <a:spcPts val="0"/>
              </a:spcBef>
              <a:buNone/>
            </a:pPr>
            <a:endParaRPr lang="en-US" sz="7200" baseline="30000" dirty="0" smtClean="0"/>
          </a:p>
          <a:p>
            <a:pPr lvl="1">
              <a:spcBef>
                <a:spcPts val="0"/>
              </a:spcBef>
              <a:buNone/>
            </a:pPr>
            <a:endParaRPr lang="en-US" sz="7200" baseline="30000" dirty="0" smtClean="0"/>
          </a:p>
          <a:p>
            <a:pPr lvl="1">
              <a:spcBef>
                <a:spcPts val="0"/>
              </a:spcBef>
              <a:buNone/>
            </a:pPr>
            <a:endParaRPr lang="en-US" sz="7200" baseline="30000" dirty="0" smtClean="0"/>
          </a:p>
          <a:p>
            <a:pPr lvl="1">
              <a:spcBef>
                <a:spcPts val="0"/>
              </a:spcBef>
              <a:buNone/>
            </a:pPr>
            <a:r>
              <a:rPr lang="en-US" sz="7200" baseline="30000" dirty="0" smtClean="0"/>
              <a:t>1</a:t>
            </a:r>
            <a:r>
              <a:rPr lang="en-US" sz="7200" dirty="0" smtClean="0"/>
              <a:t>See accompanying editorial on this article:</a:t>
            </a:r>
          </a:p>
          <a:p>
            <a:pPr lvl="1">
              <a:spcBef>
                <a:spcPts val="0"/>
              </a:spcBef>
              <a:buNone/>
            </a:pPr>
            <a:r>
              <a:rPr lang="en-US" sz="7200" dirty="0" err="1" smtClean="0"/>
              <a:t>Clin</a:t>
            </a:r>
            <a:r>
              <a:rPr lang="en-US" sz="7200" dirty="0" smtClean="0"/>
              <a:t> </a:t>
            </a:r>
            <a:r>
              <a:rPr lang="en-US" sz="7200" dirty="0" err="1" smtClean="0"/>
              <a:t>Chem</a:t>
            </a:r>
            <a:r>
              <a:rPr lang="en-US" sz="7200" dirty="0" smtClean="0"/>
              <a:t> 2015;61:456-8.</a:t>
            </a:r>
          </a:p>
        </p:txBody>
      </p:sp>
    </p:spTree>
    <p:extLst>
      <p:ext uri="{BB962C8B-B14F-4D97-AF65-F5344CB8AC3E}">
        <p14:creationId xmlns:p14="http://schemas.microsoft.com/office/powerpoint/2010/main" val="2120562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474818"/>
            <a:ext cx="7250202" cy="747396"/>
          </a:xfrm>
        </p:spPr>
        <p:txBody>
          <a:bodyPr/>
          <a:lstStyle/>
          <a:p>
            <a:r>
              <a:rPr lang="en-US" dirty="0"/>
              <a:t>Materials &amp;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" y="984746"/>
            <a:ext cx="9143999" cy="486955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800" dirty="0" smtClean="0"/>
              <a:t>Implemented changes to cTn ordering in EHR</a:t>
            </a:r>
          </a:p>
          <a:p>
            <a:pPr lvl="1"/>
            <a:r>
              <a:rPr lang="en-US" sz="2800" dirty="0" smtClean="0"/>
              <a:t>Hospital-wide serial orders for 4 cTnI results at: 0, 3, 6, and 9 hours</a:t>
            </a:r>
          </a:p>
          <a:p>
            <a:pPr lvl="2"/>
            <a:r>
              <a:rPr lang="en-US" sz="2800" dirty="0" smtClean="0"/>
              <a:t>0 hour = presentation in ER or new suspicion of ACS in hospital</a:t>
            </a:r>
          </a:p>
          <a:p>
            <a:pPr lvl="2"/>
            <a:r>
              <a:rPr lang="en-US" sz="2800" dirty="0" smtClean="0"/>
              <a:t>Uncollected samples could be canceled if not needed</a:t>
            </a:r>
          </a:p>
          <a:p>
            <a:pPr lvl="1"/>
            <a:r>
              <a:rPr lang="en-US" sz="2800" dirty="0" smtClean="0"/>
              <a:t>New best practice alert (BPA) to providers</a:t>
            </a:r>
          </a:p>
          <a:p>
            <a:pPr lvl="1"/>
            <a:endParaRPr lang="en-US" sz="2100" dirty="0" smtClean="0"/>
          </a:p>
          <a:p>
            <a:pPr lvl="1"/>
            <a:endParaRPr lang="en-US" sz="2100" dirty="0"/>
          </a:p>
          <a:p>
            <a:pPr lvl="1"/>
            <a:endParaRPr lang="en-US" sz="2100" dirty="0" smtClean="0"/>
          </a:p>
          <a:p>
            <a:pPr lvl="1"/>
            <a:endParaRPr lang="en-US" sz="2100" dirty="0"/>
          </a:p>
          <a:p>
            <a:pPr lvl="1"/>
            <a:endParaRPr lang="en-US" sz="2100" dirty="0" smtClean="0"/>
          </a:p>
          <a:p>
            <a:pPr lvl="1"/>
            <a:endParaRPr lang="en-US" sz="2100" dirty="0" smtClean="0"/>
          </a:p>
          <a:p>
            <a:pPr marL="457200" lvl="1" indent="0">
              <a:buNone/>
            </a:pPr>
            <a:endParaRPr lang="en-US" sz="2100" dirty="0" smtClean="0"/>
          </a:p>
          <a:p>
            <a:pPr lvl="1"/>
            <a:endParaRPr lang="en-US" sz="2100" dirty="0" smtClean="0"/>
          </a:p>
          <a:p>
            <a:pPr marL="457200" lvl="1" indent="0">
              <a:buNone/>
            </a:pPr>
            <a:endParaRPr lang="en-US" sz="2100" dirty="0" smtClean="0"/>
          </a:p>
          <a:p>
            <a:pPr lvl="1"/>
            <a:r>
              <a:rPr lang="en-US" sz="3100" dirty="0" smtClean="0"/>
              <a:t>Providers could select answer or override BPA</a:t>
            </a:r>
            <a:endParaRPr lang="en-US" sz="3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11850" y="6254475"/>
            <a:ext cx="730770" cy="365125"/>
          </a:xfrm>
        </p:spPr>
        <p:txBody>
          <a:bodyPr/>
          <a:lstStyle/>
          <a:p>
            <a:fld id="{B897C2A1-9313-CA4F-AEA9-36A479C1E1AD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027" name="Picture 3" descr="C:\Users\ms3903\Downloads\BPA-mockup-031115.tif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173" y="3249066"/>
            <a:ext cx="5701200" cy="20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701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" y="653889"/>
            <a:ext cx="7250202" cy="747396"/>
          </a:xfrm>
        </p:spPr>
        <p:txBody>
          <a:bodyPr/>
          <a:lstStyle/>
          <a:p>
            <a:r>
              <a:rPr lang="en-US" dirty="0"/>
              <a:t>Materials &amp;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47294" y="1614345"/>
            <a:ext cx="8795326" cy="44237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Measurement of cTnI using</a:t>
            </a:r>
            <a:endParaRPr lang="en-US" dirty="0"/>
          </a:p>
          <a:p>
            <a:pPr lvl="1"/>
            <a:r>
              <a:rPr lang="en-US" sz="2200" dirty="0" smtClean="0"/>
              <a:t>Abbott </a:t>
            </a:r>
            <a:r>
              <a:rPr lang="en-US" sz="2200" dirty="0"/>
              <a:t>Architect </a:t>
            </a:r>
            <a:r>
              <a:rPr lang="en-US" sz="2200" i="1" dirty="0"/>
              <a:t>i</a:t>
            </a:r>
            <a:r>
              <a:rPr lang="en-US" sz="2200" dirty="0"/>
              <a:t>1000</a:t>
            </a:r>
            <a:r>
              <a:rPr lang="en-US" sz="2200" baseline="-25000" dirty="0"/>
              <a:t>SR </a:t>
            </a:r>
            <a:r>
              <a:rPr lang="en-US" sz="2200" dirty="0" smtClean="0"/>
              <a:t>(ER lab) and </a:t>
            </a:r>
            <a:r>
              <a:rPr lang="en-US" sz="2200" i="1" dirty="0" smtClean="0"/>
              <a:t>i</a:t>
            </a:r>
            <a:r>
              <a:rPr lang="en-US" sz="2200" dirty="0" smtClean="0"/>
              <a:t>2000</a:t>
            </a:r>
            <a:r>
              <a:rPr lang="en-US" sz="2200" baseline="-25000" dirty="0" smtClean="0"/>
              <a:t>SR </a:t>
            </a:r>
            <a:r>
              <a:rPr lang="en-US" sz="2200" dirty="0" smtClean="0"/>
              <a:t>(central lab)</a:t>
            </a:r>
            <a:endParaRPr lang="en-US" sz="2200" baseline="-25000" dirty="0" smtClean="0"/>
          </a:p>
          <a:p>
            <a:pPr lvl="1"/>
            <a:r>
              <a:rPr lang="en-US" sz="2200" dirty="0" smtClean="0"/>
              <a:t>99</a:t>
            </a:r>
            <a:r>
              <a:rPr lang="en-US" sz="2200" baseline="30000" dirty="0" smtClean="0"/>
              <a:t>th</a:t>
            </a:r>
            <a:r>
              <a:rPr lang="en-US" sz="2200" dirty="0" smtClean="0"/>
              <a:t> percentile upper reference limit = 0.025 mg/L </a:t>
            </a:r>
          </a:p>
          <a:p>
            <a:pPr lvl="2"/>
            <a:r>
              <a:rPr lang="en-US" sz="2200" dirty="0" smtClean="0"/>
              <a:t>Contemporary assays</a:t>
            </a:r>
          </a:p>
          <a:p>
            <a:pPr lvl="2">
              <a:buNone/>
            </a:pPr>
            <a:endParaRPr lang="en-US" sz="1000" dirty="0" smtClean="0"/>
          </a:p>
          <a:p>
            <a:pPr marL="0" indent="0">
              <a:buNone/>
            </a:pPr>
            <a:r>
              <a:rPr lang="en-US" dirty="0" smtClean="0"/>
              <a:t>Data collection and analysis </a:t>
            </a:r>
            <a:endParaRPr lang="en-US" dirty="0"/>
          </a:p>
          <a:p>
            <a:pPr lvl="1"/>
            <a:r>
              <a:rPr lang="en-US" sz="2200" dirty="0" smtClean="0"/>
              <a:t>Using standard query language from EHR relational database</a:t>
            </a:r>
            <a:endParaRPr lang="en-US" sz="2200" dirty="0"/>
          </a:p>
          <a:p>
            <a:pPr lvl="1"/>
            <a:r>
              <a:rPr lang="en-US" sz="2200" dirty="0" smtClean="0"/>
              <a:t>Alert variables collected over two months in 2013 </a:t>
            </a:r>
          </a:p>
          <a:p>
            <a:pPr lvl="1"/>
            <a:r>
              <a:rPr lang="en-US" sz="2200" dirty="0" smtClean="0"/>
              <a:t>All </a:t>
            </a:r>
            <a:r>
              <a:rPr lang="en-US" sz="2200" dirty="0"/>
              <a:t>instances of </a:t>
            </a:r>
            <a:r>
              <a:rPr lang="en-US" sz="2200" dirty="0" smtClean="0"/>
              <a:t>BPA triggering were included in the study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31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5717" y="475488"/>
            <a:ext cx="87526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latin typeface="+mj-lt"/>
              </a:rPr>
              <a:t>BPA Indications &amp; Collected Variables</a:t>
            </a:r>
            <a:endParaRPr lang="en-US" sz="3000" b="1" dirty="0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77878" y="5277411"/>
            <a:ext cx="6840188" cy="64633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B11F24"/>
                </a:solidFill>
              </a:rPr>
              <a:t>Table 1 &amp; 2</a:t>
            </a:r>
            <a:r>
              <a:rPr lang="en-US" dirty="0">
                <a:solidFill>
                  <a:srgbClr val="B11F24"/>
                </a:solidFill>
              </a:rPr>
              <a:t>. </a:t>
            </a:r>
            <a:r>
              <a:rPr lang="en-US" dirty="0" smtClean="0"/>
              <a:t>cTnI </a:t>
            </a:r>
            <a:r>
              <a:rPr lang="en-US" dirty="0"/>
              <a:t>repeat-order BPA </a:t>
            </a:r>
            <a:r>
              <a:rPr lang="en-US" dirty="0" smtClean="0"/>
              <a:t>indications (as </a:t>
            </a:r>
            <a:r>
              <a:rPr lang="en-US" dirty="0"/>
              <a:t>listed in </a:t>
            </a:r>
            <a:r>
              <a:rPr lang="en-US" dirty="0" smtClean="0"/>
              <a:t>BPA) and Order data set variables, respectively.</a:t>
            </a:r>
            <a:endParaRPr lang="en-US" i="1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784" y="1222629"/>
            <a:ext cx="4292973" cy="301981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7757" y="1222629"/>
            <a:ext cx="4496415" cy="39085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09277" y="693855"/>
            <a:ext cx="7250202" cy="747396"/>
          </a:xfrm>
        </p:spPr>
        <p:txBody>
          <a:bodyPr/>
          <a:lstStyle/>
          <a:p>
            <a:r>
              <a:rPr lang="en-US" dirty="0" smtClean="0"/>
              <a:t>Question 2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09277" y="1441251"/>
            <a:ext cx="8596178" cy="3794183"/>
          </a:xfrm>
        </p:spPr>
        <p:txBody>
          <a:bodyPr/>
          <a:lstStyle/>
          <a:p>
            <a:pPr marL="0">
              <a:spcBef>
                <a:spcPts val="0"/>
              </a:spcBef>
              <a:buNone/>
            </a:pPr>
            <a:r>
              <a:rPr lang="en-US" dirty="0" smtClean="0"/>
              <a:t>The Abbott cTnI assays used were contemporary assays. How would the use of the high sensitivity cTnI  Abbott assay have affected </a:t>
            </a:r>
          </a:p>
          <a:p>
            <a:pPr lvl="1"/>
            <a:r>
              <a:rPr lang="en-US" dirty="0" smtClean="0"/>
              <a:t>data collection?</a:t>
            </a:r>
          </a:p>
          <a:p>
            <a:pPr lvl="1"/>
            <a:r>
              <a:rPr lang="en-US" dirty="0" smtClean="0"/>
              <a:t>results interpretation by providers?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20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289" y="653889"/>
            <a:ext cx="7250202" cy="747396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32289" y="1518936"/>
            <a:ext cx="8911711" cy="4724399"/>
          </a:xfrm>
        </p:spPr>
        <p:txBody>
          <a:bodyPr>
            <a:normAutofit/>
          </a:bodyPr>
          <a:lstStyle/>
          <a:p>
            <a:r>
              <a:rPr lang="en-US" dirty="0" smtClean="0"/>
              <a:t>The BPA was triggered 1477 times by 423 providers who cared for 702 patients </a:t>
            </a:r>
          </a:p>
          <a:p>
            <a:pPr>
              <a:buNone/>
            </a:pPr>
            <a:endParaRPr lang="en-US" sz="1000" dirty="0" smtClean="0"/>
          </a:p>
          <a:p>
            <a:r>
              <a:rPr lang="en-US" dirty="0" smtClean="0"/>
              <a:t>There were a mean of 3.6 </a:t>
            </a:r>
            <a:r>
              <a:rPr lang="en-US" dirty="0" err="1" smtClean="0"/>
              <a:t>cTnI</a:t>
            </a:r>
            <a:r>
              <a:rPr lang="en-US" dirty="0" smtClean="0"/>
              <a:t> results per patient, 2.1 </a:t>
            </a:r>
            <a:r>
              <a:rPr lang="en-US" dirty="0" err="1" smtClean="0"/>
              <a:t>BPAs</a:t>
            </a:r>
            <a:r>
              <a:rPr lang="en-US" dirty="0" smtClean="0"/>
              <a:t> per patient, and 1.2 visits per patient </a:t>
            </a:r>
          </a:p>
          <a:p>
            <a:pPr>
              <a:buNone/>
            </a:pPr>
            <a:endParaRPr lang="en-US" sz="1000" dirty="0" smtClean="0"/>
          </a:p>
          <a:p>
            <a:r>
              <a:rPr lang="en-US" dirty="0" smtClean="0"/>
              <a:t>Providers (42% of whom were residents) acknowledged and overrode the BPA 97% of the time </a:t>
            </a:r>
          </a:p>
          <a:p>
            <a:pPr marL="0" indent="0">
              <a:buNone/>
            </a:pPr>
            <a:endParaRPr lang="en-US" sz="2100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70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32">
      <a:dk1>
        <a:srgbClr val="1F1F1F"/>
      </a:dk1>
      <a:lt1>
        <a:sysClr val="window" lastClr="FFFFFF"/>
      </a:lt1>
      <a:dk2>
        <a:srgbClr val="636463"/>
      </a:dk2>
      <a:lt2>
        <a:srgbClr val="EEECE1"/>
      </a:lt2>
      <a:accent1>
        <a:srgbClr val="B11F24"/>
      </a:accent1>
      <a:accent2>
        <a:srgbClr val="005A84"/>
      </a:accent2>
      <a:accent3>
        <a:srgbClr val="E2A856"/>
      </a:accent3>
      <a:accent4>
        <a:srgbClr val="81ADA8"/>
      </a:accent4>
      <a:accent5>
        <a:srgbClr val="636463"/>
      </a:accent5>
      <a:accent6>
        <a:srgbClr val="328CB6"/>
      </a:accent6>
      <a:hlink>
        <a:srgbClr val="81ADA8"/>
      </a:hlink>
      <a:folHlink>
        <a:srgbClr val="81ADA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1412</TotalTime>
  <Words>676</Words>
  <Application>Microsoft Office PowerPoint</Application>
  <PresentationFormat>On-screen Show (4:3)</PresentationFormat>
  <Paragraphs>140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Introduction</vt:lpstr>
      <vt:lpstr>Introduction</vt:lpstr>
      <vt:lpstr>Question 1</vt:lpstr>
      <vt:lpstr>Materials &amp; Methods</vt:lpstr>
      <vt:lpstr>Materials &amp; Methods</vt:lpstr>
      <vt:lpstr>PowerPoint Presentation</vt:lpstr>
      <vt:lpstr>Question 2</vt:lpstr>
      <vt:lpstr>Results</vt:lpstr>
      <vt:lpstr>Results</vt:lpstr>
      <vt:lpstr>PowerPoint Presentation</vt:lpstr>
      <vt:lpstr>Results</vt:lpstr>
      <vt:lpstr>PowerPoint Presentation</vt:lpstr>
      <vt:lpstr>Question 3</vt:lpstr>
      <vt:lpstr>Conclusions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Laboratory Statistics and Quality Control</dc:title>
  <dc:creator>Christine Page</dc:creator>
  <cp:lastModifiedBy>Alina Foo</cp:lastModifiedBy>
  <cp:revision>124</cp:revision>
  <dcterms:created xsi:type="dcterms:W3CDTF">2015-03-09T18:14:05Z</dcterms:created>
  <dcterms:modified xsi:type="dcterms:W3CDTF">2015-03-11T16:47:03Z</dcterms:modified>
</cp:coreProperties>
</file>