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 smtClean="0">
                <a:solidFill>
                  <a:srgbClr val="B11F24"/>
                </a:solidFill>
              </a:rPr>
              <a:t>Journal Club</a:t>
            </a:r>
            <a:endParaRPr lang="en-US" sz="5400" b="0" dirty="0">
              <a:solidFill>
                <a:srgbClr val="B11F24"/>
              </a:solidFill>
            </a:endParaRP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 smtClean="0"/>
              <a:t>Slide headline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text goes here.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616637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03" y="4613588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60" y="4613588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6200" y="4100825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0000" b="1" dirty="0">
                <a:latin typeface="Arial" pitchFamily="34" charset="0"/>
                <a:cs typeface="Arial" pitchFamily="34" charset="0"/>
              </a:rPr>
              <a:t>MicroRNA In Vitro Diagnostics by </a:t>
            </a:r>
            <a:endParaRPr lang="en-US" sz="10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0000" b="1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10000" b="1" dirty="0">
                <a:latin typeface="Arial" pitchFamily="34" charset="0"/>
                <a:cs typeface="Arial" pitchFamily="34" charset="0"/>
              </a:rPr>
              <a:t>of Immunoassay </a:t>
            </a:r>
            <a:r>
              <a:rPr lang="en-US" sz="10000" b="1" dirty="0" smtClean="0">
                <a:latin typeface="Arial" pitchFamily="34" charset="0"/>
                <a:cs typeface="Arial" pitchFamily="34" charset="0"/>
              </a:rPr>
              <a:t>Analyzers</a:t>
            </a:r>
          </a:p>
          <a:p>
            <a:pPr marL="0" indent="0">
              <a:buFont typeface="Arial" charset="0"/>
              <a:buNone/>
              <a:defRPr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7600" dirty="0" err="1" smtClean="0">
                <a:latin typeface="Arial" pitchFamily="34" charset="0"/>
                <a:cs typeface="Arial" pitchFamily="34" charset="0"/>
              </a:rPr>
              <a:t>Kappel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7600" dirty="0" err="1">
                <a:latin typeface="Arial" pitchFamily="34" charset="0"/>
                <a:cs typeface="Arial" pitchFamily="34" charset="0"/>
              </a:rPr>
              <a:t>Backes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Y. 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Huang, 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7600" dirty="0" err="1" smtClean="0">
                <a:latin typeface="Arial" pitchFamily="34" charset="0"/>
                <a:cs typeface="Arial" pitchFamily="34" charset="0"/>
              </a:rPr>
              <a:t>Zafari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7600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7600" dirty="0" err="1">
                <a:latin typeface="Arial" pitchFamily="34" charset="0"/>
                <a:cs typeface="Arial" pitchFamily="34" charset="0"/>
              </a:rPr>
              <a:t>Leidinger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7600" dirty="0" err="1">
                <a:latin typeface="Arial" pitchFamily="34" charset="0"/>
                <a:cs typeface="Arial" pitchFamily="34" charset="0"/>
              </a:rPr>
              <a:t>Meder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H. Schwarz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, </a:t>
            </a:r>
            <a:endParaRPr lang="en-US" sz="7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600" dirty="0" smtClean="0">
                <a:latin typeface="Arial" pitchFamily="34" charset="0"/>
                <a:cs typeface="Arial" pitchFamily="34" charset="0"/>
              </a:rPr>
              <a:t>W. </a:t>
            </a:r>
            <a:r>
              <a:rPr lang="en-US" sz="7600" dirty="0" err="1">
                <a:latin typeface="Arial" pitchFamily="34" charset="0"/>
                <a:cs typeface="Arial" pitchFamily="34" charset="0"/>
              </a:rPr>
              <a:t>Gumbrecht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Meese, </a:t>
            </a:r>
            <a:r>
              <a:rPr lang="en-US" sz="7600" dirty="0" smtClean="0">
                <a:latin typeface="Arial" pitchFamily="34" charset="0"/>
                <a:cs typeface="Arial" pitchFamily="34" charset="0"/>
              </a:rPr>
              <a:t>C.F. </a:t>
            </a:r>
            <a:r>
              <a:rPr lang="en-US" sz="7600" dirty="0" err="1">
                <a:latin typeface="Arial" pitchFamily="34" charset="0"/>
                <a:cs typeface="Arial" pitchFamily="34" charset="0"/>
              </a:rPr>
              <a:t>Stähler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, and </a:t>
            </a:r>
            <a:endParaRPr lang="en-US" sz="7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7600" dirty="0">
                <a:latin typeface="Arial" pitchFamily="34" charset="0"/>
                <a:cs typeface="Arial" pitchFamily="34" charset="0"/>
              </a:rPr>
              <a:t>Keller</a:t>
            </a:r>
            <a:endParaRPr lang="en-US" sz="76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April 2015</a:t>
            </a:r>
            <a:endParaRPr lang="en-US" sz="7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1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www.clinchem.org/content/61/4/600.full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© Copyright 2015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2" y="1971074"/>
            <a:ext cx="3519037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24" y="653889"/>
            <a:ext cx="7250202" cy="747396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5"/>
            <a:ext cx="7793356" cy="43657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Challenge</a:t>
            </a:r>
          </a:p>
          <a:p>
            <a:pPr lvl="1"/>
            <a:r>
              <a:rPr lang="en-US" sz="2900" dirty="0"/>
              <a:t>Translation of molecular markers into tools that are clinically useful requires standardization and simplicity of their </a:t>
            </a:r>
            <a:r>
              <a:rPr lang="en-US" sz="2900" dirty="0" smtClean="0"/>
              <a:t>measurement</a:t>
            </a:r>
          </a:p>
          <a:p>
            <a:pPr lvl="1"/>
            <a:r>
              <a:rPr lang="en-US" sz="2900" dirty="0"/>
              <a:t>microRNAs are currently on the brink of moving from research to </a:t>
            </a:r>
            <a:r>
              <a:rPr lang="en-US" sz="2900" dirty="0" smtClean="0"/>
              <a:t>application</a:t>
            </a:r>
          </a:p>
          <a:p>
            <a:pPr lvl="1"/>
            <a:r>
              <a:rPr lang="en-US" sz="2900" dirty="0" smtClean="0"/>
              <a:t>For </a:t>
            </a:r>
            <a:r>
              <a:rPr lang="en-US" sz="2900" dirty="0" smtClean="0"/>
              <a:t>clinical routine, highly automated and widely available laboratory methods are needed to measure microRNA panels</a:t>
            </a:r>
          </a:p>
          <a:p>
            <a:pPr lvl="1"/>
            <a:endParaRPr lang="en-US" sz="2100" dirty="0" smtClean="0"/>
          </a:p>
          <a:p>
            <a:pPr marL="0" indent="0">
              <a:buNone/>
            </a:pPr>
            <a:r>
              <a:rPr lang="en-US" sz="2800" b="1" dirty="0" smtClean="0"/>
              <a:t>microRNA </a:t>
            </a:r>
            <a:r>
              <a:rPr lang="en-US" sz="2800" b="1" dirty="0" smtClean="0"/>
              <a:t>Immunoassays</a:t>
            </a:r>
            <a:endParaRPr lang="en-US" sz="2800" b="1" dirty="0"/>
          </a:p>
          <a:p>
            <a:pPr lvl="1"/>
            <a:r>
              <a:rPr lang="en-US" sz="2800" dirty="0" smtClean="0"/>
              <a:t>Translate measurement of microRNAs from NGS / array / </a:t>
            </a:r>
            <a:r>
              <a:rPr lang="en-US" sz="2800" dirty="0" err="1" smtClean="0"/>
              <a:t>qRT</a:t>
            </a:r>
            <a:r>
              <a:rPr lang="en-US" sz="2800" dirty="0" smtClean="0"/>
              <a:t>-PCR to </a:t>
            </a:r>
            <a:r>
              <a:rPr lang="en-US" sz="2800" dirty="0" smtClean="0"/>
              <a:t>an established </a:t>
            </a:r>
            <a:r>
              <a:rPr lang="en-US" sz="2800" dirty="0" smtClean="0"/>
              <a:t>immunoassay format</a:t>
            </a:r>
            <a:endParaRPr lang="en-US" sz="2800" dirty="0"/>
          </a:p>
          <a:p>
            <a:pPr lvl="1"/>
            <a:r>
              <a:rPr lang="en-US" sz="2800" dirty="0" smtClean="0"/>
              <a:t>Measure microRNAs on a system that is installed and in routine use in many central labs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4" y="653889"/>
            <a:ext cx="7250202" cy="74739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19384"/>
            <a:ext cx="7793356" cy="4391969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Novel markers frequently require novel technologies for clinical application. </a:t>
            </a:r>
          </a:p>
          <a:p>
            <a:r>
              <a:rPr lang="en-US" sz="2600" dirty="0" smtClean="0"/>
              <a:t>Single markers are increasingly combined </a:t>
            </a:r>
            <a:r>
              <a:rPr lang="en-US" sz="2600" dirty="0" smtClean="0"/>
              <a:t>into </a:t>
            </a:r>
            <a:r>
              <a:rPr lang="en-US" sz="2600" dirty="0" smtClean="0"/>
              <a:t>signatures.</a:t>
            </a:r>
            <a:endParaRPr lang="en-US" sz="2600" dirty="0"/>
          </a:p>
          <a:p>
            <a:r>
              <a:rPr lang="en-US" sz="2600" dirty="0" smtClean="0"/>
              <a:t>microRNAs are currently migrating from basic research to application.</a:t>
            </a:r>
          </a:p>
          <a:p>
            <a:r>
              <a:rPr lang="en-US" sz="2600" dirty="0" smtClean="0"/>
              <a:t>Often, sets of 4-20 selected microRNAs need to be tested.</a:t>
            </a:r>
            <a:endParaRPr lang="en-US" sz="2600" dirty="0"/>
          </a:p>
          <a:p>
            <a:r>
              <a:rPr lang="en-US" sz="2600" dirty="0" smtClean="0"/>
              <a:t>Respective test systems (microarray, </a:t>
            </a:r>
            <a:r>
              <a:rPr lang="en-US" sz="2600" dirty="0" err="1" smtClean="0"/>
              <a:t>qRT</a:t>
            </a:r>
            <a:r>
              <a:rPr lang="en-US" sz="2600" dirty="0" smtClean="0"/>
              <a:t>-PCR, NGS) are usually not established in routine care.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588" dirty="0" smtClean="0">
                <a:sym typeface="Wingdings"/>
              </a:rPr>
              <a:t> An inexpensive, standardized, and widely available assay format with multiplexing capacity – such as immunoassay - could foster the translation of microRNAs into clinical care.</a:t>
            </a:r>
            <a:endParaRPr lang="en-US" sz="2588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84" y="653889"/>
            <a:ext cx="7250202" cy="747396"/>
          </a:xfrm>
        </p:spPr>
        <p:txBody>
          <a:bodyPr/>
          <a:lstStyle/>
          <a:p>
            <a:r>
              <a:rPr lang="en-US" dirty="0" smtClean="0"/>
              <a:t>Introduction – 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19384"/>
            <a:ext cx="7793356" cy="439196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How “integrated” must a respective test be? From blood sample to diagnosis in one system? </a:t>
            </a:r>
          </a:p>
          <a:p>
            <a:pPr>
              <a:buNone/>
            </a:pPr>
            <a:endParaRPr lang="en-US" sz="1000" dirty="0"/>
          </a:p>
          <a:p>
            <a:r>
              <a:rPr lang="en-US" sz="2500" dirty="0" smtClean="0"/>
              <a:t>How fast will complex systems like NGS migrate to routine care - if migration happens at all?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500" dirty="0" smtClean="0"/>
              <a:t>Will respective tests be done predominantly at the point of care or in central labs?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90" y="641418"/>
            <a:ext cx="7250202" cy="747396"/>
          </a:xfrm>
        </p:spPr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5790" y="1388814"/>
            <a:ext cx="8430101" cy="43919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Starting material: total RNA from 2.5 ml </a:t>
            </a:r>
            <a:r>
              <a:rPr lang="en-US" sz="2000" dirty="0" err="1" smtClean="0"/>
              <a:t>PAXgene</a:t>
            </a:r>
            <a:r>
              <a:rPr lang="en-US" sz="2000" baseline="30000" dirty="0"/>
              <a:t> </a:t>
            </a:r>
            <a:r>
              <a:rPr lang="en-US" sz="2000" dirty="0" smtClean="0"/>
              <a:t>blood samples</a:t>
            </a:r>
          </a:p>
          <a:p>
            <a:pPr marL="0" indent="0"/>
            <a:r>
              <a:rPr lang="en-US" sz="2000" dirty="0" smtClean="0"/>
              <a:t>    Assay is performed on the </a:t>
            </a:r>
            <a:r>
              <a:rPr lang="en-US" sz="2000" dirty="0" err="1" smtClean="0"/>
              <a:t>Advia</a:t>
            </a:r>
            <a:r>
              <a:rPr lang="en-US" sz="2000" dirty="0" smtClean="0"/>
              <a:t> Centaur® immunoassay analyzer</a:t>
            </a:r>
          </a:p>
          <a:p>
            <a:r>
              <a:rPr lang="en-US" sz="2000" dirty="0" smtClean="0"/>
              <a:t>Assay principle (Figure 1):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/>
          <a:srcRect b="8149"/>
          <a:stretch/>
        </p:blipFill>
        <p:spPr>
          <a:xfrm>
            <a:off x="4178080" y="2571224"/>
            <a:ext cx="4805148" cy="273775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73206" y="2571224"/>
            <a:ext cx="3700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Total RNA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hybridized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biotinylated </a:t>
            </a:r>
            <a:r>
              <a:rPr lang="de-DE" dirty="0" err="1"/>
              <a:t>catcher</a:t>
            </a:r>
            <a:r>
              <a:rPr lang="de-DE" dirty="0"/>
              <a:t> </a:t>
            </a:r>
            <a:r>
              <a:rPr lang="de-DE" dirty="0" err="1" smtClean="0"/>
              <a:t>oligonucleotide</a:t>
            </a:r>
            <a:r>
              <a:rPr lang="de-DE" dirty="0" smtClean="0"/>
              <a:t>, </a:t>
            </a:r>
            <a:r>
              <a:rPr lang="de-DE" dirty="0" err="1" smtClean="0"/>
              <a:t>generating</a:t>
            </a:r>
            <a:r>
              <a:rPr lang="de-DE" dirty="0" smtClean="0"/>
              <a:t> DNA</a:t>
            </a:r>
            <a:r>
              <a:rPr lang="de-DE" dirty="0"/>
              <a:t>/RNA </a:t>
            </a:r>
            <a:r>
              <a:rPr lang="de-DE" dirty="0" err="1" smtClean="0"/>
              <a:t>heterohybrids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Heterohybrids</a:t>
            </a:r>
            <a:r>
              <a:rPr lang="de-DE" dirty="0" smtClean="0"/>
              <a:t> bind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streptavidin</a:t>
            </a:r>
            <a:r>
              <a:rPr lang="de-DE" dirty="0" err="1"/>
              <a:t>-labeled</a:t>
            </a:r>
            <a:r>
              <a:rPr lang="de-DE" dirty="0"/>
              <a:t> solid </a:t>
            </a:r>
            <a:r>
              <a:rPr lang="de-DE" dirty="0" err="1" smtClean="0"/>
              <a:t>phase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Acridinium</a:t>
            </a:r>
            <a:r>
              <a:rPr lang="de-DE" dirty="0" smtClean="0"/>
              <a:t> </a:t>
            </a:r>
            <a:r>
              <a:rPr lang="de-DE" dirty="0" err="1"/>
              <a:t>ester–labeled</a:t>
            </a:r>
            <a:r>
              <a:rPr lang="de-DE" dirty="0"/>
              <a:t> </a:t>
            </a:r>
            <a:r>
              <a:rPr lang="de-DE" dirty="0" err="1" smtClean="0"/>
              <a:t>antibody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DNA/</a:t>
            </a:r>
            <a:r>
              <a:rPr lang="de-DE" dirty="0" smtClean="0"/>
              <a:t>RNA </a:t>
            </a:r>
            <a:r>
              <a:rPr lang="de-DE" dirty="0" err="1" smtClean="0"/>
              <a:t>heterohybrids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Chemiluminescence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64349" y="5551886"/>
            <a:ext cx="6418879" cy="681714"/>
          </a:xfrm>
          <a:custGeom>
            <a:avLst/>
            <a:gdLst>
              <a:gd name="connsiteX0" fmla="*/ 0 w 6828312"/>
              <a:gd name="connsiteY0" fmla="*/ 0 h 1200329"/>
              <a:gd name="connsiteX1" fmla="*/ 6828312 w 6828312"/>
              <a:gd name="connsiteY1" fmla="*/ 0 h 1200329"/>
              <a:gd name="connsiteX2" fmla="*/ 6828312 w 6828312"/>
              <a:gd name="connsiteY2" fmla="*/ 1200329 h 1200329"/>
              <a:gd name="connsiteX3" fmla="*/ 0 w 6828312"/>
              <a:gd name="connsiteY3" fmla="*/ 1200329 h 1200329"/>
              <a:gd name="connsiteX4" fmla="*/ 0 w 6828312"/>
              <a:gd name="connsiteY4" fmla="*/ 0 h 1200329"/>
              <a:gd name="connsiteX0" fmla="*/ 0 w 6828312"/>
              <a:gd name="connsiteY0" fmla="*/ 0 h 1200329"/>
              <a:gd name="connsiteX1" fmla="*/ 6828312 w 6828312"/>
              <a:gd name="connsiteY1" fmla="*/ 0 h 1200329"/>
              <a:gd name="connsiteX2" fmla="*/ 6760073 w 6828312"/>
              <a:gd name="connsiteY2" fmla="*/ 627123 h 1200329"/>
              <a:gd name="connsiteX3" fmla="*/ 0 w 6828312"/>
              <a:gd name="connsiteY3" fmla="*/ 1200329 h 1200329"/>
              <a:gd name="connsiteX4" fmla="*/ 0 w 6828312"/>
              <a:gd name="connsiteY4" fmla="*/ 0 h 1200329"/>
              <a:gd name="connsiteX0" fmla="*/ 27296 w 6855608"/>
              <a:gd name="connsiteY0" fmla="*/ 0 h 681714"/>
              <a:gd name="connsiteX1" fmla="*/ 6855608 w 6855608"/>
              <a:gd name="connsiteY1" fmla="*/ 0 h 681714"/>
              <a:gd name="connsiteX2" fmla="*/ 6787369 w 6855608"/>
              <a:gd name="connsiteY2" fmla="*/ 627123 h 681714"/>
              <a:gd name="connsiteX3" fmla="*/ 0 w 6855608"/>
              <a:gd name="connsiteY3" fmla="*/ 681714 h 681714"/>
              <a:gd name="connsiteX4" fmla="*/ 27296 w 6855608"/>
              <a:gd name="connsiteY4" fmla="*/ 0 h 681714"/>
              <a:gd name="connsiteX0" fmla="*/ 27296 w 6787369"/>
              <a:gd name="connsiteY0" fmla="*/ 0 h 681714"/>
              <a:gd name="connsiteX1" fmla="*/ 6418880 w 6787369"/>
              <a:gd name="connsiteY1" fmla="*/ 0 h 681714"/>
              <a:gd name="connsiteX2" fmla="*/ 6787369 w 6787369"/>
              <a:gd name="connsiteY2" fmla="*/ 627123 h 681714"/>
              <a:gd name="connsiteX3" fmla="*/ 0 w 6787369"/>
              <a:gd name="connsiteY3" fmla="*/ 681714 h 681714"/>
              <a:gd name="connsiteX4" fmla="*/ 27296 w 6787369"/>
              <a:gd name="connsiteY4" fmla="*/ 0 h 681714"/>
              <a:gd name="connsiteX0" fmla="*/ 27296 w 6446175"/>
              <a:gd name="connsiteY0" fmla="*/ 0 h 681714"/>
              <a:gd name="connsiteX1" fmla="*/ 6418880 w 6446175"/>
              <a:gd name="connsiteY1" fmla="*/ 0 h 681714"/>
              <a:gd name="connsiteX2" fmla="*/ 6446175 w 6446175"/>
              <a:gd name="connsiteY2" fmla="*/ 613475 h 681714"/>
              <a:gd name="connsiteX3" fmla="*/ 0 w 6446175"/>
              <a:gd name="connsiteY3" fmla="*/ 681714 h 681714"/>
              <a:gd name="connsiteX4" fmla="*/ 27296 w 6446175"/>
              <a:gd name="connsiteY4" fmla="*/ 0 h 681714"/>
              <a:gd name="connsiteX0" fmla="*/ 27296 w 6446175"/>
              <a:gd name="connsiteY0" fmla="*/ 0 h 681714"/>
              <a:gd name="connsiteX1" fmla="*/ 6418880 w 6446175"/>
              <a:gd name="connsiteY1" fmla="*/ 0 h 681714"/>
              <a:gd name="connsiteX2" fmla="*/ 6446175 w 6446175"/>
              <a:gd name="connsiteY2" fmla="*/ 681714 h 681714"/>
              <a:gd name="connsiteX3" fmla="*/ 0 w 6446175"/>
              <a:gd name="connsiteY3" fmla="*/ 681714 h 681714"/>
              <a:gd name="connsiteX4" fmla="*/ 27296 w 6446175"/>
              <a:gd name="connsiteY4" fmla="*/ 0 h 681714"/>
              <a:gd name="connsiteX0" fmla="*/ 0 w 6418879"/>
              <a:gd name="connsiteY0" fmla="*/ 0 h 681714"/>
              <a:gd name="connsiteX1" fmla="*/ 6391584 w 6418879"/>
              <a:gd name="connsiteY1" fmla="*/ 0 h 681714"/>
              <a:gd name="connsiteX2" fmla="*/ 6418879 w 6418879"/>
              <a:gd name="connsiteY2" fmla="*/ 681714 h 681714"/>
              <a:gd name="connsiteX3" fmla="*/ 13647 w 6418879"/>
              <a:gd name="connsiteY3" fmla="*/ 681714 h 681714"/>
              <a:gd name="connsiteX4" fmla="*/ 0 w 6418879"/>
              <a:gd name="connsiteY4" fmla="*/ 0 h 681714"/>
              <a:gd name="connsiteX0" fmla="*/ 0 w 6391584"/>
              <a:gd name="connsiteY0" fmla="*/ 0 h 681714"/>
              <a:gd name="connsiteX1" fmla="*/ 6391584 w 6391584"/>
              <a:gd name="connsiteY1" fmla="*/ 0 h 681714"/>
              <a:gd name="connsiteX2" fmla="*/ 6350640 w 6391584"/>
              <a:gd name="connsiteY2" fmla="*/ 681714 h 681714"/>
              <a:gd name="connsiteX3" fmla="*/ 13647 w 6391584"/>
              <a:gd name="connsiteY3" fmla="*/ 681714 h 681714"/>
              <a:gd name="connsiteX4" fmla="*/ 0 w 6391584"/>
              <a:gd name="connsiteY4" fmla="*/ 0 h 681714"/>
              <a:gd name="connsiteX0" fmla="*/ 0 w 6418879"/>
              <a:gd name="connsiteY0" fmla="*/ 0 h 681714"/>
              <a:gd name="connsiteX1" fmla="*/ 6391584 w 6418879"/>
              <a:gd name="connsiteY1" fmla="*/ 0 h 681714"/>
              <a:gd name="connsiteX2" fmla="*/ 6418879 w 6418879"/>
              <a:gd name="connsiteY2" fmla="*/ 681714 h 681714"/>
              <a:gd name="connsiteX3" fmla="*/ 13647 w 6418879"/>
              <a:gd name="connsiteY3" fmla="*/ 681714 h 681714"/>
              <a:gd name="connsiteX4" fmla="*/ 0 w 6418879"/>
              <a:gd name="connsiteY4" fmla="*/ 0 h 6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879" h="681714">
                <a:moveTo>
                  <a:pt x="0" y="0"/>
                </a:moveTo>
                <a:lnTo>
                  <a:pt x="6391584" y="0"/>
                </a:lnTo>
                <a:lnTo>
                  <a:pt x="6418879" y="681714"/>
                </a:lnTo>
                <a:lnTo>
                  <a:pt x="13647" y="681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11F24"/>
                </a:solidFill>
              </a:rPr>
              <a:t>Figure 1</a:t>
            </a:r>
            <a:r>
              <a:rPr lang="en-US" b="1" dirty="0">
                <a:solidFill>
                  <a:srgbClr val="B11F24"/>
                </a:solidFill>
              </a:rPr>
              <a:t>. </a:t>
            </a:r>
            <a:r>
              <a:rPr lang="en-US" dirty="0"/>
              <a:t>The 4 fully automated main steps carried out on the immunoassay analyzer. AE, </a:t>
            </a:r>
            <a:r>
              <a:rPr lang="en-US" dirty="0" err="1"/>
              <a:t>acridinium</a:t>
            </a:r>
            <a:r>
              <a:rPr lang="en-US" dirty="0"/>
              <a:t> ester.</a:t>
            </a:r>
            <a:endParaRPr lang="en-US" dirty="0" smtClean="0"/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41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84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 smtClean="0"/>
              <a:t>Materials &amp; Methods – 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682125"/>
            <a:ext cx="7793356" cy="439196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Is the runtime of the assay (~1 hour) acceptable?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500" dirty="0" smtClean="0"/>
              <a:t>Is the 3 hour time-to-result acceptable?</a:t>
            </a:r>
          </a:p>
          <a:p>
            <a:pPr>
              <a:buNone/>
            </a:pPr>
            <a:endParaRPr lang="en-US" sz="1000" dirty="0"/>
          </a:p>
          <a:p>
            <a:r>
              <a:rPr lang="en-US" sz="2500" dirty="0" smtClean="0"/>
              <a:t>What degree </a:t>
            </a:r>
            <a:r>
              <a:rPr lang="en-US" sz="2500" dirty="0" smtClean="0"/>
              <a:t>of multiplexing is required / acceptable?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61" y="214000"/>
            <a:ext cx="7250202" cy="74739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6659" y="4174885"/>
            <a:ext cx="8813022" cy="43919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b="1" dirty="0" smtClean="0"/>
              <a:t>Assay characteristics:</a:t>
            </a:r>
            <a:endParaRPr lang="en-US" sz="1700" dirty="0" smtClean="0"/>
          </a:p>
          <a:p>
            <a:pPr lvl="1"/>
            <a:r>
              <a:rPr lang="en-US" sz="1700" dirty="0" smtClean="0"/>
              <a:t>Technical specificity: 99.4% (upper right panel)</a:t>
            </a:r>
          </a:p>
          <a:p>
            <a:pPr lvl="1"/>
            <a:r>
              <a:rPr lang="en-US" sz="1700" dirty="0" smtClean="0"/>
              <a:t>Limit of detection: 1 </a:t>
            </a:r>
            <a:r>
              <a:rPr lang="en-US" sz="1700" dirty="0" err="1" smtClean="0"/>
              <a:t>pmol</a:t>
            </a:r>
            <a:r>
              <a:rPr lang="en-US" sz="1700" dirty="0" smtClean="0"/>
              <a:t>/L (lower right panel) </a:t>
            </a:r>
          </a:p>
          <a:p>
            <a:pPr lvl="1"/>
            <a:r>
              <a:rPr lang="en-US" sz="1700" dirty="0" smtClean="0"/>
              <a:t>dynamic range of 4 orders of magnitude</a:t>
            </a:r>
          </a:p>
          <a:p>
            <a:pPr lvl="1"/>
            <a:r>
              <a:rPr lang="en-US" sz="1700" dirty="0" smtClean="0"/>
              <a:t>10% change in concentration can reliably be measured</a:t>
            </a:r>
          </a:p>
          <a:p>
            <a:pPr lvl="1"/>
            <a:r>
              <a:rPr lang="en-US" sz="1700" dirty="0"/>
              <a:t>serial 8-plex measurement allows for detecting profiles of up to 8 microRNAs</a:t>
            </a:r>
          </a:p>
          <a:p>
            <a:pPr lvl="1"/>
            <a:endParaRPr lang="en-US" sz="1700" dirty="0" smtClean="0"/>
          </a:p>
          <a:p>
            <a:pPr lvl="1"/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1" y="961396"/>
            <a:ext cx="4048942" cy="316969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69" y="961396"/>
            <a:ext cx="3398679" cy="3061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8107" y="6243335"/>
            <a:ext cx="6323741" cy="369332"/>
          </a:xfrm>
          <a:custGeom>
            <a:avLst/>
            <a:gdLst>
              <a:gd name="connsiteX0" fmla="*/ 0 w 6828312"/>
              <a:gd name="connsiteY0" fmla="*/ 0 h 1200329"/>
              <a:gd name="connsiteX1" fmla="*/ 6828312 w 6828312"/>
              <a:gd name="connsiteY1" fmla="*/ 0 h 1200329"/>
              <a:gd name="connsiteX2" fmla="*/ 6828312 w 6828312"/>
              <a:gd name="connsiteY2" fmla="*/ 1200329 h 1200329"/>
              <a:gd name="connsiteX3" fmla="*/ 0 w 6828312"/>
              <a:gd name="connsiteY3" fmla="*/ 1200329 h 1200329"/>
              <a:gd name="connsiteX4" fmla="*/ 0 w 6828312"/>
              <a:gd name="connsiteY4" fmla="*/ 0 h 1200329"/>
              <a:gd name="connsiteX0" fmla="*/ 0 w 6828312"/>
              <a:gd name="connsiteY0" fmla="*/ 0 h 1200329"/>
              <a:gd name="connsiteX1" fmla="*/ 6828312 w 6828312"/>
              <a:gd name="connsiteY1" fmla="*/ 0 h 1200329"/>
              <a:gd name="connsiteX2" fmla="*/ 6760073 w 6828312"/>
              <a:gd name="connsiteY2" fmla="*/ 627123 h 1200329"/>
              <a:gd name="connsiteX3" fmla="*/ 0 w 6828312"/>
              <a:gd name="connsiteY3" fmla="*/ 1200329 h 1200329"/>
              <a:gd name="connsiteX4" fmla="*/ 0 w 6828312"/>
              <a:gd name="connsiteY4" fmla="*/ 0 h 1200329"/>
              <a:gd name="connsiteX0" fmla="*/ 27296 w 6855608"/>
              <a:gd name="connsiteY0" fmla="*/ 0 h 681714"/>
              <a:gd name="connsiteX1" fmla="*/ 6855608 w 6855608"/>
              <a:gd name="connsiteY1" fmla="*/ 0 h 681714"/>
              <a:gd name="connsiteX2" fmla="*/ 6787369 w 6855608"/>
              <a:gd name="connsiteY2" fmla="*/ 627123 h 681714"/>
              <a:gd name="connsiteX3" fmla="*/ 0 w 6855608"/>
              <a:gd name="connsiteY3" fmla="*/ 681714 h 681714"/>
              <a:gd name="connsiteX4" fmla="*/ 27296 w 6855608"/>
              <a:gd name="connsiteY4" fmla="*/ 0 h 681714"/>
              <a:gd name="connsiteX0" fmla="*/ 27296 w 6787369"/>
              <a:gd name="connsiteY0" fmla="*/ 0 h 681714"/>
              <a:gd name="connsiteX1" fmla="*/ 6418880 w 6787369"/>
              <a:gd name="connsiteY1" fmla="*/ 0 h 681714"/>
              <a:gd name="connsiteX2" fmla="*/ 6787369 w 6787369"/>
              <a:gd name="connsiteY2" fmla="*/ 627123 h 681714"/>
              <a:gd name="connsiteX3" fmla="*/ 0 w 6787369"/>
              <a:gd name="connsiteY3" fmla="*/ 681714 h 681714"/>
              <a:gd name="connsiteX4" fmla="*/ 27296 w 6787369"/>
              <a:gd name="connsiteY4" fmla="*/ 0 h 681714"/>
              <a:gd name="connsiteX0" fmla="*/ 27296 w 6446175"/>
              <a:gd name="connsiteY0" fmla="*/ 0 h 681714"/>
              <a:gd name="connsiteX1" fmla="*/ 6418880 w 6446175"/>
              <a:gd name="connsiteY1" fmla="*/ 0 h 681714"/>
              <a:gd name="connsiteX2" fmla="*/ 6446175 w 6446175"/>
              <a:gd name="connsiteY2" fmla="*/ 613475 h 681714"/>
              <a:gd name="connsiteX3" fmla="*/ 0 w 6446175"/>
              <a:gd name="connsiteY3" fmla="*/ 681714 h 681714"/>
              <a:gd name="connsiteX4" fmla="*/ 27296 w 6446175"/>
              <a:gd name="connsiteY4" fmla="*/ 0 h 681714"/>
              <a:gd name="connsiteX0" fmla="*/ 27296 w 6446175"/>
              <a:gd name="connsiteY0" fmla="*/ 0 h 681714"/>
              <a:gd name="connsiteX1" fmla="*/ 6418880 w 6446175"/>
              <a:gd name="connsiteY1" fmla="*/ 0 h 681714"/>
              <a:gd name="connsiteX2" fmla="*/ 6446175 w 6446175"/>
              <a:gd name="connsiteY2" fmla="*/ 681714 h 681714"/>
              <a:gd name="connsiteX3" fmla="*/ 0 w 6446175"/>
              <a:gd name="connsiteY3" fmla="*/ 681714 h 681714"/>
              <a:gd name="connsiteX4" fmla="*/ 27296 w 6446175"/>
              <a:gd name="connsiteY4" fmla="*/ 0 h 681714"/>
              <a:gd name="connsiteX0" fmla="*/ 0 w 6418879"/>
              <a:gd name="connsiteY0" fmla="*/ 0 h 681714"/>
              <a:gd name="connsiteX1" fmla="*/ 6391584 w 6418879"/>
              <a:gd name="connsiteY1" fmla="*/ 0 h 681714"/>
              <a:gd name="connsiteX2" fmla="*/ 6418879 w 6418879"/>
              <a:gd name="connsiteY2" fmla="*/ 681714 h 681714"/>
              <a:gd name="connsiteX3" fmla="*/ 13647 w 6418879"/>
              <a:gd name="connsiteY3" fmla="*/ 681714 h 681714"/>
              <a:gd name="connsiteX4" fmla="*/ 0 w 6418879"/>
              <a:gd name="connsiteY4" fmla="*/ 0 h 681714"/>
              <a:gd name="connsiteX0" fmla="*/ 0 w 6391584"/>
              <a:gd name="connsiteY0" fmla="*/ 0 h 681714"/>
              <a:gd name="connsiteX1" fmla="*/ 6391584 w 6391584"/>
              <a:gd name="connsiteY1" fmla="*/ 0 h 681714"/>
              <a:gd name="connsiteX2" fmla="*/ 6377936 w 6391584"/>
              <a:gd name="connsiteY2" fmla="*/ 681714 h 681714"/>
              <a:gd name="connsiteX3" fmla="*/ 13647 w 6391584"/>
              <a:gd name="connsiteY3" fmla="*/ 681714 h 681714"/>
              <a:gd name="connsiteX4" fmla="*/ 0 w 6391584"/>
              <a:gd name="connsiteY4" fmla="*/ 0 h 681714"/>
              <a:gd name="connsiteX0" fmla="*/ 0 w 6446175"/>
              <a:gd name="connsiteY0" fmla="*/ 0 h 681714"/>
              <a:gd name="connsiteX1" fmla="*/ 6391584 w 6446175"/>
              <a:gd name="connsiteY1" fmla="*/ 0 h 681714"/>
              <a:gd name="connsiteX2" fmla="*/ 6446175 w 6446175"/>
              <a:gd name="connsiteY2" fmla="*/ 681714 h 681714"/>
              <a:gd name="connsiteX3" fmla="*/ 13647 w 6446175"/>
              <a:gd name="connsiteY3" fmla="*/ 681714 h 681714"/>
              <a:gd name="connsiteX4" fmla="*/ 0 w 6446175"/>
              <a:gd name="connsiteY4" fmla="*/ 0 h 681714"/>
              <a:gd name="connsiteX0" fmla="*/ 0 w 6405231"/>
              <a:gd name="connsiteY0" fmla="*/ 0 h 681714"/>
              <a:gd name="connsiteX1" fmla="*/ 6391584 w 6405231"/>
              <a:gd name="connsiteY1" fmla="*/ 0 h 681714"/>
              <a:gd name="connsiteX2" fmla="*/ 6405231 w 6405231"/>
              <a:gd name="connsiteY2" fmla="*/ 681714 h 681714"/>
              <a:gd name="connsiteX3" fmla="*/ 13647 w 6405231"/>
              <a:gd name="connsiteY3" fmla="*/ 681714 h 681714"/>
              <a:gd name="connsiteX4" fmla="*/ 0 w 6405231"/>
              <a:gd name="connsiteY4" fmla="*/ 0 h 6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5231" h="681714">
                <a:moveTo>
                  <a:pt x="0" y="0"/>
                </a:moveTo>
                <a:lnTo>
                  <a:pt x="6391584" y="0"/>
                </a:lnTo>
                <a:lnTo>
                  <a:pt x="6405231" y="681714"/>
                </a:lnTo>
                <a:lnTo>
                  <a:pt x="13647" y="681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11F24"/>
                </a:solidFill>
              </a:rPr>
              <a:t>Figure 2. </a:t>
            </a:r>
            <a:r>
              <a:rPr lang="en-US" b="1" dirty="0"/>
              <a:t>Technical specificity and analytical sensitivity</a:t>
            </a:r>
            <a:r>
              <a:rPr lang="en-US" b="1" dirty="0" smtClean="0"/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641418"/>
            <a:ext cx="7250202" cy="74739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4869" y="1388814"/>
            <a:ext cx="4997078" cy="43919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Proof-of-Concept:</a:t>
            </a:r>
            <a:endParaRPr lang="en-US" sz="2200" dirty="0" smtClean="0"/>
          </a:p>
          <a:p>
            <a:pPr lvl="1"/>
            <a:r>
              <a:rPr lang="en-US" sz="2000" dirty="0" smtClean="0"/>
              <a:t>Profiling of 4 Alzheimer microRNAs</a:t>
            </a:r>
            <a:r>
              <a:rPr lang="en-US" sz="2000" dirty="0"/>
              <a:t>:  </a:t>
            </a:r>
            <a:r>
              <a:rPr lang="en-US" sz="2000" dirty="0" smtClean="0"/>
              <a:t>miR</a:t>
            </a:r>
            <a:r>
              <a:rPr lang="en-US" sz="2000" dirty="0"/>
              <a:t>-</a:t>
            </a:r>
            <a:r>
              <a:rPr lang="en-US" sz="2000" dirty="0" smtClean="0"/>
              <a:t>5010-3p</a:t>
            </a:r>
            <a:r>
              <a:rPr lang="en-US" sz="2000" dirty="0"/>
              <a:t>, </a:t>
            </a:r>
            <a:r>
              <a:rPr lang="en-US" sz="2000" dirty="0" smtClean="0"/>
              <a:t>miR</a:t>
            </a:r>
            <a:r>
              <a:rPr lang="en-US" sz="2000" dirty="0"/>
              <a:t>-26a-5p</a:t>
            </a:r>
            <a:r>
              <a:rPr lang="en-US" sz="2000" dirty="0" smtClean="0"/>
              <a:t>, miR</a:t>
            </a:r>
            <a:r>
              <a:rPr lang="en-US" sz="2000" dirty="0"/>
              <a:t>-151a-3p, </a:t>
            </a:r>
            <a:r>
              <a:rPr lang="en-US" sz="2000" dirty="0" smtClean="0"/>
              <a:t>let</a:t>
            </a:r>
            <a:r>
              <a:rPr lang="en-US" sz="2000" dirty="0"/>
              <a:t>-7d-</a:t>
            </a:r>
            <a:r>
              <a:rPr lang="en-US" sz="2000" dirty="0" smtClean="0"/>
              <a:t>3p</a:t>
            </a:r>
          </a:p>
          <a:p>
            <a:pPr lvl="1"/>
            <a:r>
              <a:rPr lang="en-US" sz="2000" dirty="0" smtClean="0"/>
              <a:t>AUC for detecting Alzheimer: 0.92</a:t>
            </a:r>
            <a:endParaRPr lang="en-US" sz="5400" dirty="0" smtClean="0"/>
          </a:p>
          <a:p>
            <a:pPr lvl="1"/>
            <a:r>
              <a:rPr lang="en-US" sz="2000" dirty="0" smtClean="0"/>
              <a:t>40 replicates of 4 miRNAs, spike-in, blank samples (upper right panel)</a:t>
            </a:r>
          </a:p>
          <a:p>
            <a:pPr lvl="1"/>
            <a:r>
              <a:rPr lang="en-US" sz="2000" dirty="0" smtClean="0"/>
              <a:t>0.8% outliers among all measurements</a:t>
            </a:r>
          </a:p>
          <a:p>
            <a:pPr lvl="1"/>
            <a:r>
              <a:rPr lang="en-US" sz="2000" dirty="0" smtClean="0"/>
              <a:t>Correlation with </a:t>
            </a:r>
            <a:r>
              <a:rPr lang="en-US" sz="2000" dirty="0" err="1" smtClean="0"/>
              <a:t>qRT</a:t>
            </a:r>
            <a:r>
              <a:rPr lang="en-US" sz="2000" dirty="0" smtClean="0"/>
              <a:t>-PCR of 0.994 (lower right panel)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5351" y="6243335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947" y="854198"/>
            <a:ext cx="3285245" cy="237157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89" y="3477348"/>
            <a:ext cx="3129903" cy="28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47" y="653889"/>
            <a:ext cx="7250202" cy="747396"/>
          </a:xfrm>
        </p:spPr>
        <p:txBody>
          <a:bodyPr/>
          <a:lstStyle/>
          <a:p>
            <a:r>
              <a:rPr lang="en-US" dirty="0" smtClean="0"/>
              <a:t>Results – 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0" y="1693265"/>
            <a:ext cx="8042785" cy="439196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Are the technical specificity &amp; sensitivity acceptable? </a:t>
            </a:r>
          </a:p>
          <a:p>
            <a:pPr>
              <a:buNone/>
            </a:pPr>
            <a:endParaRPr lang="en-US" sz="1000" dirty="0"/>
          </a:p>
          <a:p>
            <a:r>
              <a:rPr lang="en-US" sz="2500" dirty="0" smtClean="0"/>
              <a:t>Is the dynamic range sufficient?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500" dirty="0" smtClean="0"/>
              <a:t>What are the remaining key hurdles for application of respective tests in clinical care?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563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Overview</vt:lpstr>
      <vt:lpstr>Introduction</vt:lpstr>
      <vt:lpstr>Introduction – Key Questions</vt:lpstr>
      <vt:lpstr>Materials &amp; Methods</vt:lpstr>
      <vt:lpstr>Materials &amp; Methods – Key Questions</vt:lpstr>
      <vt:lpstr>Results</vt:lpstr>
      <vt:lpstr>Results</vt:lpstr>
      <vt:lpstr>Results – Key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Alina Foo</cp:lastModifiedBy>
  <cp:revision>114</cp:revision>
  <dcterms:created xsi:type="dcterms:W3CDTF">2015-03-25T20:25:01Z</dcterms:created>
  <dcterms:modified xsi:type="dcterms:W3CDTF">2015-03-30T20:55:04Z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46942037</vt:i4>
  </property>
  <property fmtid="{D5CDD505-2E9C-101B-9397-08002B2CF9AE}" pid="3" name="_NewReviewCycle">
    <vt:lpwstr/>
  </property>
  <property fmtid="{D5CDD505-2E9C-101B-9397-08002B2CF9AE}" pid="4" name="_EmailSubject">
    <vt:lpwstr>Clinical Chemistry Journal Club Invitation</vt:lpwstr>
  </property>
  <property fmtid="{D5CDD505-2E9C-101B-9397-08002B2CF9AE}" pid="5" name="_AuthorEmail">
    <vt:lpwstr>andreas.ak.kappel@siemens.com</vt:lpwstr>
  </property>
  <property fmtid="{D5CDD505-2E9C-101B-9397-08002B2CF9AE}" pid="6" name="_AuthorEmailDisplayName">
    <vt:lpwstr>Kappel, Andreas</vt:lpwstr>
  </property>
</Properties>
</file>