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" r:id="rId2"/>
    <p:sldId id="257" r:id="rId3"/>
    <p:sldId id="270" r:id="rId4"/>
    <p:sldId id="278" r:id="rId5"/>
    <p:sldId id="264" r:id="rId6"/>
    <p:sldId id="272" r:id="rId7"/>
    <p:sldId id="265" r:id="rId8"/>
    <p:sldId id="268" r:id="rId9"/>
    <p:sldId id="263" r:id="rId10"/>
    <p:sldId id="277" r:id="rId11"/>
    <p:sldId id="274" r:id="rId12"/>
    <p:sldId id="269" r:id="rId13"/>
    <p:sldId id="276" r:id="rId14"/>
    <p:sldId id="267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33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78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'low risk'!$A$2</c:f>
              <c:strCache>
                <c:ptCount val="1"/>
                <c:pt idx="0">
                  <c:v>AMI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'low risk'!$B$1:$D$1</c:f>
              <c:strCache>
                <c:ptCount val="3"/>
                <c:pt idx="0">
                  <c:v>Copeptin at 1h neg.</c:v>
                </c:pt>
                <c:pt idx="1">
                  <c:v>hs-cTnT at 1h neg. </c:v>
                </c:pt>
                <c:pt idx="2">
                  <c:v>Copeptin and hs-cTnT at 1h neg.</c:v>
                </c:pt>
              </c:strCache>
            </c:strRef>
          </c:cat>
          <c:val>
            <c:numRef>
              <c:f>'low risk'!$B$2:$D$2</c:f>
              <c:numCache>
                <c:formatCode>0.0%</c:formatCode>
                <c:ptCount val="3"/>
                <c:pt idx="0">
                  <c:v>1.4E-2</c:v>
                </c:pt>
                <c:pt idx="1">
                  <c:v>4.0000000000000001E-3</c:v>
                </c:pt>
                <c:pt idx="2">
                  <c:v>4.0000000000000001E-3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9774184"/>
        <c:axId val="399774576"/>
        <c:axId val="536201152"/>
      </c:bar3DChart>
      <c:catAx>
        <c:axId val="3997741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de-CH" sz="1200" b="1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Laboratory </a:t>
                </a:r>
                <a:r>
                  <a:rPr lang="de-CH" sz="1200" b="1" i="0" baseline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findings</a:t>
                </a:r>
                <a:r>
                  <a:rPr lang="de-CH" sz="1200" b="1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at </a:t>
                </a:r>
                <a:r>
                  <a:rPr lang="de-CH" sz="12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1h </a:t>
                </a:r>
                <a:r>
                  <a:rPr lang="de-CH" sz="1200" b="1" i="0" baseline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for</a:t>
                </a:r>
                <a:r>
                  <a:rPr lang="de-CH" sz="1200" b="1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sz="1200" b="1" i="0" baseline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low-risk</a:t>
                </a:r>
                <a:r>
                  <a:rPr lang="de-CH" sz="1200" b="1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sz="1200" b="1" i="0" baseline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patients</a:t>
                </a:r>
                <a:endParaRPr lang="en-GB" sz="12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99774576"/>
        <c:crosses val="autoZero"/>
        <c:auto val="1"/>
        <c:lblAlgn val="ctr"/>
        <c:lblOffset val="100"/>
        <c:noMultiLvlLbl val="0"/>
      </c:catAx>
      <c:valAx>
        <c:axId val="399774576"/>
        <c:scaling>
          <c:orientation val="minMax"/>
          <c:max val="0.1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Patients </a:t>
                </a:r>
                <a:r>
                  <a:rPr lang="en-US" sz="1200" b="1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with a final diagnosis of AMI (%)</a:t>
                </a:r>
                <a:endParaRPr lang="en-GB" sz="12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99774184"/>
        <c:crosses val="autoZero"/>
        <c:crossBetween val="between"/>
      </c:valAx>
      <c:serAx>
        <c:axId val="536201152"/>
        <c:scaling>
          <c:orientation val="minMax"/>
        </c:scaling>
        <c:delete val="1"/>
        <c:axPos val="b"/>
        <c:majorTickMark val="out"/>
        <c:minorTickMark val="none"/>
        <c:tickLblPos val="nextTo"/>
        <c:crossAx val="399774576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500034902709926"/>
          <c:y val="3.7101323537150843E-2"/>
          <c:w val="0.49516191907880447"/>
          <c:h val="0.760599699448599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hs-cTnT - at 1h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Copeptin + at 1h</c:v>
                </c:pt>
                <c:pt idx="1">
                  <c:v>Copeptin - at 1h</c:v>
                </c:pt>
              </c:strCache>
            </c:strRef>
          </c:cat>
          <c:val>
            <c:numRef>
              <c:f>Tabelle1!$B$2:$B$3</c:f>
              <c:numCache>
                <c:formatCode>0%</c:formatCode>
                <c:ptCount val="2"/>
                <c:pt idx="0">
                  <c:v>0.02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hs-cTnT + at 1h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Copeptin + at 1h</c:v>
                </c:pt>
                <c:pt idx="1">
                  <c:v>Copeptin - at 1h</c:v>
                </c:pt>
              </c:strCache>
            </c:strRef>
          </c:cat>
          <c:val>
            <c:numRef>
              <c:f>Tabelle1!$C$2:$C$3</c:f>
              <c:numCache>
                <c:formatCode>0%</c:formatCode>
                <c:ptCount val="2"/>
                <c:pt idx="0">
                  <c:v>0.67</c:v>
                </c:pt>
                <c:pt idx="1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8755096"/>
        <c:axId val="538755488"/>
        <c:axId val="536203272"/>
      </c:bar3DChart>
      <c:catAx>
        <c:axId val="538755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3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CH" sz="13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Laboratory </a:t>
                </a:r>
                <a:r>
                  <a:rPr lang="de-CH" sz="1300" b="1" i="0" baseline="0" err="1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findings</a:t>
                </a:r>
                <a:r>
                  <a:rPr lang="de-CH" sz="13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at 1h </a:t>
                </a:r>
                <a:r>
                  <a:rPr lang="de-CH" sz="1300" b="1" i="0" baseline="0" err="1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for</a:t>
                </a:r>
                <a:r>
                  <a:rPr lang="de-CH" sz="13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intermediate-</a:t>
                </a:r>
                <a:r>
                  <a:rPr lang="de-CH" sz="1300" b="1" i="0" baseline="0" err="1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risk</a:t>
                </a:r>
                <a:r>
                  <a:rPr lang="de-CH" sz="13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sz="1300" b="1" i="0" baseline="0" err="1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patients</a:t>
                </a:r>
                <a:endParaRPr lang="en-GB" sz="1300" smtClean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15095323725092491"/>
              <c:y val="0.93329030692496151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38755488"/>
        <c:crosses val="autoZero"/>
        <c:auto val="1"/>
        <c:lblAlgn val="ctr"/>
        <c:lblOffset val="100"/>
        <c:noMultiLvlLbl val="0"/>
      </c:catAx>
      <c:valAx>
        <c:axId val="5387554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3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300" b="1" i="0" baseline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Patients with a final diagnosis of AMI (%)</a:t>
                </a:r>
                <a:endParaRPr lang="en-GB" sz="1300" b="1" smtClean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38755096"/>
        <c:crosses val="autoZero"/>
        <c:crossBetween val="between"/>
      </c:valAx>
      <c:serAx>
        <c:axId val="536203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38755488"/>
        <c:crosses val="autoZero"/>
      </c:serAx>
    </c:plotArea>
    <c:legend>
      <c:legendPos val="r"/>
      <c:layout>
        <c:manualLayout>
          <c:xMode val="edge"/>
          <c:yMode val="edge"/>
          <c:x val="0.72675602415857432"/>
          <c:y val="0.26386194662581353"/>
          <c:w val="0.23512394886310567"/>
          <c:h val="0.12025089317561206"/>
        </c:manualLayout>
      </c:layout>
      <c:overlay val="0"/>
      <c:txPr>
        <a:bodyPr/>
        <a:lstStyle/>
        <a:p>
          <a:pPr>
            <a:defRPr sz="120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12/4/2015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12/4/2015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smtClean="0">
                <a:solidFill>
                  <a:srgbClr val="B11F24"/>
                </a:solidFill>
              </a:rPr>
              <a:t>Journal Club</a:t>
            </a:r>
            <a:endParaRPr lang="en-US" sz="5400" b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37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8000" b="1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9200" b="1">
                <a:latin typeface="Arial" pitchFamily="34" charset="0"/>
                <a:cs typeface="Arial" pitchFamily="34" charset="0"/>
              </a:rPr>
              <a:t>Optimizing Early Rule-Out Strategies for Acute Myocardial Infarction: </a:t>
            </a:r>
            <a:r>
              <a:rPr lang="en-US" sz="9200" b="1" smtClean="0">
                <a:latin typeface="Arial" pitchFamily="34" charset="0"/>
                <a:cs typeface="Arial" pitchFamily="34" charset="0"/>
              </a:rPr>
              <a:t>  Utility </a:t>
            </a:r>
            <a:r>
              <a:rPr lang="en-US" sz="9200" b="1">
                <a:latin typeface="Arial" pitchFamily="34" charset="0"/>
                <a:cs typeface="Arial" pitchFamily="34" charset="0"/>
              </a:rPr>
              <a:t>of 1-Hour Copeptin</a:t>
            </a:r>
            <a:endParaRPr lang="en-US" sz="92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4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4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400" smtClean="0">
                <a:latin typeface="Arial" pitchFamily="34" charset="0"/>
                <a:cs typeface="Arial" pitchFamily="34" charset="0"/>
              </a:rPr>
              <a:t>P. </a:t>
            </a:r>
            <a:r>
              <a:rPr lang="en-US" sz="6400">
                <a:latin typeface="Arial" pitchFamily="34" charset="0"/>
                <a:cs typeface="Arial" pitchFamily="34" charset="0"/>
              </a:rPr>
              <a:t>Hillinger, </a:t>
            </a:r>
            <a:r>
              <a:rPr lang="en-US" sz="6400" smtClean="0">
                <a:latin typeface="Arial" pitchFamily="34" charset="0"/>
                <a:cs typeface="Arial" pitchFamily="34" charset="0"/>
              </a:rPr>
              <a:t>R. </a:t>
            </a:r>
            <a:r>
              <a:rPr lang="en-US" sz="6400">
                <a:latin typeface="Arial" pitchFamily="34" charset="0"/>
                <a:cs typeface="Arial" pitchFamily="34" charset="0"/>
              </a:rPr>
              <a:t>Twerenbold, </a:t>
            </a:r>
            <a:r>
              <a:rPr lang="en-US" sz="6400" smtClean="0">
                <a:latin typeface="Arial" pitchFamily="34" charset="0"/>
                <a:cs typeface="Arial" pitchFamily="34" charset="0"/>
              </a:rPr>
              <a:t>C. </a:t>
            </a:r>
            <a:r>
              <a:rPr lang="en-US" sz="6400">
                <a:latin typeface="Arial" pitchFamily="34" charset="0"/>
                <a:cs typeface="Arial" pitchFamily="34" charset="0"/>
              </a:rPr>
              <a:t>Jaeger, </a:t>
            </a:r>
            <a:r>
              <a:rPr lang="en-US" sz="6400" smtClean="0">
                <a:latin typeface="Arial" pitchFamily="34" charset="0"/>
                <a:cs typeface="Arial" pitchFamily="34" charset="0"/>
              </a:rPr>
              <a:t>K. Wildi,               T. Reichlin, M.R. Gimenez, U. Engels, O. Miró,               J. Boeddinghaus, C. Puelacher, T. Nestelberger,           M. Röthlisberger, S. Ernst, K. Rentsch, and C. </a:t>
            </a:r>
            <a:r>
              <a:rPr lang="en-US" sz="6400">
                <a:latin typeface="Arial" pitchFamily="34" charset="0"/>
                <a:cs typeface="Arial" pitchFamily="34" charset="0"/>
              </a:rPr>
              <a:t>Mueller</a:t>
            </a:r>
            <a:endParaRPr lang="en-US" sz="6400" b="1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8000" b="1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smtClean="0">
                <a:latin typeface="Arial" pitchFamily="34" charset="0"/>
                <a:cs typeface="Arial" pitchFamily="34" charset="0"/>
              </a:rPr>
              <a:t>December 2015</a:t>
            </a:r>
            <a:endParaRPr lang="en-US" sz="6800" b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7200" b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smtClean="0">
                <a:latin typeface="Arial" pitchFamily="34" charset="0"/>
                <a:cs typeface="Arial" pitchFamily="34" charset="0"/>
              </a:rPr>
              <a:t>www.clinchem.org/content/61/12/1466.full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14400" b="1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200" smtClean="0">
                <a:latin typeface="Arial" pitchFamily="34" charset="0"/>
                <a:cs typeface="Arial" pitchFamily="34" charset="0"/>
              </a:rPr>
              <a:t>© Copyright 2015 by the American Association for Clinical Chemistry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74" y="1971073"/>
            <a:ext cx="3507130" cy="473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4776" y="1728134"/>
            <a:ext cx="3514165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smtClean="0"/>
              <a:t>Predictive values for the rule-out setting </a:t>
            </a:r>
          </a:p>
          <a:p>
            <a:r>
              <a:rPr lang="en-US" sz="1600" smtClean="0"/>
              <a:t>705 low-risk patients (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hs-cTnT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&lt;14ng/l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GB" sz="1600" err="1" smtClean="0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&lt;10pmol/L)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0h: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NPV 98.6% (95% CI 97.4-99.3%)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1h: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hs-cTnT &lt;14ng/l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NPV 99.6% (95% CI 98.7-99.9%), </a:t>
            </a:r>
            <a:r>
              <a:rPr lang="en-GB" sz="16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6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*=0.008</a:t>
            </a:r>
            <a:endParaRPr lang="en-GB" sz="160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1h: </a:t>
            </a:r>
            <a:r>
              <a:rPr lang="en-GB" sz="1600" b="1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copeptin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 10pmol/L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NPV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98.6% (95% CI 97.3-99.3%), </a:t>
            </a:r>
            <a:r>
              <a:rPr lang="en-GB" sz="16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6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*=ns</a:t>
            </a:r>
          </a:p>
          <a:p>
            <a:endParaRPr lang="en-US" sz="1600"/>
          </a:p>
          <a:p>
            <a:endParaRPr lang="en-US" sz="1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3370729" y="5012356"/>
            <a:ext cx="52802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100"/>
          </a:p>
        </p:txBody>
      </p:sp>
      <p:sp>
        <p:nvSpPr>
          <p:cNvPr id="7" name="Rectangle 2"/>
          <p:cNvSpPr/>
          <p:nvPr/>
        </p:nvSpPr>
        <p:spPr>
          <a:xfrm>
            <a:off x="3761384" y="5133624"/>
            <a:ext cx="5207114" cy="86177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smtClean="0">
                <a:solidFill>
                  <a:srgbClr val="B11F24"/>
                </a:solidFill>
              </a:rPr>
              <a:t>Figure 3.</a:t>
            </a:r>
            <a:r>
              <a:rPr lang="en-US" b="1" smtClean="0">
                <a:solidFill>
                  <a:srgbClr val="C00000"/>
                </a:solidFill>
              </a:rPr>
              <a:t>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Number of patients with a final adjudicated diagnosis of AMI in low-risk patients based on laboratory findings at 1 hour after presentation (n=705). </a:t>
            </a:r>
            <a:endParaRPr lang="de-CH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823323" y="5199152"/>
            <a:ext cx="28849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</a:t>
            </a:r>
            <a:r>
              <a:rPr lang="en-GB" sz="15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5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-value compared to baseline</a:t>
            </a:r>
            <a:endParaRPr lang="de-CH" sz="1500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2927464"/>
              </p:ext>
            </p:extLst>
          </p:nvPr>
        </p:nvGraphicFramePr>
        <p:xfrm>
          <a:off x="4063252" y="1820920"/>
          <a:ext cx="4812958" cy="328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33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4776" y="1728134"/>
            <a:ext cx="3514165" cy="3794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smtClean="0"/>
              <a:t>Predictive values for the intermediate-risk setting </a:t>
            </a:r>
          </a:p>
          <a:p>
            <a:r>
              <a:rPr lang="en-US" sz="1600" smtClean="0"/>
              <a:t>236 intermediate-risk patients (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hs-cTnT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&lt;14ng/l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GB" sz="1600" err="1" smtClean="0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≥10pmol/L)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0h: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NPV 92.8% (95% CI 88.7-95.8%)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1h: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hs-cTnT &lt;14ng/l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NPV 98.6% (95% CI 96-99.7%), </a:t>
            </a:r>
            <a:r>
              <a:rPr lang="en-GB" sz="16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6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*&lt;0.001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1h: </a:t>
            </a:r>
            <a:r>
              <a:rPr lang="en-GB" sz="1600" b="1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copeptin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</a:rPr>
              <a:t> 10pmol/L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NPV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93.7% (95% CI 84.5-98.2%), </a:t>
            </a:r>
            <a:r>
              <a:rPr lang="en-GB" sz="16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6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*=ns</a:t>
            </a:r>
          </a:p>
          <a:p>
            <a:r>
              <a:rPr lang="en-GB" sz="1600" b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1h combined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NPV 100% (95% CI 93.6-100%)</a:t>
            </a:r>
            <a:endParaRPr lang="en-GB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/>
          </a:p>
          <a:p>
            <a:endParaRPr lang="en-US" sz="1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3370729" y="5012356"/>
            <a:ext cx="52802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100"/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089364703"/>
              </p:ext>
            </p:extLst>
          </p:nvPr>
        </p:nvGraphicFramePr>
        <p:xfrm>
          <a:off x="4007224" y="404664"/>
          <a:ext cx="4669232" cy="4328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927464" y="5590434"/>
            <a:ext cx="2834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</a:t>
            </a:r>
            <a:r>
              <a:rPr lang="en-GB" sz="1400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</a:t>
            </a:r>
            <a:r>
              <a:rPr lang="en-GB" sz="14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-value compared to baseline</a:t>
            </a:r>
            <a:endParaRPr lang="de-CH" sz="1400"/>
          </a:p>
        </p:txBody>
      </p:sp>
      <p:sp>
        <p:nvSpPr>
          <p:cNvPr id="10" name="Rectangle 2"/>
          <p:cNvSpPr/>
          <p:nvPr/>
        </p:nvSpPr>
        <p:spPr>
          <a:xfrm>
            <a:off x="4164894" y="5036436"/>
            <a:ext cx="4612341" cy="110799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smtClean="0">
                <a:solidFill>
                  <a:srgbClr val="B11F24"/>
                </a:solidFill>
              </a:rPr>
              <a:t>Figure </a:t>
            </a:r>
            <a:r>
              <a:rPr lang="en-US" b="1">
                <a:solidFill>
                  <a:srgbClr val="B11F24"/>
                </a:solidFill>
              </a:rPr>
              <a:t>4. </a:t>
            </a:r>
            <a:r>
              <a:rPr lang="en-US" sz="1600"/>
              <a:t>Number of patients with a final adjudicated diagnosis of AMI in intermediate-risk patients based on laboratory findings at 1 hour after presentation (n=236).</a:t>
            </a:r>
            <a:endParaRPr lang="de-CH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35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Question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91671" y="1738126"/>
            <a:ext cx="7598740" cy="3794183"/>
          </a:xfrm>
        </p:spPr>
        <p:txBody>
          <a:bodyPr/>
          <a:lstStyle/>
          <a:p>
            <a:pPr lvl="1">
              <a:spcBef>
                <a:spcPts val="0"/>
              </a:spcBef>
            </a:pPr>
            <a:r>
              <a:rPr lang="en-US" smtClean="0"/>
              <a:t>What are possible advantages of serial hs-cTnT testing (e.g. ADP with 1h-algorithm) compared to a dual-marker approach with copeptin and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/>
              <a:t> </a:t>
            </a:r>
            <a:r>
              <a:rPr lang="en-US" smtClean="0"/>
              <a:t>  (</a:t>
            </a:r>
            <a:r>
              <a:rPr lang="en-US" err="1" smtClean="0"/>
              <a:t>hs</a:t>
            </a:r>
            <a:r>
              <a:rPr lang="en-US" smtClean="0"/>
              <a:t>-)cTnT?</a:t>
            </a:r>
            <a:r>
              <a:rPr lang="en-US" b="1" baseline="30000" smtClean="0"/>
              <a:t>1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78140" y="4845782"/>
            <a:ext cx="6416613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baseline="30000"/>
              <a:t>1</a:t>
            </a:r>
            <a:r>
              <a:rPr lang="en-US" b="1"/>
              <a:t>See accompanying </a:t>
            </a:r>
            <a:r>
              <a:rPr lang="en-US" b="1" smtClean="0"/>
              <a:t>Editorial </a:t>
            </a:r>
            <a:r>
              <a:rPr lang="en-US" b="1"/>
              <a:t>on this article:</a:t>
            </a:r>
          </a:p>
          <a:p>
            <a:r>
              <a:rPr lang="en-US" err="1"/>
              <a:t>Scirica</a:t>
            </a:r>
            <a:r>
              <a:rPr lang="en-US"/>
              <a:t> BM, Morrow DA. In Search of the 1-Hour Rule-Out for Acute Myocardial Infarction. </a:t>
            </a:r>
            <a:r>
              <a:rPr lang="en-US" err="1"/>
              <a:t>Clin</a:t>
            </a:r>
            <a:r>
              <a:rPr lang="en-US"/>
              <a:t> </a:t>
            </a:r>
            <a:r>
              <a:rPr lang="en-US" err="1"/>
              <a:t>Chem</a:t>
            </a:r>
            <a:r>
              <a:rPr lang="en-US"/>
              <a:t> 2015</a:t>
            </a:r>
            <a:r>
              <a:rPr lang="en-US" smtClean="0"/>
              <a:t>; 61: 1427-9</a:t>
            </a:r>
            <a:r>
              <a:rPr 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23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Limitations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/>
          </a:bodyPr>
          <a:lstStyle/>
          <a:p>
            <a:r>
              <a:rPr lang="de-CH" sz="2000" smtClean="0"/>
              <a:t>The APACE study was conducted in the ED setting</a:t>
            </a:r>
            <a:r>
              <a:rPr lang="de-CH" sz="2000"/>
              <a:t> </a:t>
            </a:r>
            <a:r>
              <a:rPr lang="de-CH" sz="2000" smtClean="0"/>
              <a:t>- it is unclear whether </a:t>
            </a:r>
            <a:r>
              <a:rPr lang="en-US" sz="2000" smtClean="0"/>
              <a:t>results would be similar in a setting with </a:t>
            </a:r>
            <a:r>
              <a:rPr lang="de-CH" sz="2000" smtClean="0"/>
              <a:t>lower pretest probability (General Practitioner)</a:t>
            </a:r>
          </a:p>
          <a:p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100">
                <a:latin typeface="Arial" panose="020B0604020202020204" pitchFamily="34" charset="0"/>
                <a:cs typeface="Arial" panose="020B0604020202020204" pitchFamily="34" charset="0"/>
              </a:rPr>
              <a:t>cannot generalize these findings to patients with terminal kidney failure requiring </a:t>
            </a:r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dialysis as </a:t>
            </a:r>
            <a:r>
              <a:rPr lang="de-CH" sz="2100" smtClean="0"/>
              <a:t>recruitment </a:t>
            </a:r>
            <a:r>
              <a:rPr lang="de-CH" sz="2100"/>
              <a:t>was independent of renal function, but did not include patients on chronic hemodialysis </a:t>
            </a:r>
            <a:endParaRPr lang="de-CH" sz="2100" smtClean="0"/>
          </a:p>
          <a:p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2100">
                <a:latin typeface="Arial" panose="020B0604020202020204" pitchFamily="34" charset="0"/>
                <a:cs typeface="Arial" panose="020B0604020202020204" pitchFamily="34" charset="0"/>
              </a:rPr>
              <a:t>all patients with acute chest pain had a second set of labs drawn at 1 hour (Baseline characteristics did not differ)</a:t>
            </a:r>
          </a:p>
          <a:p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100">
                <a:latin typeface="Arial" panose="020B0604020202020204" pitchFamily="34" charset="0"/>
                <a:cs typeface="Arial" panose="020B0604020202020204" pitchFamily="34" charset="0"/>
              </a:rPr>
              <a:t>two independent cardiologists were </a:t>
            </a:r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only blinded </a:t>
            </a:r>
            <a:r>
              <a:rPr lang="en-US" sz="2100">
                <a:latin typeface="Arial" panose="020B0604020202020204" pitchFamily="34" charset="0"/>
                <a:cs typeface="Arial" panose="020B0604020202020204" pitchFamily="34" charset="0"/>
              </a:rPr>
              <a:t>to the patients’ copeptin level - hs-cTnT measurements were available during the adjudication of the final diagnosis of acute chest discomfort </a:t>
            </a:r>
            <a:r>
              <a:rPr lang="en-US" sz="2100" smtClean="0">
                <a:latin typeface="Arial" panose="020B0604020202020204" pitchFamily="34" charset="0"/>
                <a:cs typeface="Arial" panose="020B0604020202020204" pitchFamily="34" charset="0"/>
              </a:rPr>
              <a:t>to apply the universal definition of MI</a:t>
            </a:r>
            <a:endParaRPr lang="en-US" sz="2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2800"/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8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smtClean="0"/>
              <a:t>No additional value </a:t>
            </a:r>
            <a:r>
              <a:rPr lang="en-US" smtClean="0"/>
              <a:t>of a second copeptin measurement at 1 hour </a:t>
            </a:r>
            <a:r>
              <a:rPr lang="en-US" b="1" smtClean="0"/>
              <a:t>in low-risk patients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hs-cTnT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&lt;14ng/l + 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10pmol/L at presentation)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A second </a:t>
            </a:r>
            <a:r>
              <a:rPr lang="en-GB" err="1" smtClean="0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 measurement did not significantly increase the NPV to rule-out AMI </a:t>
            </a:r>
            <a:r>
              <a:rPr lang="en-GB" b="1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intermediate-risk patients </a:t>
            </a: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err="1" smtClean="0">
                <a:latin typeface="Arial" panose="020B0604020202020204" pitchFamily="34" charset="0"/>
                <a:cs typeface="Arial" panose="020B0604020202020204" pitchFamily="34" charset="0"/>
              </a:rPr>
              <a:t>hs-cTnT</a:t>
            </a: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&lt;14ng/l </a:t>
            </a: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≥ 10pmol/L)</a:t>
            </a:r>
            <a:endParaRPr lang="en-US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b="1" smtClean="0"/>
              <a:t>Additional value of a second hs-cTnT measurement in both settings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/>
              <a:t>Early rule-out of </a:t>
            </a:r>
            <a:r>
              <a:rPr lang="en-US" sz="2500" b="1" smtClean="0"/>
              <a:t>acute myocardial infarction (AMI)</a:t>
            </a:r>
            <a:endParaRPr lang="en-US" sz="2500" b="1"/>
          </a:p>
          <a:p>
            <a:pPr lvl="1"/>
            <a:r>
              <a:rPr lang="en-US" sz="2100" b="1" smtClean="0"/>
              <a:t>3 cornerstones</a:t>
            </a:r>
            <a:r>
              <a:rPr lang="en-US" sz="2100" smtClean="0"/>
              <a:t>: clinical assessment, 12-lead ECG, biomarkers of cardial necrosis (troponin)</a:t>
            </a:r>
          </a:p>
          <a:p>
            <a:pPr lvl="1"/>
            <a:r>
              <a:rPr lang="en-US" sz="2100" b="1" smtClean="0"/>
              <a:t>High-sensitivity cardiac troponin </a:t>
            </a:r>
            <a:r>
              <a:rPr lang="en-US" sz="2100" smtClean="0"/>
              <a:t>(hs-cTnT) assays </a:t>
            </a:r>
            <a:r>
              <a:rPr lang="en-US" sz="2100" smtClean="0">
                <a:sym typeface="Wingdings" panose="05000000000000000000" pitchFamily="2" charset="2"/>
              </a:rPr>
              <a:t> earlier and more accurate diagnosis of AMI </a:t>
            </a:r>
          </a:p>
          <a:p>
            <a:pPr lvl="1"/>
            <a:r>
              <a:rPr lang="en-US" sz="2100" smtClean="0">
                <a:sym typeface="Wingdings" panose="05000000000000000000" pitchFamily="2" charset="2"/>
              </a:rPr>
              <a:t>Safe rule-out of AMI is still </a:t>
            </a:r>
            <a:r>
              <a:rPr lang="en-US" sz="2100" b="1" smtClean="0">
                <a:sym typeface="Wingdings" panose="05000000000000000000" pitchFamily="2" charset="2"/>
              </a:rPr>
              <a:t>time-consuming</a:t>
            </a:r>
            <a:r>
              <a:rPr lang="en-US" sz="2100" smtClean="0">
                <a:sym typeface="Wingdings" panose="05000000000000000000" pitchFamily="2" charset="2"/>
              </a:rPr>
              <a:t>, especially in </a:t>
            </a:r>
            <a:r>
              <a:rPr lang="en-US" sz="2100" b="1" smtClean="0">
                <a:sym typeface="Wingdings" panose="05000000000000000000" pitchFamily="2" charset="2"/>
              </a:rPr>
              <a:t>early presenters</a:t>
            </a:r>
          </a:p>
          <a:p>
            <a:pPr lvl="1"/>
            <a:r>
              <a:rPr lang="en-US" sz="2100" smtClean="0">
                <a:sym typeface="Wingdings" panose="05000000000000000000" pitchFamily="2" charset="2"/>
              </a:rPr>
              <a:t>new strategy for the early rule-out of AMI: </a:t>
            </a:r>
            <a:r>
              <a:rPr lang="en-US" sz="2100" b="1" smtClean="0">
                <a:sym typeface="Wingdings" panose="05000000000000000000" pitchFamily="2" charset="2"/>
              </a:rPr>
              <a:t>dual marker approach (copeptin+hs-cTnT)</a:t>
            </a:r>
            <a:endParaRPr lang="en-US" sz="2100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smtClean="0"/>
              <a:t>Dual marker strategy</a:t>
            </a:r>
          </a:p>
          <a:p>
            <a:pPr lvl="1"/>
            <a:r>
              <a:rPr lang="en-US" sz="2100" smtClean="0"/>
              <a:t>Combination of </a:t>
            </a:r>
            <a:r>
              <a:rPr lang="en-US" sz="2100" b="1" smtClean="0"/>
              <a:t>copeptin </a:t>
            </a:r>
            <a:r>
              <a:rPr lang="en-US" sz="2100" smtClean="0"/>
              <a:t>(marker of endogenous stress) and </a:t>
            </a:r>
            <a:r>
              <a:rPr lang="en-US" sz="2100" b="1" smtClean="0"/>
              <a:t>hs-cTnT</a:t>
            </a:r>
            <a:r>
              <a:rPr lang="en-US" sz="2100" smtClean="0"/>
              <a:t> (myocardial necrosis) at presentation</a:t>
            </a:r>
          </a:p>
          <a:p>
            <a:pPr marL="457200" lvl="1" indent="0">
              <a:buNone/>
            </a:pPr>
            <a:r>
              <a:rPr lang="en-US" sz="2100" smtClean="0">
                <a:sym typeface="Wingdings" panose="05000000000000000000" pitchFamily="2" charset="2"/>
              </a:rPr>
              <a:t>    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↑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sensitivity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 and ↑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negative likelihood ratio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for AMI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diagnosis</a:t>
            </a:r>
          </a:p>
          <a:p>
            <a:pPr lvl="1"/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Very high (but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till imperfect) negative predictive value (NPV) for rule-out of AMI (NPV 96-98%)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⃰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43910" y="5320005"/>
            <a:ext cx="3963621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a-DK" smtClean="0"/>
              <a:t>⃰ </a:t>
            </a:r>
            <a:r>
              <a:rPr lang="da-DK"/>
              <a:t>Lipinski et al. Am J Cardiol 2014; </a:t>
            </a:r>
            <a:endParaRPr lang="da-DK" smtClean="0"/>
          </a:p>
          <a:p>
            <a:r>
              <a:rPr lang="da-DK" smtClean="0"/>
              <a:t>Raskovalova </a:t>
            </a:r>
            <a:r>
              <a:rPr lang="da-DK"/>
              <a:t>et al. Eur Heart J 2014; </a:t>
            </a:r>
            <a:endParaRPr lang="da-DK" smtClean="0"/>
          </a:p>
          <a:p>
            <a:r>
              <a:rPr lang="da-DK" smtClean="0"/>
              <a:t>Wildi </a:t>
            </a:r>
            <a:r>
              <a:rPr lang="da-DK"/>
              <a:t>et al. Int J Cardiol 2015 </a:t>
            </a:r>
            <a:endParaRPr lang="da-DK" err="1"/>
          </a:p>
        </p:txBody>
      </p:sp>
    </p:spTree>
    <p:extLst>
      <p:ext uri="{BB962C8B-B14F-4D97-AF65-F5344CB8AC3E}">
        <p14:creationId xmlns:p14="http://schemas.microsoft.com/office/powerpoint/2010/main" val="361375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Introduction-Objectives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r>
              <a:rPr lang="de-CH"/>
              <a:t>Evaluation </a:t>
            </a:r>
            <a:r>
              <a:rPr lang="de-CH" err="1"/>
              <a:t>of</a:t>
            </a:r>
            <a:r>
              <a:rPr lang="de-CH"/>
              <a:t> a </a:t>
            </a:r>
            <a:r>
              <a:rPr lang="de-CH" err="1"/>
              <a:t>second</a:t>
            </a:r>
            <a:r>
              <a:rPr lang="de-CH"/>
              <a:t> </a:t>
            </a:r>
            <a:r>
              <a:rPr lang="de-CH" err="1"/>
              <a:t>copeptin</a:t>
            </a:r>
            <a:r>
              <a:rPr lang="de-CH"/>
              <a:t> </a:t>
            </a:r>
            <a:r>
              <a:rPr lang="de-CH" err="1"/>
              <a:t>measurement</a:t>
            </a:r>
            <a:r>
              <a:rPr lang="de-CH"/>
              <a:t> at 1 </a:t>
            </a:r>
            <a:r>
              <a:rPr lang="de-CH" err="1"/>
              <a:t>hour</a:t>
            </a:r>
            <a:r>
              <a:rPr lang="de-CH"/>
              <a:t> </a:t>
            </a:r>
            <a:r>
              <a:rPr lang="de-CH" err="1"/>
              <a:t>compared</a:t>
            </a:r>
            <a:r>
              <a:rPr lang="de-CH"/>
              <a:t> </a:t>
            </a:r>
            <a:r>
              <a:rPr lang="de-CH" err="1"/>
              <a:t>to</a:t>
            </a:r>
            <a:r>
              <a:rPr lang="de-CH"/>
              <a:t> a </a:t>
            </a:r>
            <a:r>
              <a:rPr lang="de-CH" err="1"/>
              <a:t>second</a:t>
            </a:r>
            <a:r>
              <a:rPr lang="de-CH"/>
              <a:t> </a:t>
            </a:r>
            <a:r>
              <a:rPr lang="de-CH" err="1"/>
              <a:t>hs-cTnT</a:t>
            </a:r>
            <a:r>
              <a:rPr lang="de-CH"/>
              <a:t> </a:t>
            </a:r>
            <a:r>
              <a:rPr lang="de-CH" err="1"/>
              <a:t>measurement</a:t>
            </a:r>
            <a:r>
              <a:rPr lang="de-CH"/>
              <a:t> in </a:t>
            </a:r>
          </a:p>
          <a:p>
            <a:pPr lvl="1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low-risk patients (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hs-cTnT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&lt;14ng/l + 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&lt;10pmol/L)</a:t>
            </a:r>
          </a:p>
          <a:p>
            <a:pPr lvl="1"/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intermediate-risk patients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err="1">
                <a:latin typeface="Arial" panose="020B0604020202020204" pitchFamily="34" charset="0"/>
                <a:cs typeface="Arial" panose="020B0604020202020204" pitchFamily="34" charset="0"/>
              </a:rPr>
              <a:t>hs-cTnT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&lt;14ng/l BUT </a:t>
            </a:r>
            <a:r>
              <a:rPr lang="en-GB" b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≥ 10pmol/L</a:t>
            </a: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9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Questions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r>
              <a:rPr lang="en-US" sz="2500" smtClean="0"/>
              <a:t>Why are patients with levels of hs-cTnT within reference intervals but positive copeptin levels at presentation challenging to manage?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2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Materials and Methods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dvantageous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redictors of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cute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oronary Syndrome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valuation (APACE) study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prospective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international diagnostic multicenter 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</a:p>
          <a:p>
            <a:pPr marL="0" indent="0" algn="ctr">
              <a:buNone/>
            </a:pPr>
            <a:endParaRPr lang="en-GB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  <a:p>
            <a:pPr lvl="1"/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chest pain / symptoms suggestive of AMI &lt;= 12 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hours</a:t>
            </a:r>
          </a:p>
          <a:p>
            <a:r>
              <a:rPr lang="en-GB" sz="1800" b="1" smtClean="0">
                <a:latin typeface="Arial" panose="020B0604020202020204" pitchFamily="34" charset="0"/>
                <a:cs typeface="Arial" panose="020B0604020202020204" pitchFamily="34" charset="0"/>
              </a:rPr>
              <a:t>Exclusion criteria</a:t>
            </a:r>
            <a:endParaRPr lang="en-GB" sz="1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chronic kidney failure requiring dialysis</a:t>
            </a:r>
          </a:p>
          <a:p>
            <a:r>
              <a:rPr lang="en-GB" sz="1800" b="1" smtClean="0">
                <a:latin typeface="Arial" panose="020B0604020202020204" pitchFamily="34" charset="0"/>
                <a:cs typeface="Arial" panose="020B0604020202020204" pitchFamily="34" charset="0"/>
              </a:rPr>
              <a:t>Additional exclusion criteria for the present analysis</a:t>
            </a:r>
          </a:p>
          <a:p>
            <a:pPr lvl="1"/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ST-elevation MI</a:t>
            </a:r>
          </a:p>
          <a:p>
            <a:pPr lvl="1"/>
            <a:r>
              <a:rPr lang="de-CH" sz="1800" smtClean="0">
                <a:latin typeface="Arial" panose="020B0604020202020204" pitchFamily="34" charset="0"/>
                <a:cs typeface="Arial" panose="020B0604020202020204" pitchFamily="34" charset="0"/>
              </a:rPr>
              <a:t>Unclear diagnosis and </a:t>
            </a:r>
            <a:r>
              <a:rPr lang="de-CH" sz="1800">
                <a:latin typeface="Arial" panose="020B0604020202020204" pitchFamily="34" charset="0"/>
                <a:cs typeface="Arial" panose="020B0604020202020204" pitchFamily="34" charset="0"/>
              </a:rPr>
              <a:t>at least one hs-cTnT level ↑</a:t>
            </a:r>
          </a:p>
          <a:p>
            <a:pPr lvl="1"/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Incomplete laboratory measurements</a:t>
            </a:r>
          </a:p>
          <a:p>
            <a:pPr marL="0" indent="0">
              <a:buNone/>
            </a:pPr>
            <a:endParaRPr lang="en-GB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1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Materials and Methods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dvantageous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redictors of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cute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oronary Syndrome </a:t>
            </a:r>
            <a:r>
              <a:rPr lang="en-US" sz="1800" b="1" u="sng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valuation (APACE) study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prospective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international diagnostic multicenter 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</a:p>
          <a:p>
            <a:pPr marL="0" indent="0" algn="ctr">
              <a:buNone/>
            </a:pPr>
            <a:endParaRPr lang="en-GB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AT" sz="1800" b="1" smtClean="0">
                <a:latin typeface="Arial" panose="020B0604020202020204" pitchFamily="34" charset="0"/>
                <a:cs typeface="Arial" panose="020B0604020202020204" pitchFamily="34" charset="0"/>
              </a:rPr>
              <a:t>Goldstandard </a:t>
            </a:r>
            <a:r>
              <a:rPr lang="de-AT" sz="1800" b="1">
                <a:latin typeface="Arial" panose="020B0604020202020204" pitchFamily="34" charset="0"/>
                <a:cs typeface="Arial" panose="020B0604020202020204" pitchFamily="34" charset="0"/>
              </a:rPr>
              <a:t>Diagnosis </a:t>
            </a:r>
            <a:endParaRPr lang="de-AT" sz="1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centrally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adjudicated by two independent cardiologists blinded to </a:t>
            </a:r>
            <a:r>
              <a:rPr lang="en-GB" sz="1800" err="1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sz="1800" smtClean="0"/>
              <a:t>including </a:t>
            </a:r>
            <a:r>
              <a:rPr lang="de-CH" sz="1800"/>
              <a:t>serial measurements of two sets of cTn levels: </a:t>
            </a:r>
            <a:r>
              <a:rPr lang="de-CH" sz="1800" smtClean="0"/>
              <a:t>first, the </a:t>
            </a:r>
            <a:r>
              <a:rPr lang="de-CH" sz="1800"/>
              <a:t>ones determined as part of clinical care, and </a:t>
            </a:r>
            <a:r>
              <a:rPr lang="de-CH" sz="1800" smtClean="0"/>
              <a:t>second, </a:t>
            </a:r>
            <a:r>
              <a:rPr lang="de-CH" sz="1800"/>
              <a:t>serial </a:t>
            </a:r>
            <a:r>
              <a:rPr lang="de-CH" sz="1800" smtClean="0"/>
              <a:t>hs-cTnT levels </a:t>
            </a:r>
            <a:r>
              <a:rPr lang="de-CH" sz="1800"/>
              <a:t>from study blood </a:t>
            </a:r>
            <a:r>
              <a:rPr lang="de-CH" sz="1800" smtClean="0"/>
              <a:t>samples</a:t>
            </a:r>
            <a:r>
              <a:rPr lang="de-CH" sz="1800"/>
              <a:t> </a:t>
            </a:r>
            <a:endParaRPr lang="de-CH" sz="180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1" smtClean="0">
                <a:latin typeface="Arial" panose="020B0604020202020204" pitchFamily="34" charset="0"/>
                <a:cs typeface="Arial" panose="020B0604020202020204" pitchFamily="34" charset="0"/>
              </a:rPr>
              <a:t>Investigational </a:t>
            </a:r>
            <a:r>
              <a:rPr lang="en-GB" sz="1800" b="1">
                <a:latin typeface="Arial" panose="020B0604020202020204" pitchFamily="34" charset="0"/>
                <a:cs typeface="Arial" panose="020B0604020202020204" pitchFamily="34" charset="0"/>
              </a:rPr>
              <a:t>Biomarkers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(measured at presentation and at 1 hour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Roche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High-Sensitivity Cardiac Troponin T  (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cut-off 14 ng/L)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err="1" smtClean="0">
                <a:latin typeface="Arial" panose="020B0604020202020204" pitchFamily="34" charset="0"/>
                <a:cs typeface="Arial" panose="020B0604020202020204" pitchFamily="34" charset="0"/>
              </a:rPr>
              <a:t>Copeptin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B.R.A.H.M.S. (cut-off 10 </a:t>
            </a:r>
            <a:r>
              <a:rPr lang="en-GB" sz="1800" err="1">
                <a:latin typeface="Arial" panose="020B0604020202020204" pitchFamily="34" charset="0"/>
                <a:cs typeface="Arial" panose="020B0604020202020204" pitchFamily="34" charset="0"/>
              </a:rPr>
              <a:t>pmol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smtClean="0"/>
              <a:t>Question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r>
              <a:rPr lang="en-US" sz="2500" smtClean="0"/>
              <a:t>How are the specific cut-off levels for copeptin and hs-cTnT derived? 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40"/>
          <a:stretch/>
        </p:blipFill>
        <p:spPr>
          <a:xfrm>
            <a:off x="1111045" y="766915"/>
            <a:ext cx="7406506" cy="523680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Rechteck 1"/>
          <p:cNvSpPr/>
          <p:nvPr/>
        </p:nvSpPr>
        <p:spPr>
          <a:xfrm>
            <a:off x="587133" y="342782"/>
            <a:ext cx="1572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1F1F1F"/>
                </a:solidFill>
                <a:ea typeface="+mj-ea"/>
                <a:cs typeface="Arial"/>
              </a:rPr>
              <a:t>Results</a:t>
            </a:r>
            <a:endParaRPr lang="de-CH"/>
          </a:p>
        </p:txBody>
      </p:sp>
      <p:sp>
        <p:nvSpPr>
          <p:cNvPr id="3" name="Rectangle 2"/>
          <p:cNvSpPr/>
          <p:nvPr/>
        </p:nvSpPr>
        <p:spPr>
          <a:xfrm>
            <a:off x="4280934" y="5938861"/>
            <a:ext cx="389061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smtClean="0">
                <a:solidFill>
                  <a:srgbClr val="B11F24"/>
                </a:solidFill>
              </a:rPr>
              <a:t>Figure 1.</a:t>
            </a:r>
            <a:r>
              <a:rPr lang="en-US" b="1">
                <a:solidFill>
                  <a:srgbClr val="C00000"/>
                </a:solidFill>
              </a:rPr>
              <a:t> </a:t>
            </a:r>
            <a:r>
              <a:rPr lang="en-US" smtClean="0"/>
              <a:t>Patient flow diagram.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896686" y="5204106"/>
            <a:ext cx="24946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e.g. too little volume, sample lost, error in shipment of samples to the core lab doing the measurement </a:t>
            </a:r>
          </a:p>
        </p:txBody>
      </p:sp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984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Wingdings</vt:lpstr>
      <vt:lpstr>Office Theme</vt:lpstr>
      <vt:lpstr>PowerPoint Presentation</vt:lpstr>
      <vt:lpstr>Introduction</vt:lpstr>
      <vt:lpstr>Introduction</vt:lpstr>
      <vt:lpstr>Introduction-Objectives</vt:lpstr>
      <vt:lpstr>Questions</vt:lpstr>
      <vt:lpstr>Materials and Methods</vt:lpstr>
      <vt:lpstr>Materials and Methods</vt:lpstr>
      <vt:lpstr>Question</vt:lpstr>
      <vt:lpstr>PowerPoint Presentation</vt:lpstr>
      <vt:lpstr>Results</vt:lpstr>
      <vt:lpstr>Results</vt:lpstr>
      <vt:lpstr>Question</vt:lpstr>
      <vt:lpstr>Limitations</vt:lpstr>
      <vt:lpstr>Conclusions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147</cp:revision>
  <dcterms:created xsi:type="dcterms:W3CDTF">2014-07-07T15:02:10Z</dcterms:created>
  <dcterms:modified xsi:type="dcterms:W3CDTF">2015-12-04T21:53:42Z</dcterms:modified>
</cp:coreProperties>
</file>