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57" r:id="rId3"/>
    <p:sldId id="285" r:id="rId4"/>
    <p:sldId id="264" r:id="rId5"/>
    <p:sldId id="286" r:id="rId6"/>
    <p:sldId id="287" r:id="rId7"/>
    <p:sldId id="267" r:id="rId8"/>
    <p:sldId id="282" r:id="rId9"/>
    <p:sldId id="276" r:id="rId10"/>
    <p:sldId id="277" r:id="rId11"/>
    <p:sldId id="280" r:id="rId12"/>
    <p:sldId id="288" r:id="rId13"/>
    <p:sldId id="274" r:id="rId14"/>
    <p:sldId id="289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114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8/31/2015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00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sz="4000" smtClean="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 smtClean="0">
                <a:solidFill>
                  <a:srgbClr val="B11F24"/>
                </a:solidFill>
              </a:rPr>
              <a:t>Journal Club</a:t>
            </a:r>
            <a:endParaRPr lang="en-US" sz="5400" b="0" dirty="0">
              <a:solidFill>
                <a:srgbClr val="B11F24"/>
              </a:solidFill>
            </a:endParaRP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 smtClean="0"/>
              <a:t>Slide headline goes here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 text goes here.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lvl="1"/>
            <a:r>
              <a:rPr lang="en-US" dirty="0" smtClean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732559"/>
            <a:ext cx="6375581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 smtClean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Download the free </a:t>
            </a:r>
            <a:r>
              <a:rPr lang="en-US" sz="2400" i="1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app </a:t>
            </a:r>
          </a:p>
          <a:p>
            <a:pPr algn="ctr" defTabSz="914400" eaLnBrk="1" hangingPunct="1">
              <a:defRPr/>
            </a:pPr>
            <a:r>
              <a:rPr lang="en-US" sz="2400" kern="1200" dirty="0" smtClean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on iTunes for additional content!</a:t>
            </a: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 smtClean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endParaRPr lang="en-US" sz="64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9600" b="1" dirty="0">
                <a:latin typeface="Arial" pitchFamily="34" charset="0"/>
                <a:cs typeface="Arial" pitchFamily="34" charset="0"/>
              </a:rPr>
              <a:t>Relationship between Serum 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Testosterone and Fracture </a:t>
            </a:r>
            <a:r>
              <a:rPr lang="en-US" sz="9600" b="1" dirty="0">
                <a:latin typeface="Arial" pitchFamily="34" charset="0"/>
                <a:cs typeface="Arial" pitchFamily="34" charset="0"/>
              </a:rPr>
              <a:t>Risk in 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Men: A </a:t>
            </a:r>
            <a:r>
              <a:rPr lang="en-US" sz="9600" b="1" dirty="0">
                <a:latin typeface="Arial" pitchFamily="34" charset="0"/>
                <a:cs typeface="Arial" pitchFamily="34" charset="0"/>
              </a:rPr>
              <a:t>Comparison of RIA and  </a:t>
            </a:r>
            <a:r>
              <a:rPr lang="en-US" sz="9600" b="1" dirty="0" smtClean="0">
                <a:latin typeface="Arial" pitchFamily="34" charset="0"/>
                <a:cs typeface="Arial" pitchFamily="34" charset="0"/>
              </a:rPr>
              <a:t>  LC-MS/MS</a:t>
            </a:r>
          </a:p>
          <a:p>
            <a:pPr marL="0" indent="0">
              <a:buFont typeface="Arial" charset="0"/>
              <a:buNone/>
              <a:defRPr/>
            </a:pPr>
            <a:endParaRPr lang="en-US" sz="12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T.S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. Tran,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J.R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. Center,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M.J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. Seibel,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J.A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7200" dirty="0" err="1">
                <a:latin typeface="Arial" pitchFamily="34" charset="0"/>
                <a:cs typeface="Arial" pitchFamily="34" charset="0"/>
              </a:rPr>
              <a:t>Eisman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7200" dirty="0" smtClean="0">
                <a:latin typeface="Arial" pitchFamily="34" charset="0"/>
                <a:cs typeface="Arial" pitchFamily="34" charset="0"/>
              </a:rPr>
              <a:t>M.M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. Kushnir,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A.L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. Rockwood, </a:t>
            </a:r>
            <a:r>
              <a:rPr lang="en-US" sz="7200" dirty="0" smtClean="0">
                <a:latin typeface="Arial" pitchFamily="34" charset="0"/>
                <a:cs typeface="Arial" pitchFamily="34" charset="0"/>
              </a:rPr>
              <a:t>and T.V</a:t>
            </a:r>
            <a:r>
              <a:rPr lang="en-US" sz="7200" dirty="0">
                <a:latin typeface="Arial" pitchFamily="34" charset="0"/>
                <a:cs typeface="Arial" pitchFamily="34" charset="0"/>
              </a:rPr>
              <a:t>. Nguyen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7200" dirty="0">
                <a:latin typeface="Arial" pitchFamily="34" charset="0"/>
                <a:cs typeface="Arial" pitchFamily="34" charset="0"/>
              </a:rPr>
              <a:t> </a:t>
            </a:r>
            <a:endParaRPr lang="en-US" sz="6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6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6800" b="1" dirty="0" smtClean="0">
                <a:latin typeface="Arial" pitchFamily="34" charset="0"/>
                <a:cs typeface="Arial" pitchFamily="34" charset="0"/>
              </a:rPr>
              <a:t>September 2015</a:t>
            </a:r>
            <a:endParaRPr lang="en-US" sz="6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9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6400" dirty="0" smtClean="0">
                <a:latin typeface="Arial" pitchFamily="34" charset="0"/>
                <a:cs typeface="Arial" pitchFamily="34" charset="0"/>
              </a:rPr>
              <a:t>www.clinchem.org/content/61/9/1182.full</a:t>
            </a:r>
          </a:p>
          <a:p>
            <a:pPr marL="0" indent="0">
              <a:buFont typeface="Arial" pitchFamily="34" charset="0"/>
              <a:buNone/>
              <a:defRPr/>
            </a:pPr>
            <a:endParaRPr lang="en-US" sz="128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5200" dirty="0" smtClean="0">
                <a:latin typeface="Arial" pitchFamily="34" charset="0"/>
                <a:cs typeface="Arial" pitchFamily="34" charset="0"/>
              </a:rPr>
              <a:t>© Copyright 2015 by the American Association for Clinical Chemistry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16" y="1971073"/>
            <a:ext cx="3494398" cy="470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33" y="968189"/>
            <a:ext cx="8825768" cy="397119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62275" y="5354913"/>
            <a:ext cx="5568713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B11F24"/>
                </a:solidFill>
              </a:rPr>
              <a:t>Table 3</a:t>
            </a:r>
            <a:r>
              <a:rPr lang="en-US" dirty="0" smtClean="0">
                <a:solidFill>
                  <a:srgbClr val="B11F24"/>
                </a:solidFill>
              </a:rPr>
              <a:t>. </a:t>
            </a:r>
            <a:r>
              <a:rPr lang="en-US" dirty="0"/>
              <a:t>Each SD lower TT associated with a 32% (LC-MS/MS) and 23% (RIA) increase in hazard of fracture (after adjusting for covariates</a:t>
            </a:r>
            <a:r>
              <a:rPr lang="en-US" dirty="0" smtClean="0"/>
              <a:t>).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073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741117"/>
            <a:ext cx="74989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 smtClean="0">
                <a:latin typeface="+mj-lt"/>
              </a:rPr>
              <a:t>Predicted risk of any fracture, hip, </a:t>
            </a:r>
            <a:r>
              <a:rPr lang="en-US" sz="2300" b="1" i="1" dirty="0" smtClean="0">
                <a:latin typeface="+mj-lt"/>
              </a:rPr>
              <a:t>clinical</a:t>
            </a:r>
            <a:r>
              <a:rPr lang="en-US" sz="2300" b="1" dirty="0" smtClean="0">
                <a:latin typeface="+mj-lt"/>
              </a:rPr>
              <a:t> vertebral, and non-vertebral fractures </a:t>
            </a:r>
            <a:endParaRPr lang="en-US" sz="2300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18204" y="5615317"/>
            <a:ext cx="6087458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B11F24"/>
                </a:solidFill>
              </a:rPr>
              <a:t>Figure </a:t>
            </a:r>
            <a:r>
              <a:rPr lang="en-US" b="1" dirty="0">
                <a:solidFill>
                  <a:srgbClr val="B11F24"/>
                </a:solidFill>
              </a:rPr>
              <a:t>3</a:t>
            </a:r>
            <a:r>
              <a:rPr lang="en-US" b="1" dirty="0" smtClean="0">
                <a:solidFill>
                  <a:srgbClr val="B11F24"/>
                </a:solidFill>
              </a:rPr>
              <a:t>. </a:t>
            </a:r>
            <a:r>
              <a:rPr lang="en-US" b="1" dirty="0" smtClean="0"/>
              <a:t>Correlation between predicted probabilities of fracture by TT</a:t>
            </a:r>
            <a:r>
              <a:rPr lang="en-US" b="1" baseline="-25000" dirty="0" smtClean="0"/>
              <a:t>RIA</a:t>
            </a:r>
            <a:r>
              <a:rPr lang="en-US" b="1" dirty="0" smtClean="0"/>
              <a:t> and TT</a:t>
            </a:r>
            <a:r>
              <a:rPr lang="en-US" b="1" baseline="-25000" dirty="0" smtClean="0"/>
              <a:t>LC-MS/MS </a:t>
            </a:r>
            <a:r>
              <a:rPr lang="en-US" b="1" dirty="0" smtClean="0"/>
              <a:t>concentration</a:t>
            </a:r>
            <a:endParaRPr lang="en-US" i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41"/>
          <a:stretch/>
        </p:blipFill>
        <p:spPr bwMode="auto">
          <a:xfrm>
            <a:off x="139538" y="2034989"/>
            <a:ext cx="4369709" cy="2501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50015"/>
          <a:stretch/>
        </p:blipFill>
        <p:spPr>
          <a:xfrm>
            <a:off x="4607610" y="2034989"/>
            <a:ext cx="4371211" cy="246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3" y="902192"/>
            <a:ext cx="84532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j-lt"/>
              </a:rPr>
              <a:t>Concordance in predicted fracture risk</a:t>
            </a:r>
            <a:endParaRPr lang="en-US" sz="30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768" y="1902020"/>
            <a:ext cx="8009467" cy="2308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b="1" dirty="0" smtClean="0"/>
              <a:t>Coefficient of correlation</a:t>
            </a:r>
            <a:r>
              <a:rPr lang="en-AU" sz="2200" dirty="0" smtClean="0"/>
              <a:t> in predicted probabilities of fracture based on RIA and LC-MS/MS:</a:t>
            </a:r>
            <a:r>
              <a:rPr lang="en-AU" sz="2200" b="1" dirty="0" smtClean="0"/>
              <a:t> </a:t>
            </a:r>
            <a:r>
              <a:rPr lang="en-AU" sz="2200" b="1" i="1" dirty="0" smtClean="0"/>
              <a:t>r</a:t>
            </a:r>
            <a:r>
              <a:rPr lang="en-AU" sz="2200" b="1" dirty="0" smtClean="0"/>
              <a:t> &gt; 0.95</a:t>
            </a:r>
            <a:endParaRPr lang="en-AU" sz="2200" dirty="0"/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AU" sz="1000" dirty="0" smtClean="0"/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b="1" dirty="0" smtClean="0"/>
              <a:t>Mean difference</a:t>
            </a:r>
            <a:r>
              <a:rPr lang="en-AU" sz="2200" dirty="0" smtClean="0"/>
              <a:t> in predicted probabilities of any fracture:</a:t>
            </a:r>
          </a:p>
          <a:p>
            <a:pPr lvl="1" algn="ctr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dirty="0" smtClean="0"/>
              <a:t>0.01% (95% CI: -6.1 to 6.1%)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92142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712" y="882220"/>
            <a:ext cx="7250202" cy="660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 of TT by RIA and LC-MS/MS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98657" y="1654493"/>
            <a:ext cx="8070214" cy="439777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Moderate concordance</a:t>
            </a:r>
            <a:r>
              <a:rPr lang="en-US" dirty="0" smtClean="0"/>
              <a:t> in TT measurement (</a:t>
            </a:r>
            <a:r>
              <a:rPr lang="en-US" i="1" dirty="0" smtClean="0"/>
              <a:t>r </a:t>
            </a:r>
            <a:r>
              <a:rPr lang="en-US" dirty="0" smtClean="0"/>
              <a:t>= 0.72). </a:t>
            </a:r>
            <a:endParaRPr lang="en-US" sz="2500" dirty="0" smtClean="0"/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/>
              <a:t>At the individual level</a:t>
            </a:r>
            <a:r>
              <a:rPr lang="en-US" sz="2200" dirty="0" smtClean="0"/>
              <a:t>, modest concordance can result in misclassification of hypogonadism status.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/>
              <a:t>At the population level</a:t>
            </a:r>
            <a:r>
              <a:rPr lang="en-US" sz="2200" dirty="0" smtClean="0"/>
              <a:t>, modest concordance in TT has no significant effect on the magnitude of assocation between TT and fracture risk.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44" y="635461"/>
            <a:ext cx="8849206" cy="747396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endParaRPr lang="en-US" sz="21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618494" y="1306652"/>
            <a:ext cx="8220706" cy="4657129"/>
          </a:xfrm>
        </p:spPr>
        <p:txBody>
          <a:bodyPr>
            <a:noAutofit/>
          </a:bodyPr>
          <a:lstStyle/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2200" dirty="0" smtClean="0"/>
              <a:t>Can total testosterone (TT) be used for assessing the risk of fracture in elderly men? 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2200" dirty="0" smtClean="0"/>
              <a:t>If a man is diagnosed to have hypogonadism (TT = 250 ng/dL) by RIA. Do you need to repeat the measurement by LC-MS/MS?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2200" dirty="0" smtClean="0"/>
              <a:t>If you want to investigate the association between testosterone and fracture, does it matter whether RIA or LC-MS/MS is used?   </a:t>
            </a:r>
          </a:p>
          <a:p>
            <a:pPr marL="457200" indent="-457200">
              <a:lnSpc>
                <a:spcPct val="114000"/>
              </a:lnSpc>
              <a:buFont typeface="+mj-lt"/>
              <a:buAutoNum type="arabicPeriod"/>
            </a:pPr>
            <a:r>
              <a:rPr lang="en-US" sz="2200" dirty="0" smtClean="0"/>
              <a:t>Why did the authors use the Deming regression method (instead of ordinary linear regression model) to assess the concordance between RIA and LC-MS/MS?</a:t>
            </a:r>
          </a:p>
          <a:p>
            <a:pPr marL="457200" indent="-457200">
              <a:lnSpc>
                <a:spcPct val="114000"/>
              </a:lnSpc>
              <a:buNone/>
            </a:pP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77237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85" y="871657"/>
            <a:ext cx="9059493" cy="747396"/>
          </a:xfrm>
        </p:spPr>
        <p:txBody>
          <a:bodyPr/>
          <a:lstStyle/>
          <a:p>
            <a:r>
              <a:rPr lang="en-US" dirty="0"/>
              <a:t>Testosterone and fracture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619588"/>
            <a:ext cx="7793356" cy="434094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Lower serum concentration of total testosterone (TT) is a risk factor for fracture in men (*) </a:t>
            </a:r>
          </a:p>
          <a:p>
            <a:pPr marL="0" indent="0">
              <a:buNone/>
            </a:pPr>
            <a:endParaRPr lang="en-US" sz="2800" dirty="0" err="1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TT is commonly used for diagnosis of </a:t>
            </a:r>
            <a:r>
              <a:rPr lang="en-US" sz="2800" dirty="0" err="1" smtClean="0"/>
              <a:t>hypogonadism</a:t>
            </a:r>
            <a:r>
              <a:rPr lang="en-US" sz="2800" dirty="0" smtClean="0"/>
              <a:t>. 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AU" sz="1500" dirty="0" smtClean="0"/>
              <a:t>(*) Cawthon PM. J </a:t>
            </a:r>
            <a:r>
              <a:rPr lang="en-AU" sz="1500" dirty="0" err="1" smtClean="0"/>
              <a:t>Clin</a:t>
            </a:r>
            <a:r>
              <a:rPr lang="en-AU" sz="1500" dirty="0" smtClean="0"/>
              <a:t> </a:t>
            </a:r>
            <a:r>
              <a:rPr lang="en-AU" sz="1500" dirty="0" err="1" smtClean="0"/>
              <a:t>Endocrinol</a:t>
            </a:r>
            <a:r>
              <a:rPr lang="en-AU" sz="1500" dirty="0" smtClean="0"/>
              <a:t> </a:t>
            </a:r>
            <a:r>
              <a:rPr lang="en-AU" sz="1500" dirty="0" err="1" smtClean="0"/>
              <a:t>Metab</a:t>
            </a:r>
            <a:r>
              <a:rPr lang="en-AU" sz="1500" dirty="0" smtClean="0"/>
              <a:t> 2009; Meier C. Arch Intern Med 2008 </a:t>
            </a:r>
            <a:endParaRPr lang="en-US" sz="2600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52" y="744783"/>
            <a:ext cx="9059493" cy="747396"/>
          </a:xfrm>
        </p:spPr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401286"/>
            <a:ext cx="7793356" cy="4559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Two common methods available to measure TT: </a:t>
            </a:r>
          </a:p>
          <a:p>
            <a:pPr marL="0" indent="0">
              <a:buNone/>
            </a:pPr>
            <a:r>
              <a:rPr lang="en-US" dirty="0" err="1" smtClean="0"/>
              <a:t>	</a:t>
            </a:r>
            <a:r>
              <a:rPr lang="en-US" sz="2200" b="1" dirty="0" err="1" smtClean="0"/>
              <a:t>RIA</a:t>
            </a:r>
            <a:r>
              <a:rPr lang="en-US" sz="2200" dirty="0" err="1" smtClean="0"/>
              <a:t>: lower cost, high throughput</a:t>
            </a:r>
          </a:p>
          <a:p>
            <a:pPr marL="0" indent="0">
              <a:buNone/>
            </a:pPr>
            <a:r>
              <a:rPr lang="en-US" sz="2200" dirty="0" err="1" smtClean="0"/>
              <a:t>	</a:t>
            </a:r>
            <a:r>
              <a:rPr lang="en-US" sz="2200" b="1" dirty="0" err="1" smtClean="0"/>
              <a:t>LC-MS/MS</a:t>
            </a:r>
            <a:r>
              <a:rPr lang="en-US" sz="2200" dirty="0" err="1" smtClean="0"/>
              <a:t>: high specificity and sensitivity   </a:t>
            </a:r>
          </a:p>
          <a:p>
            <a:pPr marL="0" indent="0">
              <a:buNone/>
            </a:pPr>
            <a:endParaRPr lang="en-US" sz="1600" dirty="0" err="1" smtClean="0"/>
          </a:p>
          <a:p>
            <a:pPr marL="0" indent="0">
              <a:buNone/>
            </a:pPr>
            <a:r>
              <a:rPr lang="en-US" sz="2500" b="1" dirty="0" smtClean="0"/>
              <a:t>Research questions:</a:t>
            </a:r>
          </a:p>
          <a:p>
            <a:pPr marL="514350" indent="-514350">
              <a:buAutoNum type="arabicPeriod"/>
            </a:pPr>
            <a:r>
              <a:rPr lang="en-US" sz="2500" b="1" dirty="0" smtClean="0"/>
              <a:t>Concordance of </a:t>
            </a:r>
            <a:r>
              <a:rPr lang="en-US" sz="2500" dirty="0" smtClean="0"/>
              <a:t>RIA and LC-MS/MS methods for measurement of TT</a:t>
            </a:r>
          </a:p>
          <a:p>
            <a:pPr marL="514350" indent="-514350">
              <a:buAutoNum type="arabicPeriod"/>
            </a:pPr>
            <a:r>
              <a:rPr lang="en-US" sz="2500" b="1" dirty="0" smtClean="0"/>
              <a:t>Impact of concordance</a:t>
            </a:r>
            <a:r>
              <a:rPr lang="en-US" sz="2500" dirty="0" smtClean="0"/>
              <a:t> (or lack of concordance) on assessment of fracture risk and diagnosis of hypogonadalism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6691" y="788359"/>
            <a:ext cx="8933873" cy="747396"/>
          </a:xfrm>
        </p:spPr>
        <p:txBody>
          <a:bodyPr/>
          <a:lstStyle/>
          <a:p>
            <a:pPr algn="ctr"/>
            <a:r>
              <a:rPr lang="en-US" dirty="0"/>
              <a:t>The Dubbo Osteoporosis Epidemiology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16584" y="1535755"/>
            <a:ext cx="8230597" cy="477091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/>
              <a:t>Setting</a:t>
            </a:r>
            <a:r>
              <a:rPr lang="en-US" sz="2200" dirty="0" smtClean="0"/>
              <a:t>: City of Dubbo, approx 400 km from Sydney, Australia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/>
              <a:t>Design</a:t>
            </a:r>
            <a:r>
              <a:rPr lang="en-US" sz="2200" dirty="0" smtClean="0"/>
              <a:t>: Population based, random recruitment from  community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/>
              <a:t>Participants</a:t>
            </a:r>
            <a:r>
              <a:rPr lang="en-US" sz="2200" dirty="0" smtClean="0"/>
              <a:t>: Men aged 60 and above as of 1989. N = 602.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/>
              <a:t>Follow-up </a:t>
            </a:r>
            <a:r>
              <a:rPr lang="en-US" sz="2200" dirty="0" smtClean="0"/>
              <a:t>from 1989 until now: </a:t>
            </a:r>
            <a:r>
              <a:rPr lang="en-AU" sz="2200" dirty="0" smtClean="0"/>
              <a:t>Biannual follow-up visits</a:t>
            </a:r>
            <a:endParaRPr lang="en-US" sz="2200" dirty="0" smtClean="0"/>
          </a:p>
          <a:p>
            <a:pPr marL="342900" lvl="2" indent="-342900">
              <a:lnSpc>
                <a:spcPct val="130000"/>
              </a:lnSpc>
              <a:buSzTx/>
              <a:buFont typeface="Arial" panose="020B0604020202020204" pitchFamily="34" charset="0"/>
              <a:buChar char="•"/>
            </a:pPr>
            <a:r>
              <a:rPr lang="en-US" sz="2200" b="1" dirty="0" smtClean="0"/>
              <a:t>Outcome measurement</a:t>
            </a:r>
            <a:r>
              <a:rPr lang="en-US" sz="2200" dirty="0" smtClean="0"/>
              <a:t>: Fragility fracture ascertained by X-ray report. </a:t>
            </a:r>
            <a:r>
              <a:rPr lang="en-US" sz="2200" i="1" dirty="0" smtClean="0"/>
              <a:t>Exclusions: </a:t>
            </a:r>
            <a:r>
              <a:rPr lang="en-AU" sz="2200" i="1" dirty="0" smtClean="0"/>
              <a:t>high trauma, pathological fractures, or fractures of digits, skull, cervical spine</a:t>
            </a:r>
            <a:r>
              <a:rPr lang="en-AU" sz="2200" dirty="0" smtClean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47" y="797324"/>
            <a:ext cx="8933873" cy="747396"/>
          </a:xfrm>
        </p:spPr>
        <p:txBody>
          <a:bodyPr/>
          <a:lstStyle/>
          <a:p>
            <a:r>
              <a:rPr lang="en-US" dirty="0"/>
              <a:t>Laboratory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443620"/>
            <a:ext cx="7793356" cy="4770915"/>
          </a:xfrm>
        </p:spPr>
        <p:txBody>
          <a:bodyPr>
            <a:normAutofit/>
          </a:bodyPr>
          <a:lstStyle/>
          <a:p>
            <a:pPr marL="342900" lvl="2" indent="-342900">
              <a:lnSpc>
                <a:spcPct val="120000"/>
              </a:lnSpc>
              <a:buSzTx/>
              <a:buFont typeface="Arial" panose="020B0604020202020204" pitchFamily="34" charset="0"/>
              <a:buChar char="•"/>
            </a:pPr>
            <a:r>
              <a:rPr lang="en-AU" sz="2200" dirty="0" smtClean="0"/>
              <a:t>Non-fasting blood samples collected in morning in plain tube, centrifuged at 14000×g </a:t>
            </a:r>
          </a:p>
          <a:p>
            <a:pPr marL="342900" lvl="2" indent="-342900">
              <a:lnSpc>
                <a:spcPct val="120000"/>
              </a:lnSpc>
              <a:buSzTx/>
              <a:buFont typeface="Arial" panose="020B0604020202020204" pitchFamily="34" charset="0"/>
              <a:buChar char="•"/>
            </a:pPr>
            <a:r>
              <a:rPr lang="en-AU" sz="2200" dirty="0" smtClean="0"/>
              <a:t>Serum samples stored in 2 mL Eppendorf tube at -80</a:t>
            </a:r>
            <a:r>
              <a:rPr lang="en-AU" baseline="30000" dirty="0" smtClean="0"/>
              <a:t>o</a:t>
            </a:r>
            <a:r>
              <a:rPr lang="en-AU" sz="2200" dirty="0" smtClean="0"/>
              <a:t>C</a:t>
            </a:r>
          </a:p>
          <a:p>
            <a:pPr marL="342900" lvl="2" indent="-342900">
              <a:lnSpc>
                <a:spcPct val="120000"/>
              </a:lnSpc>
              <a:buSzTx/>
              <a:buFont typeface="Arial" panose="020B0604020202020204" pitchFamily="34" charset="0"/>
              <a:buChar char="•"/>
            </a:pPr>
            <a:r>
              <a:rPr lang="en-AU" sz="2200" dirty="0" smtClean="0"/>
              <a:t>Sex Hormone Binding Globulin (SHBG) determined by RIA (ANZAC Laboratory, Australia)</a:t>
            </a:r>
          </a:p>
          <a:p>
            <a:pPr marL="342900" lvl="2" indent="-342900">
              <a:lnSpc>
                <a:spcPct val="120000"/>
              </a:lnSpc>
              <a:buSzTx/>
              <a:buFont typeface="Arial" panose="020B0604020202020204" pitchFamily="34" charset="0"/>
              <a:buChar char="•"/>
            </a:pPr>
            <a:r>
              <a:rPr lang="en-AU" sz="2200" dirty="0" smtClean="0"/>
              <a:t>Serum concentration of TT determined by: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en-AU" sz="2200" dirty="0" smtClean="0"/>
              <a:t>RIA (TT</a:t>
            </a:r>
            <a:r>
              <a:rPr lang="en-AU" sz="2200" baseline="-25000" dirty="0" smtClean="0"/>
              <a:t>RIA</a:t>
            </a:r>
            <a:r>
              <a:rPr lang="en-AU" sz="2200" dirty="0" smtClean="0"/>
              <a:t>), </a:t>
            </a:r>
            <a:r>
              <a:rPr lang="en-US" sz="2200" dirty="0" err="1" smtClean="0"/>
              <a:t>Delfia</a:t>
            </a:r>
            <a:r>
              <a:rPr lang="en-US" sz="2200" dirty="0" smtClean="0"/>
              <a:t>; PerkinElmer, </a:t>
            </a:r>
            <a:r>
              <a:rPr lang="en-US" sz="2200" dirty="0" err="1" smtClean="0"/>
              <a:t>Wallac</a:t>
            </a:r>
            <a:r>
              <a:rPr lang="en-US" sz="2200" dirty="0" smtClean="0"/>
              <a:t> Oy (ANZAC)</a:t>
            </a:r>
          </a:p>
          <a:p>
            <a:pPr lvl="1">
              <a:lnSpc>
                <a:spcPct val="120000"/>
              </a:lnSpc>
              <a:buFont typeface="Arial" panose="020B0604020202020204" pitchFamily="34" charset="0"/>
              <a:buChar char="-"/>
            </a:pPr>
            <a:r>
              <a:rPr lang="en-US" sz="2200" dirty="0" smtClean="0"/>
              <a:t>LC-MS/MS (TT</a:t>
            </a:r>
            <a:r>
              <a:rPr lang="en-US" sz="2200" baseline="-25000" dirty="0" smtClean="0"/>
              <a:t>LC-MS/MS</a:t>
            </a:r>
            <a:r>
              <a:rPr lang="en-US" sz="2200" dirty="0" smtClean="0"/>
              <a:t>), ARUP Laboratories (Utah)</a:t>
            </a:r>
          </a:p>
          <a:p>
            <a:pPr lvl="1">
              <a:lnSpc>
                <a:spcPct val="120000"/>
              </a:lnSpc>
              <a:buNone/>
            </a:pPr>
            <a:endParaRPr lang="en-US" sz="2200" dirty="0" smtClean="0"/>
          </a:p>
          <a:p>
            <a:pPr lvl="1">
              <a:lnSpc>
                <a:spcPct val="120000"/>
              </a:lnSpc>
              <a:buNone/>
            </a:pPr>
            <a:endParaRPr lang="en-AU" sz="6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127" y="824219"/>
            <a:ext cx="8933873" cy="747396"/>
          </a:xfrm>
        </p:spPr>
        <p:txBody>
          <a:bodyPr/>
          <a:lstStyle/>
          <a:p>
            <a:r>
              <a:rPr lang="en-US" dirty="0"/>
              <a:t>Statistical analyses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443620"/>
            <a:ext cx="7793356" cy="4770915"/>
          </a:xfrm>
        </p:spPr>
        <p:txBody>
          <a:bodyPr>
            <a:normAutofit/>
          </a:bodyPr>
          <a:lstStyle/>
          <a:p>
            <a:pPr marL="268288" lvl="2" indent="-268288">
              <a:lnSpc>
                <a:spcPct val="120000"/>
              </a:lnSpc>
              <a:buSzTx/>
              <a:buNone/>
            </a:pPr>
            <a:r>
              <a:rPr lang="en-AU" sz="2200" b="1" dirty="0" smtClean="0"/>
              <a:t>Concordance between measured TT</a:t>
            </a:r>
            <a:r>
              <a:rPr lang="en-AU" sz="2200" b="1" baseline="-25000" dirty="0" smtClean="0"/>
              <a:t>RIA</a:t>
            </a:r>
            <a:r>
              <a:rPr lang="en-AU" sz="2200" b="1" dirty="0" smtClean="0"/>
              <a:t> and </a:t>
            </a:r>
            <a:r>
              <a:rPr lang="en-US" sz="2200" b="1" dirty="0" smtClean="0"/>
              <a:t>TT</a:t>
            </a:r>
            <a:r>
              <a:rPr lang="en-US" sz="2200" b="1" baseline="-25000" dirty="0" smtClean="0"/>
              <a:t>LC-MS/MS</a:t>
            </a:r>
            <a:r>
              <a:rPr lang="en-US" sz="2200" b="1" dirty="0" smtClean="0"/>
              <a:t> </a:t>
            </a:r>
          </a:p>
          <a:p>
            <a:pPr marL="268288" lvl="2" indent="-268288">
              <a:lnSpc>
                <a:spcPct val="120000"/>
              </a:lnSpc>
              <a:buSzTx/>
              <a:buNone/>
            </a:pPr>
            <a:r>
              <a:rPr lang="en-US" sz="2200" dirty="0" smtClean="0"/>
              <a:t>	Descriptive analysis: Bland-Altman plot</a:t>
            </a:r>
          </a:p>
          <a:p>
            <a:pPr marL="268288" lvl="2" indent="-268288">
              <a:lnSpc>
                <a:spcPct val="120000"/>
              </a:lnSpc>
              <a:buSzTx/>
              <a:buNone/>
            </a:pPr>
            <a:r>
              <a:rPr lang="en-US" sz="2200" dirty="0" smtClean="0"/>
              <a:t>	Relation analysis: Deming regression model </a:t>
            </a:r>
          </a:p>
          <a:p>
            <a:pPr marL="268288" lvl="2" indent="-268288">
              <a:lnSpc>
                <a:spcPct val="120000"/>
              </a:lnSpc>
              <a:buSzTx/>
              <a:buNone/>
            </a:pPr>
            <a:r>
              <a:rPr lang="en-AU" sz="2200" b="1" dirty="0" smtClean="0"/>
              <a:t>Association between measured TT and fracture</a:t>
            </a:r>
          </a:p>
          <a:p>
            <a:pPr lvl="1">
              <a:lnSpc>
                <a:spcPct val="120000"/>
              </a:lnSpc>
            </a:pPr>
            <a:r>
              <a:rPr lang="en-AU" sz="2000" dirty="0" smtClean="0"/>
              <a:t>Cox regression model: fracture as outcome,</a:t>
            </a:r>
            <a:r>
              <a:rPr lang="en-AU" sz="2000" dirty="0" smtClean="0">
                <a:solidFill>
                  <a:srgbClr val="1F1F1F"/>
                </a:solidFill>
              </a:rPr>
              <a:t> TT</a:t>
            </a:r>
            <a:r>
              <a:rPr lang="en-AU" sz="2000" baseline="-25000" dirty="0" smtClean="0">
                <a:solidFill>
                  <a:srgbClr val="1F1F1F"/>
                </a:solidFill>
              </a:rPr>
              <a:t>RIA</a:t>
            </a:r>
            <a:r>
              <a:rPr lang="en-AU" sz="2000" dirty="0" smtClean="0">
                <a:solidFill>
                  <a:srgbClr val="1F1F1F"/>
                </a:solidFill>
              </a:rPr>
              <a:t> or </a:t>
            </a:r>
            <a:r>
              <a:rPr lang="en-US" sz="2000" dirty="0" smtClean="0">
                <a:solidFill>
                  <a:srgbClr val="1F1F1F"/>
                </a:solidFill>
              </a:rPr>
              <a:t>TT</a:t>
            </a:r>
            <a:r>
              <a:rPr lang="en-US" sz="2000" baseline="-25000" dirty="0" smtClean="0">
                <a:solidFill>
                  <a:srgbClr val="1F1F1F"/>
                </a:solidFill>
              </a:rPr>
              <a:t>LC-MS/MS </a:t>
            </a:r>
            <a:r>
              <a:rPr lang="en-US" sz="2000" dirty="0" smtClean="0">
                <a:solidFill>
                  <a:srgbClr val="1F1F1F"/>
                </a:solidFill>
              </a:rPr>
              <a:t>as predictor;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solidFill>
                  <a:srgbClr val="1F1F1F"/>
                </a:solidFill>
              </a:rPr>
              <a:t>Calculated predicted probability of fracture using TT by RIA (P</a:t>
            </a:r>
            <a:r>
              <a:rPr lang="en-US" sz="2000" baseline="-25000" dirty="0" smtClean="0">
                <a:solidFill>
                  <a:srgbClr val="1F1F1F"/>
                </a:solidFill>
              </a:rPr>
              <a:t>RIA</a:t>
            </a:r>
            <a:r>
              <a:rPr lang="en-US" sz="2000" dirty="0" smtClean="0">
                <a:solidFill>
                  <a:srgbClr val="1F1F1F"/>
                </a:solidFill>
              </a:rPr>
              <a:t>) and LC-MS/MS (P</a:t>
            </a:r>
            <a:r>
              <a:rPr lang="en-US" sz="2000" baseline="-25000" dirty="0" smtClean="0">
                <a:solidFill>
                  <a:srgbClr val="1F1F1F"/>
                </a:solidFill>
              </a:rPr>
              <a:t>LC-MS/MS</a:t>
            </a:r>
            <a:r>
              <a:rPr lang="en-US" sz="2000" dirty="0" smtClean="0">
                <a:solidFill>
                  <a:srgbClr val="1F1F1F"/>
                </a:solidFill>
              </a:rPr>
              <a:t>) based on Cox model;  </a:t>
            </a: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solidFill>
                  <a:srgbClr val="1F1F1F"/>
                </a:solidFill>
              </a:rPr>
              <a:t>Assess correlation between P</a:t>
            </a:r>
            <a:r>
              <a:rPr lang="en-US" sz="2000" baseline="-25000" dirty="0" smtClean="0">
                <a:solidFill>
                  <a:srgbClr val="1F1F1F"/>
                </a:solidFill>
              </a:rPr>
              <a:t>RIA</a:t>
            </a:r>
            <a:r>
              <a:rPr lang="en-US" sz="2000" dirty="0" smtClean="0">
                <a:solidFill>
                  <a:srgbClr val="1F1F1F"/>
                </a:solidFill>
              </a:rPr>
              <a:t>  and P</a:t>
            </a:r>
            <a:r>
              <a:rPr lang="en-US" sz="2000" baseline="-25000" dirty="0" smtClean="0">
                <a:solidFill>
                  <a:srgbClr val="1F1F1F"/>
                </a:solidFill>
              </a:rPr>
              <a:t>LC-MS/MS</a:t>
            </a:r>
            <a:endParaRPr lang="en-US" sz="2000" dirty="0" smtClean="0">
              <a:solidFill>
                <a:srgbClr val="1F1F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8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554352"/>
            <a:ext cx="502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+mj-lt"/>
              </a:rPr>
              <a:t>Baseline characteristics</a:t>
            </a:r>
            <a:endParaRPr lang="en-US" sz="3000" b="1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" t="917" r="2056" b="43955"/>
          <a:stretch/>
        </p:blipFill>
        <p:spPr>
          <a:xfrm>
            <a:off x="630432" y="2192012"/>
            <a:ext cx="3630705" cy="33259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36127" y="1108350"/>
            <a:ext cx="4488614" cy="1027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300" dirty="0" smtClean="0"/>
              <a:t>Data from 602 men </a:t>
            </a:r>
            <a:r>
              <a:rPr lang="en-AU" sz="2300" dirty="0" err="1" smtClean="0"/>
              <a:t>analyzed</a:t>
            </a:r>
            <a:endParaRPr lang="en-AU" sz="2300" dirty="0" smtClean="0"/>
          </a:p>
          <a:p>
            <a:pPr marL="342900" indent="-342900">
              <a:lnSpc>
                <a:spcPct val="114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2300" dirty="0" smtClean="0"/>
              <a:t>Mean age: ~73 yr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305" t="56170" r="2284" b="1350"/>
          <a:stretch/>
        </p:blipFill>
        <p:spPr>
          <a:xfrm>
            <a:off x="4776649" y="2410045"/>
            <a:ext cx="3585882" cy="25639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3305" t="768" r="2284" b="96140"/>
          <a:stretch/>
        </p:blipFill>
        <p:spPr>
          <a:xfrm>
            <a:off x="4776649" y="2206861"/>
            <a:ext cx="3585882" cy="1865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71550" y="5673209"/>
            <a:ext cx="19591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BMD = bone mineral density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6476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834" y="562733"/>
            <a:ext cx="58708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smtClean="0">
                <a:latin typeface="+mj-lt"/>
              </a:rPr>
              <a:t>Concordance in TT measurements</a:t>
            </a:r>
            <a:endParaRPr lang="en-US" sz="2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5777" y="4368278"/>
            <a:ext cx="8144659" cy="1688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528"/>
              </a:spcBef>
              <a:buFont typeface="Arial" panose="020B0604020202020204" pitchFamily="34" charset="0"/>
              <a:buChar char="•"/>
            </a:pPr>
            <a:r>
              <a:rPr lang="en-AU" sz="2000" b="1" dirty="0"/>
              <a:t>Mean difference</a:t>
            </a:r>
            <a:r>
              <a:rPr lang="en-AU" sz="2000" dirty="0"/>
              <a:t> TT</a:t>
            </a:r>
            <a:r>
              <a:rPr lang="en-AU" sz="2000" baseline="-25000" dirty="0"/>
              <a:t>LC-MS/MS</a:t>
            </a:r>
            <a:r>
              <a:rPr lang="en-AU" sz="2000" dirty="0"/>
              <a:t> vs TT</a:t>
            </a:r>
            <a:r>
              <a:rPr lang="en-AU" sz="2000" baseline="-25000" dirty="0"/>
              <a:t>RIA</a:t>
            </a:r>
            <a:r>
              <a:rPr lang="en-AU" sz="2000" dirty="0"/>
              <a:t>: </a:t>
            </a:r>
            <a:r>
              <a:rPr lang="en-AU" sz="2000" dirty="0" smtClean="0"/>
              <a:t>27ng/</a:t>
            </a:r>
            <a:r>
              <a:rPr lang="en-AU" sz="2000" dirty="0" err="1" smtClean="0"/>
              <a:t>dL</a:t>
            </a:r>
            <a:r>
              <a:rPr lang="en-AU" sz="2000" dirty="0" smtClean="0"/>
              <a:t> </a:t>
            </a:r>
            <a:r>
              <a:rPr lang="en-AU" sz="2000" dirty="0"/>
              <a:t>(</a:t>
            </a:r>
            <a:r>
              <a:rPr lang="en-AU" sz="2000" dirty="0" smtClean="0"/>
              <a:t>95%CI</a:t>
            </a:r>
            <a:r>
              <a:rPr lang="en-AU" sz="2000" dirty="0"/>
              <a:t>: 13-41)</a:t>
            </a:r>
          </a:p>
          <a:p>
            <a:pPr marL="342900" indent="-342900">
              <a:lnSpc>
                <a:spcPct val="114000"/>
              </a:lnSpc>
              <a:spcBef>
                <a:spcPts val="528"/>
              </a:spcBef>
              <a:buFont typeface="Arial" panose="020B0604020202020204" pitchFamily="34" charset="0"/>
              <a:buChar char="•"/>
            </a:pPr>
            <a:r>
              <a:rPr lang="en-AU" sz="2000" b="1" dirty="0"/>
              <a:t>Concordance coefficient</a:t>
            </a:r>
            <a:r>
              <a:rPr lang="en-AU" sz="2000" dirty="0"/>
              <a:t>: 0.72 (95%CI: </a:t>
            </a:r>
            <a:r>
              <a:rPr lang="en-AU" sz="2000" dirty="0" smtClean="0"/>
              <a:t>0.67-0.76)</a:t>
            </a:r>
            <a:endParaRPr lang="en-AU" sz="2000" dirty="0"/>
          </a:p>
          <a:p>
            <a:pPr marL="342900" indent="-342900">
              <a:lnSpc>
                <a:spcPct val="114000"/>
              </a:lnSpc>
              <a:spcBef>
                <a:spcPts val="528"/>
              </a:spcBef>
              <a:buFont typeface="Arial" panose="020B0604020202020204" pitchFamily="34" charset="0"/>
              <a:buChar char="•"/>
            </a:pPr>
            <a:r>
              <a:rPr lang="en-AU" sz="2000" b="1" dirty="0" smtClean="0"/>
              <a:t>RIA overestimated</a:t>
            </a:r>
            <a:r>
              <a:rPr lang="en-AU" sz="2000" dirty="0" smtClean="0"/>
              <a:t> TT level by 13%</a:t>
            </a:r>
          </a:p>
          <a:p>
            <a:pPr marL="342900" indent="-342900">
              <a:lnSpc>
                <a:spcPct val="114000"/>
              </a:lnSpc>
              <a:spcBef>
                <a:spcPts val="528"/>
              </a:spcBef>
              <a:buFont typeface="Arial" panose="020B0604020202020204" pitchFamily="34" charset="0"/>
              <a:buChar char="•"/>
            </a:pPr>
            <a:r>
              <a:rPr lang="en-AU" sz="2000" dirty="0" smtClean="0"/>
              <a:t>Deming regression: </a:t>
            </a:r>
            <a:r>
              <a:rPr lang="en-AU" sz="2000" dirty="0" err="1" smtClean="0"/>
              <a:t>ln</a:t>
            </a:r>
            <a:r>
              <a:rPr lang="en-AU" sz="2000" dirty="0" smtClean="0"/>
              <a:t>(TT</a:t>
            </a:r>
            <a:r>
              <a:rPr lang="en-AU" sz="2000" baseline="-25000" dirty="0" smtClean="0"/>
              <a:t>LC-MS/MS</a:t>
            </a:r>
            <a:r>
              <a:rPr lang="en-AU" sz="2000" dirty="0" smtClean="0"/>
              <a:t>+10) = 0.87+0.87 x ln(TT</a:t>
            </a:r>
            <a:r>
              <a:rPr lang="en-AU" sz="2000" baseline="-25000" dirty="0" smtClean="0"/>
              <a:t>RIA</a:t>
            </a:r>
            <a:r>
              <a:rPr lang="en-AU" sz="2000" dirty="0" smtClean="0"/>
              <a:t>+10)</a:t>
            </a:r>
            <a:endParaRPr lang="en-AU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37" y="1035215"/>
            <a:ext cx="3130116" cy="313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106" y="985194"/>
            <a:ext cx="3305659" cy="330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93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7798" y="475070"/>
            <a:ext cx="5259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Concordance in diagnosis of hypogonadism or low testosterone</a:t>
            </a:r>
            <a:endParaRPr lang="en-US" sz="24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0200" y="1651008"/>
            <a:ext cx="475938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28"/>
              </a:spcBef>
            </a:pPr>
            <a:r>
              <a:rPr lang="en-AU" sz="2300" dirty="0" smtClean="0"/>
              <a:t>TT </a:t>
            </a:r>
            <a:r>
              <a:rPr lang="en-AU" sz="2300" dirty="0" smtClean="0">
                <a:sym typeface="Symbol"/>
              </a:rPr>
              <a:t>300 </a:t>
            </a:r>
            <a:r>
              <a:rPr lang="en-AU" sz="2300" dirty="0" err="1" smtClean="0">
                <a:sym typeface="Symbol"/>
              </a:rPr>
              <a:t>ng</a:t>
            </a:r>
            <a:r>
              <a:rPr lang="en-AU" sz="2300" dirty="0" err="1" smtClean="0"/>
              <a:t>/dL</a:t>
            </a:r>
            <a:r>
              <a:rPr lang="en-AU" sz="2300" dirty="0" smtClean="0"/>
              <a:t> criterion: prevalence of “low testosterone” </a:t>
            </a:r>
          </a:p>
          <a:p>
            <a:pPr>
              <a:spcBef>
                <a:spcPts val="528"/>
              </a:spcBef>
            </a:pPr>
            <a:r>
              <a:rPr lang="en-AU" sz="2300" dirty="0" smtClean="0"/>
              <a:t>	RIA method: 29%</a:t>
            </a:r>
          </a:p>
          <a:p>
            <a:pPr>
              <a:spcBef>
                <a:spcPts val="528"/>
              </a:spcBef>
            </a:pPr>
            <a:r>
              <a:rPr lang="en-AU" sz="2300" dirty="0" smtClean="0"/>
              <a:t>	LC-MS/MS: 26% </a:t>
            </a:r>
          </a:p>
          <a:p>
            <a:pPr>
              <a:spcBef>
                <a:spcPts val="528"/>
              </a:spcBef>
            </a:pPr>
            <a:endParaRPr lang="en-AU" sz="2300" dirty="0" smtClean="0"/>
          </a:p>
          <a:p>
            <a:pPr>
              <a:spcBef>
                <a:spcPts val="528"/>
              </a:spcBef>
            </a:pPr>
            <a:r>
              <a:rPr lang="en-AU" sz="2300" b="1" dirty="0" smtClean="0"/>
              <a:t>Modest concordance</a:t>
            </a:r>
            <a:r>
              <a:rPr lang="en-AU" sz="2300" dirty="0" smtClean="0"/>
              <a:t> in diagnosis of hypogonadism:</a:t>
            </a:r>
          </a:p>
          <a:p>
            <a:pPr marL="800100" lvl="1" indent="-342900">
              <a:spcBef>
                <a:spcPts val="528"/>
              </a:spcBef>
              <a:buFont typeface="Arial" panose="020B0604020202020204" pitchFamily="34" charset="0"/>
              <a:buChar char="•"/>
            </a:pPr>
            <a:r>
              <a:rPr lang="en-AU" sz="2300" dirty="0" smtClean="0">
                <a:sym typeface="Symbol"/>
              </a:rPr>
              <a:t> coefficient: 	0.55</a:t>
            </a:r>
          </a:p>
          <a:p>
            <a:pPr marL="800100" lvl="1" indent="-342900">
              <a:spcBef>
                <a:spcPts val="528"/>
              </a:spcBef>
              <a:buFont typeface="Arial" panose="020B0604020202020204" pitchFamily="34" charset="0"/>
              <a:buChar char="•"/>
            </a:pPr>
            <a:r>
              <a:rPr lang="en-AU" sz="2300" dirty="0" smtClean="0">
                <a:sym typeface="Symbol"/>
              </a:rPr>
              <a:t>K statistic: 		0.57</a:t>
            </a:r>
            <a:endParaRPr lang="en-AU" sz="2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2" y="627487"/>
            <a:ext cx="3674110" cy="2936495"/>
          </a:xfrm>
          <a:prstGeom prst="rect">
            <a:avLst/>
          </a:prstGeom>
        </p:spPr>
      </p:pic>
      <p:pic>
        <p:nvPicPr>
          <p:cNvPr id="11" name="Picture 2" descr="Plot of percent by cutoff identified by gro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34" y="3563982"/>
            <a:ext cx="3696160" cy="2772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56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620</Words>
  <Application>Microsoft Office PowerPoint</Application>
  <PresentationFormat>On-screen Show (4:3)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ＭＳ Ｐゴシック</vt:lpstr>
      <vt:lpstr>ＭＳ Ｐゴシック</vt:lpstr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Testosterone and fracture </vt:lpstr>
      <vt:lpstr>Research questions</vt:lpstr>
      <vt:lpstr>The Dubbo Osteoporosis Epidemiology Study</vt:lpstr>
      <vt:lpstr>Laboratory analysis</vt:lpstr>
      <vt:lpstr>Statistical analyses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Measurement of TT by RIA and LC-MS/MS</vt:lpstr>
      <vt:lpstr>Questions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Alina Foo</cp:lastModifiedBy>
  <cp:revision>116</cp:revision>
  <dcterms:created xsi:type="dcterms:W3CDTF">2015-08-28T19:20:08Z</dcterms:created>
  <dcterms:modified xsi:type="dcterms:W3CDTF">2015-08-31T19:18:10Z</dcterms:modified>
</cp:coreProperties>
</file>