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0" r:id="rId2"/>
    <p:sldId id="257" r:id="rId3"/>
    <p:sldId id="265" r:id="rId4"/>
    <p:sldId id="264" r:id="rId5"/>
    <p:sldId id="263" r:id="rId6"/>
    <p:sldId id="266" r:id="rId7"/>
    <p:sldId id="267" r:id="rId8"/>
    <p:sldId id="258" r:id="rId9"/>
    <p:sldId id="270" r:id="rId10"/>
    <p:sldId id="269" r:id="rId11"/>
    <p:sldId id="272" r:id="rId12"/>
    <p:sldId id="268" r:id="rId13"/>
    <p:sldId id="261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1F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84" autoAdjust="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114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-2694" y="-11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83FFA-3E67-DB41-B3A2-21169D97D067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BE9DC-4AA4-B44E-8F32-4AD1D72B17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134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1524B2-032A-9342-AADA-6B28D1DAB08B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8BBE-5964-3B4B-9F39-2C8B2758F63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560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image" Target="../media/image3.png"/><Relationship Id="rId7" Type="http://schemas.openxmlformats.org/officeDocument/2006/relationships/hyperlink" Target="https://www.facebook.com/ClinicalChemistry" TargetMode="External"/><Relationship Id="rId2" Type="http://schemas.openxmlformats.org/officeDocument/2006/relationships/hyperlink" Target="https://www.youtube.com/user/ClinicalChemistry" TargetMode="External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hyperlink" Target="https://twitter.com/Clin_Chem_AACC" TargetMode="Externa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380" y="3836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000">
                <a:solidFill>
                  <a:schemeClr val="accent4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"/>
          <p:cNvSpPr txBox="1">
            <a:spLocks/>
          </p:cNvSpPr>
          <p:nvPr userDrawn="1"/>
        </p:nvSpPr>
        <p:spPr>
          <a:xfrm>
            <a:off x="685800" y="1328968"/>
            <a:ext cx="3304744" cy="39114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1F1F1F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sz="400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4000" smtClean="0">
                <a:solidFill>
                  <a:schemeClr val="bg1">
                    <a:lumMod val="50000"/>
                  </a:schemeClr>
                </a:solidFill>
              </a:rPr>
            </a:br>
            <a:endParaRPr lang="en-US" sz="67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-1380" y="867303"/>
            <a:ext cx="9144000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400" b="0" dirty="0" smtClean="0">
                <a:solidFill>
                  <a:srgbClr val="B11F24"/>
                </a:solidFill>
              </a:rPr>
              <a:t>Journal Club</a:t>
            </a:r>
            <a:endParaRPr lang="en-US" sz="5400" b="0" dirty="0">
              <a:solidFill>
                <a:srgbClr val="B11F24"/>
              </a:solidFill>
            </a:endParaRPr>
          </a:p>
        </p:txBody>
      </p:sp>
      <p:pic>
        <p:nvPicPr>
          <p:cNvPr id="8" name="Picture 7" descr="AACC+tag_horiz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57" y="199780"/>
            <a:ext cx="2386209" cy="3928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20800"/>
            <a:ext cx="2057400" cy="4805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20800"/>
            <a:ext cx="6019800" cy="4805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303175" y="693855"/>
            <a:ext cx="7250202" cy="747396"/>
          </a:xfrm>
        </p:spPr>
        <p:txBody>
          <a:bodyPr/>
          <a:lstStyle/>
          <a:p>
            <a:r>
              <a:rPr lang="en-US" dirty="0" smtClean="0"/>
              <a:t>Slide headline goes here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303175" y="1441251"/>
            <a:ext cx="7250202" cy="379418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Slide text goes here.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lvl="1"/>
            <a:r>
              <a:rPr lang="en-US" dirty="0" smtClean="0"/>
              <a:t>Bulleted list item</a:t>
            </a:r>
          </a:p>
          <a:p>
            <a:pPr marL="0" indent="0">
              <a:buNone/>
            </a:pPr>
            <a:r>
              <a:rPr lang="en-US" dirty="0"/>
              <a:t>Slide text goes here.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r>
              <a:rPr lang="en-US" dirty="0"/>
              <a:t>Bulleted list item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Box 1"/>
          <p:cNvSpPr txBox="1">
            <a:spLocks noChangeArrowheads="1"/>
          </p:cNvSpPr>
          <p:nvPr userDrawn="1"/>
        </p:nvSpPr>
        <p:spPr bwMode="auto">
          <a:xfrm flipH="1">
            <a:off x="1333409" y="732559"/>
            <a:ext cx="6375581" cy="335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7F7F7F"/>
              </a:solidFill>
              <a:latin typeface="Times New Roman" pitchFamily="18" charset="0"/>
              <a:ea typeface="MS PGothic" pitchFamily="34" charset="-128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Thank you for participating in this month’s</a:t>
            </a:r>
          </a:p>
          <a:p>
            <a:pPr algn="ctr" defTabSz="914400" eaLnBrk="1" hangingPunct="1">
              <a:defRPr/>
            </a:pP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Journal Club.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0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Additional Journal Clubs are available at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B11F24"/>
                </a:solidFill>
                <a:latin typeface="Arial" charset="0"/>
                <a:ea typeface="+mn-ea"/>
                <a:cs typeface="Arial" charset="0"/>
              </a:rPr>
              <a:t>www.clinchem.org</a:t>
            </a:r>
          </a:p>
          <a:p>
            <a:pPr algn="ctr" defTabSz="914400" eaLnBrk="1" hangingPunct="1">
              <a:defRPr/>
            </a:pPr>
            <a:endParaRPr lang="en-US" sz="2400" kern="1200" dirty="0" smtClean="0">
              <a:solidFill>
                <a:srgbClr val="C00000"/>
              </a:solidFill>
              <a:latin typeface="Arial" charset="0"/>
              <a:ea typeface="+mn-ea"/>
              <a:cs typeface="Arial" charset="0"/>
            </a:endParaRP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Download the free </a:t>
            </a:r>
            <a:r>
              <a:rPr lang="en-US" sz="2400" i="1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Clinical Chemistry </a:t>
            </a: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app </a:t>
            </a:r>
          </a:p>
          <a:p>
            <a:pPr algn="ctr" defTabSz="914400" eaLnBrk="1" hangingPunct="1">
              <a:defRPr/>
            </a:pPr>
            <a:r>
              <a:rPr lang="en-US" sz="2400" kern="1200" dirty="0" smtClean="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on iTunes for additional content!</a:t>
            </a:r>
          </a:p>
        </p:txBody>
      </p:sp>
      <p:sp>
        <p:nvSpPr>
          <p:cNvPr id="9" name="TextBox 2"/>
          <p:cNvSpPr txBox="1">
            <a:spLocks noChangeArrowheads="1"/>
          </p:cNvSpPr>
          <p:nvPr userDrawn="1"/>
        </p:nvSpPr>
        <p:spPr bwMode="auto">
          <a:xfrm>
            <a:off x="3881730" y="4300850"/>
            <a:ext cx="1270000" cy="400050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28" charset="-128"/>
              </a:defRPr>
            </a:lvl9pPr>
          </a:lstStyle>
          <a:p>
            <a:pPr defTabSz="914400" eaLnBrk="1" hangingPunct="1">
              <a:defRPr/>
            </a:pPr>
            <a:r>
              <a:rPr lang="en-US" sz="2000" dirty="0" smtClean="0">
                <a:solidFill>
                  <a:srgbClr val="000000"/>
                </a:solidFill>
                <a:latin typeface="+mn-lt"/>
              </a:rPr>
              <a:t>Follow us</a:t>
            </a:r>
          </a:p>
        </p:txBody>
      </p:sp>
      <p:pic>
        <p:nvPicPr>
          <p:cNvPr id="10" name="Picture 9" descr="http://upload.wikimedia.org/wikipedia/commons/4/41/YouTube_icon_block.png">
            <a:hlinkClick r:id="rId2"/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0942" y="4868949"/>
            <a:ext cx="457200" cy="45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http://icons.iconarchive.com/icons/limav/flat-gradient-social/512/Twitter-icon.png">
            <a:hlinkClick r:id="rId4"/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004" y="4845879"/>
            <a:ext cx="501726" cy="501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9409" y="4868062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>
            <a:hlinkClick r:id="rId7"/>
          </p:cNvPr>
          <p:cNvPicPr>
            <a:picLocks noChangeAspect="1" noChangeArrowheads="1"/>
          </p:cNvPicPr>
          <p:nvPr userDrawn="1"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454690" y="4852947"/>
            <a:ext cx="457200" cy="489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9672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96720"/>
            <a:ext cx="5111750" cy="44294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97200"/>
            <a:ext cx="3008313" cy="3128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798319"/>
            <a:ext cx="5486400" cy="29292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3175" y="812591"/>
            <a:ext cx="7250202" cy="74739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175" y="1559987"/>
            <a:ext cx="7250202" cy="37941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11850" y="6243335"/>
            <a:ext cx="7307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000">
                <a:solidFill>
                  <a:srgbClr val="81ADA8"/>
                </a:solidFill>
                <a:latin typeface="Arial"/>
                <a:cs typeface="Arial"/>
              </a:defRPr>
            </a:lvl1pPr>
          </a:lstStyle>
          <a:p>
            <a:fld id="{B897C2A1-9313-CA4F-AEA9-36A479C1E1AD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935678" y="6459403"/>
            <a:ext cx="6042561" cy="0"/>
          </a:xfrm>
          <a:prstGeom prst="line">
            <a:avLst/>
          </a:prstGeom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ClinChem_2lines_title_B12025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66" y="6046297"/>
            <a:ext cx="1871134" cy="777838"/>
          </a:xfrm>
          <a:prstGeom prst="rect">
            <a:avLst/>
          </a:prstGeom>
        </p:spPr>
      </p:pic>
      <p:pic>
        <p:nvPicPr>
          <p:cNvPr id="4" name="Picture 3" descr="AACC+tag_horiz_rgb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0927" y="276426"/>
            <a:ext cx="2023533" cy="33317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0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SzPct val="70000"/>
        <a:buFont typeface="Courier New"/>
        <a:buChar char="o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if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3719745" y="1971073"/>
            <a:ext cx="5343896" cy="4708408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rtlCol="0">
            <a:normAutofit fontScale="250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SzPct val="70000"/>
              <a:buFont typeface="Courier New"/>
              <a:buChar char="o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  <a:defRPr/>
            </a:pPr>
            <a:endParaRPr lang="en-US" sz="5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8800" b="1" dirty="0">
                <a:latin typeface="Arial" pitchFamily="34" charset="0"/>
                <a:cs typeface="Arial" pitchFamily="34" charset="0"/>
              </a:rPr>
              <a:t>Recalibration of Blood </a:t>
            </a:r>
            <a:r>
              <a:rPr lang="en-US" sz="8800" b="1" dirty="0" err="1">
                <a:latin typeface="Arial" pitchFamily="34" charset="0"/>
                <a:cs typeface="Arial" pitchFamily="34" charset="0"/>
              </a:rPr>
              <a:t>Analytes</a:t>
            </a:r>
            <a:r>
              <a:rPr lang="en-US" sz="8800" b="1" dirty="0">
                <a:latin typeface="Arial" pitchFamily="34" charset="0"/>
                <a:cs typeface="Arial" pitchFamily="34" charset="0"/>
              </a:rPr>
              <a:t> over 25 Years in the Atherosclerosis Risk in Communities Study: Impact of Recalibration on Chronic Kidney Disease Prevalence and </a:t>
            </a:r>
            <a:r>
              <a:rPr lang="en-US" sz="8800" b="1" dirty="0" smtClean="0">
                <a:latin typeface="Arial" pitchFamily="34" charset="0"/>
                <a:cs typeface="Arial" pitchFamily="34" charset="0"/>
              </a:rPr>
              <a:t>Incidence</a:t>
            </a:r>
          </a:p>
          <a:p>
            <a:pPr marL="0" indent="0">
              <a:buFont typeface="Arial" charset="0"/>
              <a:buNone/>
              <a:defRPr/>
            </a:pPr>
            <a:endParaRPr lang="en-US" sz="96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7200" dirty="0" smtClean="0">
                <a:latin typeface="Arial" pitchFamily="34" charset="0"/>
                <a:cs typeface="Arial" pitchFamily="34" charset="0"/>
              </a:rPr>
              <a:t>C.M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Parrinello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M.E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Grams,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D.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Couper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endParaRPr lang="en-US" sz="7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7200" dirty="0" smtClean="0">
                <a:latin typeface="Arial" pitchFamily="34" charset="0"/>
                <a:cs typeface="Arial" pitchFamily="34" charset="0"/>
              </a:rPr>
              <a:t>C.M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Ballantyne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R.C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Hoogeveen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J.H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7200" dirty="0" err="1" smtClean="0">
                <a:latin typeface="Arial" pitchFamily="34" charset="0"/>
                <a:cs typeface="Arial" pitchFamily="34" charset="0"/>
              </a:rPr>
              <a:t>Eckfeldt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</a:t>
            </a:r>
            <a:endParaRPr lang="en-US" sz="7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7200" dirty="0" smtClean="0">
                <a:latin typeface="Arial" pitchFamily="34" charset="0"/>
                <a:cs typeface="Arial" pitchFamily="34" charset="0"/>
              </a:rPr>
              <a:t>E. </a:t>
            </a:r>
            <a:r>
              <a:rPr lang="en-US" sz="7200" dirty="0" err="1">
                <a:latin typeface="Arial" pitchFamily="34" charset="0"/>
                <a:cs typeface="Arial" pitchFamily="34" charset="0"/>
              </a:rPr>
              <a:t>Selvin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, and </a:t>
            </a:r>
            <a:r>
              <a:rPr lang="en-US" sz="7200" dirty="0" smtClean="0">
                <a:latin typeface="Arial" pitchFamily="34" charset="0"/>
                <a:cs typeface="Arial" pitchFamily="34" charset="0"/>
              </a:rPr>
              <a:t>J. </a:t>
            </a:r>
            <a:r>
              <a:rPr lang="en-US" sz="7200" dirty="0">
                <a:latin typeface="Arial" pitchFamily="34" charset="0"/>
                <a:cs typeface="Arial" pitchFamily="34" charset="0"/>
              </a:rPr>
              <a:t>Coresh</a:t>
            </a:r>
            <a:endParaRPr lang="en-US" sz="7200" dirty="0" smtClean="0">
              <a:solidFill>
                <a:srgbClr val="40404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9600" dirty="0" smtClean="0">
              <a:solidFill>
                <a:srgbClr val="40404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6800" b="1" dirty="0" smtClean="0">
                <a:latin typeface="Arial" pitchFamily="34" charset="0"/>
                <a:cs typeface="Arial" pitchFamily="34" charset="0"/>
              </a:rPr>
              <a:t>July 2015</a:t>
            </a:r>
            <a:endParaRPr lang="en-US" sz="68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charset="0"/>
              <a:buNone/>
              <a:defRPr/>
            </a:pPr>
            <a:endParaRPr lang="en-US" sz="9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6400" dirty="0" smtClean="0">
                <a:latin typeface="Arial" pitchFamily="34" charset="0"/>
                <a:cs typeface="Arial" pitchFamily="34" charset="0"/>
              </a:rPr>
              <a:t>www.clinchem.org/content/61/7/938.full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sz="9600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Font typeface="Arial" pitchFamily="34" charset="0"/>
              <a:buNone/>
              <a:defRPr/>
            </a:pPr>
            <a:r>
              <a:rPr lang="en-US" sz="5200" dirty="0" smtClean="0">
                <a:latin typeface="Arial" pitchFamily="34" charset="0"/>
                <a:cs typeface="Arial" pitchFamily="34" charset="0"/>
              </a:rPr>
              <a:t>© Copyright 2015 by the American Association for Clinical Chemistry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752" y="1971073"/>
            <a:ext cx="3519037" cy="4708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98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66306" y="5353835"/>
            <a:ext cx="6828312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Figure 2 (Panels A-D). </a:t>
            </a:r>
            <a:r>
              <a:rPr lang="en-US" dirty="0" smtClean="0"/>
              <a:t>Regression of </a:t>
            </a:r>
            <a:r>
              <a:rPr lang="en-US" dirty="0" err="1" smtClean="0"/>
              <a:t>eGFR</a:t>
            </a:r>
            <a:r>
              <a:rPr lang="en-US" dirty="0" smtClean="0"/>
              <a:t> versus age across 5 ARIC visits before and after applying the laboratory recalibration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3890" y="780195"/>
            <a:ext cx="6164815" cy="443096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99565" y="2114786"/>
            <a:ext cx="2181886" cy="1760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704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66306" y="5573964"/>
            <a:ext cx="5894353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Figure </a:t>
            </a:r>
            <a:r>
              <a:rPr lang="en-US" b="1" dirty="0">
                <a:solidFill>
                  <a:srgbClr val="B11F24"/>
                </a:solidFill>
              </a:rPr>
              <a:t>3</a:t>
            </a:r>
            <a:r>
              <a:rPr lang="en-US" b="1" dirty="0" smtClean="0">
                <a:solidFill>
                  <a:srgbClr val="B11F24"/>
                </a:solidFill>
              </a:rPr>
              <a:t>. </a:t>
            </a:r>
            <a:r>
              <a:rPr lang="en-US" dirty="0" smtClean="0"/>
              <a:t>Comparison of prevalence estimates of CKD before and after recalibration of </a:t>
            </a:r>
            <a:r>
              <a:rPr lang="en-US" dirty="0" err="1" smtClean="0"/>
              <a:t>creatinine</a:t>
            </a:r>
            <a:r>
              <a:rPr lang="en-US" dirty="0" smtClean="0"/>
              <a:t>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506" y="783322"/>
            <a:ext cx="6855653" cy="4410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301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/>
          <a:lstStyle/>
          <a:p>
            <a:pPr marL="0" indent="0">
              <a:buNone/>
            </a:pPr>
            <a:r>
              <a:rPr lang="en-US" sz="2500" dirty="0" smtClean="0"/>
              <a:t>What other approaches could be used to assess the impact of applying a recalibration equation to full cohort data?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9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500" dirty="0" smtClean="0"/>
              <a:t>Background</a:t>
            </a:r>
          </a:p>
          <a:p>
            <a:pPr lvl="1"/>
            <a:r>
              <a:rPr lang="en-US" sz="2000" dirty="0" smtClean="0"/>
              <a:t>Equivalence </a:t>
            </a:r>
            <a:r>
              <a:rPr lang="en-US" sz="2000" dirty="0"/>
              <a:t>of laboratory measurements over time is important for studies of </a:t>
            </a:r>
            <a:r>
              <a:rPr lang="en-US" sz="2000" dirty="0" smtClean="0"/>
              <a:t>trends</a:t>
            </a:r>
          </a:p>
          <a:p>
            <a:pPr lvl="1"/>
            <a:r>
              <a:rPr lang="en-US" sz="2000" dirty="0"/>
              <a:t>Small systematic differences may shift the entire distribution of a biomarker at the population </a:t>
            </a:r>
            <a:r>
              <a:rPr lang="en-US" sz="2000" dirty="0" smtClean="0"/>
              <a:t>level</a:t>
            </a:r>
            <a:endParaRPr lang="en-US" sz="2100" dirty="0" smtClean="0"/>
          </a:p>
          <a:p>
            <a:pPr marL="0" indent="0">
              <a:buNone/>
            </a:pPr>
            <a:r>
              <a:rPr lang="en-US" sz="2500" dirty="0" smtClean="0"/>
              <a:t>Objectives</a:t>
            </a:r>
            <a:endParaRPr lang="en-US" sz="2500" dirty="0"/>
          </a:p>
          <a:p>
            <a:pPr lvl="1"/>
            <a:r>
              <a:rPr lang="en-US" sz="2100" dirty="0" smtClean="0"/>
              <a:t>Assess the equivalence of different biomarker measurements across 5 </a:t>
            </a:r>
            <a:r>
              <a:rPr lang="en-US" sz="2000" dirty="0"/>
              <a:t>Atherosclerosis Risk in Communities (ARIC)</a:t>
            </a:r>
            <a:r>
              <a:rPr lang="en-US" sz="2100" dirty="0" smtClean="0"/>
              <a:t> </a:t>
            </a:r>
            <a:r>
              <a:rPr lang="en-US" sz="2100" dirty="0" smtClean="0"/>
              <a:t>visits</a:t>
            </a:r>
            <a:endParaRPr lang="en-US" sz="2100" dirty="0"/>
          </a:p>
          <a:p>
            <a:pPr lvl="1"/>
            <a:r>
              <a:rPr lang="en-US" sz="2100" dirty="0" smtClean="0"/>
              <a:t>Determine recalibration corrections for those </a:t>
            </a:r>
            <a:r>
              <a:rPr lang="en-US" sz="2100" dirty="0" err="1" smtClean="0"/>
              <a:t>analytes</a:t>
            </a:r>
            <a:r>
              <a:rPr lang="en-US" sz="2100" dirty="0" smtClean="0"/>
              <a:t> lacking equivalence</a:t>
            </a:r>
            <a:endParaRPr lang="en-US" sz="2100" dirty="0"/>
          </a:p>
          <a:p>
            <a:pPr lvl="1"/>
            <a:r>
              <a:rPr lang="en-US" sz="2100" dirty="0" smtClean="0"/>
              <a:t>Assess trends in each </a:t>
            </a:r>
            <a:r>
              <a:rPr lang="en-US" sz="2100" dirty="0" err="1" smtClean="0"/>
              <a:t>analyte</a:t>
            </a:r>
            <a:r>
              <a:rPr lang="en-US" sz="2100" dirty="0" smtClean="0"/>
              <a:t> before and after recalibration</a:t>
            </a:r>
            <a:endParaRPr lang="en-US" sz="2100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/>
              <a:t>What are some potential implications of not conducting assay recalibration in a prospective cohort study with multiple measurements over time?</a:t>
            </a:r>
          </a:p>
          <a:p>
            <a:pPr marL="0" indent="0">
              <a:buNone/>
            </a:pPr>
            <a:endParaRPr lang="en-US" sz="25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566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Materials &amp;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72532" y="1738126"/>
            <a:ext cx="8517467" cy="37941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500" dirty="0" smtClean="0"/>
              <a:t>Study population</a:t>
            </a:r>
          </a:p>
          <a:p>
            <a:pPr lvl="1"/>
            <a:r>
              <a:rPr lang="en-US" sz="2100" dirty="0" smtClean="0"/>
              <a:t>Subsample of 200 ARIC participants who had plasma available at all 5 visits (full cohort N=15,792) for 8 </a:t>
            </a:r>
            <a:r>
              <a:rPr lang="en-US" sz="2100" dirty="0" err="1" smtClean="0"/>
              <a:t>analytes</a:t>
            </a:r>
            <a:r>
              <a:rPr lang="en-US" sz="2100" dirty="0" smtClean="0"/>
              <a:t> that were also </a:t>
            </a:r>
            <a:r>
              <a:rPr lang="en-US" sz="2100" dirty="0" err="1" smtClean="0"/>
              <a:t>reassayed</a:t>
            </a:r>
            <a:r>
              <a:rPr lang="en-US" sz="2100" dirty="0" smtClean="0"/>
              <a:t> (</a:t>
            </a:r>
            <a:r>
              <a:rPr lang="en-US" sz="2100" b="1" dirty="0" smtClean="0"/>
              <a:t>Figure 1</a:t>
            </a:r>
            <a:r>
              <a:rPr lang="en-US" sz="2100" dirty="0" smtClean="0"/>
              <a:t>)</a:t>
            </a:r>
          </a:p>
          <a:p>
            <a:pPr lvl="1"/>
            <a:r>
              <a:rPr lang="en-US" sz="2100" dirty="0" smtClean="0"/>
              <a:t>Stratified random sampling selection based on age, sex, and </a:t>
            </a:r>
            <a:r>
              <a:rPr lang="en-US" sz="2100" dirty="0" smtClean="0"/>
              <a:t>race</a:t>
            </a:r>
            <a:endParaRPr lang="en-US" sz="2100" dirty="0" smtClean="0"/>
          </a:p>
          <a:p>
            <a:pPr marL="0" indent="0">
              <a:buNone/>
            </a:pPr>
            <a:r>
              <a:rPr lang="en-US" sz="2500" dirty="0" smtClean="0"/>
              <a:t>Statistical analysis - Recalibration</a:t>
            </a:r>
          </a:p>
          <a:p>
            <a:pPr lvl="1"/>
            <a:r>
              <a:rPr lang="en-US" sz="2100" dirty="0" smtClean="0"/>
              <a:t>Removed outliers extraneous to the recalibration process</a:t>
            </a:r>
          </a:p>
          <a:p>
            <a:pPr lvl="1"/>
            <a:r>
              <a:rPr lang="en-US" sz="2100" dirty="0" smtClean="0"/>
              <a:t>Deming regression of original </a:t>
            </a:r>
            <a:r>
              <a:rPr lang="en-US" sz="2100" dirty="0" err="1" smtClean="0"/>
              <a:t>vs</a:t>
            </a:r>
            <a:r>
              <a:rPr lang="en-US" sz="2100" dirty="0" smtClean="0"/>
              <a:t> </a:t>
            </a:r>
            <a:r>
              <a:rPr lang="en-US" sz="2100" dirty="0" err="1" smtClean="0"/>
              <a:t>reassayed</a:t>
            </a:r>
            <a:r>
              <a:rPr lang="en-US" sz="2100" dirty="0" smtClean="0"/>
              <a:t> measurement</a:t>
            </a:r>
            <a:endParaRPr lang="en-US" sz="2100" dirty="0"/>
          </a:p>
          <a:p>
            <a:pPr lvl="1"/>
            <a:r>
              <a:rPr lang="en-US" sz="2100" dirty="0" smtClean="0"/>
              <a:t>Recalibration equations derived for </a:t>
            </a:r>
            <a:r>
              <a:rPr lang="en-US" sz="2100" dirty="0" err="1" smtClean="0"/>
              <a:t>analytes</a:t>
            </a:r>
            <a:r>
              <a:rPr lang="en-US" sz="2100" dirty="0" smtClean="0"/>
              <a:t> with differences &gt;10</a:t>
            </a:r>
            <a:r>
              <a:rPr lang="en-US" sz="2100" dirty="0" smtClean="0"/>
              <a:t>%</a:t>
            </a:r>
            <a:endParaRPr lang="en-US" sz="2100" dirty="0" smtClean="0"/>
          </a:p>
          <a:p>
            <a:pPr marL="0" indent="0">
              <a:buNone/>
            </a:pPr>
            <a:r>
              <a:rPr lang="en-US" sz="2500" dirty="0"/>
              <a:t>Statistical analysis </a:t>
            </a:r>
            <a:r>
              <a:rPr lang="en-US" sz="2500" dirty="0" smtClean="0"/>
              <a:t>– Impact of recalibration</a:t>
            </a:r>
          </a:p>
          <a:p>
            <a:pPr lvl="1"/>
            <a:r>
              <a:rPr lang="en-US" sz="2000" dirty="0" smtClean="0"/>
              <a:t>Regressed mean </a:t>
            </a:r>
            <a:r>
              <a:rPr lang="en-US" sz="2000" dirty="0" err="1" smtClean="0"/>
              <a:t>analyte</a:t>
            </a:r>
            <a:r>
              <a:rPr lang="en-US" sz="2000" dirty="0" smtClean="0"/>
              <a:t> value pre- and post-recalibration on age at each visit</a:t>
            </a:r>
          </a:p>
          <a:p>
            <a:pPr lvl="1"/>
            <a:r>
              <a:rPr lang="en-US" sz="2000" dirty="0" smtClean="0"/>
              <a:t>Compared prevalence and incidence of </a:t>
            </a:r>
            <a:r>
              <a:rPr lang="en-US" sz="2000" dirty="0"/>
              <a:t>chronic kidney disease (CKD) (</a:t>
            </a:r>
            <a:r>
              <a:rPr lang="en-US" sz="2000" dirty="0" smtClean="0"/>
              <a:t>using creatinine-based </a:t>
            </a:r>
            <a:r>
              <a:rPr lang="en-US" sz="2000" dirty="0"/>
              <a:t>estimated glomerular filtration rate [</a:t>
            </a:r>
            <a:r>
              <a:rPr lang="en-US" sz="2000" dirty="0" err="1"/>
              <a:t>eGFR</a:t>
            </a:r>
            <a:r>
              <a:rPr lang="en-US" sz="2000" dirty="0"/>
              <a:t>]) </a:t>
            </a:r>
            <a:r>
              <a:rPr lang="en-US" sz="2000" dirty="0" smtClean="0"/>
              <a:t>pre- and post-recalibration (and to previous statistical calibration</a:t>
            </a:r>
            <a:r>
              <a:rPr lang="en-US" sz="2000" dirty="0" smtClean="0"/>
              <a:t>)</a:t>
            </a:r>
          </a:p>
          <a:p>
            <a:pPr lvl="1"/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60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66306" y="5353835"/>
            <a:ext cx="5840565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Figure 1. </a:t>
            </a:r>
            <a:r>
              <a:rPr lang="en-US" dirty="0" smtClean="0"/>
              <a:t>Study design for original measurements in the entire ARIC cohort and </a:t>
            </a:r>
            <a:r>
              <a:rPr lang="en-US" dirty="0" err="1" smtClean="0"/>
              <a:t>reassay</a:t>
            </a:r>
            <a:r>
              <a:rPr lang="en-US" dirty="0" smtClean="0"/>
              <a:t> of </a:t>
            </a:r>
            <a:r>
              <a:rPr lang="en-US" dirty="0" err="1" smtClean="0"/>
              <a:t>analytes</a:t>
            </a:r>
            <a:r>
              <a:rPr lang="en-US" dirty="0" smtClean="0"/>
              <a:t> in the recalibration subsample.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6955" y="980840"/>
            <a:ext cx="8338563" cy="3928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10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760021" y="1738126"/>
            <a:ext cx="7793356" cy="37941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500" dirty="0" smtClean="0"/>
              <a:t>What is the purpose of removing outliers prior to recalibration?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" y="653889"/>
            <a:ext cx="7250202" cy="747396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41867" y="1738126"/>
            <a:ext cx="8212666" cy="37941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500" dirty="0" smtClean="0"/>
              <a:t>Most </a:t>
            </a:r>
            <a:r>
              <a:rPr lang="en-US" sz="2500" dirty="0" err="1" smtClean="0"/>
              <a:t>analytes</a:t>
            </a:r>
            <a:r>
              <a:rPr lang="en-US" sz="2500" dirty="0"/>
              <a:t> </a:t>
            </a:r>
            <a:r>
              <a:rPr lang="en-US" sz="2500" dirty="0" smtClean="0"/>
              <a:t>were well-calibrated</a:t>
            </a:r>
          </a:p>
          <a:p>
            <a:pPr lvl="1"/>
            <a:r>
              <a:rPr lang="en-US" sz="2100" dirty="0" err="1" smtClean="0"/>
              <a:t>Reassayed</a:t>
            </a:r>
            <a:r>
              <a:rPr lang="en-US" sz="2100" dirty="0" smtClean="0"/>
              <a:t> measurement values were highly correlated with original values</a:t>
            </a:r>
          </a:p>
          <a:p>
            <a:pPr lvl="1"/>
            <a:r>
              <a:rPr lang="en-US" sz="2100" dirty="0" smtClean="0"/>
              <a:t>Bias &lt;10% for all </a:t>
            </a:r>
            <a:r>
              <a:rPr lang="en-US" sz="2100" dirty="0" err="1" smtClean="0"/>
              <a:t>analytes</a:t>
            </a:r>
            <a:r>
              <a:rPr lang="en-US" sz="2100" dirty="0" smtClean="0"/>
              <a:t> except </a:t>
            </a:r>
            <a:r>
              <a:rPr lang="en-US" sz="2100" dirty="0" err="1" smtClean="0"/>
              <a:t>creatinine</a:t>
            </a:r>
            <a:r>
              <a:rPr lang="en-US" sz="2100" dirty="0" smtClean="0"/>
              <a:t> and uric acid (</a:t>
            </a:r>
            <a:r>
              <a:rPr lang="en-US" sz="2100" b="1" dirty="0" smtClean="0"/>
              <a:t>Table 2</a:t>
            </a:r>
            <a:r>
              <a:rPr lang="en-US" sz="2100" dirty="0" smtClean="0"/>
              <a:t>)</a:t>
            </a:r>
          </a:p>
          <a:p>
            <a:pPr marL="0" indent="0">
              <a:buNone/>
            </a:pPr>
            <a:r>
              <a:rPr lang="en-US" sz="2500" dirty="0" smtClean="0"/>
              <a:t>Developed recalibration equations for </a:t>
            </a:r>
            <a:r>
              <a:rPr lang="en-US" sz="2500" dirty="0" err="1" smtClean="0"/>
              <a:t>creatinine</a:t>
            </a:r>
            <a:r>
              <a:rPr lang="en-US" sz="2500" dirty="0" smtClean="0"/>
              <a:t> and uric acid and compared pre- and post-calibration results</a:t>
            </a:r>
            <a:endParaRPr lang="en-US" sz="2500" dirty="0"/>
          </a:p>
          <a:p>
            <a:pPr lvl="1"/>
            <a:r>
              <a:rPr lang="en-US" sz="2100" dirty="0" smtClean="0"/>
              <a:t>Trends in </a:t>
            </a:r>
            <a:r>
              <a:rPr lang="en-US" sz="2100" dirty="0" err="1" smtClean="0"/>
              <a:t>eGFR</a:t>
            </a:r>
            <a:r>
              <a:rPr lang="en-US" sz="2100" dirty="0" smtClean="0"/>
              <a:t> and uric acid were better aligned after applying equations to the entire cohort (</a:t>
            </a:r>
            <a:r>
              <a:rPr lang="en-US" sz="2100" b="1" dirty="0" smtClean="0"/>
              <a:t>Figure 2</a:t>
            </a:r>
            <a:r>
              <a:rPr lang="en-US" sz="2100" dirty="0" smtClean="0"/>
              <a:t>)</a:t>
            </a:r>
            <a:endParaRPr lang="en-US" sz="2100" dirty="0"/>
          </a:p>
          <a:p>
            <a:pPr lvl="1"/>
            <a:r>
              <a:rPr lang="en-US" sz="2100" dirty="0" smtClean="0"/>
              <a:t>Post-recalibration prevalence and incidence estimates of CKD determined by </a:t>
            </a:r>
            <a:r>
              <a:rPr lang="en-US" sz="2100" dirty="0" err="1" smtClean="0"/>
              <a:t>eGFR</a:t>
            </a:r>
            <a:r>
              <a:rPr lang="en-US" sz="2100" dirty="0" smtClean="0"/>
              <a:t> were more accurate (</a:t>
            </a:r>
            <a:r>
              <a:rPr lang="en-US" sz="2100" b="1" dirty="0" smtClean="0"/>
              <a:t>Figure 3</a:t>
            </a:r>
            <a:r>
              <a:rPr lang="en-US" sz="2100" dirty="0" smtClean="0"/>
              <a:t>)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78181" y="5659707"/>
            <a:ext cx="6840188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Table 2 (Partial)</a:t>
            </a:r>
            <a:r>
              <a:rPr lang="en-US" dirty="0" smtClean="0">
                <a:solidFill>
                  <a:srgbClr val="B11F24"/>
                </a:solidFill>
              </a:rPr>
              <a:t>. </a:t>
            </a:r>
            <a:r>
              <a:rPr lang="en-US" dirty="0" smtClean="0"/>
              <a:t>Recalibration recommendations to maximize reproducibility across visits 1-5. </a:t>
            </a:r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10317"/>
          <a:stretch/>
        </p:blipFill>
        <p:spPr>
          <a:xfrm>
            <a:off x="152400" y="677340"/>
            <a:ext cx="8839200" cy="430531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5068478"/>
            <a:ext cx="8407400" cy="55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630432" y="1551138"/>
            <a:ext cx="7112727" cy="3517340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7C2A1-9313-CA4F-AEA9-36A479C1E1A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78181" y="5642774"/>
            <a:ext cx="6840188" cy="6463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B11F24"/>
                </a:solidFill>
              </a:rPr>
              <a:t>Table 3</a:t>
            </a:r>
            <a:r>
              <a:rPr lang="en-US" dirty="0" smtClean="0">
                <a:solidFill>
                  <a:srgbClr val="B11F24"/>
                </a:solidFill>
              </a:rPr>
              <a:t>. </a:t>
            </a:r>
            <a:r>
              <a:rPr lang="en-US" dirty="0" smtClean="0"/>
              <a:t>Comparisons of intercepts and slopes of regression lines of mean </a:t>
            </a:r>
            <a:r>
              <a:rPr lang="en-US" dirty="0" err="1" smtClean="0"/>
              <a:t>analytes</a:t>
            </a:r>
            <a:r>
              <a:rPr lang="en-US" dirty="0" smtClean="0"/>
              <a:t>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age</a:t>
            </a:r>
            <a:r>
              <a:rPr lang="en-US" baseline="30000" dirty="0" err="1" smtClean="0"/>
              <a:t>a</a:t>
            </a:r>
            <a:endParaRPr lang="en-US" i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12909"/>
            <a:ext cx="9144000" cy="2715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7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2">
      <a:dk1>
        <a:srgbClr val="1F1F1F"/>
      </a:dk1>
      <a:lt1>
        <a:sysClr val="window" lastClr="FFFFFF"/>
      </a:lt1>
      <a:dk2>
        <a:srgbClr val="636463"/>
      </a:dk2>
      <a:lt2>
        <a:srgbClr val="EEECE1"/>
      </a:lt2>
      <a:accent1>
        <a:srgbClr val="B11F24"/>
      </a:accent1>
      <a:accent2>
        <a:srgbClr val="005A84"/>
      </a:accent2>
      <a:accent3>
        <a:srgbClr val="E2A856"/>
      </a:accent3>
      <a:accent4>
        <a:srgbClr val="81ADA8"/>
      </a:accent4>
      <a:accent5>
        <a:srgbClr val="636463"/>
      </a:accent5>
      <a:accent6>
        <a:srgbClr val="328CB6"/>
      </a:accent6>
      <a:hlink>
        <a:srgbClr val="81ADA8"/>
      </a:hlink>
      <a:folHlink>
        <a:srgbClr val="81ADA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495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ＭＳ Ｐゴシック</vt:lpstr>
      <vt:lpstr>ＭＳ Ｐゴシック</vt:lpstr>
      <vt:lpstr>Arial</vt:lpstr>
      <vt:lpstr>Calibri</vt:lpstr>
      <vt:lpstr>Courier New</vt:lpstr>
      <vt:lpstr>Times New Roman</vt:lpstr>
      <vt:lpstr>Office Theme</vt:lpstr>
      <vt:lpstr>PowerPoint Presentation</vt:lpstr>
      <vt:lpstr>Introduction</vt:lpstr>
      <vt:lpstr>Question</vt:lpstr>
      <vt:lpstr>Materials &amp; Methods</vt:lpstr>
      <vt:lpstr>PowerPoint Presentation</vt:lpstr>
      <vt:lpstr>Question</vt:lpstr>
      <vt:lpstr>Results</vt:lpstr>
      <vt:lpstr>PowerPoint Presentation</vt:lpstr>
      <vt:lpstr>PowerPoint Presentation</vt:lpstr>
      <vt:lpstr>PowerPoint Presentation</vt:lpstr>
      <vt:lpstr>PowerPoint Presentation</vt:lpstr>
      <vt:lpstr>Question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Statistics and Quality Control</dc:title>
  <dc:creator>Christine Page</dc:creator>
  <cp:lastModifiedBy>Alina Foo</cp:lastModifiedBy>
  <cp:revision>88</cp:revision>
  <dcterms:created xsi:type="dcterms:W3CDTF">2014-07-07T15:02:10Z</dcterms:created>
  <dcterms:modified xsi:type="dcterms:W3CDTF">2015-07-21T20:23:57Z</dcterms:modified>
</cp:coreProperties>
</file>