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0" r:id="rId2"/>
    <p:sldId id="269" r:id="rId3"/>
    <p:sldId id="257" r:id="rId4"/>
    <p:sldId id="270" r:id="rId5"/>
    <p:sldId id="273" r:id="rId6"/>
    <p:sldId id="271" r:id="rId7"/>
    <p:sldId id="272" r:id="rId8"/>
    <p:sldId id="258" r:id="rId9"/>
    <p:sldId id="263" r:id="rId10"/>
    <p:sldId id="274" r:id="rId11"/>
    <p:sldId id="276" r:id="rId12"/>
    <p:sldId id="275" r:id="rId13"/>
    <p:sldId id="278" r:id="rId14"/>
    <p:sldId id="279" r:id="rId15"/>
    <p:sldId id="26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1F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70" autoAdjust="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126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-2694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83FFA-3E67-DB41-B3A2-21169D97D067}" type="datetimeFigureOut">
              <a:rPr lang="en-US" smtClean="0"/>
              <a:pPr/>
              <a:t>8/14/2015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0BE9DC-4AA4-B44E-8F32-4AD1D72B17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34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1524B2-032A-9342-AADA-6B28D1DAB08B}" type="datetimeFigureOut">
              <a:rPr lang="en-US" smtClean="0"/>
              <a:pPr/>
              <a:t>8/14/2015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F8BBE-5964-3B4B-9F39-2C8B2758F6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605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3.png"/><Relationship Id="rId7" Type="http://schemas.openxmlformats.org/officeDocument/2006/relationships/hyperlink" Target="https://www.facebook.com/ClinicalChemistry" TargetMode="External"/><Relationship Id="rId2" Type="http://schemas.openxmlformats.org/officeDocument/2006/relationships/hyperlink" Target="https://www.youtube.com/user/ClinicalChemistry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twitter.com/Clin_Chem_AACC" TargetMode="Externa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380" y="3836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accent4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685800" y="1328968"/>
            <a:ext cx="3304744" cy="39114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1F1F1F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400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4000" smtClean="0">
                <a:solidFill>
                  <a:schemeClr val="bg1">
                    <a:lumMod val="50000"/>
                  </a:schemeClr>
                </a:solidFill>
              </a:rPr>
            </a:br>
            <a:endParaRPr lang="en-US" sz="67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-1380" y="867303"/>
            <a:ext cx="9144000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0" dirty="0" smtClean="0">
                <a:solidFill>
                  <a:srgbClr val="B11F24"/>
                </a:solidFill>
              </a:rPr>
              <a:t>Journal Club</a:t>
            </a:r>
            <a:endParaRPr lang="en-US" sz="5400" b="0" dirty="0">
              <a:solidFill>
                <a:srgbClr val="B11F24"/>
              </a:solidFill>
            </a:endParaRPr>
          </a:p>
        </p:txBody>
      </p:sp>
      <p:pic>
        <p:nvPicPr>
          <p:cNvPr id="8" name="Picture 7" descr="AACC+tag_horiz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657" y="199780"/>
            <a:ext cx="2386209" cy="3928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20800"/>
            <a:ext cx="2057400" cy="4805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20800"/>
            <a:ext cx="6019800" cy="4805363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03175" y="693855"/>
            <a:ext cx="7250202" cy="747396"/>
          </a:xfrm>
        </p:spPr>
        <p:txBody>
          <a:bodyPr/>
          <a:lstStyle/>
          <a:p>
            <a:r>
              <a:rPr lang="en-US" dirty="0" smtClean="0"/>
              <a:t>Slide headline goes here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303175" y="1441251"/>
            <a:ext cx="7250202" cy="379418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Slide text goes here.</a:t>
            </a:r>
          </a:p>
          <a:p>
            <a:pPr lvl="1"/>
            <a:r>
              <a:rPr lang="en-US" dirty="0" smtClean="0"/>
              <a:t>Bulleted list item</a:t>
            </a:r>
          </a:p>
          <a:p>
            <a:pPr lvl="1"/>
            <a:r>
              <a:rPr lang="en-US" dirty="0" smtClean="0"/>
              <a:t>Bulleted list item</a:t>
            </a:r>
          </a:p>
          <a:p>
            <a:pPr lvl="1"/>
            <a:r>
              <a:rPr lang="en-US" dirty="0" smtClean="0"/>
              <a:t>Bulleted list item</a:t>
            </a:r>
          </a:p>
          <a:p>
            <a:pPr marL="0" indent="0">
              <a:buNone/>
            </a:pPr>
            <a:r>
              <a:rPr lang="en-US" dirty="0"/>
              <a:t>Slide text goes here.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Box 1"/>
          <p:cNvSpPr txBox="1">
            <a:spLocks noChangeArrowheads="1"/>
          </p:cNvSpPr>
          <p:nvPr userDrawn="1"/>
        </p:nvSpPr>
        <p:spPr bwMode="auto">
          <a:xfrm flipH="1">
            <a:off x="1333409" y="732559"/>
            <a:ext cx="6375581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7F7F7F"/>
              </a:solidFill>
              <a:latin typeface="Times New Roman" pitchFamily="18" charset="0"/>
              <a:ea typeface="MS PGothic" pitchFamily="34" charset="-128"/>
            </a:endParaRP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Thank you for participating in this month’s</a:t>
            </a:r>
          </a:p>
          <a:p>
            <a:pPr algn="ctr" defTabSz="914400" eaLnBrk="1" hangingPunct="1">
              <a:defRPr/>
            </a:pPr>
            <a:r>
              <a:rPr lang="en-US" sz="2400" i="1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Clinical Chemistry </a:t>
            </a: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Journal Club.</a:t>
            </a:r>
          </a:p>
          <a:p>
            <a:pPr algn="ctr" defTabSz="914400" eaLnBrk="1" hangingPunct="1">
              <a:defRPr/>
            </a:pPr>
            <a:endParaRPr lang="en-US" sz="2400" kern="1200" dirty="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Additional Journal Clubs are available at</a:t>
            </a: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B11F24"/>
                </a:solidFill>
                <a:latin typeface="Arial" charset="0"/>
                <a:ea typeface="+mn-ea"/>
                <a:cs typeface="Arial" charset="0"/>
              </a:rPr>
              <a:t>www.clinchem.org</a:t>
            </a:r>
          </a:p>
          <a:p>
            <a:pPr algn="ctr" defTabSz="914400" eaLnBrk="1" hangingPunct="1">
              <a:defRPr/>
            </a:pPr>
            <a:endParaRPr lang="en-US" sz="2400" kern="1200" dirty="0" smtClean="0">
              <a:solidFill>
                <a:srgbClr val="C00000"/>
              </a:solidFill>
              <a:latin typeface="Arial" charset="0"/>
              <a:ea typeface="+mn-ea"/>
              <a:cs typeface="Arial" charset="0"/>
            </a:endParaRP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Download the free </a:t>
            </a:r>
            <a:r>
              <a:rPr lang="en-US" sz="2400" i="1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Clinical Chemistry </a:t>
            </a: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app </a:t>
            </a: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on iTunes for additional content!</a:t>
            </a:r>
          </a:p>
        </p:txBody>
      </p:sp>
      <p:sp>
        <p:nvSpPr>
          <p:cNvPr id="9" name="TextBox 2"/>
          <p:cNvSpPr txBox="1">
            <a:spLocks noChangeArrowheads="1"/>
          </p:cNvSpPr>
          <p:nvPr userDrawn="1"/>
        </p:nvSpPr>
        <p:spPr bwMode="auto">
          <a:xfrm>
            <a:off x="3881730" y="4300850"/>
            <a:ext cx="1270000" cy="40005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9pPr>
          </a:lstStyle>
          <a:p>
            <a:pPr defTabSz="914400" eaLnBrk="1" hangingPunct="1">
              <a:defRPr/>
            </a:pP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Follow us</a:t>
            </a:r>
          </a:p>
        </p:txBody>
      </p:sp>
      <p:pic>
        <p:nvPicPr>
          <p:cNvPr id="10" name="Picture 9" descr="http://upload.wikimedia.org/wikipedia/commons/4/41/YouTube_icon_block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942" y="4868949"/>
            <a:ext cx="457200" cy="457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http://icons.iconarchive.com/icons/limav/flat-gradient-social/512/Twitter-icon.png">
            <a:hlinkClick r:id="rId4"/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004" y="4845879"/>
            <a:ext cx="501726" cy="501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409" y="4868062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>
            <a:hlinkClick r:id="rId7"/>
          </p:cNvPr>
          <p:cNvPicPr>
            <a:picLocks noChangeAspect="1" noChangeArrowheads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54690" y="4852947"/>
            <a:ext cx="457200" cy="489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672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96720"/>
            <a:ext cx="5111750" cy="442944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97200"/>
            <a:ext cx="3008313" cy="3128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798319"/>
            <a:ext cx="5486400" cy="29292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03175" y="812591"/>
            <a:ext cx="7250202" cy="7473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175" y="1559987"/>
            <a:ext cx="7250202" cy="3794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850" y="6243335"/>
            <a:ext cx="730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rgbClr val="81ADA8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935678" y="6459403"/>
            <a:ext cx="6042561" cy="0"/>
          </a:xfrm>
          <a:prstGeom prst="line">
            <a:avLst/>
          </a:prstGeom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ClinChem_2lines_title_B12025.eps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6" y="6046297"/>
            <a:ext cx="1871134" cy="777838"/>
          </a:xfrm>
          <a:prstGeom prst="rect">
            <a:avLst/>
          </a:prstGeom>
        </p:spPr>
      </p:pic>
      <p:pic>
        <p:nvPicPr>
          <p:cNvPr id="4" name="Picture 3" descr="AACC+tag_horiz_rgb.eps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927" y="276426"/>
            <a:ext cx="2023533" cy="33317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SzPct val="70000"/>
        <a:buFont typeface="Courier New"/>
        <a:buChar char="o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linchem.org/content/61/8/1016.ful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linchem.org/content/61/8/1016.ful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3"/>
          <p:cNvSpPr txBox="1">
            <a:spLocks/>
          </p:cNvSpPr>
          <p:nvPr/>
        </p:nvSpPr>
        <p:spPr>
          <a:xfrm>
            <a:off x="3719745" y="1971073"/>
            <a:ext cx="5343896" cy="470840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70000"/>
              <a:buFont typeface="Courier New"/>
              <a:buChar char="o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5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8400" b="1" dirty="0">
                <a:latin typeface="Arial" pitchFamily="34" charset="0"/>
                <a:cs typeface="Arial" pitchFamily="34" charset="0"/>
              </a:rPr>
              <a:t>Influence of Glycosylation on Diagnostic and Prognostic Accuracy of N-Terminal Pro–B-type Natriuretic Peptide in Acute Dyspnea: Data from the </a:t>
            </a:r>
            <a:r>
              <a:rPr lang="en-US" sz="8400" b="1" dirty="0" err="1">
                <a:latin typeface="Arial" pitchFamily="34" charset="0"/>
                <a:cs typeface="Arial" pitchFamily="34" charset="0"/>
              </a:rPr>
              <a:t>Akershus</a:t>
            </a:r>
            <a:r>
              <a:rPr lang="en-US" sz="8400" b="1" dirty="0">
                <a:latin typeface="Arial" pitchFamily="34" charset="0"/>
                <a:cs typeface="Arial" pitchFamily="34" charset="0"/>
              </a:rPr>
              <a:t> Cardiac Examination 2 </a:t>
            </a:r>
            <a:r>
              <a:rPr lang="en-US" sz="8400" b="1" dirty="0" smtClean="0">
                <a:latin typeface="Arial" pitchFamily="34" charset="0"/>
                <a:cs typeface="Arial" pitchFamily="34" charset="0"/>
              </a:rPr>
              <a:t>Study</a:t>
            </a:r>
          </a:p>
          <a:p>
            <a:pPr marL="0" indent="0">
              <a:buFont typeface="Arial" charset="0"/>
              <a:buNone/>
              <a:defRPr/>
            </a:pPr>
            <a:endParaRPr lang="en-US" sz="9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7200" dirty="0" smtClean="0">
                <a:latin typeface="Arial" pitchFamily="34" charset="0"/>
                <a:cs typeface="Arial" pitchFamily="34" charset="0"/>
              </a:rPr>
              <a:t>H. </a:t>
            </a:r>
            <a:r>
              <a:rPr lang="en-US" sz="7200" dirty="0" err="1">
                <a:latin typeface="Arial" pitchFamily="34" charset="0"/>
                <a:cs typeface="Arial" pitchFamily="34" charset="0"/>
              </a:rPr>
              <a:t>Røsjø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M.B. 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Dahl, 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M. </a:t>
            </a:r>
            <a:r>
              <a:rPr lang="en-US" sz="7200" dirty="0" err="1">
                <a:latin typeface="Arial" pitchFamily="34" charset="0"/>
                <a:cs typeface="Arial" pitchFamily="34" charset="0"/>
              </a:rPr>
              <a:t>Jørgensen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R. </a:t>
            </a:r>
            <a:r>
              <a:rPr lang="en-US" sz="7200" dirty="0" err="1">
                <a:latin typeface="Arial" pitchFamily="34" charset="0"/>
                <a:cs typeface="Arial" pitchFamily="34" charset="0"/>
              </a:rPr>
              <a:t>Røysland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, 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7200" dirty="0" smtClean="0">
                <a:latin typeface="Arial" pitchFamily="34" charset="0"/>
                <a:cs typeface="Arial" pitchFamily="34" charset="0"/>
              </a:rPr>
              <a:t>J. </a:t>
            </a:r>
            <a:r>
              <a:rPr lang="en-US" sz="7200" dirty="0" err="1">
                <a:latin typeface="Arial" pitchFamily="34" charset="0"/>
                <a:cs typeface="Arial" pitchFamily="34" charset="0"/>
              </a:rPr>
              <a:t>Brynildsen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A. </a:t>
            </a:r>
            <a:r>
              <a:rPr lang="en-US" sz="7200" dirty="0" err="1">
                <a:latin typeface="Arial" pitchFamily="34" charset="0"/>
                <a:cs typeface="Arial" pitchFamily="34" charset="0"/>
              </a:rPr>
              <a:t>Cataliotti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G. Christensen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, </a:t>
            </a:r>
            <a:endParaRPr lang="en-US" sz="7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7200" dirty="0" smtClean="0">
                <a:latin typeface="Arial" pitchFamily="34" charset="0"/>
                <a:cs typeface="Arial" pitchFamily="34" charset="0"/>
              </a:rPr>
              <a:t>A.D. </a:t>
            </a:r>
            <a:r>
              <a:rPr lang="en-US" sz="7200" dirty="0" err="1" smtClean="0">
                <a:latin typeface="Arial" pitchFamily="34" charset="0"/>
                <a:cs typeface="Arial" pitchFamily="34" charset="0"/>
              </a:rPr>
              <a:t>Høiseth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, T.-A. </a:t>
            </a:r>
            <a:r>
              <a:rPr lang="en-US" sz="7200" dirty="0" err="1" smtClean="0">
                <a:latin typeface="Arial" pitchFamily="34" charset="0"/>
                <a:cs typeface="Arial" pitchFamily="34" charset="0"/>
              </a:rPr>
              <a:t>Hagve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, and T. </a:t>
            </a:r>
            <a:r>
              <a:rPr lang="en-US" sz="7200" dirty="0" err="1">
                <a:latin typeface="Arial" pitchFamily="34" charset="0"/>
                <a:cs typeface="Arial" pitchFamily="34" charset="0"/>
              </a:rPr>
              <a:t>Omland</a:t>
            </a:r>
            <a:endParaRPr lang="en-US" sz="72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68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68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6800" b="1" dirty="0" smtClean="0">
                <a:latin typeface="Arial" pitchFamily="34" charset="0"/>
                <a:cs typeface="Arial" pitchFamily="34" charset="0"/>
              </a:rPr>
              <a:t>August 2015</a:t>
            </a:r>
            <a:endParaRPr lang="en-US" sz="6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80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sz="6400" dirty="0" smtClean="0">
                <a:latin typeface="Arial" pitchFamily="34" charset="0"/>
                <a:cs typeface="Arial" pitchFamily="34" charset="0"/>
              </a:rPr>
              <a:t>www.clinchem.org/content/61/8/1087.full</a:t>
            </a:r>
          </a:p>
          <a:p>
            <a:pPr marL="0" indent="0">
              <a:buFont typeface="Arial" pitchFamily="34" charset="0"/>
              <a:buNone/>
              <a:defRPr/>
            </a:pPr>
            <a:endParaRPr lang="en-US" sz="9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sz="5200" dirty="0" smtClean="0">
                <a:latin typeface="Arial" pitchFamily="34" charset="0"/>
                <a:cs typeface="Arial" pitchFamily="34" charset="0"/>
              </a:rPr>
              <a:t>© Copyright 2015 by the American Association for Clinical Chemistry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717" y="1971073"/>
            <a:ext cx="3494398" cy="470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98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151" y="532764"/>
            <a:ext cx="7250202" cy="747396"/>
          </a:xfrm>
        </p:spPr>
        <p:txBody>
          <a:bodyPr>
            <a:normAutofit/>
          </a:bodyPr>
          <a:lstStyle/>
          <a:p>
            <a:r>
              <a:rPr lang="en-US" dirty="0" smtClean="0"/>
              <a:t>Results - prognosis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18494" y="1401285"/>
            <a:ext cx="7793356" cy="3794183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NT-</a:t>
            </a:r>
            <a:r>
              <a:rPr lang="en-GB" sz="2200" dirty="0" err="1"/>
              <a:t>proBNP</a:t>
            </a:r>
            <a:r>
              <a:rPr lang="en-GB" sz="2200" dirty="0"/>
              <a:t> concentrations measured in </a:t>
            </a:r>
            <a:r>
              <a:rPr lang="en-GB" sz="2200" dirty="0" smtClean="0"/>
              <a:t>standard </a:t>
            </a:r>
            <a:r>
              <a:rPr lang="en-GB" sz="2200" dirty="0"/>
              <a:t>EDTA tubes and EDTA tubes pre-treated with </a:t>
            </a:r>
            <a:r>
              <a:rPr lang="en-GB" sz="2200" dirty="0" err="1"/>
              <a:t>deglycosylation</a:t>
            </a:r>
            <a:r>
              <a:rPr lang="en-GB" sz="2200" dirty="0"/>
              <a:t> </a:t>
            </a:r>
            <a:r>
              <a:rPr lang="en-GB" sz="2200" dirty="0" smtClean="0"/>
              <a:t>enzymes were both associated with all-cause mortality</a:t>
            </a:r>
          </a:p>
          <a:p>
            <a:pPr>
              <a:spcAft>
                <a:spcPts val="600"/>
              </a:spcAft>
              <a:buNone/>
            </a:pPr>
            <a:endParaRPr lang="en-GB" sz="800" dirty="0" smtClean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NT-</a:t>
            </a:r>
            <a:r>
              <a:rPr lang="en-GB" sz="2200" dirty="0" err="1"/>
              <a:t>proBNP</a:t>
            </a:r>
            <a:r>
              <a:rPr lang="en-GB" sz="2200" dirty="0"/>
              <a:t> concentrations measured in </a:t>
            </a:r>
            <a:r>
              <a:rPr lang="en-GB" sz="2200" dirty="0" err="1"/>
              <a:t>EDTA</a:t>
            </a:r>
            <a:r>
              <a:rPr lang="en-GB" sz="2200" dirty="0"/>
              <a:t> tubes pre-treated with </a:t>
            </a:r>
            <a:r>
              <a:rPr lang="en-GB" sz="2200" dirty="0" err="1"/>
              <a:t>deglycosylation</a:t>
            </a:r>
            <a:r>
              <a:rPr lang="en-GB" sz="2200" dirty="0"/>
              <a:t> enzymes, but not NT-</a:t>
            </a:r>
            <a:r>
              <a:rPr lang="en-GB" sz="2200" dirty="0" err="1"/>
              <a:t>proBNP</a:t>
            </a:r>
            <a:r>
              <a:rPr lang="en-GB" sz="2200" dirty="0"/>
              <a:t> measurements in standard </a:t>
            </a:r>
            <a:r>
              <a:rPr lang="en-GB" sz="2200" dirty="0" err="1"/>
              <a:t>EDTA</a:t>
            </a:r>
            <a:r>
              <a:rPr lang="en-GB" sz="2200" dirty="0"/>
              <a:t> tubes, provided added value to the basic risk model of our dataset as assessed by the net reclassification index: 0.24 (95% CI 0.003-0.384)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GB" sz="2200" dirty="0" smtClean="0"/>
              <a:t>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1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8824" y="683171"/>
            <a:ext cx="82460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NT-</a:t>
            </a:r>
            <a:r>
              <a:rPr lang="en-US" sz="2800" b="1" dirty="0" err="1" smtClean="0">
                <a:latin typeface="+mj-lt"/>
              </a:rPr>
              <a:t>proBNP</a:t>
            </a:r>
            <a:r>
              <a:rPr lang="en-US" sz="2800" b="1" dirty="0" smtClean="0">
                <a:latin typeface="+mj-lt"/>
              </a:rPr>
              <a:t> concentrations and prognosis</a:t>
            </a:r>
            <a:endParaRPr lang="en-US" sz="2800" b="1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92740" y="5436472"/>
            <a:ext cx="6232101" cy="124649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sz="1500" b="1" dirty="0" smtClean="0">
                <a:solidFill>
                  <a:srgbClr val="B11F24"/>
                </a:solidFill>
              </a:rPr>
              <a:t>Table 3</a:t>
            </a:r>
            <a:r>
              <a:rPr lang="en-US" sz="1500" dirty="0" smtClean="0">
                <a:solidFill>
                  <a:srgbClr val="B11F24"/>
                </a:solidFill>
              </a:rPr>
              <a:t>. </a:t>
            </a:r>
            <a:r>
              <a:rPr lang="en-GB" sz="1500" dirty="0"/>
              <a:t>Predictors for mortality during follow-up in patients with acute </a:t>
            </a:r>
            <a:r>
              <a:rPr lang="en-GB" sz="1500" dirty="0" err="1"/>
              <a:t>dyspnea</a:t>
            </a:r>
            <a:r>
              <a:rPr lang="en-GB" sz="1500" dirty="0"/>
              <a:t> (n=309) by </a:t>
            </a:r>
            <a:r>
              <a:rPr lang="en-GB" sz="1500" dirty="0" smtClean="0"/>
              <a:t>multivariate </a:t>
            </a:r>
            <a:r>
              <a:rPr lang="en-GB" sz="1500" dirty="0"/>
              <a:t>Cox proportional hazard regression </a:t>
            </a:r>
            <a:r>
              <a:rPr lang="en-GB" sz="1500" dirty="0" smtClean="0"/>
              <a:t>analysis. </a:t>
            </a:r>
            <a:r>
              <a:rPr lang="en-GB" sz="1500" baseline="30000" dirty="0" smtClean="0"/>
              <a:t>c</a:t>
            </a:r>
            <a:r>
              <a:rPr lang="en-US" sz="1500" dirty="0"/>
              <a:t>Variables retained in the final model with </a:t>
            </a:r>
            <a:r>
              <a:rPr lang="en-US" sz="1500" dirty="0" err="1" smtClean="0"/>
              <a:t>ln</a:t>
            </a:r>
            <a:r>
              <a:rPr lang="en-US" sz="1500" dirty="0" smtClean="0"/>
              <a:t>(NT-</a:t>
            </a:r>
            <a:r>
              <a:rPr lang="en-US" sz="1500" dirty="0" err="1" smtClean="0"/>
              <a:t>proBNP</a:t>
            </a:r>
            <a:r>
              <a:rPr lang="en-US" sz="1500" dirty="0" smtClean="0"/>
              <a:t> )(</a:t>
            </a:r>
            <a:r>
              <a:rPr lang="en-US" sz="1500" dirty="0"/>
              <a:t>−2 log likelihood = 1120</a:t>
            </a:r>
            <a:r>
              <a:rPr lang="en-US" sz="1500" dirty="0" smtClean="0"/>
              <a:t>). </a:t>
            </a:r>
            <a:r>
              <a:rPr lang="en-US" sz="1500" baseline="30000" dirty="0" err="1" smtClean="0"/>
              <a:t>d</a:t>
            </a:r>
            <a:r>
              <a:rPr lang="en-US" sz="1500" dirty="0" err="1"/>
              <a:t>Variables</a:t>
            </a:r>
            <a:r>
              <a:rPr lang="en-US" sz="1500" dirty="0"/>
              <a:t> retained in the final model with </a:t>
            </a:r>
            <a:r>
              <a:rPr lang="en-US" sz="1500" dirty="0" err="1" smtClean="0"/>
              <a:t>ln</a:t>
            </a:r>
            <a:r>
              <a:rPr lang="en-US" sz="1500" dirty="0" smtClean="0"/>
              <a:t>(total NT-</a:t>
            </a:r>
            <a:r>
              <a:rPr lang="en-US" sz="1500" dirty="0" err="1" smtClean="0"/>
              <a:t>proBNP</a:t>
            </a:r>
            <a:r>
              <a:rPr lang="en-US" sz="1500" dirty="0" smtClean="0"/>
              <a:t>) </a:t>
            </a:r>
            <a:r>
              <a:rPr lang="en-US" sz="1500" dirty="0"/>
              <a:t>(−2 log likelihood = 1114).</a:t>
            </a:r>
            <a:endParaRPr lang="en-US" sz="1500" i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1387" b="2076"/>
          <a:stretch/>
        </p:blipFill>
        <p:spPr>
          <a:xfrm>
            <a:off x="295834" y="1729611"/>
            <a:ext cx="8589869" cy="3219150"/>
          </a:xfrm>
          <a:prstGeom prst="rect">
            <a:avLst/>
          </a:prstGeom>
          <a:ln>
            <a:noFill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98" y="1332003"/>
            <a:ext cx="8306905" cy="28678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5834" y="5034881"/>
            <a:ext cx="8706879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i="1" dirty="0"/>
              <a:t>NT-</a:t>
            </a:r>
            <a:r>
              <a:rPr lang="en-US" sz="1450" i="1" dirty="0" err="1"/>
              <a:t>proBNP</a:t>
            </a:r>
            <a:r>
              <a:rPr lang="en-US" sz="1450" i="1" dirty="0"/>
              <a:t> and total-NT-</a:t>
            </a:r>
            <a:r>
              <a:rPr lang="en-US" sz="1450" i="1" dirty="0" err="1"/>
              <a:t>proBNP</a:t>
            </a:r>
            <a:r>
              <a:rPr lang="en-US" sz="1450" i="1" dirty="0"/>
              <a:t> were transformed by the natural logarithm prior to regression analysis</a:t>
            </a:r>
          </a:p>
        </p:txBody>
      </p:sp>
    </p:spTree>
    <p:extLst>
      <p:ext uri="{BB962C8B-B14F-4D97-AF65-F5344CB8AC3E}">
        <p14:creationId xmlns:p14="http://schemas.microsoft.com/office/powerpoint/2010/main" val="369699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551" y="1651548"/>
            <a:ext cx="6683290" cy="35179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5716" y="696003"/>
            <a:ext cx="83340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+mj-lt"/>
              </a:rPr>
              <a:t>NT-</a:t>
            </a:r>
            <a:r>
              <a:rPr lang="en-GB" sz="2000" b="1" dirty="0" err="1">
                <a:latin typeface="+mj-lt"/>
              </a:rPr>
              <a:t>proBNP</a:t>
            </a:r>
            <a:r>
              <a:rPr lang="en-GB" sz="2000" b="1" dirty="0">
                <a:latin typeface="+mj-lt"/>
              </a:rPr>
              <a:t> concentrations in </a:t>
            </a:r>
            <a:r>
              <a:rPr lang="en-GB" sz="2000" b="1" dirty="0" err="1">
                <a:latin typeface="+mj-lt"/>
              </a:rPr>
              <a:t>EDTA</a:t>
            </a:r>
            <a:r>
              <a:rPr lang="en-GB" sz="2000" b="1" dirty="0">
                <a:latin typeface="+mj-lt"/>
              </a:rPr>
              <a:t> plasma samples with and without </a:t>
            </a:r>
            <a:r>
              <a:rPr lang="en-GB" sz="2000" b="1" dirty="0" err="1">
                <a:latin typeface="+mj-lt"/>
              </a:rPr>
              <a:t>deglycosylation</a:t>
            </a:r>
            <a:r>
              <a:rPr lang="en-GB" sz="2000" b="1" dirty="0">
                <a:latin typeface="+mj-lt"/>
              </a:rPr>
              <a:t> </a:t>
            </a:r>
            <a:r>
              <a:rPr lang="en-GB" sz="2000" b="1" dirty="0" smtClean="0">
                <a:latin typeface="+mj-lt"/>
              </a:rPr>
              <a:t>enzymes and prognosis</a:t>
            </a:r>
            <a:endParaRPr lang="en-US" sz="2000" b="1" dirty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66306" y="5417108"/>
            <a:ext cx="6701176" cy="87716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sz="1700" b="1" dirty="0" smtClean="0">
                <a:solidFill>
                  <a:srgbClr val="B11F24"/>
                </a:solidFill>
              </a:rPr>
              <a:t>Figure </a:t>
            </a:r>
            <a:r>
              <a:rPr lang="en-US" sz="1700" b="1" dirty="0">
                <a:solidFill>
                  <a:srgbClr val="B11F24"/>
                </a:solidFill>
              </a:rPr>
              <a:t>3</a:t>
            </a:r>
            <a:r>
              <a:rPr lang="en-US" sz="1700" b="1" dirty="0" smtClean="0">
                <a:solidFill>
                  <a:srgbClr val="B11F24"/>
                </a:solidFill>
              </a:rPr>
              <a:t>. </a:t>
            </a:r>
            <a:r>
              <a:rPr lang="en-US" sz="1700" dirty="0"/>
              <a:t>Patients stratified according to quartiles of (A) NT-</a:t>
            </a:r>
            <a:r>
              <a:rPr lang="en-US" sz="1700" dirty="0" err="1"/>
              <a:t>proBNP</a:t>
            </a:r>
            <a:r>
              <a:rPr lang="en-US" sz="1700" dirty="0"/>
              <a:t> and (B) </a:t>
            </a:r>
            <a:r>
              <a:rPr lang="en-GB" sz="1700" baseline="-25000" dirty="0" err="1"/>
              <a:t>Total</a:t>
            </a:r>
            <a:r>
              <a:rPr lang="en-GB" sz="1700" dirty="0" err="1"/>
              <a:t>NT-proBNP</a:t>
            </a:r>
            <a:r>
              <a:rPr lang="en-GB" sz="1700" dirty="0"/>
              <a:t> concentrations measured on </a:t>
            </a:r>
            <a:r>
              <a:rPr lang="en-US" sz="1700" dirty="0"/>
              <a:t>admission for acute dyspnea (</a:t>
            </a:r>
            <a:r>
              <a:rPr lang="en-US" sz="1700" i="1" dirty="0"/>
              <a:t>P</a:t>
            </a:r>
            <a:r>
              <a:rPr lang="en-US" sz="1700" dirty="0"/>
              <a:t>&lt;0.001 for both by the </a:t>
            </a:r>
            <a:r>
              <a:rPr lang="en-US" sz="1700" dirty="0" smtClean="0"/>
              <a:t>log-rank </a:t>
            </a:r>
            <a:r>
              <a:rPr lang="en-US" sz="1700" dirty="0"/>
              <a:t>test).</a:t>
            </a:r>
            <a:endParaRPr lang="en-US" sz="1700" i="1" dirty="0"/>
          </a:p>
        </p:txBody>
      </p:sp>
    </p:spTree>
    <p:extLst>
      <p:ext uri="{BB962C8B-B14F-4D97-AF65-F5344CB8AC3E}">
        <p14:creationId xmlns:p14="http://schemas.microsoft.com/office/powerpoint/2010/main" val="313434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151" y="532764"/>
            <a:ext cx="7250202" cy="747396"/>
          </a:xfrm>
        </p:spPr>
        <p:txBody>
          <a:bodyPr>
            <a:normAutofit/>
          </a:bodyPr>
          <a:lstStyle/>
          <a:p>
            <a:r>
              <a:rPr lang="en-US" dirty="0" smtClean="0"/>
              <a:t>Results- Key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18494" y="1401285"/>
            <a:ext cx="7793356" cy="3794183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 smtClean="0"/>
              <a:t>Will the results be similar in heart failure patients with preserved and reduced ejection fraction</a:t>
            </a:r>
            <a:r>
              <a:rPr lang="en-GB" sz="2200" dirty="0"/>
              <a:t>?</a:t>
            </a:r>
            <a:r>
              <a:rPr lang="en-US" sz="2200" baseline="30000" dirty="0"/>
              <a:t>1</a:t>
            </a:r>
            <a:r>
              <a:rPr lang="en-US" sz="2200" dirty="0"/>
              <a:t> </a:t>
            </a:r>
            <a:endParaRPr lang="en-GB" sz="2200" dirty="0" smtClean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There seems to be </a:t>
            </a:r>
            <a:r>
              <a:rPr lang="en-US" sz="2200" dirty="0"/>
              <a:t>differences in NT-</a:t>
            </a:r>
            <a:r>
              <a:rPr lang="en-US" sz="2200" dirty="0" err="1"/>
              <a:t>proBNP</a:t>
            </a:r>
            <a:r>
              <a:rPr lang="en-US" sz="2200" dirty="0"/>
              <a:t> glycosylation between patients with acute and chronic </a:t>
            </a:r>
            <a:r>
              <a:rPr lang="en-US" sz="2200" dirty="0" smtClean="0"/>
              <a:t>disease; how would this influence the results?</a:t>
            </a:r>
            <a:r>
              <a:rPr lang="en-US" sz="2200" baseline="30000" dirty="0" smtClean="0"/>
              <a:t>1</a:t>
            </a:r>
            <a:endParaRPr lang="en-US" sz="2200" dirty="0" smtClean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[Ref also the Editorial: the effect by BMI was adjusted for in the multivariate models]</a:t>
            </a:r>
            <a:r>
              <a:rPr lang="en-US" sz="2200" baseline="30000" dirty="0" smtClean="0"/>
              <a:t>1</a:t>
            </a:r>
            <a:r>
              <a:rPr lang="en-US" sz="2200" dirty="0" smtClean="0"/>
              <a:t> </a:t>
            </a:r>
          </a:p>
          <a:p>
            <a:pPr marL="0" indent="0">
              <a:spcAft>
                <a:spcPts val="600"/>
              </a:spcAft>
              <a:buNone/>
            </a:pPr>
            <a:endParaRPr lang="en-US" sz="2200" baseline="30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97207" y="4673675"/>
            <a:ext cx="5984158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spcBef>
                <a:spcPts val="0"/>
              </a:spcBef>
              <a:buNone/>
            </a:pPr>
            <a:r>
              <a:rPr lang="en-US" sz="1700" b="1" baseline="30000" dirty="0"/>
              <a:t>1</a:t>
            </a:r>
            <a:r>
              <a:rPr lang="en-US" sz="1700" b="1" dirty="0"/>
              <a:t>See accompanying editorial on this article:</a:t>
            </a:r>
          </a:p>
          <a:p>
            <a:pPr lvl="1">
              <a:spcBef>
                <a:spcPts val="0"/>
              </a:spcBef>
              <a:buNone/>
            </a:pPr>
            <a:r>
              <a:rPr lang="en-US" sz="1600" dirty="0"/>
              <a:t>A.S. Jaffe, F.S. Apple, A. </a:t>
            </a:r>
            <a:r>
              <a:rPr lang="en-US" sz="1600" dirty="0" err="1"/>
              <a:t>Mebazaa</a:t>
            </a:r>
            <a:r>
              <a:rPr lang="en-US" sz="1600" dirty="0"/>
              <a:t>, and N. </a:t>
            </a:r>
            <a:r>
              <a:rPr lang="en-US" sz="1600" dirty="0" err="1"/>
              <a:t>Vodovar</a:t>
            </a:r>
            <a:r>
              <a:rPr lang="en-US" sz="1600" dirty="0"/>
              <a:t>. Unraveling N-Terminal Pro–B-Type Natriuretic Peptide: Another Piece to a Very Complex Puzzle in Heart Failure Patients. Clinical Chemistry 2015; v. 61, p.1016-1018. </a:t>
            </a:r>
            <a:r>
              <a:rPr lang="en-US" sz="1600" dirty="0">
                <a:hlinkClick r:id="rId2"/>
              </a:rPr>
              <a:t>http://www.clinchem.org/content/61/8/1016.full</a:t>
            </a:r>
            <a:r>
              <a:rPr lang="en-US" sz="1600" dirty="0"/>
              <a:t>  </a:t>
            </a:r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231149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151" y="532764"/>
            <a:ext cx="7250202" cy="747396"/>
          </a:xfrm>
        </p:spPr>
        <p:txBody>
          <a:bodyPr>
            <a:normAutofit/>
          </a:bodyPr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18494" y="1401285"/>
            <a:ext cx="7793356" cy="4375265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NT-</a:t>
            </a:r>
            <a:r>
              <a:rPr lang="en-GB" sz="2200" dirty="0" err="1"/>
              <a:t>proBNP</a:t>
            </a:r>
            <a:r>
              <a:rPr lang="en-GB" sz="2200" dirty="0"/>
              <a:t> concentrations were markedly increased after pre-treatment with </a:t>
            </a:r>
            <a:r>
              <a:rPr lang="en-GB" sz="2200" dirty="0" err="1"/>
              <a:t>deglycosylation</a:t>
            </a:r>
            <a:r>
              <a:rPr lang="en-GB" sz="2200" dirty="0"/>
              <a:t> </a:t>
            </a:r>
            <a:r>
              <a:rPr lang="en-GB" sz="2200" dirty="0" smtClean="0"/>
              <a:t>enzymes</a:t>
            </a:r>
          </a:p>
          <a:p>
            <a:pPr>
              <a:spcAft>
                <a:spcPts val="600"/>
              </a:spcAft>
              <a:buNone/>
            </a:pPr>
            <a:endParaRPr lang="en-GB" sz="800" dirty="0" smtClean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 smtClean="0"/>
              <a:t>The </a:t>
            </a:r>
            <a:r>
              <a:rPr lang="en-GB" sz="2200" dirty="0" err="1" smtClean="0"/>
              <a:t>AUC</a:t>
            </a:r>
            <a:r>
              <a:rPr lang="en-GB" sz="2200" dirty="0" smtClean="0"/>
              <a:t> was higher to diagnose heart failure for NT-</a:t>
            </a:r>
            <a:r>
              <a:rPr lang="en-GB" sz="2200" dirty="0" err="1" smtClean="0"/>
              <a:t>proBNP</a:t>
            </a:r>
            <a:r>
              <a:rPr lang="en-GB" sz="2200" dirty="0" smtClean="0"/>
              <a:t> concentrations measured in </a:t>
            </a:r>
            <a:r>
              <a:rPr lang="en-GB" sz="2200" dirty="0" err="1" smtClean="0"/>
              <a:t>EDTA</a:t>
            </a:r>
            <a:r>
              <a:rPr lang="en-GB" sz="2200" dirty="0" smtClean="0"/>
              <a:t> tubes pre-treated </a:t>
            </a:r>
            <a:r>
              <a:rPr lang="en-GB" sz="2200" dirty="0"/>
              <a:t>with </a:t>
            </a:r>
            <a:r>
              <a:rPr lang="en-GB" sz="2200" dirty="0" err="1"/>
              <a:t>deglycosylation</a:t>
            </a:r>
            <a:r>
              <a:rPr lang="en-GB" sz="2200" dirty="0"/>
              <a:t> </a:t>
            </a:r>
            <a:r>
              <a:rPr lang="en-GB" sz="2200" dirty="0" smtClean="0"/>
              <a:t>enzymes vs. NT-</a:t>
            </a:r>
            <a:r>
              <a:rPr lang="en-GB" sz="2200" dirty="0" err="1" smtClean="0"/>
              <a:t>proBNP</a:t>
            </a:r>
            <a:r>
              <a:rPr lang="en-GB" sz="2200" dirty="0" smtClean="0"/>
              <a:t> measurements in standard EDTA tubes</a:t>
            </a:r>
          </a:p>
          <a:p>
            <a:pPr>
              <a:spcAft>
                <a:spcPts val="600"/>
              </a:spcAft>
              <a:buNone/>
            </a:pPr>
            <a:endParaRPr lang="en-GB" sz="800" dirty="0" smtClean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NT-</a:t>
            </a:r>
            <a:r>
              <a:rPr lang="en-GB" sz="2200" dirty="0" err="1"/>
              <a:t>proBNP</a:t>
            </a:r>
            <a:r>
              <a:rPr lang="en-GB" sz="2200" dirty="0"/>
              <a:t> concentrations measured in </a:t>
            </a:r>
            <a:r>
              <a:rPr lang="en-GB" sz="2200" dirty="0" err="1"/>
              <a:t>EDTA</a:t>
            </a:r>
            <a:r>
              <a:rPr lang="en-GB" sz="2200" dirty="0"/>
              <a:t> tubes pre-treated with </a:t>
            </a:r>
            <a:r>
              <a:rPr lang="en-GB" sz="2200" dirty="0" err="1"/>
              <a:t>deglycosylation</a:t>
            </a:r>
            <a:r>
              <a:rPr lang="en-GB" sz="2200" dirty="0"/>
              <a:t> enzymes, but not NT-</a:t>
            </a:r>
            <a:r>
              <a:rPr lang="en-GB" sz="2200" dirty="0" err="1"/>
              <a:t>proBNP</a:t>
            </a:r>
            <a:r>
              <a:rPr lang="en-GB" sz="2200" dirty="0"/>
              <a:t> measurements in standard </a:t>
            </a:r>
            <a:r>
              <a:rPr lang="en-GB" sz="2200" dirty="0" err="1"/>
              <a:t>EDTA</a:t>
            </a:r>
            <a:r>
              <a:rPr lang="en-GB" sz="2200" dirty="0"/>
              <a:t> tubes, provided added value to the basic risk model of our dataset</a:t>
            </a:r>
            <a:r>
              <a:rPr lang="en-GB" sz="2200" dirty="0" smtClean="0"/>
              <a:t> </a:t>
            </a:r>
          </a:p>
          <a:p>
            <a:pPr marL="0" indent="0">
              <a:spcAft>
                <a:spcPts val="600"/>
              </a:spcAft>
              <a:buNone/>
            </a:pPr>
            <a:endParaRPr lang="en-US" sz="2200" baseline="30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82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5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492" y="653889"/>
            <a:ext cx="7250202" cy="747396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18494" y="1401285"/>
            <a:ext cx="7793356" cy="453401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N-terminal pro-B-type </a:t>
            </a:r>
            <a:r>
              <a:rPr lang="en-GB" dirty="0"/>
              <a:t>natriuretic peptide (NT-</a:t>
            </a:r>
            <a:r>
              <a:rPr lang="en-GB" dirty="0" err="1"/>
              <a:t>proBNP</a:t>
            </a:r>
            <a:r>
              <a:rPr lang="en-GB" dirty="0"/>
              <a:t>) </a:t>
            </a:r>
            <a:r>
              <a:rPr lang="en-GB" dirty="0" smtClean="0"/>
              <a:t>measurement is currently used in clinical practice </a:t>
            </a:r>
            <a:endParaRPr lang="en-US" dirty="0" smtClean="0"/>
          </a:p>
          <a:p>
            <a:pPr lvl="1"/>
            <a:r>
              <a:rPr lang="en-US" sz="1900" dirty="0" smtClean="0"/>
              <a:t>To diagnose or rule out heart failure </a:t>
            </a:r>
          </a:p>
          <a:p>
            <a:pPr lvl="1"/>
            <a:r>
              <a:rPr lang="en-US" sz="1900" dirty="0" smtClean="0"/>
              <a:t>To provide prognostic information in cardiovascular disease</a:t>
            </a:r>
          </a:p>
          <a:p>
            <a:pPr lvl="1"/>
            <a:r>
              <a:rPr lang="en-US" sz="1900" dirty="0" smtClean="0"/>
              <a:t>To monitor the effect of therapy (on-going studies)</a:t>
            </a:r>
          </a:p>
          <a:p>
            <a:pPr marL="457200" lvl="1" indent="0">
              <a:buNone/>
            </a:pPr>
            <a:endParaRPr lang="en-US" sz="1900" dirty="0" smtClean="0"/>
          </a:p>
          <a:p>
            <a:pPr marL="0" indent="0">
              <a:buNone/>
            </a:pPr>
            <a:r>
              <a:rPr lang="en-GB" dirty="0" smtClean="0"/>
              <a:t>NT-</a:t>
            </a:r>
            <a:r>
              <a:rPr lang="en-GB" dirty="0" err="1" smtClean="0"/>
              <a:t>proBNP</a:t>
            </a:r>
            <a:r>
              <a:rPr lang="en-GB" dirty="0" smtClean="0"/>
              <a:t> is glycosylated </a:t>
            </a:r>
            <a:endParaRPr lang="en-US" dirty="0" smtClean="0"/>
          </a:p>
          <a:p>
            <a:pPr lvl="1">
              <a:lnSpc>
                <a:spcPct val="120000"/>
              </a:lnSpc>
            </a:pPr>
            <a:r>
              <a:rPr lang="en-GB" sz="1900" dirty="0" smtClean="0"/>
              <a:t>The </a:t>
            </a:r>
            <a:r>
              <a:rPr lang="en-GB" sz="1900" dirty="0"/>
              <a:t>sugar moieties attached to </a:t>
            </a:r>
            <a:r>
              <a:rPr lang="en-GB" sz="1900" dirty="0" smtClean="0"/>
              <a:t>NT-</a:t>
            </a:r>
            <a:r>
              <a:rPr lang="en-GB" sz="1900" dirty="0" err="1" smtClean="0"/>
              <a:t>proBNP</a:t>
            </a:r>
            <a:r>
              <a:rPr lang="en-GB" sz="1900" baseline="-25000" dirty="0" smtClean="0"/>
              <a:t> </a:t>
            </a:r>
            <a:r>
              <a:rPr lang="en-GB" sz="1900" dirty="0"/>
              <a:t>cover cleavage sites, which limit the binding of proteases to the molecule and thus the processing of proBNP</a:t>
            </a:r>
            <a:r>
              <a:rPr lang="en-GB" sz="1900" baseline="-25000" dirty="0"/>
              <a:t>1-108</a:t>
            </a:r>
            <a:r>
              <a:rPr lang="en-GB" sz="1900" dirty="0"/>
              <a:t> </a:t>
            </a:r>
            <a:endParaRPr lang="en-US" sz="1900" dirty="0" smtClean="0"/>
          </a:p>
          <a:p>
            <a:pPr lvl="1">
              <a:lnSpc>
                <a:spcPct val="110000"/>
              </a:lnSpc>
            </a:pPr>
            <a:r>
              <a:rPr lang="en-GB" sz="1900" dirty="0" smtClean="0"/>
              <a:t>The sugar </a:t>
            </a:r>
            <a:r>
              <a:rPr lang="en-GB" sz="1900" dirty="0"/>
              <a:t>moieties in the N-terminal fragment of proBNP</a:t>
            </a:r>
            <a:r>
              <a:rPr lang="en-GB" sz="1900" baseline="-25000" dirty="0"/>
              <a:t>1-108 </a:t>
            </a:r>
            <a:r>
              <a:rPr lang="en-GB" sz="1900" dirty="0"/>
              <a:t>influence antibody binding of the commercially available assay for detection of circulating NT-</a:t>
            </a:r>
            <a:r>
              <a:rPr lang="en-GB" sz="1900" dirty="0" err="1"/>
              <a:t>proBNP</a:t>
            </a:r>
            <a:r>
              <a:rPr lang="en-GB" sz="1900" dirty="0"/>
              <a:t> </a:t>
            </a:r>
            <a:r>
              <a:rPr lang="en-GB" sz="1900" dirty="0" smtClean="0"/>
              <a:t>(</a:t>
            </a:r>
            <a:r>
              <a:rPr lang="en-GB" sz="1900" dirty="0" err="1"/>
              <a:t>Elecsys</a:t>
            </a:r>
            <a:r>
              <a:rPr lang="en-GB" sz="1900" dirty="0"/>
              <a:t> </a:t>
            </a:r>
            <a:r>
              <a:rPr lang="en-GB" sz="1900" dirty="0" err="1"/>
              <a:t>proBNP</a:t>
            </a:r>
            <a:r>
              <a:rPr lang="en-GB" sz="1900" dirty="0"/>
              <a:t> II </a:t>
            </a:r>
            <a:r>
              <a:rPr lang="en-GB" sz="1900" dirty="0" smtClean="0"/>
              <a:t>assay, Roche </a:t>
            </a:r>
            <a:r>
              <a:rPr lang="en-GB" sz="1900" dirty="0"/>
              <a:t>Diagnostics, Basel, </a:t>
            </a:r>
            <a:r>
              <a:rPr lang="en-GB" sz="1900" dirty="0" smtClean="0"/>
              <a:t>Switzerland)</a:t>
            </a:r>
            <a:endParaRPr lang="en-US" sz="19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80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351" y="653889"/>
            <a:ext cx="7250202" cy="747396"/>
          </a:xfrm>
        </p:spPr>
        <p:txBody>
          <a:bodyPr/>
          <a:lstStyle/>
          <a:p>
            <a:r>
              <a:rPr lang="en-US" dirty="0" smtClean="0"/>
              <a:t>Introduction</a:t>
            </a:r>
            <a:r>
              <a:rPr lang="en-US" dirty="0"/>
              <a:t> – Key </a:t>
            </a:r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18494" y="1508077"/>
            <a:ext cx="7793356" cy="37941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/>
              <a:t>Could </a:t>
            </a:r>
            <a:r>
              <a:rPr lang="en-GB" sz="2200" dirty="0"/>
              <a:t>NT-</a:t>
            </a:r>
            <a:r>
              <a:rPr lang="en-GB" sz="2200" dirty="0" err="1"/>
              <a:t>proBNP</a:t>
            </a:r>
            <a:r>
              <a:rPr lang="en-GB" sz="2200" dirty="0"/>
              <a:t> glycosylation impact </a:t>
            </a:r>
            <a:r>
              <a:rPr lang="en-GB" sz="2200" dirty="0" smtClean="0"/>
              <a:t>on NT</a:t>
            </a:r>
            <a:r>
              <a:rPr lang="en-GB" sz="2200" dirty="0"/>
              <a:t>-</a:t>
            </a:r>
            <a:r>
              <a:rPr lang="en-GB" sz="2200" dirty="0" err="1"/>
              <a:t>proBNP</a:t>
            </a:r>
            <a:r>
              <a:rPr lang="en-GB" sz="2200" dirty="0"/>
              <a:t> </a:t>
            </a:r>
            <a:r>
              <a:rPr lang="en-GB" sz="2200" dirty="0" smtClean="0"/>
              <a:t>measurements?</a:t>
            </a:r>
          </a:p>
          <a:p>
            <a:pPr marL="0" indent="0">
              <a:buNone/>
            </a:pPr>
            <a:endParaRPr lang="en-US" sz="2200" dirty="0"/>
          </a:p>
          <a:p>
            <a:r>
              <a:rPr lang="en-US" sz="2000" dirty="0"/>
              <a:t>To diagnose acute </a:t>
            </a:r>
            <a:r>
              <a:rPr lang="en-US" sz="2000" dirty="0" smtClean="0"/>
              <a:t>heart failure (HF) in </a:t>
            </a:r>
            <a:r>
              <a:rPr lang="en-US" sz="2000" dirty="0"/>
              <a:t>patients </a:t>
            </a:r>
            <a:r>
              <a:rPr lang="en-US" sz="2000" dirty="0" smtClean="0"/>
              <a:t>presenting with acute </a:t>
            </a:r>
            <a:r>
              <a:rPr lang="en-US" sz="2000" dirty="0"/>
              <a:t>dyspnea?</a:t>
            </a:r>
          </a:p>
          <a:p>
            <a:r>
              <a:rPr lang="en-US" sz="2000" dirty="0"/>
              <a:t>To risk stratify patients </a:t>
            </a:r>
            <a:r>
              <a:rPr lang="en-US" sz="2000" dirty="0" smtClean="0"/>
              <a:t>presenting with dyspnea?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562" y="611914"/>
            <a:ext cx="7250202" cy="747396"/>
          </a:xfrm>
        </p:spPr>
        <p:txBody>
          <a:bodyPr/>
          <a:lstStyle/>
          <a:p>
            <a:r>
              <a:rPr lang="en-US" dirty="0"/>
              <a:t>Materials and </a:t>
            </a:r>
            <a:r>
              <a:rPr lang="en-US" dirty="0" smtClean="0"/>
              <a:t>Methods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18494" y="1401285"/>
            <a:ext cx="7793356" cy="37941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200" dirty="0" smtClean="0"/>
              <a:t>NT</a:t>
            </a:r>
            <a:r>
              <a:rPr lang="en-GB" sz="2200" dirty="0"/>
              <a:t>-</a:t>
            </a:r>
            <a:r>
              <a:rPr lang="en-GB" sz="2200" dirty="0" err="1"/>
              <a:t>proBNP</a:t>
            </a:r>
            <a:r>
              <a:rPr lang="en-GB" sz="2200" dirty="0"/>
              <a:t> concentrations </a:t>
            </a:r>
            <a:r>
              <a:rPr lang="en-GB" sz="2200" dirty="0" smtClean="0"/>
              <a:t>(</a:t>
            </a:r>
            <a:r>
              <a:rPr lang="en-GB" sz="2200" dirty="0" err="1"/>
              <a:t>Elecsys</a:t>
            </a:r>
            <a:r>
              <a:rPr lang="en-GB" sz="2200" dirty="0"/>
              <a:t> </a:t>
            </a:r>
            <a:r>
              <a:rPr lang="en-GB" sz="2200" dirty="0" err="1"/>
              <a:t>proBNP</a:t>
            </a:r>
            <a:r>
              <a:rPr lang="en-GB" sz="2200" dirty="0"/>
              <a:t> II </a:t>
            </a:r>
            <a:r>
              <a:rPr lang="en-GB" sz="2200" dirty="0" smtClean="0"/>
              <a:t>assay) measured in </a:t>
            </a:r>
            <a:r>
              <a:rPr lang="en-GB" sz="2200" dirty="0"/>
              <a:t>309 patients with acute </a:t>
            </a:r>
            <a:r>
              <a:rPr lang="en-GB" sz="2200" dirty="0" err="1"/>
              <a:t>dyspnea</a:t>
            </a:r>
            <a:r>
              <a:rPr lang="en-GB" sz="2200" dirty="0"/>
              <a:t> </a:t>
            </a:r>
            <a:r>
              <a:rPr lang="en-GB" sz="2200" dirty="0" smtClean="0"/>
              <a:t>(ACE 2 Study)</a:t>
            </a:r>
          </a:p>
          <a:p>
            <a:pPr marL="0" indent="0">
              <a:buNone/>
            </a:pPr>
            <a:endParaRPr lang="en-US" sz="800" dirty="0" smtClean="0"/>
          </a:p>
          <a:p>
            <a:r>
              <a:rPr lang="en-US" sz="1800" dirty="0" smtClean="0"/>
              <a:t>Standard </a:t>
            </a:r>
            <a:r>
              <a:rPr lang="en-US" sz="1800" dirty="0" err="1" smtClean="0"/>
              <a:t>EDTA</a:t>
            </a:r>
            <a:r>
              <a:rPr lang="en-US" sz="1800" dirty="0" smtClean="0"/>
              <a:t> plasma tubes</a:t>
            </a:r>
          </a:p>
          <a:p>
            <a:r>
              <a:rPr lang="en-GB" sz="1800" dirty="0" err="1" smtClean="0"/>
              <a:t>EDTA</a:t>
            </a:r>
            <a:r>
              <a:rPr lang="en-GB" sz="1800" dirty="0" smtClean="0"/>
              <a:t> </a:t>
            </a:r>
            <a:r>
              <a:rPr lang="en-GB" sz="1800" dirty="0"/>
              <a:t>tubes pre-treated </a:t>
            </a:r>
            <a:r>
              <a:rPr lang="en-GB" sz="1800" dirty="0" smtClean="0"/>
              <a:t>for 24 h with </a:t>
            </a:r>
            <a:r>
              <a:rPr lang="en-GB" sz="1800" dirty="0" err="1"/>
              <a:t>deglycosylation</a:t>
            </a:r>
            <a:r>
              <a:rPr lang="en-GB" sz="1800" dirty="0"/>
              <a:t> </a:t>
            </a:r>
            <a:r>
              <a:rPr lang="en-GB" sz="1800" dirty="0" smtClean="0"/>
              <a:t>enzymes</a:t>
            </a:r>
          </a:p>
          <a:p>
            <a:pPr marL="0" indent="0">
              <a:buNone/>
            </a:pPr>
            <a:endParaRPr lang="en-GB" sz="1800" dirty="0" smtClean="0"/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6" name="Group 12"/>
          <p:cNvGrpSpPr>
            <a:grpSpLocks/>
          </p:cNvGrpSpPr>
          <p:nvPr/>
        </p:nvGrpSpPr>
        <p:grpSpPr bwMode="auto">
          <a:xfrm>
            <a:off x="858938" y="3466442"/>
            <a:ext cx="7756144" cy="2869762"/>
            <a:chOff x="-869053" y="962055"/>
            <a:chExt cx="10625899" cy="5817553"/>
          </a:xfrm>
        </p:grpSpPr>
        <p:grpSp>
          <p:nvGrpSpPr>
            <p:cNvPr id="7" name="Group 47"/>
            <p:cNvGrpSpPr>
              <a:grpSpLocks/>
            </p:cNvGrpSpPr>
            <p:nvPr/>
          </p:nvGrpSpPr>
          <p:grpSpPr bwMode="auto">
            <a:xfrm>
              <a:off x="-869053" y="962055"/>
              <a:ext cx="10347471" cy="5817553"/>
              <a:chOff x="-869053" y="962055"/>
              <a:chExt cx="10347471" cy="5817553"/>
            </a:xfrm>
          </p:grpSpPr>
          <p:pic>
            <p:nvPicPr>
              <p:cNvPr id="9" name="Picture 28" descr="BloodTubes.jp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11760" y="2924944"/>
                <a:ext cx="514526" cy="30963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Picture 30" descr="BloodTubes.jpg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68144" y="2924944"/>
                <a:ext cx="514526" cy="30963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" name="TextBox 31"/>
              <p:cNvSpPr txBox="1">
                <a:spLocks noChangeArrowheads="1"/>
              </p:cNvSpPr>
              <p:nvPr/>
            </p:nvSpPr>
            <p:spPr bwMode="auto">
              <a:xfrm>
                <a:off x="1584262" y="962055"/>
                <a:ext cx="6092802" cy="7487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nb-NO" altLang="nb-NO" sz="1800" b="1" dirty="0" err="1" smtClean="0">
                    <a:solidFill>
                      <a:srgbClr val="FF0000"/>
                    </a:solidFill>
                    <a:latin typeface="Arial" pitchFamily="34" charset="0"/>
                  </a:rPr>
                  <a:t>Each</a:t>
                </a:r>
                <a:r>
                  <a:rPr lang="nb-NO" altLang="nb-NO" sz="1800" b="1" dirty="0" smtClean="0">
                    <a:solidFill>
                      <a:srgbClr val="FF0000"/>
                    </a:solidFill>
                    <a:latin typeface="Arial" pitchFamily="34" charset="0"/>
                  </a:rPr>
                  <a:t> </a:t>
                </a:r>
                <a:r>
                  <a:rPr lang="nb-NO" altLang="nb-NO" sz="1800" b="1" dirty="0" err="1">
                    <a:solidFill>
                      <a:srgbClr val="FF0000"/>
                    </a:solidFill>
                    <a:latin typeface="Arial" pitchFamily="34" charset="0"/>
                  </a:rPr>
                  <a:t>patient</a:t>
                </a:r>
                <a:r>
                  <a:rPr lang="nb-NO" altLang="nb-NO" sz="1800" b="1" dirty="0">
                    <a:solidFill>
                      <a:srgbClr val="FF0000"/>
                    </a:solidFill>
                    <a:latin typeface="Arial" pitchFamily="34" charset="0"/>
                  </a:rPr>
                  <a:t>, </a:t>
                </a:r>
                <a:r>
                  <a:rPr lang="nb-NO" altLang="nb-NO" sz="1800" b="1" dirty="0" err="1">
                    <a:solidFill>
                      <a:srgbClr val="FF0000"/>
                    </a:solidFill>
                    <a:latin typeface="Arial" pitchFamily="34" charset="0"/>
                  </a:rPr>
                  <a:t>two</a:t>
                </a:r>
                <a:r>
                  <a:rPr lang="nb-NO" altLang="nb-NO" sz="1800" b="1" dirty="0">
                    <a:solidFill>
                      <a:srgbClr val="FF0000"/>
                    </a:solidFill>
                    <a:latin typeface="Arial" pitchFamily="34" charset="0"/>
                  </a:rPr>
                  <a:t> tubes </a:t>
                </a:r>
                <a:r>
                  <a:rPr lang="nb-NO" altLang="nb-NO" sz="1800" b="1" dirty="0" err="1">
                    <a:solidFill>
                      <a:srgbClr val="FF0000"/>
                    </a:solidFill>
                    <a:latin typeface="Arial" pitchFamily="34" charset="0"/>
                  </a:rPr>
                  <a:t>of</a:t>
                </a:r>
                <a:r>
                  <a:rPr lang="nb-NO" altLang="nb-NO" sz="1800" b="1" dirty="0">
                    <a:solidFill>
                      <a:srgbClr val="FF0000"/>
                    </a:solidFill>
                    <a:latin typeface="Arial" pitchFamily="34" charset="0"/>
                  </a:rPr>
                  <a:t> </a:t>
                </a:r>
                <a:r>
                  <a:rPr lang="nb-NO" altLang="nb-NO" sz="1800" b="1" dirty="0" err="1">
                    <a:solidFill>
                      <a:srgbClr val="FF0000"/>
                    </a:solidFill>
                    <a:latin typeface="Arial" pitchFamily="34" charset="0"/>
                  </a:rPr>
                  <a:t>blood</a:t>
                </a:r>
                <a:endParaRPr lang="nb-NO" altLang="nb-NO" sz="1800" b="1" dirty="0">
                  <a:solidFill>
                    <a:srgbClr val="FF0000"/>
                  </a:solidFill>
                  <a:latin typeface="Arial" pitchFamily="34" charset="0"/>
                </a:endParaRPr>
              </a:p>
            </p:txBody>
          </p:sp>
          <p:cxnSp>
            <p:nvCxnSpPr>
              <p:cNvPr id="12" name="Straight Arrow Connector 11"/>
              <p:cNvCxnSpPr/>
              <p:nvPr/>
            </p:nvCxnSpPr>
            <p:spPr bwMode="auto">
              <a:xfrm rot="10800000" flipV="1">
                <a:off x="2668948" y="1773154"/>
                <a:ext cx="1759036" cy="1152573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TextBox 34"/>
              <p:cNvSpPr txBox="1">
                <a:spLocks noChangeArrowheads="1"/>
              </p:cNvSpPr>
              <p:nvPr/>
            </p:nvSpPr>
            <p:spPr bwMode="auto">
              <a:xfrm>
                <a:off x="-869053" y="3281550"/>
                <a:ext cx="3219066" cy="14974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r>
                  <a:rPr lang="nb-NO" altLang="nb-NO" sz="1400" b="1" dirty="0" err="1" smtClean="0">
                    <a:latin typeface="Arial" pitchFamily="34" charset="0"/>
                  </a:rPr>
                  <a:t>EDTA</a:t>
                </a:r>
                <a:r>
                  <a:rPr lang="nb-NO" altLang="nb-NO" sz="1400" b="1" dirty="0" smtClean="0">
                    <a:latin typeface="Arial" pitchFamily="34" charset="0"/>
                  </a:rPr>
                  <a:t> tubes </a:t>
                </a:r>
                <a:r>
                  <a:rPr lang="nb-NO" altLang="nb-NO" sz="1400" b="1" dirty="0" err="1" smtClean="0">
                    <a:latin typeface="Arial" pitchFamily="34" charset="0"/>
                  </a:rPr>
                  <a:t>spiked</a:t>
                </a:r>
                <a:r>
                  <a:rPr lang="nb-NO" altLang="nb-NO" sz="1400" b="1" dirty="0" smtClean="0">
                    <a:latin typeface="Arial" pitchFamily="34" charset="0"/>
                  </a:rPr>
                  <a:t> </a:t>
                </a:r>
              </a:p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r>
                  <a:rPr lang="nb-NO" altLang="nb-NO" sz="1400" b="1" dirty="0" err="1" smtClean="0">
                    <a:latin typeface="Arial" pitchFamily="34" charset="0"/>
                  </a:rPr>
                  <a:t>with</a:t>
                </a:r>
                <a:r>
                  <a:rPr lang="nb-NO" altLang="nb-NO" sz="1400" b="1" dirty="0" smtClean="0">
                    <a:latin typeface="Arial" pitchFamily="34" charset="0"/>
                  </a:rPr>
                  <a:t> </a:t>
                </a:r>
                <a:r>
                  <a:rPr lang="nb-NO" altLang="nb-NO" sz="1400" b="1" dirty="0" err="1" smtClean="0">
                    <a:latin typeface="Arial" pitchFamily="34" charset="0"/>
                  </a:rPr>
                  <a:t>deglycosylation</a:t>
                </a:r>
                <a:endParaRPr lang="nb-NO" altLang="nb-NO" sz="1400" b="1" dirty="0">
                  <a:latin typeface="Arial" pitchFamily="34" charset="0"/>
                </a:endParaRPr>
              </a:p>
              <a:p>
                <a:pPr algn="r" eaLnBrk="1" hangingPunct="1">
                  <a:spcBef>
                    <a:spcPct val="0"/>
                  </a:spcBef>
                  <a:buFontTx/>
                  <a:buNone/>
                </a:pPr>
                <a:r>
                  <a:rPr lang="nb-NO" altLang="nb-NO" sz="1400" b="1" dirty="0" err="1">
                    <a:latin typeface="Arial" pitchFamily="34" charset="0"/>
                  </a:rPr>
                  <a:t>e</a:t>
                </a:r>
                <a:r>
                  <a:rPr lang="nb-NO" altLang="nb-NO" sz="1400" b="1" dirty="0" err="1" smtClean="0">
                    <a:latin typeface="Arial" pitchFamily="34" charset="0"/>
                  </a:rPr>
                  <a:t>nzymes</a:t>
                </a:r>
                <a:r>
                  <a:rPr lang="nb-NO" altLang="nb-NO" sz="1400" b="1" dirty="0" smtClean="0">
                    <a:latin typeface="Arial" pitchFamily="34" charset="0"/>
                  </a:rPr>
                  <a:t> for 24 h</a:t>
                </a:r>
                <a:endParaRPr lang="nb-NO" altLang="nb-NO" sz="1400" b="1" dirty="0">
                  <a:latin typeface="Arial" pitchFamily="34" charset="0"/>
                </a:endParaRPr>
              </a:p>
            </p:txBody>
          </p:sp>
          <p:cxnSp>
            <p:nvCxnSpPr>
              <p:cNvPr id="14" name="Straight Arrow Connector 13"/>
              <p:cNvCxnSpPr/>
              <p:nvPr/>
            </p:nvCxnSpPr>
            <p:spPr bwMode="auto">
              <a:xfrm>
                <a:off x="4427985" y="1773154"/>
                <a:ext cx="1697120" cy="1152573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38"/>
              <p:cNvSpPr txBox="1">
                <a:spLocks noChangeArrowheads="1"/>
              </p:cNvSpPr>
              <p:nvPr/>
            </p:nvSpPr>
            <p:spPr bwMode="auto">
              <a:xfrm>
                <a:off x="6454081" y="3079709"/>
                <a:ext cx="3024337" cy="1934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nb-NO" altLang="nb-NO" sz="1400" b="1" dirty="0" smtClean="0">
                    <a:latin typeface="Arial" pitchFamily="34" charset="0"/>
                  </a:rPr>
                  <a:t>Standard </a:t>
                </a:r>
                <a:r>
                  <a:rPr lang="nb-NO" altLang="nb-NO" sz="1400" b="1" dirty="0" err="1" smtClean="0">
                    <a:latin typeface="Arial" pitchFamily="34" charset="0"/>
                  </a:rPr>
                  <a:t>EDTA</a:t>
                </a:r>
                <a:r>
                  <a:rPr lang="nb-NO" altLang="nb-NO" sz="1400" b="1" dirty="0" smtClean="0">
                    <a:latin typeface="Arial" pitchFamily="34" charset="0"/>
                  </a:rPr>
                  <a:t> tubes 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nb-NO" altLang="nb-NO" sz="1400" b="1" dirty="0" smtClean="0">
                    <a:latin typeface="Arial" pitchFamily="34" charset="0"/>
                  </a:rPr>
                  <a:t>(+ </a:t>
                </a:r>
                <a:r>
                  <a:rPr lang="nb-NO" altLang="nb-NO" sz="1400" b="1" dirty="0" err="1" smtClean="0">
                    <a:latin typeface="Arial" pitchFamily="34" charset="0"/>
                  </a:rPr>
                  <a:t>control</a:t>
                </a:r>
                <a:r>
                  <a:rPr lang="nb-NO" altLang="nb-NO" sz="1400" b="1" dirty="0" smtClean="0">
                    <a:latin typeface="Arial" pitchFamily="34" charset="0"/>
                  </a:rPr>
                  <a:t> tubes </a:t>
                </a:r>
                <a:r>
                  <a:rPr lang="nb-NO" altLang="nb-NO" sz="1400" b="1" dirty="0" err="1" smtClean="0">
                    <a:latin typeface="Arial" pitchFamily="34" charset="0"/>
                  </a:rPr>
                  <a:t>spiked</a:t>
                </a:r>
                <a:r>
                  <a:rPr lang="nb-NO" altLang="nb-NO" sz="1400" b="1" dirty="0" smtClean="0">
                    <a:latin typeface="Arial" pitchFamily="34" charset="0"/>
                  </a:rPr>
                  <a:t> </a:t>
                </a:r>
                <a:r>
                  <a:rPr lang="nb-NO" altLang="nb-NO" sz="1400" b="1" dirty="0" err="1" smtClean="0">
                    <a:latin typeface="Arial" pitchFamily="34" charset="0"/>
                  </a:rPr>
                  <a:t>with</a:t>
                </a:r>
                <a:r>
                  <a:rPr lang="nb-NO" altLang="nb-NO" sz="1400" b="1" dirty="0" smtClean="0">
                    <a:latin typeface="Arial" pitchFamily="34" charset="0"/>
                  </a:rPr>
                  <a:t> </a:t>
                </a:r>
                <a:r>
                  <a:rPr lang="nb-NO" altLang="nb-NO" sz="1400" b="1" dirty="0" err="1" smtClean="0">
                    <a:latin typeface="Arial" pitchFamily="34" charset="0"/>
                  </a:rPr>
                  <a:t>phosphate</a:t>
                </a:r>
                <a:r>
                  <a:rPr lang="nb-NO" altLang="nb-NO" sz="1400" b="1" dirty="0" smtClean="0">
                    <a:latin typeface="Arial" pitchFamily="34" charset="0"/>
                  </a:rPr>
                  <a:t> buffer </a:t>
                </a:r>
                <a:r>
                  <a:rPr lang="nb-NO" altLang="nb-NO" sz="1400" b="1" dirty="0" err="1" smtClean="0">
                    <a:latin typeface="Arial" pitchFamily="34" charset="0"/>
                  </a:rPr>
                  <a:t>alone</a:t>
                </a:r>
                <a:r>
                  <a:rPr lang="nb-NO" altLang="nb-NO" sz="1400" b="1" dirty="0" smtClean="0">
                    <a:latin typeface="Arial" pitchFamily="34" charset="0"/>
                  </a:rPr>
                  <a:t> for 24 h)</a:t>
                </a:r>
                <a:endParaRPr lang="nb-NO" altLang="nb-NO" sz="1400" b="1" dirty="0">
                  <a:latin typeface="Arial" pitchFamily="34" charset="0"/>
                </a:endParaRPr>
              </a:p>
            </p:txBody>
          </p:sp>
          <p:sp>
            <p:nvSpPr>
              <p:cNvPr id="16" name="Rectangle 41"/>
              <p:cNvSpPr>
                <a:spLocks noChangeArrowheads="1"/>
              </p:cNvSpPr>
              <p:nvPr/>
            </p:nvSpPr>
            <p:spPr bwMode="auto">
              <a:xfrm>
                <a:off x="1584262" y="6093295"/>
                <a:ext cx="2480808" cy="6863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nb-NO" sz="1600" b="1" dirty="0" smtClean="0">
                    <a:solidFill>
                      <a:srgbClr val="FF0000"/>
                    </a:solidFill>
                    <a:latin typeface="Arial" pitchFamily="34" charset="0"/>
                  </a:rPr>
                  <a:t>Total NT</a:t>
                </a:r>
                <a:r>
                  <a:rPr lang="en-US" altLang="nb-NO" sz="1600" b="1" dirty="0">
                    <a:solidFill>
                      <a:srgbClr val="FF0000"/>
                    </a:solidFill>
                    <a:latin typeface="Arial" pitchFamily="34" charset="0"/>
                  </a:rPr>
                  <a:t>-</a:t>
                </a:r>
                <a:r>
                  <a:rPr lang="en-US" altLang="nb-NO" sz="1600" b="1" dirty="0" err="1">
                    <a:solidFill>
                      <a:srgbClr val="FF0000"/>
                    </a:solidFill>
                    <a:latin typeface="Arial" pitchFamily="34" charset="0"/>
                  </a:rPr>
                  <a:t>proBNP</a:t>
                </a:r>
                <a:endParaRPr lang="nb-NO" altLang="nb-NO" sz="1600" dirty="0">
                  <a:solidFill>
                    <a:srgbClr val="FF0000"/>
                  </a:solidFill>
                  <a:latin typeface="Arial" pitchFamily="34" charset="0"/>
                </a:endParaRPr>
              </a:p>
            </p:txBody>
          </p:sp>
        </p:grpSp>
        <p:sp>
          <p:nvSpPr>
            <p:cNvPr id="8" name="Rectangle 48"/>
            <p:cNvSpPr>
              <a:spLocks noChangeArrowheads="1"/>
            </p:cNvSpPr>
            <p:nvPr/>
          </p:nvSpPr>
          <p:spPr bwMode="auto">
            <a:xfrm>
              <a:off x="5364088" y="6093295"/>
              <a:ext cx="4392758" cy="686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nb-NO" sz="1600" b="1" dirty="0" smtClean="0">
                  <a:solidFill>
                    <a:srgbClr val="FF0000"/>
                  </a:solidFill>
                  <a:latin typeface="Arial" pitchFamily="34" charset="0"/>
                </a:rPr>
                <a:t>Non-glycosylated NT-</a:t>
              </a:r>
              <a:r>
                <a:rPr lang="en-US" altLang="nb-NO" sz="1600" b="1" dirty="0" err="1" smtClean="0">
                  <a:solidFill>
                    <a:srgbClr val="FF0000"/>
                  </a:solidFill>
                  <a:latin typeface="Arial" pitchFamily="34" charset="0"/>
                </a:rPr>
                <a:t>proBNP</a:t>
              </a:r>
              <a:endParaRPr lang="nb-NO" altLang="nb-NO" sz="1600" dirty="0">
                <a:solidFill>
                  <a:srgbClr val="FF0000"/>
                </a:solidFill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0393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316" y="653889"/>
            <a:ext cx="7250202" cy="747396"/>
          </a:xfrm>
        </p:spPr>
        <p:txBody>
          <a:bodyPr/>
          <a:lstStyle/>
          <a:p>
            <a:r>
              <a:rPr lang="en-US" dirty="0"/>
              <a:t>Materials and </a:t>
            </a:r>
            <a:r>
              <a:rPr lang="en-US" dirty="0" smtClean="0"/>
              <a:t>Methods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18494" y="1401285"/>
            <a:ext cx="7793356" cy="37941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200" dirty="0" smtClean="0"/>
              <a:t>The diagnosis for the index hospitalization was adjudicated by two independent physicians: </a:t>
            </a:r>
          </a:p>
          <a:p>
            <a:r>
              <a:rPr lang="en-US" sz="1800" dirty="0" smtClean="0"/>
              <a:t>Heart failure OR</a:t>
            </a:r>
          </a:p>
          <a:p>
            <a:r>
              <a:rPr lang="en-GB" sz="1800" dirty="0"/>
              <a:t>n</a:t>
            </a:r>
            <a:r>
              <a:rPr lang="en-GB" sz="1800" dirty="0" smtClean="0"/>
              <a:t>on-heart failure</a:t>
            </a:r>
          </a:p>
          <a:p>
            <a:pPr marL="0" indent="0">
              <a:buNone/>
            </a:pPr>
            <a:endParaRPr lang="en-GB" sz="1900" dirty="0" smtClean="0"/>
          </a:p>
          <a:p>
            <a:pPr marL="0" indent="0">
              <a:buNone/>
            </a:pPr>
            <a:r>
              <a:rPr lang="en-GB" sz="2200" dirty="0" smtClean="0"/>
              <a:t>Collected information </a:t>
            </a:r>
            <a:r>
              <a:rPr lang="en-GB" sz="2200" dirty="0"/>
              <a:t>on all-cause mortality during </a:t>
            </a:r>
            <a:r>
              <a:rPr lang="en-GB" sz="2200" dirty="0" smtClean="0"/>
              <a:t>follow-up (median 816 days)</a:t>
            </a:r>
            <a:endParaRPr lang="en-GB" sz="2200" dirty="0"/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218" y="738952"/>
            <a:ext cx="7250202" cy="747396"/>
          </a:xfrm>
        </p:spPr>
        <p:txBody>
          <a:bodyPr>
            <a:normAutofit/>
          </a:bodyPr>
          <a:lstStyle/>
          <a:p>
            <a:r>
              <a:rPr lang="en-US" dirty="0"/>
              <a:t>Materials and </a:t>
            </a:r>
            <a:r>
              <a:rPr lang="en-US" dirty="0" smtClean="0"/>
              <a:t>Methods - Key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08453" y="1983991"/>
            <a:ext cx="7793356" cy="37941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Is 24 h incubation with </a:t>
            </a:r>
            <a:r>
              <a:rPr lang="en-GB" dirty="0" err="1" smtClean="0"/>
              <a:t>deglycosylation</a:t>
            </a:r>
            <a:r>
              <a:rPr lang="en-GB" dirty="0" smtClean="0"/>
              <a:t> enzymes sufficient to remove the sugar moieties from NT-</a:t>
            </a:r>
            <a:r>
              <a:rPr lang="en-GB" dirty="0" err="1" smtClean="0"/>
              <a:t>proBNP</a:t>
            </a:r>
            <a:r>
              <a:rPr lang="en-GB" dirty="0" smtClean="0"/>
              <a:t>?</a:t>
            </a:r>
            <a:r>
              <a:rPr lang="en-US" baseline="30000" dirty="0" smtClean="0"/>
              <a:t>1</a:t>
            </a:r>
          </a:p>
          <a:p>
            <a:pPr marL="0" indent="0">
              <a:buNone/>
            </a:pPr>
            <a:endParaRPr lang="en-US" sz="2200" baseline="30000" dirty="0"/>
          </a:p>
          <a:p>
            <a:pPr marL="0" indent="0">
              <a:buNone/>
            </a:pPr>
            <a:endParaRPr lang="en-GB" sz="2200" dirty="0" smtClean="0"/>
          </a:p>
          <a:p>
            <a:pPr marL="0" indent="0">
              <a:buNone/>
            </a:pPr>
            <a:endParaRPr lang="en-GB" sz="1900" dirty="0" smtClean="0"/>
          </a:p>
          <a:p>
            <a:pPr marL="0" indent="0">
              <a:buNone/>
            </a:pP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89630" y="4825564"/>
            <a:ext cx="6037946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spcBef>
                <a:spcPts val="0"/>
              </a:spcBef>
              <a:buNone/>
            </a:pPr>
            <a:r>
              <a:rPr lang="en-US" sz="1700" b="1" baseline="30000" dirty="0"/>
              <a:t>1</a:t>
            </a:r>
            <a:r>
              <a:rPr lang="en-US" sz="1700" b="1" dirty="0"/>
              <a:t>See accompanying editorial on this article:</a:t>
            </a:r>
          </a:p>
          <a:p>
            <a:pPr lvl="1">
              <a:spcBef>
                <a:spcPts val="0"/>
              </a:spcBef>
              <a:buNone/>
            </a:pPr>
            <a:r>
              <a:rPr lang="en-US" sz="1600" dirty="0" smtClean="0"/>
              <a:t>A.S</a:t>
            </a:r>
            <a:r>
              <a:rPr lang="en-US" sz="1600" dirty="0"/>
              <a:t>. Jaffe, </a:t>
            </a:r>
            <a:r>
              <a:rPr lang="en-US" sz="1600" dirty="0" smtClean="0"/>
              <a:t>F.S</a:t>
            </a:r>
            <a:r>
              <a:rPr lang="en-US" sz="1600" dirty="0"/>
              <a:t>. Apple, </a:t>
            </a:r>
            <a:r>
              <a:rPr lang="en-US" sz="1600" dirty="0" smtClean="0"/>
              <a:t>A. </a:t>
            </a:r>
            <a:r>
              <a:rPr lang="en-US" sz="1600" dirty="0" err="1"/>
              <a:t>Mebazaa</a:t>
            </a:r>
            <a:r>
              <a:rPr lang="en-US" sz="1600" dirty="0"/>
              <a:t>, and </a:t>
            </a:r>
            <a:r>
              <a:rPr lang="en-US" sz="1600" dirty="0" smtClean="0"/>
              <a:t>N. </a:t>
            </a:r>
            <a:r>
              <a:rPr lang="en-US" sz="1600" dirty="0" err="1" smtClean="0"/>
              <a:t>Vodovar</a:t>
            </a:r>
            <a:r>
              <a:rPr lang="en-US" sz="1600" dirty="0" smtClean="0"/>
              <a:t>. Unraveling </a:t>
            </a:r>
            <a:r>
              <a:rPr lang="en-US" sz="1600" dirty="0"/>
              <a:t>N-Terminal Pro–B-Type Natriuretic Peptide: Another Piece to a Very Complex Puzzle in Heart Failure </a:t>
            </a:r>
            <a:r>
              <a:rPr lang="en-US" sz="1600" dirty="0" smtClean="0"/>
              <a:t>Patients. Clinical </a:t>
            </a:r>
            <a:r>
              <a:rPr lang="en-US" sz="1600" dirty="0"/>
              <a:t>Chemistry 2015; v. 61, p.1016-1018. </a:t>
            </a:r>
            <a:r>
              <a:rPr lang="en-US" sz="1600" dirty="0">
                <a:hlinkClick r:id="rId2"/>
              </a:rPr>
              <a:t>http://</a:t>
            </a:r>
            <a:r>
              <a:rPr lang="en-US" sz="1600" dirty="0" smtClean="0">
                <a:hlinkClick r:id="rId2"/>
              </a:rPr>
              <a:t>www.clinchem.org/content/61/8/1016.full</a:t>
            </a:r>
            <a:r>
              <a:rPr lang="en-US" sz="1600" dirty="0" smtClean="0"/>
              <a:t>  </a:t>
            </a:r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421490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151" y="532764"/>
            <a:ext cx="7250202" cy="747396"/>
          </a:xfrm>
        </p:spPr>
        <p:txBody>
          <a:bodyPr/>
          <a:lstStyle/>
          <a:p>
            <a:r>
              <a:rPr lang="en-US" dirty="0" smtClean="0"/>
              <a:t>Results-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18494" y="1401285"/>
            <a:ext cx="7793356" cy="4198882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 smtClean="0"/>
              <a:t>NT-</a:t>
            </a:r>
            <a:r>
              <a:rPr lang="en-GB" sz="2200" dirty="0" err="1" smtClean="0"/>
              <a:t>proBNP</a:t>
            </a:r>
            <a:r>
              <a:rPr lang="en-GB" sz="2200" dirty="0" smtClean="0"/>
              <a:t> </a:t>
            </a:r>
            <a:r>
              <a:rPr lang="en-GB" sz="2200" dirty="0"/>
              <a:t>concentrations were markedly increased after pre-treatment with </a:t>
            </a:r>
            <a:r>
              <a:rPr lang="en-GB" sz="2200" dirty="0" err="1"/>
              <a:t>deglycosylation</a:t>
            </a:r>
            <a:r>
              <a:rPr lang="en-GB" sz="2200" dirty="0"/>
              <a:t> </a:t>
            </a:r>
            <a:r>
              <a:rPr lang="en-GB" sz="2200" dirty="0" smtClean="0"/>
              <a:t>enzymes, but correlated with NT-</a:t>
            </a:r>
            <a:r>
              <a:rPr lang="en-GB" sz="2200" dirty="0" err="1" smtClean="0"/>
              <a:t>proBNP</a:t>
            </a:r>
            <a:r>
              <a:rPr lang="en-GB" sz="2200" dirty="0" smtClean="0"/>
              <a:t> concentrations measured in standard EDTA tubes</a:t>
            </a:r>
          </a:p>
          <a:p>
            <a:pPr>
              <a:spcAft>
                <a:spcPts val="600"/>
              </a:spcAft>
              <a:buNone/>
            </a:pPr>
            <a:endParaRPr lang="en-GB" sz="800" dirty="0" smtClean="0"/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The </a:t>
            </a:r>
            <a:r>
              <a:rPr lang="en-GB" sz="2200" dirty="0" err="1"/>
              <a:t>AUC</a:t>
            </a:r>
            <a:r>
              <a:rPr lang="en-GB" sz="2200" dirty="0"/>
              <a:t> to separate </a:t>
            </a:r>
            <a:r>
              <a:rPr lang="en-GB" sz="2200" dirty="0" err="1"/>
              <a:t>HF</a:t>
            </a:r>
            <a:r>
              <a:rPr lang="en-GB" sz="2200" dirty="0"/>
              <a:t> patients vs. patients with non-</a:t>
            </a:r>
            <a:r>
              <a:rPr lang="en-GB" sz="2200" dirty="0" err="1"/>
              <a:t>HF</a:t>
            </a:r>
            <a:r>
              <a:rPr lang="en-GB" sz="2200" dirty="0"/>
              <a:t> related </a:t>
            </a:r>
            <a:r>
              <a:rPr lang="en-GB" sz="2200" dirty="0" err="1"/>
              <a:t>dyspnea</a:t>
            </a:r>
            <a:r>
              <a:rPr lang="en-GB" sz="2200" dirty="0"/>
              <a:t> was 0.871 (95% CI 0.829-0.907) for </a:t>
            </a:r>
            <a:r>
              <a:rPr lang="en-GB" sz="2200" dirty="0" err="1"/>
              <a:t>deglycosylated</a:t>
            </a:r>
            <a:r>
              <a:rPr lang="en-GB" sz="2200" dirty="0"/>
              <a:t> NT-</a:t>
            </a:r>
            <a:r>
              <a:rPr lang="en-GB" sz="2200" dirty="0" err="1"/>
              <a:t>proBNP</a:t>
            </a:r>
            <a:r>
              <a:rPr lang="en-GB" sz="2200" dirty="0"/>
              <a:t> vs. </a:t>
            </a:r>
            <a:r>
              <a:rPr lang="en-GB" sz="2200" dirty="0" err="1"/>
              <a:t>AUC</a:t>
            </a:r>
            <a:r>
              <a:rPr lang="en-GB" sz="2200" dirty="0"/>
              <a:t>=0.852 (0.807-0.890) for NT-</a:t>
            </a:r>
            <a:r>
              <a:rPr lang="en-GB" sz="2200" dirty="0" err="1"/>
              <a:t>proBNP</a:t>
            </a:r>
            <a:r>
              <a:rPr lang="en-GB" sz="2200" dirty="0"/>
              <a:t> measurements in standard </a:t>
            </a:r>
            <a:r>
              <a:rPr lang="en-GB" sz="2200" dirty="0" err="1"/>
              <a:t>EDTA</a:t>
            </a:r>
            <a:r>
              <a:rPr lang="en-GB" sz="2200" dirty="0"/>
              <a:t> </a:t>
            </a:r>
            <a:r>
              <a:rPr lang="en-GB" sz="2200" dirty="0" smtClean="0"/>
              <a:t>plasma</a:t>
            </a:r>
            <a:endParaRPr lang="en-GB" sz="2200" dirty="0"/>
          </a:p>
          <a:p>
            <a:pPr marL="0" indent="0">
              <a:spcAft>
                <a:spcPts val="600"/>
              </a:spcAft>
              <a:buNone/>
            </a:pPr>
            <a:endParaRPr lang="en-GB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53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5834" y="696003"/>
            <a:ext cx="502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+mj-lt"/>
              </a:rPr>
              <a:t>Patients characteristics</a:t>
            </a:r>
            <a:endParaRPr lang="en-US" sz="3200" b="1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39546" y="5597004"/>
            <a:ext cx="6052807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B11F24"/>
                </a:solidFill>
              </a:rPr>
              <a:t>Table 1</a:t>
            </a:r>
            <a:r>
              <a:rPr lang="en-US" dirty="0" smtClean="0">
                <a:solidFill>
                  <a:srgbClr val="B11F24"/>
                </a:solidFill>
              </a:rPr>
              <a:t>. </a:t>
            </a:r>
            <a:r>
              <a:rPr lang="en-US" dirty="0"/>
              <a:t>Descriptive statistics on admission for patients hospitalized with </a:t>
            </a:r>
            <a:r>
              <a:rPr lang="en-US" dirty="0" smtClean="0"/>
              <a:t>dyspnea (selected key variables)</a:t>
            </a:r>
            <a:r>
              <a:rPr lang="en-US" dirty="0" smtClean="0">
                <a:solidFill>
                  <a:srgbClr val="B11F24"/>
                </a:solidFill>
              </a:rPr>
              <a:t> </a:t>
            </a:r>
            <a:endParaRPr lang="en-US" i="1" dirty="0"/>
          </a:p>
        </p:txBody>
      </p:sp>
      <p:grpSp>
        <p:nvGrpSpPr>
          <p:cNvPr id="11" name="Group 10"/>
          <p:cNvGrpSpPr/>
          <p:nvPr/>
        </p:nvGrpSpPr>
        <p:grpSpPr>
          <a:xfrm>
            <a:off x="376516" y="1694329"/>
            <a:ext cx="8183501" cy="3366628"/>
            <a:chOff x="165833" y="1560801"/>
            <a:chExt cx="8771977" cy="361950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7157" y="1560801"/>
              <a:ext cx="8770653" cy="168519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370"/>
            <a:stretch/>
          </p:blipFill>
          <p:spPr>
            <a:xfrm>
              <a:off x="165833" y="3299012"/>
              <a:ext cx="8770653" cy="77933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495"/>
            <a:stretch/>
          </p:blipFill>
          <p:spPr>
            <a:xfrm>
              <a:off x="165833" y="4105835"/>
              <a:ext cx="8770653" cy="1074474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630432" y="1551138"/>
            <a:ext cx="7112727" cy="351734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5716" y="696003"/>
            <a:ext cx="83340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+mj-lt"/>
              </a:rPr>
              <a:t>NT-</a:t>
            </a:r>
            <a:r>
              <a:rPr lang="en-GB" sz="2000" b="1" dirty="0" err="1">
                <a:latin typeface="+mj-lt"/>
              </a:rPr>
              <a:t>proBNP</a:t>
            </a:r>
            <a:r>
              <a:rPr lang="en-GB" sz="2000" b="1" dirty="0">
                <a:latin typeface="+mj-lt"/>
              </a:rPr>
              <a:t> concentrations in </a:t>
            </a:r>
            <a:r>
              <a:rPr lang="en-GB" sz="2000" b="1" dirty="0" err="1">
                <a:latin typeface="+mj-lt"/>
              </a:rPr>
              <a:t>EDTA</a:t>
            </a:r>
            <a:r>
              <a:rPr lang="en-GB" sz="2000" b="1" dirty="0">
                <a:latin typeface="+mj-lt"/>
              </a:rPr>
              <a:t> plasma samples with and without </a:t>
            </a:r>
            <a:r>
              <a:rPr lang="en-GB" sz="2000" b="1" dirty="0" err="1">
                <a:latin typeface="+mj-lt"/>
              </a:rPr>
              <a:t>deglycosylation</a:t>
            </a:r>
            <a:r>
              <a:rPr lang="en-GB" sz="2000" b="1" dirty="0">
                <a:latin typeface="+mj-lt"/>
              </a:rPr>
              <a:t> </a:t>
            </a:r>
            <a:r>
              <a:rPr lang="en-GB" sz="2000" b="1" dirty="0" smtClean="0">
                <a:latin typeface="+mj-lt"/>
              </a:rPr>
              <a:t>enzymes </a:t>
            </a:r>
            <a:endParaRPr lang="en-US" sz="2000" b="1" dirty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66306" y="4858340"/>
            <a:ext cx="6345544" cy="149271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rgbClr val="B11F24"/>
                </a:solidFill>
              </a:rPr>
              <a:t>Figure 2. </a:t>
            </a:r>
            <a:r>
              <a:rPr lang="en-GB" sz="1300" dirty="0"/>
              <a:t>(A) NT-</a:t>
            </a:r>
            <a:r>
              <a:rPr lang="en-GB" sz="1300" dirty="0" err="1"/>
              <a:t>proBNP</a:t>
            </a:r>
            <a:r>
              <a:rPr lang="en-GB" sz="1300" dirty="0"/>
              <a:t> concentrations in </a:t>
            </a:r>
            <a:r>
              <a:rPr lang="en-GB" sz="1300" dirty="0" err="1"/>
              <a:t>EDTA</a:t>
            </a:r>
            <a:r>
              <a:rPr lang="en-GB" sz="1300" dirty="0"/>
              <a:t> plasma samples with and without </a:t>
            </a:r>
            <a:r>
              <a:rPr lang="en-GB" sz="1300" dirty="0" err="1"/>
              <a:t>deglycosylation</a:t>
            </a:r>
            <a:r>
              <a:rPr lang="en-GB" sz="1300" dirty="0"/>
              <a:t> enzymes. </a:t>
            </a:r>
            <a:r>
              <a:rPr lang="en-US" sz="1300" dirty="0"/>
              <a:t>The horizontal line within the box represents the median concentration, the boundaries of the box quartiles 1-3, and the whiskers range (maximum value restricted to 1.5 x interquartile range from the median). </a:t>
            </a:r>
            <a:r>
              <a:rPr lang="en-GB" sz="1300" dirty="0"/>
              <a:t>(B) Scatter plot of NT-</a:t>
            </a:r>
            <a:r>
              <a:rPr lang="en-GB" sz="1300" dirty="0" err="1"/>
              <a:t>proBNP</a:t>
            </a:r>
            <a:r>
              <a:rPr lang="en-GB" sz="1300" dirty="0"/>
              <a:t> concentrations in </a:t>
            </a:r>
            <a:r>
              <a:rPr lang="en-GB" sz="1300" dirty="0" err="1"/>
              <a:t>EDTA</a:t>
            </a:r>
            <a:r>
              <a:rPr lang="en-GB" sz="1300" dirty="0"/>
              <a:t> plasma samples with and without </a:t>
            </a:r>
            <a:r>
              <a:rPr lang="en-GB" sz="1300" dirty="0" err="1"/>
              <a:t>deglycosylation</a:t>
            </a:r>
            <a:r>
              <a:rPr lang="en-GB" sz="1300" dirty="0"/>
              <a:t> enzymes. (C) Scatter plot of NT-</a:t>
            </a:r>
            <a:r>
              <a:rPr lang="en-GB" sz="1300" dirty="0" err="1"/>
              <a:t>proBNP</a:t>
            </a:r>
            <a:r>
              <a:rPr lang="en-GB" sz="1300" dirty="0"/>
              <a:t> concentrations in normal </a:t>
            </a:r>
            <a:r>
              <a:rPr lang="en-GB" sz="1300" dirty="0" err="1"/>
              <a:t>EDTA</a:t>
            </a:r>
            <a:r>
              <a:rPr lang="en-GB" sz="1300" dirty="0"/>
              <a:t> plasma samples and </a:t>
            </a:r>
            <a:r>
              <a:rPr lang="en-GB" sz="1300" dirty="0" err="1"/>
              <a:t>EDTA</a:t>
            </a:r>
            <a:r>
              <a:rPr lang="en-GB" sz="1300" dirty="0"/>
              <a:t> plasma samples spiked with phosphate buffer.</a:t>
            </a:r>
            <a:r>
              <a:rPr lang="en-US" sz="1300" dirty="0" smtClean="0">
                <a:solidFill>
                  <a:srgbClr val="B11F24"/>
                </a:solidFill>
              </a:rPr>
              <a:t> </a:t>
            </a:r>
            <a:endParaRPr lang="en-US" sz="1300" i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417" b="35902"/>
          <a:stretch/>
        </p:blipFill>
        <p:spPr>
          <a:xfrm>
            <a:off x="153194" y="1876780"/>
            <a:ext cx="2803734" cy="22261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74" b="50076"/>
          <a:stretch/>
        </p:blipFill>
        <p:spPr>
          <a:xfrm>
            <a:off x="2956928" y="1876780"/>
            <a:ext cx="2960843" cy="245618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02" t="50483"/>
          <a:stretch/>
        </p:blipFill>
        <p:spPr>
          <a:xfrm>
            <a:off x="6034654" y="1819814"/>
            <a:ext cx="2976282" cy="2444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10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32">
      <a:dk1>
        <a:srgbClr val="1F1F1F"/>
      </a:dk1>
      <a:lt1>
        <a:sysClr val="window" lastClr="FFFFFF"/>
      </a:lt1>
      <a:dk2>
        <a:srgbClr val="636463"/>
      </a:dk2>
      <a:lt2>
        <a:srgbClr val="EEECE1"/>
      </a:lt2>
      <a:accent1>
        <a:srgbClr val="B11F24"/>
      </a:accent1>
      <a:accent2>
        <a:srgbClr val="005A84"/>
      </a:accent2>
      <a:accent3>
        <a:srgbClr val="E2A856"/>
      </a:accent3>
      <a:accent4>
        <a:srgbClr val="81ADA8"/>
      </a:accent4>
      <a:accent5>
        <a:srgbClr val="636463"/>
      </a:accent5>
      <a:accent6>
        <a:srgbClr val="328CB6"/>
      </a:accent6>
      <a:hlink>
        <a:srgbClr val="81ADA8"/>
      </a:hlink>
      <a:folHlink>
        <a:srgbClr val="81ADA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1147</TotalTime>
  <Words>971</Words>
  <Application>Microsoft Office PowerPoint</Application>
  <PresentationFormat>On-screen Show (4:3)</PresentationFormat>
  <Paragraphs>99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MS PGothic</vt:lpstr>
      <vt:lpstr>MS PGothic</vt:lpstr>
      <vt:lpstr>Arial</vt:lpstr>
      <vt:lpstr>Calibri</vt:lpstr>
      <vt:lpstr>Courier New</vt:lpstr>
      <vt:lpstr>Times New Roman</vt:lpstr>
      <vt:lpstr>Office Theme</vt:lpstr>
      <vt:lpstr>PowerPoint Presentation</vt:lpstr>
      <vt:lpstr>Introduction</vt:lpstr>
      <vt:lpstr>Introduction – Key Question</vt:lpstr>
      <vt:lpstr>Materials and Methods </vt:lpstr>
      <vt:lpstr>Materials and Methods </vt:lpstr>
      <vt:lpstr>Materials and Methods - Key Question</vt:lpstr>
      <vt:lpstr>Results- diagnosis</vt:lpstr>
      <vt:lpstr>PowerPoint Presentation</vt:lpstr>
      <vt:lpstr>PowerPoint Presentation</vt:lpstr>
      <vt:lpstr>Results - prognosis</vt:lpstr>
      <vt:lpstr>PowerPoint Presentation</vt:lpstr>
      <vt:lpstr>PowerPoint Presentation</vt:lpstr>
      <vt:lpstr>Results- Key questions</vt:lpstr>
      <vt:lpstr>Conclusions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Statistics and Quality Control</dc:title>
  <dc:creator>Christine Page</dc:creator>
  <cp:lastModifiedBy>Alina Foo</cp:lastModifiedBy>
  <cp:revision>143</cp:revision>
  <dcterms:created xsi:type="dcterms:W3CDTF">2015-08-12T13:21:38Z</dcterms:created>
  <dcterms:modified xsi:type="dcterms:W3CDTF">2015-08-14T19:19:59Z</dcterms:modified>
</cp:coreProperties>
</file>