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7" r:id="rId3"/>
    <p:sldId id="269" r:id="rId4"/>
    <p:sldId id="270" r:id="rId5"/>
    <p:sldId id="271" r:id="rId6"/>
    <p:sldId id="277" r:id="rId7"/>
    <p:sldId id="279" r:id="rId8"/>
    <p:sldId id="263" r:id="rId9"/>
    <p:sldId id="266" r:id="rId10"/>
    <p:sldId id="268" r:id="rId11"/>
    <p:sldId id="267" r:id="rId12"/>
    <p:sldId id="265" r:id="rId13"/>
    <p:sldId id="26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0" autoAdjust="0"/>
    <p:restoredTop sz="96433" autoAdjust="0"/>
  </p:normalViewPr>
  <p:slideViewPr>
    <p:cSldViewPr snapToGrid="0" snapToObjects="1">
      <p:cViewPr varScale="1">
        <p:scale>
          <a:sx n="69" d="100"/>
          <a:sy n="69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1959" y="6202800"/>
            <a:ext cx="3675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EAEAEA"/>
                </a:solidFill>
                <a:latin typeface="Minion Pro" pitchFamily="18" charset="0"/>
              </a:rPr>
              <a:t>www.traineecouncil.org</a:t>
            </a:r>
          </a:p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Minion Pro" pitchFamily="18" charset="0"/>
              </a:rPr>
              <a:t>©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Minion Pro" pitchFamily="18" charset="0"/>
              </a:rPr>
              <a:t>Clinical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Minion Pro" pitchFamily="18" charset="0"/>
              </a:rPr>
              <a:t>Chemistry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Minion Pro" pitchFamily="18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 smtClean="0">
                <a:solidFill>
                  <a:srgbClr val="B11F24"/>
                </a:solidFill>
              </a:rPr>
              <a:t>Journal Club</a:t>
            </a:r>
            <a:endParaRPr lang="en-US" sz="5400" b="0" dirty="0">
              <a:solidFill>
                <a:srgbClr val="B11F24"/>
              </a:solidFill>
            </a:endParaRP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 smtClean="0"/>
              <a:t>Slide headline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text goes here.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616637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03" y="4613588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60" y="4613588"/>
            <a:ext cx="476340" cy="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6200" y="4100825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chem.org/content/61/1/4.ful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9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1200" b="1" dirty="0">
                <a:latin typeface="Arial" pitchFamily="34" charset="0"/>
                <a:cs typeface="Arial" pitchFamily="34" charset="0"/>
              </a:rPr>
              <a:t>Extreme PCR: Efficient and 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Specific </a:t>
            </a:r>
            <a:r>
              <a:rPr lang="en-US" sz="11200" b="1" dirty="0">
                <a:latin typeface="Arial" pitchFamily="34" charset="0"/>
                <a:cs typeface="Arial" pitchFamily="34" charset="0"/>
              </a:rPr>
              <a:t>DNA Amplification in 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15–60 Seconds</a:t>
            </a:r>
          </a:p>
          <a:p>
            <a:pPr marL="0" indent="0">
              <a:buFont typeface="Arial" charset="0"/>
              <a:buNone/>
              <a:defRPr/>
            </a:pPr>
            <a:endParaRPr lang="fi-FI" sz="7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fi-FI" sz="7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J.S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Farrar and 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C.T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. Wittwer</a:t>
            </a: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800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b="1" dirty="0" smtClean="0">
                <a:latin typeface="Arial" pitchFamily="34" charset="0"/>
                <a:cs typeface="Arial" pitchFamily="34" charset="0"/>
              </a:rPr>
              <a:t>January 2015</a:t>
            </a:r>
            <a:endParaRPr lang="en-US" sz="8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8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www.clinchem.org/content/61/1/145.full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1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© Copyright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2015 by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the American Association for Clinical Chemistry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2" y="1971073"/>
            <a:ext cx="3492152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171436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B11F24"/>
                </a:solidFill>
                <a:latin typeface="+mj-lt"/>
              </a:rPr>
              <a:t>Results</a:t>
            </a:r>
            <a:endParaRPr lang="en-US" sz="3000" b="1" dirty="0">
              <a:solidFill>
                <a:srgbClr val="B11F24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715" y="5167522"/>
            <a:ext cx="6828312" cy="615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B11F24"/>
                </a:solidFill>
              </a:rPr>
              <a:t>Figure </a:t>
            </a:r>
            <a:r>
              <a:rPr lang="en-US" sz="1200" b="1" dirty="0">
                <a:solidFill>
                  <a:srgbClr val="B11F24"/>
                </a:solidFill>
              </a:rPr>
              <a:t>3. </a:t>
            </a:r>
            <a:r>
              <a:rPr lang="en-US" sz="1100" b="1" dirty="0" smtClean="0"/>
              <a:t>(</a:t>
            </a:r>
            <a:r>
              <a:rPr lang="en-US" sz="1100" b="1" dirty="0"/>
              <a:t>A)</a:t>
            </a:r>
            <a:r>
              <a:rPr lang="en-US" sz="1100" dirty="0"/>
              <a:t>, Fluorescence versus cycle number. </a:t>
            </a:r>
            <a:r>
              <a:rPr lang="en-US" sz="1100" b="1" dirty="0"/>
              <a:t>(B)</a:t>
            </a:r>
            <a:r>
              <a:rPr lang="en-US" sz="1100" dirty="0"/>
              <a:t>, </a:t>
            </a:r>
            <a:r>
              <a:rPr lang="en-US" sz="1100" dirty="0" err="1"/>
              <a:t>Cq</a:t>
            </a:r>
            <a:r>
              <a:rPr lang="en-US" sz="1100" dirty="0"/>
              <a:t> versus log10 (initial template copies) plots for amplification of a 102-bp fragment of </a:t>
            </a:r>
            <a:r>
              <a:rPr lang="en-US" sz="1100" i="1" dirty="0"/>
              <a:t>NQO1</a:t>
            </a:r>
            <a:r>
              <a:rPr lang="en-US" sz="1100" dirty="0"/>
              <a:t> (</a:t>
            </a:r>
            <a:r>
              <a:rPr lang="en-US" sz="1100" dirty="0" smtClean="0"/>
              <a:t>50 cycles</a:t>
            </a:r>
            <a:r>
              <a:rPr lang="en-US" sz="1100" dirty="0"/>
              <a:t>, 1.93 s/cycle). Reactions were performed in quadruplicate with 2 μmol/L polymerase and 8 μmol/L of each primer. The </a:t>
            </a:r>
            <a:r>
              <a:rPr lang="en-US" sz="1100" dirty="0" smtClean="0"/>
              <a:t>calculated efficiency </a:t>
            </a:r>
            <a:r>
              <a:rPr lang="en-US" sz="1100" dirty="0"/>
              <a:t>was 95.8%.</a:t>
            </a:r>
            <a:endParaRPr lang="en-US" sz="1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145"/>
          <a:stretch/>
        </p:blipFill>
        <p:spPr>
          <a:xfrm>
            <a:off x="563460" y="1760164"/>
            <a:ext cx="8388823" cy="3390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717" y="1020223"/>
            <a:ext cx="82461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/>
              <a:t>Efficiency and sensitivity are </a:t>
            </a:r>
            <a:r>
              <a:rPr lang="en-US" sz="2100" dirty="0" smtClean="0"/>
              <a:t>not compromised </a:t>
            </a:r>
            <a:r>
              <a:rPr lang="en-US" sz="2100" dirty="0"/>
              <a:t>by extreme </a:t>
            </a:r>
            <a:r>
              <a:rPr lang="en-US" sz="2100" dirty="0" smtClean="0"/>
              <a:t>PCR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563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641" y="3338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B11F24"/>
                </a:solidFill>
                <a:latin typeface="+mj-lt"/>
              </a:rPr>
              <a:t>Results</a:t>
            </a:r>
            <a:endParaRPr lang="en-US" sz="3000" b="1" dirty="0">
              <a:solidFill>
                <a:srgbClr val="B11F24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4258" y="5047027"/>
            <a:ext cx="6563170" cy="18004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B11F24"/>
                </a:solidFill>
              </a:rPr>
              <a:t>Figure 4.</a:t>
            </a:r>
            <a:r>
              <a:rPr lang="en-US" sz="1200" b="1" dirty="0"/>
              <a:t> </a:t>
            </a:r>
            <a:r>
              <a:rPr lang="en-US" sz="1100" b="1" dirty="0" smtClean="0"/>
              <a:t>(</a:t>
            </a:r>
            <a:r>
              <a:rPr lang="en-US" sz="1100" b="1" dirty="0"/>
              <a:t>A)</a:t>
            </a:r>
            <a:r>
              <a:rPr lang="en-US" sz="1100" dirty="0"/>
              <a:t>, Polymerase and primer optimization for the amplification of a 300-bp synthetic template (20 cycles, 4.9 s/cycle). A combined </a:t>
            </a:r>
            <a:r>
              <a:rPr lang="en-US" sz="1100" dirty="0" smtClean="0"/>
              <a:t>annealing/extension </a:t>
            </a:r>
            <a:r>
              <a:rPr lang="en-US" sz="1100" dirty="0"/>
              <a:t>step of 4 s at 76 °C was used </a:t>
            </a:r>
            <a:r>
              <a:rPr lang="en-US" sz="1100" dirty="0" smtClean="0"/>
              <a:t>for amplification</a:t>
            </a:r>
            <a:r>
              <a:rPr lang="en-US" sz="1100" dirty="0"/>
              <a:t>. </a:t>
            </a:r>
            <a:r>
              <a:rPr lang="en-US" sz="1100" b="1" dirty="0"/>
              <a:t>(B)</a:t>
            </a:r>
            <a:r>
              <a:rPr lang="en-US" sz="1100" dirty="0"/>
              <a:t>, Fluorescence vs cycle number plots for PCR amplification of a 500-bp </a:t>
            </a:r>
            <a:r>
              <a:rPr lang="en-US" sz="1100" dirty="0" smtClean="0"/>
              <a:t>synthetic template </a:t>
            </a:r>
            <a:r>
              <a:rPr lang="en-US" sz="1100" dirty="0"/>
              <a:t>using KAPA2G FAST polymerase and 1- to 5-s extension times. </a:t>
            </a:r>
            <a:r>
              <a:rPr lang="en-US" sz="1100" b="1" dirty="0"/>
              <a:t>(C)</a:t>
            </a:r>
            <a:r>
              <a:rPr lang="en-US" sz="1100" dirty="0"/>
              <a:t>, Minimum observed extension times required for </a:t>
            </a:r>
            <a:r>
              <a:rPr lang="en-US" sz="1100" dirty="0" smtClean="0"/>
              <a:t>efficient amplification </a:t>
            </a:r>
            <a:r>
              <a:rPr lang="en-US" sz="1100" dirty="0"/>
              <a:t>of 100- to 500-bp synthetic templates using 2 μmol/L polymerase and 4 μmol/L of each primer. The extension lengths </a:t>
            </a:r>
            <a:r>
              <a:rPr lang="en-US" sz="1100" dirty="0" smtClean="0"/>
              <a:t>are smaller </a:t>
            </a:r>
            <a:r>
              <a:rPr lang="en-US" sz="1100" dirty="0"/>
              <a:t>than the product lengths to account for the primers. An approximate equation that relates product size (</a:t>
            </a:r>
            <a:r>
              <a:rPr lang="en-US" sz="1100" i="1" dirty="0"/>
              <a:t>p</a:t>
            </a:r>
            <a:r>
              <a:rPr lang="en-US" sz="1100" dirty="0"/>
              <a:t>) in base pairs to the </a:t>
            </a:r>
            <a:r>
              <a:rPr lang="en-US" sz="1100" dirty="0" smtClean="0"/>
              <a:t>predicted minimal </a:t>
            </a:r>
            <a:r>
              <a:rPr lang="en-US" sz="1100" dirty="0"/>
              <a:t>extension time (</a:t>
            </a:r>
            <a:r>
              <a:rPr lang="en-US" sz="1100" i="1" dirty="0"/>
              <a:t>t</a:t>
            </a:r>
            <a:r>
              <a:rPr lang="en-US" sz="1100" dirty="0"/>
              <a:t>) in s is </a:t>
            </a:r>
            <a:r>
              <a:rPr lang="en-US" sz="1100" i="1" dirty="0"/>
              <a:t>t</a:t>
            </a:r>
            <a:r>
              <a:rPr lang="en-US" sz="1100" dirty="0"/>
              <a:t>=0.016</a:t>
            </a:r>
            <a:r>
              <a:rPr lang="en-US" sz="1100" i="1" dirty="0"/>
              <a:t>p</a:t>
            </a:r>
            <a:r>
              <a:rPr lang="en-US" sz="1100" dirty="0"/>
              <a:t>−0.2 with 2 μmol/L </a:t>
            </a:r>
            <a:r>
              <a:rPr lang="en-US" sz="1100" dirty="0" err="1"/>
              <a:t>KlenTaq</a:t>
            </a:r>
            <a:r>
              <a:rPr lang="en-US" sz="1100" dirty="0"/>
              <a:t> polymerase and 4 μmol/L of each primer at 76 °C. −d</a:t>
            </a:r>
            <a:r>
              <a:rPr lang="en-US" sz="1100" i="1" dirty="0"/>
              <a:t>F</a:t>
            </a:r>
            <a:r>
              <a:rPr lang="en-US" sz="1100" dirty="0"/>
              <a:t>/</a:t>
            </a:r>
            <a:r>
              <a:rPr lang="en-US" sz="1100" dirty="0" err="1"/>
              <a:t>d</a:t>
            </a:r>
            <a:r>
              <a:rPr lang="en-US" sz="1100" i="1" dirty="0" err="1"/>
              <a:t>T</a:t>
            </a:r>
            <a:r>
              <a:rPr lang="en-US" sz="1100" dirty="0"/>
              <a:t>, </a:t>
            </a:r>
            <a:r>
              <a:rPr lang="en-US" sz="1100" dirty="0" smtClean="0"/>
              <a:t>negative first </a:t>
            </a:r>
            <a:r>
              <a:rPr lang="en-US" sz="1100" dirty="0"/>
              <a:t>derivative of fluorescence with respect to temperature</a:t>
            </a:r>
            <a:r>
              <a:rPr lang="en-US" sz="1100" dirty="0" smtClean="0"/>
              <a:t>.</a:t>
            </a:r>
            <a:endParaRPr lang="en-US" sz="1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41" y="333800"/>
            <a:ext cx="4103663" cy="47346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85347"/>
            <a:ext cx="269424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/>
              <a:t>Required extension times depend on PCR product length and the </a:t>
            </a:r>
            <a:r>
              <a:rPr lang="en-US" sz="2100" dirty="0" smtClean="0"/>
              <a:t>type of </a:t>
            </a:r>
            <a:r>
              <a:rPr lang="en-US" sz="2100" dirty="0"/>
              <a:t>polymerase used for </a:t>
            </a:r>
            <a:r>
              <a:rPr lang="en-US" sz="2100" dirty="0" smtClean="0"/>
              <a:t>amplification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563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Question 3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/>
              <a:t>This study did not use a “hot-start” method. Instead, reactions were prepared on ice and quickly transferred to the instrument.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b="1" dirty="0" smtClean="0"/>
              <a:t>What aspects of extreme PCR improve specificity and help prevent primer-dimers from amplifying?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09507"/>
            <a:ext cx="5129808" cy="747396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Conclusions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4005" y="956903"/>
            <a:ext cx="8401071" cy="500806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700" b="1" dirty="0" smtClean="0"/>
              <a:t>Increasing primer and polymerase concentrations to match temperature cycling speeds results in efficient, specific, high-yield PCR from human genomic DNA in 15-60 </a:t>
            </a:r>
            <a:r>
              <a:rPr lang="en-US" sz="2700" b="1" dirty="0" err="1" smtClean="0"/>
              <a:t>s</a:t>
            </a:r>
            <a:endParaRPr lang="en-US" sz="2700" b="1" dirty="0" smtClean="0"/>
          </a:p>
          <a:p>
            <a:pPr marL="0" indent="0">
              <a:buNone/>
            </a:pPr>
            <a:endParaRPr lang="en-US" sz="27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 smtClean="0"/>
              <a:t>Extreme PCR demonstrates the feasibility of while-you-wait testing for any application where time to results is critical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7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700" b="1" dirty="0" smtClean="0"/>
              <a:t>Practical implementation of extreme PCR will require further innovations in instrumentation and sample preparation methods*</a:t>
            </a:r>
          </a:p>
          <a:p>
            <a:pPr marL="0" indent="0">
              <a:buNone/>
            </a:pPr>
            <a:endParaRPr lang="en-US" altLang="ja-JP" sz="2100" i="1" dirty="0" smtClean="0"/>
          </a:p>
          <a:p>
            <a:pPr marL="0" indent="0">
              <a:buNone/>
            </a:pPr>
            <a:r>
              <a:rPr lang="en-US" altLang="ja-JP" sz="2100" i="1" dirty="0" smtClean="0"/>
              <a:t>*See </a:t>
            </a:r>
            <a:r>
              <a:rPr lang="en-US" altLang="ja-JP" sz="2100" i="1" dirty="0"/>
              <a:t>Editorial by </a:t>
            </a:r>
            <a:r>
              <a:rPr lang="en-US" altLang="ja-JP" sz="2100" i="1" dirty="0" smtClean="0"/>
              <a:t>Mackay JF. Taking it to the Extreme: PCR at </a:t>
            </a:r>
            <a:r>
              <a:rPr lang="en-US" altLang="ja-JP" sz="2100" i="1" dirty="0" err="1" smtClean="0"/>
              <a:t>Wittwerspeed</a:t>
            </a:r>
            <a:r>
              <a:rPr lang="en-US" altLang="ja-JP" sz="2100" i="1" dirty="0" smtClean="0"/>
              <a:t>. </a:t>
            </a:r>
            <a:r>
              <a:rPr lang="en-US" altLang="ja-JP" sz="2100" i="1" dirty="0"/>
              <a:t>Clinical Chemistry </a:t>
            </a:r>
            <a:r>
              <a:rPr lang="en-US" altLang="ja-JP" sz="2100" i="1" dirty="0" smtClean="0"/>
              <a:t>2015; </a:t>
            </a:r>
            <a:r>
              <a:rPr lang="en-US" altLang="ja-JP" sz="2100" i="1" dirty="0" smtClean="0"/>
              <a:t>61: </a:t>
            </a:r>
            <a:r>
              <a:rPr lang="en-US" altLang="ja-JP" sz="2100" i="1" dirty="0" smtClean="0"/>
              <a:t>4-5</a:t>
            </a:r>
            <a:r>
              <a:rPr lang="en-US" altLang="ja-JP" sz="2100" i="1" dirty="0"/>
              <a:t>. </a:t>
            </a:r>
            <a:r>
              <a:rPr lang="en-US" altLang="ja-JP" sz="2100" i="1" dirty="0">
                <a:hlinkClick r:id="rId2"/>
              </a:rPr>
              <a:t>http://www.clinchem.org/content/61/1/4.full</a:t>
            </a:r>
            <a:r>
              <a:rPr lang="en-US" altLang="ja-JP" sz="2100" i="1" dirty="0"/>
              <a:t>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73" y="198082"/>
            <a:ext cx="2864025" cy="605222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Introduction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9373" y="1185127"/>
            <a:ext cx="8316743" cy="4757468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7400" b="1" dirty="0" smtClean="0"/>
              <a:t>PCR is a fundamental technique in molecular biology and diagnostics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Temperature cycling allows 3 distinct but overlapping </a:t>
            </a:r>
            <a:r>
              <a:rPr lang="en-US" sz="6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events to occur: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DNA denaturation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Primer annealing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Polymerase extension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Repeated temperature cycling results in exponential DNA amplification</a:t>
            </a:r>
            <a:endParaRPr lang="en-US" sz="5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sz="5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7400" b="1" dirty="0" smtClean="0"/>
              <a:t>Despite its origin over 30 years ago, details about the kinetic limits of PCR are poorly understood</a:t>
            </a:r>
            <a:endParaRPr lang="en-US" sz="7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PCR initially took hours to perform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However, research in the early 1990s was able to reduce the time required for PCR down to 10-30 minutes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74" y="115504"/>
            <a:ext cx="2555192" cy="747396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Introduction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6374" y="982230"/>
            <a:ext cx="8562886" cy="52266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In the last 20 years, many groups have tried to reduce PCR times to &lt;5 minutes using a variety of methods to temperature cycle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 and cool water for heat transfer through metal blocks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Infrared-mediated temperature cycling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Vapor pressure-augmented continuous flow PCR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PCR within glass capillaries submerged in heated and cooled liquid gallium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Despite these efforts, practical PCR amplification in &lt; 5 minutes from complex genomic DNA has been elusive</a:t>
            </a:r>
            <a:endParaRPr lang="en-US" sz="3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efforts have focused on simple targets (previously amplified PCR products, plasmids, viruses, bacteria) with high initial template concentrations</a:t>
            </a:r>
            <a:endParaRPr lang="en-US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PCR cycle times were reduced from 20 to 2 s, efficiency and yield were compromised and then PCR typically failed entirely</a:t>
            </a:r>
            <a:endParaRPr lang="en-US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Question 1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/>
              <a:t>What factors limit the speed of PCR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280191"/>
            <a:ext cx="7250202" cy="747396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Materials and Methods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8743" y="1243322"/>
            <a:ext cx="8286529" cy="46447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Prototype instruments were developed to temperature cycle</a:t>
            </a:r>
            <a:r>
              <a:rPr lang="en-US" b="1" dirty="0"/>
              <a:t> 1-to </a:t>
            </a:r>
            <a:r>
              <a:rPr lang="en-US" b="1" dirty="0" smtClean="0"/>
              <a:t>5-µL </a:t>
            </a:r>
            <a:r>
              <a:rPr lang="en-US" b="1" dirty="0"/>
              <a:t>samples</a:t>
            </a:r>
            <a:r>
              <a:rPr lang="en-US" b="1" dirty="0" smtClean="0"/>
              <a:t> at extreme speeds from 0.4 to 2.0 </a:t>
            </a:r>
            <a:r>
              <a:rPr lang="en-US" b="1" dirty="0" err="1" smtClean="0"/>
              <a:t>s</a:t>
            </a:r>
            <a:r>
              <a:rPr lang="en-US" b="1" dirty="0" smtClean="0"/>
              <a:t>/cycle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Combined annealing/extension temperatures were 62-76°C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Denaturation temperatures were 85-92°C</a:t>
            </a:r>
          </a:p>
          <a:p>
            <a:pPr lvl="1">
              <a:buNone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Primer and polymerase concentrations were increased 10-to 20- fold above typical concentrations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was done to match the kinetics of primer annealing and polymerase extension to the faster temperature cycling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Materials and Methods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3826" y="1738126"/>
            <a:ext cx="8145991" cy="37941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Analytical specificity and yield were assessed on agarose gels and by high resolution melting analysis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Analytical sensitivity and amplification efficiency were demonstrated by real-time optical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 smtClean="0">
                <a:solidFill>
                  <a:srgbClr val="B11F24"/>
                </a:solidFill>
              </a:rPr>
              <a:t>Question 2</a:t>
            </a:r>
            <a:endParaRPr lang="en-US" dirty="0">
              <a:solidFill>
                <a:srgbClr val="B11F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014" y="1738126"/>
            <a:ext cx="8289421" cy="37941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b="1" dirty="0" smtClean="0"/>
              <a:t>Why is real-time optical monitoring of PCR more informative than simple end-point analysis?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205" y="149822"/>
            <a:ext cx="1671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B11F24"/>
                </a:solidFill>
                <a:latin typeface="+mj-lt"/>
              </a:rPr>
              <a:t>Results</a:t>
            </a:r>
            <a:endParaRPr lang="en-US" sz="3000" b="1" dirty="0">
              <a:solidFill>
                <a:srgbClr val="B11F24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2228" y="4637457"/>
            <a:ext cx="5673805" cy="18004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B11F24"/>
                </a:solidFill>
              </a:rPr>
              <a:t>Figure 1.</a:t>
            </a:r>
            <a:r>
              <a:rPr lang="en-US" sz="1200" b="1" dirty="0"/>
              <a:t> </a:t>
            </a:r>
            <a:r>
              <a:rPr lang="en-US" sz="1100" b="1" dirty="0" smtClean="0"/>
              <a:t>(A)</a:t>
            </a:r>
            <a:r>
              <a:rPr lang="en-US" sz="1100" dirty="0" smtClean="0"/>
              <a:t>, Sample temperature vs time for 35 cycles of extreme PCR (0.8 s/cycle in red) and rapid-cycle PCR (20.6 s/cycle in blue, obtained on a carousel LightCycler). </a:t>
            </a:r>
            <a:r>
              <a:rPr lang="en-US" sz="1100" b="1" dirty="0" smtClean="0"/>
              <a:t>(B)</a:t>
            </a:r>
            <a:r>
              <a:rPr lang="en-US" sz="1100" dirty="0" smtClean="0"/>
              <a:t>, High-resolution melting of PCR products amplified from human genomic DNA and no-template controls (NTCs). The </a:t>
            </a:r>
            <a:r>
              <a:rPr lang="en-US" sz="1100" i="1" dirty="0" smtClean="0"/>
              <a:t>T</a:t>
            </a:r>
            <a:r>
              <a:rPr lang="en-US" sz="1100" dirty="0" smtClean="0"/>
              <a:t>m of the extreme PCR product is slightly less than that of the rapid-cycle product because of a difference in glycerol concentrations (1.3% vs 0.1%, </a:t>
            </a:r>
            <a:r>
              <a:rPr lang="en-US" sz="1100" dirty="0" err="1" smtClean="0"/>
              <a:t>vol</a:t>
            </a:r>
            <a:r>
              <a:rPr lang="en-US" sz="1100" dirty="0" smtClean="0"/>
              <a:t>/</a:t>
            </a:r>
            <a:r>
              <a:rPr lang="en-US" sz="1100" dirty="0" err="1" smtClean="0"/>
              <a:t>vol</a:t>
            </a:r>
            <a:r>
              <a:rPr lang="en-US" sz="1100" dirty="0" smtClean="0"/>
              <a:t>, respectively) arising from the polymerase storage buffers. The </a:t>
            </a:r>
            <a:r>
              <a:rPr lang="en-US" sz="1100" i="1" dirty="0" smtClean="0"/>
              <a:t>y</a:t>
            </a:r>
            <a:r>
              <a:rPr lang="en-US" sz="1100" dirty="0" smtClean="0"/>
              <a:t>-axis label, abbreviated as−</a:t>
            </a:r>
            <a:r>
              <a:rPr lang="en-US" sz="1100" dirty="0" err="1" smtClean="0"/>
              <a:t>d</a:t>
            </a:r>
            <a:r>
              <a:rPr lang="en-US" sz="1100" i="1" dirty="0" err="1" smtClean="0"/>
              <a:t>F</a:t>
            </a:r>
            <a:r>
              <a:rPr lang="en-US" sz="1100" dirty="0" smtClean="0"/>
              <a:t>/</a:t>
            </a:r>
            <a:r>
              <a:rPr lang="en-US" sz="1100" dirty="0" err="1" smtClean="0"/>
              <a:t>d</a:t>
            </a:r>
            <a:r>
              <a:rPr lang="en-US" sz="1100" i="1" dirty="0" err="1" smtClean="0"/>
              <a:t>T</a:t>
            </a:r>
            <a:r>
              <a:rPr lang="en-US" sz="1100" dirty="0" smtClean="0"/>
              <a:t>, is the negative first derivative of fluorescence with respect to temperature. </a:t>
            </a:r>
            <a:r>
              <a:rPr lang="en-US" sz="1100" b="1" dirty="0" smtClean="0"/>
              <a:t>(C)</a:t>
            </a:r>
            <a:r>
              <a:rPr lang="en-US" sz="1100" dirty="0" smtClean="0"/>
              <a:t>, Agarose gel electrophoresis after extreme (0.8 s cycles) and rapid-cycle (20.6 s cycles) PCR. The lower bands correlate with high primer concentrations. </a:t>
            </a:r>
            <a:r>
              <a:rPr lang="en-US" sz="1100" b="1" dirty="0" smtClean="0"/>
              <a:t>(D)</a:t>
            </a:r>
            <a:r>
              <a:rPr lang="en-US" sz="1100" dirty="0" smtClean="0"/>
              <a:t>, Agarose gel electrophoresis after 10 – 60 cycles of extreme PCR.</a:t>
            </a:r>
            <a:endParaRPr lang="en-US" sz="11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918" t="12470" r="26689" b="28151"/>
          <a:stretch/>
        </p:blipFill>
        <p:spPr>
          <a:xfrm>
            <a:off x="3777321" y="703820"/>
            <a:ext cx="4668712" cy="39336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02" y="711558"/>
            <a:ext cx="36362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DNA amplification of a 45-bp segment of </a:t>
            </a:r>
            <a:r>
              <a:rPr lang="en-US" sz="2000" i="1" dirty="0"/>
              <a:t>KCNE1</a:t>
            </a:r>
            <a:r>
              <a:rPr lang="en-US" sz="2000" dirty="0"/>
              <a:t> by 35 cycles of extreme PCR (&lt;30 s) and conventional rapid-cycle PCR (12 min</a:t>
            </a:r>
            <a:r>
              <a:rPr lang="en-US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20-fold </a:t>
            </a:r>
            <a:r>
              <a:rPr lang="en-US" sz="2000" dirty="0"/>
              <a:t>increase in [primer] (10 vs 0.5 μmol/L) and a 16-fold increase in [polymerase] (1.0 vs 0.064 μmol/L) allowed </a:t>
            </a:r>
            <a:r>
              <a:rPr lang="en-US" sz="2000" dirty="0" smtClean="0"/>
              <a:t>a </a:t>
            </a:r>
            <a:r>
              <a:rPr lang="en-US" sz="2000" dirty="0"/>
              <a:t>26-fold reduction in amplification </a:t>
            </a:r>
            <a:r>
              <a:rPr lang="en-US" sz="2000" dirty="0" smtClean="0"/>
              <a:t>time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102722"/>
            <a:ext cx="163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B11F24"/>
                </a:solidFill>
                <a:latin typeface="+mj-lt"/>
              </a:rPr>
              <a:t>Results</a:t>
            </a:r>
            <a:endParaRPr lang="en-US" sz="3000" b="1" dirty="0">
              <a:solidFill>
                <a:srgbClr val="B11F24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922" y="4979361"/>
            <a:ext cx="7072665" cy="1292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B11F24"/>
                </a:solidFill>
              </a:rPr>
              <a:t>Figure 2.</a:t>
            </a:r>
            <a:r>
              <a:rPr lang="en-US" sz="1200" b="1" dirty="0"/>
              <a:t> </a:t>
            </a:r>
            <a:r>
              <a:rPr lang="en-US" sz="1100" b="1" dirty="0" smtClean="0"/>
              <a:t>(</a:t>
            </a:r>
            <a:r>
              <a:rPr lang="en-US" sz="1100" b="1" dirty="0"/>
              <a:t>A)</a:t>
            </a:r>
            <a:r>
              <a:rPr lang="en-US" sz="1100" dirty="0"/>
              <a:t>, Polymerase and primer optimization for product yield after 35 cycles of 0.73 s each. PCR product yield was measured as the peak </a:t>
            </a:r>
            <a:r>
              <a:rPr lang="en-US" sz="1100" dirty="0" smtClean="0"/>
              <a:t>of derivative </a:t>
            </a:r>
            <a:r>
              <a:rPr lang="en-US" sz="1100" dirty="0"/>
              <a:t>melting curve plots. </a:t>
            </a:r>
            <a:r>
              <a:rPr lang="en-US" sz="1100" b="1" dirty="0"/>
              <a:t>(B)</a:t>
            </a:r>
            <a:r>
              <a:rPr lang="en-US" sz="1100" dirty="0"/>
              <a:t>, Derivative melting curves demonstrate the effect of primer concentration on product yield when using </a:t>
            </a:r>
            <a:r>
              <a:rPr lang="en-US" sz="1100" dirty="0" smtClean="0"/>
              <a:t>4 μmol/L </a:t>
            </a:r>
            <a:r>
              <a:rPr lang="en-US" sz="1100" dirty="0"/>
              <a:t>polymerase. </a:t>
            </a:r>
            <a:r>
              <a:rPr lang="en-US" sz="1100" b="1" dirty="0"/>
              <a:t>(C)</a:t>
            </a:r>
            <a:r>
              <a:rPr lang="en-US" sz="1100" dirty="0"/>
              <a:t>, Agarose gel showing the effect of polymerase concentration on amplification yield using 10 μmol/L of each primer</a:t>
            </a:r>
            <a:r>
              <a:rPr lang="en-US" sz="1100" dirty="0" smtClean="0"/>
              <a:t>. </a:t>
            </a:r>
            <a:r>
              <a:rPr lang="en-US" sz="1100" b="1" dirty="0" smtClean="0"/>
              <a:t>(</a:t>
            </a:r>
            <a:r>
              <a:rPr lang="en-US" sz="1100" b="1" dirty="0"/>
              <a:t>D)</a:t>
            </a:r>
            <a:r>
              <a:rPr lang="en-US" sz="1100" dirty="0"/>
              <a:t>, Sixteen-second amplification of the 49-bp segment of </a:t>
            </a:r>
            <a:r>
              <a:rPr lang="en-US" sz="1100" i="1" dirty="0"/>
              <a:t>IL10RB </a:t>
            </a:r>
            <a:r>
              <a:rPr lang="en-US" sz="1100" dirty="0"/>
              <a:t>(35 cycles, 0.45 s/cycle) using 19-gauge hypodermic needles as </a:t>
            </a:r>
            <a:r>
              <a:rPr lang="en-US" sz="1100" dirty="0" smtClean="0"/>
              <a:t>reaction containers </a:t>
            </a:r>
            <a:r>
              <a:rPr lang="en-US" sz="1100" dirty="0"/>
              <a:t>with 20 μmol/L of each primer and 8 μmol/L polymerase. NTC, no-template control.−d</a:t>
            </a:r>
            <a:r>
              <a:rPr lang="en-US" sz="1100" i="1" dirty="0"/>
              <a:t>F</a:t>
            </a:r>
            <a:r>
              <a:rPr lang="en-US" sz="1100" dirty="0"/>
              <a:t>/</a:t>
            </a:r>
            <a:r>
              <a:rPr lang="en-US" sz="1100" dirty="0" err="1"/>
              <a:t>d</a:t>
            </a:r>
            <a:r>
              <a:rPr lang="en-US" sz="1100" i="1" dirty="0" err="1"/>
              <a:t>T</a:t>
            </a:r>
            <a:r>
              <a:rPr lang="en-US" sz="1100" dirty="0"/>
              <a:t>, negative first derivative of </a:t>
            </a:r>
            <a:r>
              <a:rPr lang="en-US" sz="1100" dirty="0" smtClean="0"/>
              <a:t>fluorescence with </a:t>
            </a:r>
            <a:r>
              <a:rPr lang="en-US" sz="1100" dirty="0"/>
              <a:t>respect to temperature</a:t>
            </a:r>
            <a:r>
              <a:rPr lang="en-US" sz="1100" dirty="0" smtClean="0"/>
              <a:t>.</a:t>
            </a:r>
            <a:endParaRPr lang="en-US" sz="11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168"/>
          <a:stretch/>
        </p:blipFill>
        <p:spPr>
          <a:xfrm>
            <a:off x="2887783" y="911007"/>
            <a:ext cx="6133804" cy="4068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911007"/>
            <a:ext cx="2887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Polymerase and primer optimization for extreme PCR amplification </a:t>
            </a:r>
            <a:r>
              <a:rPr lang="en-US" sz="2100" dirty="0"/>
              <a:t>of a 49-bp </a:t>
            </a:r>
            <a:r>
              <a:rPr lang="en-US" sz="2100" dirty="0" smtClean="0"/>
              <a:t>segment </a:t>
            </a:r>
            <a:r>
              <a:rPr lang="en-US" sz="2100" dirty="0"/>
              <a:t>of </a:t>
            </a:r>
            <a:r>
              <a:rPr lang="en-US" sz="2100" i="1" dirty="0" smtClean="0"/>
              <a:t>IL10RB</a:t>
            </a:r>
          </a:p>
        </p:txBody>
      </p:sp>
    </p:spTree>
    <p:extLst>
      <p:ext uri="{BB962C8B-B14F-4D97-AF65-F5344CB8AC3E}">
        <p14:creationId xmlns:p14="http://schemas.microsoft.com/office/powerpoint/2010/main" val="11563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1117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Introduction</vt:lpstr>
      <vt:lpstr>Introduction</vt:lpstr>
      <vt:lpstr>Question 1</vt:lpstr>
      <vt:lpstr>Materials and Methods</vt:lpstr>
      <vt:lpstr>Materials and Methods</vt:lpstr>
      <vt:lpstr>Question 2</vt:lpstr>
      <vt:lpstr>PowerPoint Presentation</vt:lpstr>
      <vt:lpstr>PowerPoint Presentation</vt:lpstr>
      <vt:lpstr>PowerPoint Presentation</vt:lpstr>
      <vt:lpstr>PowerPoint Presentation</vt:lpstr>
      <vt:lpstr>Question 3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Alina Foo</cp:lastModifiedBy>
  <cp:revision>168</cp:revision>
  <dcterms:created xsi:type="dcterms:W3CDTF">2014-12-22T22:28:37Z</dcterms:created>
  <dcterms:modified xsi:type="dcterms:W3CDTF">2015-01-07T17:28:40Z</dcterms:modified>
</cp:coreProperties>
</file>