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4" r:id="rId3"/>
    <p:sldId id="257" r:id="rId4"/>
    <p:sldId id="266" r:id="rId5"/>
    <p:sldId id="258" r:id="rId6"/>
    <p:sldId id="267" r:id="rId7"/>
    <p:sldId id="269" r:id="rId8"/>
    <p:sldId id="272" r:id="rId9"/>
    <p:sldId id="270" r:id="rId10"/>
    <p:sldId id="276" r:id="rId11"/>
    <p:sldId id="273" r:id="rId12"/>
    <p:sldId id="277" r:id="rId13"/>
    <p:sldId id="27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ExternalOS:Users:ChengZB:Documents:Academic:result%20since20130904:20130913:c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prstClr val="black"/>
              </a:fgClr>
              <a:bgClr>
                <a:prstClr val="white"/>
              </a:bgClr>
            </a:pattFill>
            <a:ln w="6350" cmpd="sng"/>
          </c:spPr>
          <c:invertIfNegative val="0"/>
          <c:dPt>
            <c:idx val="5"/>
            <c:invertIfNegative val="0"/>
            <c:bubble3D val="0"/>
            <c:spPr>
              <a:pattFill prst="ltHorz">
                <a:fgClr>
                  <a:prstClr val="black"/>
                </a:fgClr>
                <a:bgClr>
                  <a:prstClr val="white"/>
                </a:bgClr>
              </a:pattFill>
              <a:ln w="6350" cmpd="sng"/>
            </c:spPr>
            <c:extLst>
              <c:ext xmlns:c16="http://schemas.microsoft.com/office/drawing/2014/chart" uri="{C3380CC4-5D6E-409C-BE32-E72D297353CC}">
                <c16:uniqueId val="{00000000-42F9-4BB2-9F2F-9B5D8CFC02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ct.txt!$F$21:$F$27</c:f>
                <c:numCache>
                  <c:formatCode>General</c:formatCode>
                  <c:ptCount val="7"/>
                  <c:pt idx="0">
                    <c:v>4.2426406871191903E-2</c:v>
                  </c:pt>
                  <c:pt idx="1">
                    <c:v>0.18384776310850101</c:v>
                  </c:pt>
                  <c:pt idx="2">
                    <c:v>6.3639610306789204E-2</c:v>
                  </c:pt>
                  <c:pt idx="3">
                    <c:v>0.31819805153394798</c:v>
                  </c:pt>
                </c:numCache>
              </c:numRef>
            </c:plus>
            <c:minus>
              <c:numRef>
                <c:f>ct.txt!$F$21:$F$27</c:f>
                <c:numCache>
                  <c:formatCode>General</c:formatCode>
                  <c:ptCount val="7"/>
                  <c:pt idx="0">
                    <c:v>4.2426406871191903E-2</c:v>
                  </c:pt>
                  <c:pt idx="1">
                    <c:v>0.18384776310850101</c:v>
                  </c:pt>
                  <c:pt idx="2">
                    <c:v>6.3639610306789204E-2</c:v>
                  </c:pt>
                  <c:pt idx="3">
                    <c:v>0.31819805153394798</c:v>
                  </c:pt>
                </c:numCache>
              </c:numRef>
            </c:minus>
          </c:errBars>
          <c:cat>
            <c:strRef>
              <c:f>ct.txt!$D$21:$D$26</c:f>
              <c:strCache>
                <c:ptCount val="6"/>
                <c:pt idx="0">
                  <c:v>single DBS</c:v>
                </c:pt>
                <c:pt idx="1">
                  <c:v>11</c:v>
                </c:pt>
                <c:pt idx="2">
                  <c:v>21</c:v>
                </c:pt>
                <c:pt idx="3">
                  <c:v>26</c:v>
                </c:pt>
                <c:pt idx="4">
                  <c:v>36</c:v>
                </c:pt>
                <c:pt idx="5">
                  <c:v>re-elution of 36</c:v>
                </c:pt>
              </c:strCache>
            </c:strRef>
          </c:cat>
          <c:val>
            <c:numRef>
              <c:f>ct.txt!$E$21:$E$26</c:f>
              <c:numCache>
                <c:formatCode>General</c:formatCode>
                <c:ptCount val="6"/>
                <c:pt idx="0">
                  <c:v>28.35</c:v>
                </c:pt>
                <c:pt idx="1">
                  <c:v>28.32</c:v>
                </c:pt>
                <c:pt idx="2">
                  <c:v>28.725000000000001</c:v>
                </c:pt>
                <c:pt idx="3">
                  <c:v>28.555</c:v>
                </c:pt>
                <c:pt idx="4">
                  <c:v>28.85</c:v>
                </c:pt>
                <c:pt idx="5">
                  <c:v>30.12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F9-4BB2-9F2F-9B5D8CFC02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1779336"/>
        <c:axId val="231800040"/>
      </c:barChart>
      <c:catAx>
        <c:axId val="231779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Pooling size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1800040"/>
        <c:crosses val="autoZero"/>
        <c:auto val="1"/>
        <c:lblAlgn val="ctr"/>
        <c:lblOffset val="100"/>
        <c:noMultiLvlLbl val="0"/>
      </c:catAx>
      <c:valAx>
        <c:axId val="231800040"/>
        <c:scaling>
          <c:orientation val="minMax"/>
          <c:min val="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</a:t>
                </a:r>
                <a:r>
                  <a:rPr lang="en-US" altLang="zh-CN" sz="1800"/>
                  <a:t>q</a:t>
                </a:r>
                <a:r>
                  <a:rPr lang="en-US" sz="1800"/>
                  <a:t> value</a:t>
                </a:r>
              </a:p>
            </c:rich>
          </c:tx>
          <c:layout>
            <c:manualLayout>
              <c:xMode val="edge"/>
              <c:yMode val="edge"/>
              <c:x val="8.6812601840324608E-3"/>
              <c:y val="0.250828459393803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1779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8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9200" b="1" dirty="0">
                <a:latin typeface="Arial" pitchFamily="34" charset="0"/>
                <a:cs typeface="Arial" pitchFamily="34" charset="0"/>
              </a:rPr>
              <a:t>Capture and Ligation Probe-PCR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9200" b="1" dirty="0">
                <a:latin typeface="Arial" pitchFamily="34" charset="0"/>
                <a:cs typeface="Arial" pitchFamily="34" charset="0"/>
              </a:rPr>
              <a:t>(CLIP-PCR) for Molecular Screening,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9200" b="1" dirty="0">
                <a:latin typeface="Arial" pitchFamily="34" charset="0"/>
                <a:cs typeface="Arial" pitchFamily="34" charset="0"/>
              </a:rPr>
              <a:t>with Application to Active Malaria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9200" b="1" dirty="0">
                <a:latin typeface="Arial" pitchFamily="34" charset="0"/>
                <a:cs typeface="Arial" pitchFamily="34" charset="0"/>
              </a:rPr>
              <a:t>Surveillance for Elimination</a:t>
            </a:r>
            <a:endParaRPr lang="en-US" sz="8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Z. Cheng, D. Wang, X. Tian, Y. Sun, X. Sun,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N. Xiao, and Z. Zheng</a:t>
            </a:r>
          </a:p>
          <a:p>
            <a:pPr marL="0" indent="0">
              <a:buFont typeface="Arial" charset="0"/>
              <a:buNone/>
              <a:defRPr/>
            </a:pPr>
            <a:endParaRPr lang="en-US" sz="80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80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June 2015</a:t>
            </a:r>
            <a:endParaRPr lang="en-US" sz="6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www.clinchem.org/content/61/6/821.full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2015 by the American Association for Clinical Chemistry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" y="1971073"/>
            <a:ext cx="3519037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27" y="653889"/>
            <a:ext cx="7250202" cy="747396"/>
          </a:xfrm>
        </p:spPr>
        <p:txBody>
          <a:bodyPr/>
          <a:lstStyle/>
          <a:p>
            <a:r>
              <a:rPr lang="en-US" altLang="zh-CN" dirty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Why does the pooling of samples have little influence on the </a:t>
            </a:r>
            <a:r>
              <a:rPr lang="en-US" sz="2500" dirty="0" err="1"/>
              <a:t>Cq</a:t>
            </a:r>
            <a:r>
              <a:rPr lang="en-US" sz="2500" dirty="0"/>
              <a:t> value?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6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039" y="643045"/>
            <a:ext cx="8071250" cy="437144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Finding asymptomatic infections in active screening</a:t>
            </a:r>
            <a:r>
              <a:rPr lang="en-US" sz="2400" baseline="30000" dirty="0"/>
              <a:t>*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图片 8" descr="clinchem.2014.237115.full（被拖移）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9" t="11077" r="10511" b="52007"/>
          <a:stretch/>
        </p:blipFill>
        <p:spPr>
          <a:xfrm>
            <a:off x="756034" y="1080189"/>
            <a:ext cx="7130666" cy="4499773"/>
          </a:xfrm>
          <a:prstGeom prst="rect">
            <a:avLst/>
          </a:prstGeom>
        </p:spPr>
      </p:pic>
      <p:sp>
        <p:nvSpPr>
          <p:cNvPr id="3" name="框架 2"/>
          <p:cNvSpPr/>
          <p:nvPr/>
        </p:nvSpPr>
        <p:spPr>
          <a:xfrm>
            <a:off x="756034" y="2685403"/>
            <a:ext cx="7041766" cy="842783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7905" y="5595884"/>
            <a:ext cx="69436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 (SD) based on duplicate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tests.</a:t>
            </a:r>
            <a:r>
              <a:rPr lang="en-US" altLang="zh-CN" sz="1200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Whole blood sample.</a:t>
            </a:r>
            <a:b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c–f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developed malaria-related syndrome after sampling. </a:t>
            </a: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DBS.</a:t>
            </a:r>
            <a:r>
              <a:rPr lang="en-US" altLang="zh-CN" sz="1200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NA, not tested. </a:t>
            </a:r>
          </a:p>
          <a:p>
            <a:endParaRPr kumimoji="1" lang="zh-CN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9505" y="6072937"/>
            <a:ext cx="7014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i="1" dirty="0"/>
              <a:t>*CLIP-PCR finished screening of </a:t>
            </a:r>
            <a:r>
              <a:rPr kumimoji="1" lang="en-US" altLang="zh-CN" sz="1400" b="1" i="1" dirty="0"/>
              <a:t>3358</a:t>
            </a:r>
            <a:r>
              <a:rPr kumimoji="1" lang="en-US" altLang="zh-CN" sz="1400" i="1" dirty="0"/>
              <a:t> samples with &lt;500 tests, costing $</a:t>
            </a:r>
            <a:r>
              <a:rPr kumimoji="1" lang="en-US" altLang="zh-CN" sz="1400" b="1" i="1" dirty="0"/>
              <a:t>0.6</a:t>
            </a:r>
            <a:r>
              <a:rPr kumimoji="1" lang="en-US" altLang="zh-CN" sz="1400" i="1" dirty="0"/>
              <a:t>/ sample</a:t>
            </a:r>
            <a:endParaRPr kumimoji="1" lang="zh-CN" altLang="en-US" sz="14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852834" y="2099734"/>
            <a:ext cx="207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69770" y="3454377"/>
            <a:ext cx="207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60267" y="2099734"/>
            <a:ext cx="0" cy="1354643"/>
          </a:xfrm>
          <a:prstGeom prst="line">
            <a:avLst/>
          </a:prstGeom>
          <a:ln>
            <a:solidFill>
              <a:srgbClr val="1F1F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52837" y="3539042"/>
            <a:ext cx="207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69773" y="5486340"/>
            <a:ext cx="207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060267" y="3539042"/>
            <a:ext cx="3" cy="1947298"/>
          </a:xfrm>
          <a:prstGeom prst="line">
            <a:avLst/>
          </a:prstGeom>
          <a:ln>
            <a:solidFill>
              <a:srgbClr val="1F1F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5430" y="2353733"/>
            <a:ext cx="10700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</a:t>
            </a:r>
          </a:p>
          <a:p>
            <a:r>
              <a:rPr lang="en-US" dirty="0"/>
              <a:t>Cohort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</a:t>
            </a:r>
          </a:p>
          <a:p>
            <a:r>
              <a:rPr lang="en-US" dirty="0"/>
              <a:t>Cohort 2</a:t>
            </a:r>
          </a:p>
        </p:txBody>
      </p:sp>
    </p:spTree>
    <p:extLst>
      <p:ext uri="{BB962C8B-B14F-4D97-AF65-F5344CB8AC3E}">
        <p14:creationId xmlns:p14="http://schemas.microsoft.com/office/powerpoint/2010/main" val="424883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904991"/>
            <a:ext cx="8854753" cy="7473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dirty="0"/>
              <a:t>CLIP-PCR is Ideal for Active Malaria Screening</a:t>
            </a:r>
            <a:br>
              <a:rPr lang="en-US" altLang="zh-CN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6273" y="1562099"/>
            <a:ext cx="7332027" cy="4318001"/>
          </a:xfrm>
        </p:spPr>
        <p:txBody>
          <a:bodyPr>
            <a:noAutofit/>
          </a:bodyPr>
          <a:lstStyle/>
          <a:p>
            <a:pPr lvl="1">
              <a:buFont typeface="Symbol" charset="2"/>
              <a:buChar char="-"/>
            </a:pPr>
            <a:r>
              <a:rPr lang="en-US" altLang="zh-CN" sz="2000" b="1" dirty="0"/>
              <a:t>Sensitive and specific</a:t>
            </a:r>
          </a:p>
          <a:p>
            <a:pPr lvl="3">
              <a:lnSpc>
                <a:spcPct val="80000"/>
              </a:lnSpc>
              <a:buFont typeface="Arial"/>
              <a:buChar char="•"/>
            </a:pPr>
            <a:r>
              <a:rPr lang="en-US" altLang="zh-CN" sz="2000" dirty="0"/>
              <a:t>LOD of 0.01parasites/</a:t>
            </a:r>
            <a:r>
              <a:rPr lang="en-US" altLang="zh-CN" sz="2000" dirty="0" err="1"/>
              <a:t>μl</a:t>
            </a:r>
            <a:r>
              <a:rPr lang="en-US" altLang="zh-CN" sz="2000" dirty="0"/>
              <a:t>, equivalent to RT-PCR</a:t>
            </a:r>
          </a:p>
          <a:p>
            <a:pPr lvl="3">
              <a:lnSpc>
                <a:spcPct val="80000"/>
              </a:lnSpc>
              <a:buFont typeface="Arial"/>
              <a:buChar char="•"/>
            </a:pPr>
            <a:r>
              <a:rPr lang="en-US" altLang="zh-CN" sz="2000" dirty="0"/>
              <a:t>Finds asymptomatic infections missed by current methods and false-positives by RDT</a:t>
            </a:r>
          </a:p>
          <a:p>
            <a:pPr lvl="1">
              <a:buFont typeface="Symbol" charset="2"/>
              <a:buChar char="-"/>
            </a:pPr>
            <a:r>
              <a:rPr lang="en-US" altLang="zh-CN" sz="2000" b="1" dirty="0"/>
              <a:t>High throughput</a:t>
            </a:r>
          </a:p>
          <a:p>
            <a:pPr lvl="3">
              <a:lnSpc>
                <a:spcPct val="80000"/>
              </a:lnSpc>
              <a:buFont typeface="Arial"/>
              <a:buChar char="•"/>
            </a:pPr>
            <a:r>
              <a:rPr lang="en-US" altLang="zh-CN" sz="2000" dirty="0"/>
              <a:t>no need for extraction and reverse transcription</a:t>
            </a:r>
          </a:p>
          <a:p>
            <a:pPr lvl="3">
              <a:lnSpc>
                <a:spcPct val="80000"/>
              </a:lnSpc>
              <a:buFont typeface="Arial"/>
              <a:buChar char="•"/>
            </a:pPr>
            <a:r>
              <a:rPr lang="en-US" altLang="zh-CN" sz="2000" dirty="0"/>
              <a:t>pool size of up to 26</a:t>
            </a:r>
          </a:p>
          <a:p>
            <a:pPr lvl="3">
              <a:lnSpc>
                <a:spcPct val="80000"/>
              </a:lnSpc>
              <a:buFont typeface="Arial"/>
              <a:buChar char="•"/>
            </a:pPr>
            <a:r>
              <a:rPr lang="en-US" altLang="zh-CN" sz="2000" dirty="0"/>
              <a:t>up to thousands DBS samples per person run </a:t>
            </a:r>
          </a:p>
          <a:p>
            <a:pPr lvl="1">
              <a:buFont typeface="Symbol" charset="2"/>
              <a:buChar char="-"/>
            </a:pPr>
            <a:r>
              <a:rPr lang="en-US" altLang="zh-CN" sz="2000" b="1" dirty="0"/>
              <a:t>Low cost</a:t>
            </a:r>
          </a:p>
          <a:p>
            <a:pPr lvl="3">
              <a:lnSpc>
                <a:spcPct val="80000"/>
              </a:lnSpc>
              <a:buFont typeface="Arial"/>
              <a:buChar char="•"/>
            </a:pPr>
            <a:r>
              <a:rPr lang="en-US" altLang="zh-CN" sz="2000" dirty="0"/>
              <a:t>without extraction cost</a:t>
            </a:r>
          </a:p>
          <a:p>
            <a:pPr lvl="3">
              <a:lnSpc>
                <a:spcPct val="80000"/>
              </a:lnSpc>
              <a:buFont typeface="Arial"/>
              <a:buChar char="•"/>
            </a:pPr>
            <a:r>
              <a:rPr lang="en-US" altLang="zh-CN" sz="2000" dirty="0" err="1"/>
              <a:t>qPCR</a:t>
            </a:r>
            <a:r>
              <a:rPr lang="en-US" altLang="zh-CN" sz="2000" dirty="0"/>
              <a:t> with </a:t>
            </a:r>
            <a:r>
              <a:rPr lang="en-US" altLang="zh-CN" sz="2000" dirty="0" err="1"/>
              <a:t>Sybr</a:t>
            </a:r>
            <a:r>
              <a:rPr lang="en-US" altLang="zh-CN" sz="2000" dirty="0"/>
              <a:t> green chemistry</a:t>
            </a:r>
          </a:p>
          <a:p>
            <a:pPr lvl="3">
              <a:lnSpc>
                <a:spcPct val="80000"/>
              </a:lnSpc>
              <a:buFont typeface="Arial"/>
              <a:buChar char="•"/>
            </a:pPr>
            <a:r>
              <a:rPr lang="en-US" altLang="zh-CN" sz="2000" dirty="0"/>
              <a:t>pooling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9393" y="5595511"/>
            <a:ext cx="5127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Editorial by Zimmerman PA. Nucleic Acid Surveillance and Malaria Elimination. </a:t>
            </a:r>
            <a:r>
              <a:rPr lang="en-US" altLang="zh-CN" sz="1600" dirty="0" err="1"/>
              <a:t>Clin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Chem</a:t>
            </a:r>
            <a:r>
              <a:rPr lang="en-US" altLang="zh-CN" sz="1600" dirty="0"/>
              <a:t> 2015; 61:789-791.</a:t>
            </a:r>
          </a:p>
          <a:p>
            <a:r>
              <a:rPr lang="en-US" altLang="zh-CN" sz="1600" dirty="0"/>
              <a:t>http://www.clinchem.org/content/61/6/789.full</a:t>
            </a:r>
          </a:p>
        </p:txBody>
      </p:sp>
    </p:spTree>
    <p:extLst>
      <p:ext uri="{BB962C8B-B14F-4D97-AF65-F5344CB8AC3E}">
        <p14:creationId xmlns:p14="http://schemas.microsoft.com/office/powerpoint/2010/main" val="396480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" y="653889"/>
            <a:ext cx="8830901" cy="747396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CLIP-PCR for Molecular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0" y="1625600"/>
            <a:ext cx="7928485" cy="3794183"/>
          </a:xfrm>
        </p:spPr>
        <p:txBody>
          <a:bodyPr>
            <a:normAutofit fontScale="77500" lnSpcReduction="20000"/>
          </a:bodyPr>
          <a:lstStyle/>
          <a:p>
            <a:pPr lvl="1">
              <a:buFont typeface="Symbol" charset="2"/>
              <a:buChar char="-"/>
            </a:pPr>
            <a:r>
              <a:rPr lang="en-US" altLang="zh-CN" sz="2600" b="1" dirty="0"/>
              <a:t>Versatile</a:t>
            </a:r>
          </a:p>
          <a:p>
            <a:pPr lvl="3">
              <a:buFont typeface="Arial"/>
              <a:buChar char="•"/>
            </a:pPr>
            <a:r>
              <a:rPr lang="en-US" altLang="zh-CN" sz="2600" dirty="0"/>
              <a:t>Any pathogen with ~100bp contiguous specific sequence can potentially be targeted</a:t>
            </a:r>
          </a:p>
          <a:p>
            <a:pPr lvl="3">
              <a:buFont typeface="Arial"/>
              <a:buChar char="•"/>
            </a:pPr>
            <a:r>
              <a:rPr lang="en-US" altLang="zh-CN" sz="2600" dirty="0"/>
              <a:t>RNA or DNA target</a:t>
            </a:r>
          </a:p>
          <a:p>
            <a:pPr lvl="1">
              <a:buFont typeface="Symbol" charset="2"/>
              <a:buChar char="-"/>
            </a:pPr>
            <a:r>
              <a:rPr lang="en-US" altLang="zh-CN" sz="2600" b="1" dirty="0"/>
              <a:t>Centralized, high-throughput testing</a:t>
            </a:r>
          </a:p>
          <a:p>
            <a:pPr lvl="3">
              <a:buFont typeface="Arial"/>
              <a:buChar char="•"/>
            </a:pPr>
            <a:r>
              <a:rPr lang="en-US" altLang="zh-CN" sz="2600" dirty="0"/>
              <a:t>Good for screening a large number of specimens</a:t>
            </a:r>
          </a:p>
          <a:p>
            <a:pPr lvl="3">
              <a:buFont typeface="Arial"/>
              <a:buChar char="•"/>
            </a:pPr>
            <a:r>
              <a:rPr lang="en-US" altLang="zh-CN" sz="2600" dirty="0"/>
              <a:t>Blood/DBS, swab or other sample types</a:t>
            </a:r>
          </a:p>
          <a:p>
            <a:pPr lvl="3">
              <a:buFont typeface="Arial"/>
              <a:buChar char="•"/>
            </a:pPr>
            <a:r>
              <a:rPr lang="en-US" altLang="zh-CN" sz="2600" dirty="0"/>
              <a:t>Target on DBS stable at RT for at least 2 weeks</a:t>
            </a:r>
          </a:p>
          <a:p>
            <a:pPr lvl="1">
              <a:buFont typeface="Symbol" charset="2"/>
              <a:buChar char="-"/>
            </a:pPr>
            <a:r>
              <a:rPr lang="en-US" altLang="zh-CN" sz="2600" b="1" dirty="0"/>
              <a:t>Multiplex capability</a:t>
            </a:r>
          </a:p>
          <a:p>
            <a:pPr lvl="3">
              <a:buFont typeface="Arial"/>
              <a:buChar char="•"/>
            </a:pPr>
            <a:r>
              <a:rPr lang="en-US" altLang="zh-CN" sz="2600" dirty="0"/>
              <a:t>Can use probe-based multicolor detection or other detection approaches.</a:t>
            </a:r>
          </a:p>
          <a:p>
            <a:pPr lvl="3">
              <a:buFont typeface="Arial"/>
              <a:buChar char="•"/>
            </a:pPr>
            <a:r>
              <a:rPr lang="en-US" altLang="zh-CN" sz="2600" dirty="0"/>
              <a:t>Universal primers amplify different targets equally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1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435127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altLang="zh-CN" sz="2600" b="1" dirty="0"/>
              <a:t>Malaria control programs have made remarkable success over the past decade, but challenges remain</a:t>
            </a:r>
          </a:p>
          <a:p>
            <a:pPr lvl="2"/>
            <a:r>
              <a:rPr lang="en-US" altLang="zh-CN" sz="2600" dirty="0"/>
              <a:t>111 countries eliminated malaria</a:t>
            </a:r>
          </a:p>
          <a:p>
            <a:pPr lvl="2"/>
            <a:r>
              <a:rPr lang="en-US" altLang="zh-CN" sz="2600" dirty="0"/>
              <a:t>34 countries approaching elimination</a:t>
            </a:r>
          </a:p>
          <a:p>
            <a:pPr lvl="1"/>
            <a:endParaRPr lang="en-US" altLang="zh-CN" sz="2600" b="1" dirty="0"/>
          </a:p>
          <a:p>
            <a:pPr lvl="1"/>
            <a:r>
              <a:rPr lang="en-US" altLang="zh-CN" sz="2600" b="1" dirty="0"/>
              <a:t>Elimination requires </a:t>
            </a:r>
            <a:r>
              <a:rPr lang="en-US" altLang="zh-CN" sz="2600" b="1" dirty="0">
                <a:solidFill>
                  <a:srgbClr val="0000FF"/>
                </a:solidFill>
              </a:rPr>
              <a:t>active screening </a:t>
            </a:r>
            <a:r>
              <a:rPr lang="en-US" altLang="zh-CN" sz="2600" b="1" dirty="0"/>
              <a:t>to find </a:t>
            </a:r>
            <a:r>
              <a:rPr lang="en-US" altLang="zh-CN" sz="2600" b="1" dirty="0">
                <a:solidFill>
                  <a:srgbClr val="0000FF"/>
                </a:solidFill>
              </a:rPr>
              <a:t>all infections </a:t>
            </a:r>
            <a:r>
              <a:rPr lang="en-US" altLang="zh-CN" sz="2600" b="1" dirty="0"/>
              <a:t>in a timely manner</a:t>
            </a:r>
          </a:p>
          <a:p>
            <a:pPr lvl="1"/>
            <a:endParaRPr lang="en-US" altLang="zh-CN" sz="2600" b="1" dirty="0"/>
          </a:p>
          <a:p>
            <a:pPr lvl="1"/>
            <a:r>
              <a:rPr lang="en-US" altLang="zh-CN" sz="2600" b="1" dirty="0">
                <a:solidFill>
                  <a:srgbClr val="0000FF"/>
                </a:solidFill>
              </a:rPr>
              <a:t>Asymptomatic</a:t>
            </a:r>
            <a:r>
              <a:rPr lang="en-US" altLang="zh-CN" sz="2600" b="1" dirty="0"/>
              <a:t> parasitic reservoir is now a major hurdle, accounting for up to 50% of all transmissions in low-endemic areas</a:t>
            </a:r>
            <a:endParaRPr lang="en-US" altLang="zh-CN" sz="2600" b="1" i="1" dirty="0"/>
          </a:p>
          <a:p>
            <a:pPr lvl="1"/>
            <a:endParaRPr lang="en-US" altLang="zh-CN" sz="2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6651" y="1401285"/>
            <a:ext cx="7975593" cy="4272664"/>
          </a:xfrm>
        </p:spPr>
        <p:txBody>
          <a:bodyPr>
            <a:noAutofit/>
          </a:bodyPr>
          <a:lstStyle/>
          <a:p>
            <a:pPr lvl="1"/>
            <a:r>
              <a:rPr lang="en-US" sz="1800" b="1" dirty="0"/>
              <a:t>Active screening adds significant resource burdens</a:t>
            </a:r>
          </a:p>
          <a:p>
            <a:pPr lvl="2"/>
            <a:r>
              <a:rPr lang="en-US" sz="1800" dirty="0"/>
              <a:t>As prevalence approaches elimination, a greater number of tests have to be performed to find one infection</a:t>
            </a:r>
          </a:p>
          <a:p>
            <a:pPr lvl="2"/>
            <a:r>
              <a:rPr lang="en-US" sz="1800" dirty="0"/>
              <a:t>Tests are free-of-charge to ensure participation</a:t>
            </a:r>
          </a:p>
          <a:p>
            <a:pPr lvl="1"/>
            <a:r>
              <a:rPr lang="en-US" altLang="zh-CN" sz="1800" b="1" dirty="0"/>
              <a:t>Current clinical diagnostics are inadequate for asymptomatic infections </a:t>
            </a:r>
          </a:p>
          <a:p>
            <a:pPr lvl="2"/>
            <a:r>
              <a:rPr lang="en-US" altLang="zh-CN" sz="1800" dirty="0"/>
              <a:t>WHO recommendations are Microscopy or immunological Rapid Diagnostic Test (RDT), which cannot detect below 40-50 parasites/</a:t>
            </a:r>
            <a:r>
              <a:rPr lang="en-US" altLang="zh-CN" sz="1800" dirty="0" err="1"/>
              <a:t>μL</a:t>
            </a:r>
            <a:r>
              <a:rPr lang="en-US" altLang="zh-CN" sz="1800" dirty="0"/>
              <a:t> blood.</a:t>
            </a:r>
          </a:p>
          <a:p>
            <a:pPr lvl="2"/>
            <a:r>
              <a:rPr lang="en-US" altLang="zh-CN" sz="1800" dirty="0"/>
              <a:t>Active case detection using RDT did not reduce parasite prevalence(1)</a:t>
            </a:r>
            <a:endParaRPr lang="en-US" altLang="zh-CN" sz="1800" b="1" dirty="0"/>
          </a:p>
          <a:p>
            <a:pPr lvl="1"/>
            <a:r>
              <a:rPr lang="en-US" altLang="zh-CN" sz="1800" b="1" dirty="0"/>
              <a:t>PCR has the sensitivity (0.5 parasites/μL), but is not practical for screening due to high cost and low throughput </a:t>
            </a:r>
          </a:p>
          <a:p>
            <a:pPr marL="457200" lvl="1" indent="0">
              <a:buNone/>
            </a:pPr>
            <a:r>
              <a:rPr lang="en-US" sz="1800" dirty="0"/>
              <a:t>Study aim was to develop a high-throughput PCR detecting genus-specific 18s </a:t>
            </a:r>
            <a:r>
              <a:rPr lang="en-US" sz="1800" dirty="0" err="1"/>
              <a:t>rRNA</a:t>
            </a:r>
            <a:r>
              <a:rPr lang="en-US" sz="1800" dirty="0"/>
              <a:t>, suitable for dried blood spot (DBS) samples.</a:t>
            </a:r>
          </a:p>
          <a:p>
            <a:pPr lvl="1"/>
            <a:endParaRPr lang="en-US" sz="1800" dirty="0"/>
          </a:p>
          <a:p>
            <a:pPr lvl="1"/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2005952" y="6416047"/>
            <a:ext cx="6836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100" dirty="0" err="1"/>
              <a:t>Tiono</a:t>
            </a:r>
            <a:r>
              <a:rPr lang="en-US" altLang="zh-CN" sz="1100" dirty="0"/>
              <a:t> AB, et al. A controlled, parallel, cluster- randomized trial of community-wide screening and treatment of asymptomatic carriers of Plasmodium </a:t>
            </a:r>
            <a:r>
              <a:rPr lang="en-US" altLang="zh-CN" sz="1100" dirty="0" err="1"/>
              <a:t>fal</a:t>
            </a:r>
            <a:r>
              <a:rPr lang="en-US" altLang="zh-CN" sz="1100" dirty="0"/>
              <a:t>- </a:t>
            </a:r>
            <a:r>
              <a:rPr lang="en-US" altLang="zh-CN" sz="1100" dirty="0" err="1"/>
              <a:t>ciparum</a:t>
            </a:r>
            <a:r>
              <a:rPr lang="en-US" altLang="zh-CN" sz="1100" dirty="0"/>
              <a:t> in Burkina Faso. Malar J 2013;12:79. </a:t>
            </a:r>
          </a:p>
          <a:p>
            <a:endParaRPr kumimoji="1" lang="en-US" altLang="zh-CN" sz="1200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27" y="653889"/>
            <a:ext cx="7250202" cy="747396"/>
          </a:xfrm>
        </p:spPr>
        <p:txBody>
          <a:bodyPr/>
          <a:lstStyle/>
          <a:p>
            <a:r>
              <a:rPr lang="en-US" altLang="zh-CN" dirty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500" dirty="0"/>
              <a:t>Is automated DNA/RNA extraction the solution to adapt PCR for high-throughput malaria screening?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2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03672" y="1441450"/>
            <a:ext cx="7250112" cy="454025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kumimoji="1" lang="en-US" altLang="zh-CN" dirty="0"/>
              <a:t>Used laboratory-cultured </a:t>
            </a:r>
            <a:r>
              <a:rPr kumimoji="1" lang="en-US" altLang="zh-CN" i="1" dirty="0"/>
              <a:t>Plasmodium falciparum </a:t>
            </a:r>
            <a:r>
              <a:rPr kumimoji="1" lang="en-US" altLang="zh-CN" dirty="0"/>
              <a:t>(isolate 3D7) samples to test the analytical performances of our method</a:t>
            </a:r>
          </a:p>
          <a:p>
            <a:pPr marL="285750" indent="-285750"/>
            <a:endParaRPr kumimoji="1" lang="en-US" altLang="zh-CN" dirty="0"/>
          </a:p>
          <a:p>
            <a:pPr marL="285750" indent="-285750"/>
            <a:r>
              <a:rPr kumimoji="1" lang="en-US" altLang="zh-CN" dirty="0"/>
              <a:t>Tested 3358 dried blood spots collected in active screenings from 3 low-endemic areas</a:t>
            </a:r>
          </a:p>
          <a:p>
            <a:pPr lvl="1">
              <a:buFont typeface="Symbol" charset="2"/>
              <a:buChar char="-"/>
            </a:pPr>
            <a:r>
              <a:rPr kumimoji="1" lang="en-US" altLang="zh-CN" sz="1900" dirty="0"/>
              <a:t>Cohort 1: 505 from </a:t>
            </a:r>
            <a:r>
              <a:rPr kumimoji="1" lang="en-US" altLang="zh-CN" sz="1900" dirty="0" err="1"/>
              <a:t>Gengma</a:t>
            </a:r>
            <a:r>
              <a:rPr kumimoji="1" lang="en-US" altLang="zh-CN" sz="1900" dirty="0"/>
              <a:t> County, including 279 children. None symptomatic on sampling day, 2 with history of </a:t>
            </a:r>
            <a:r>
              <a:rPr kumimoji="1" lang="en-US" altLang="zh-CN" sz="1900" i="1" dirty="0" err="1"/>
              <a:t>P.vivax</a:t>
            </a:r>
            <a:r>
              <a:rPr kumimoji="1" lang="en-US" altLang="zh-CN" sz="1900" dirty="0"/>
              <a:t> infection in the past 6 months </a:t>
            </a:r>
          </a:p>
          <a:p>
            <a:pPr lvl="1">
              <a:buFont typeface="Symbol" charset="2"/>
              <a:buChar char="-"/>
            </a:pPr>
            <a:r>
              <a:rPr kumimoji="1" lang="en-US" altLang="zh-CN" sz="1900" dirty="0"/>
              <a:t>Cohort 2: 2064 from </a:t>
            </a:r>
            <a:r>
              <a:rPr kumimoji="1" lang="en-US" altLang="zh-CN" sz="1900" dirty="0" err="1"/>
              <a:t>Tengchong</a:t>
            </a:r>
            <a:r>
              <a:rPr kumimoji="1" lang="en-US" altLang="zh-CN" sz="1900" dirty="0"/>
              <a:t> County, including 914 migrant workers returned from malaria-endemic Myanmar</a:t>
            </a:r>
          </a:p>
          <a:p>
            <a:pPr lvl="1">
              <a:buFont typeface="Symbol" charset="2"/>
              <a:buChar char="-"/>
            </a:pPr>
            <a:r>
              <a:rPr lang="en-US" altLang="zh-CN" sz="1900" dirty="0"/>
              <a:t>Cohort 3: 789 from </a:t>
            </a:r>
            <a:r>
              <a:rPr lang="en-US" altLang="zh-CN" sz="1900" dirty="0" err="1"/>
              <a:t>Feidong</a:t>
            </a:r>
            <a:r>
              <a:rPr lang="en-US" altLang="zh-CN" sz="1900" dirty="0"/>
              <a:t> County, including 69 returned from malaria-endemic Africa. </a:t>
            </a:r>
          </a:p>
          <a:p>
            <a:pPr lvl="1">
              <a:buFont typeface="Symbol" charset="2"/>
              <a:buChar char="-"/>
            </a:pPr>
            <a:r>
              <a:rPr lang="en-US" altLang="zh-CN" sz="1900" dirty="0"/>
              <a:t>All samples tested with microscopy and our method, Cohort 1 also tested with RDT</a:t>
            </a:r>
          </a:p>
          <a:p>
            <a:pPr lvl="1">
              <a:buFont typeface="Symbol" charset="2"/>
              <a:buChar char="-"/>
            </a:pPr>
            <a:r>
              <a:rPr lang="en-US" altLang="zh-CN" sz="1900" dirty="0"/>
              <a:t>Standard </a:t>
            </a:r>
            <a:r>
              <a:rPr lang="en-US" altLang="zh-CN" sz="1900" dirty="0" err="1"/>
              <a:t>Taqman</a:t>
            </a:r>
            <a:r>
              <a:rPr lang="en-US" altLang="zh-CN" sz="1900" dirty="0"/>
              <a:t> </a:t>
            </a:r>
            <a:r>
              <a:rPr lang="en-US" altLang="zh-CN" sz="1900" dirty="0" err="1"/>
              <a:t>qPCR</a:t>
            </a:r>
            <a:r>
              <a:rPr lang="en-US" altLang="zh-CN" sz="1900" dirty="0"/>
              <a:t> as gold standard</a:t>
            </a:r>
          </a:p>
          <a:p>
            <a:pPr lvl="1">
              <a:buFont typeface="Symbol" charset="2"/>
              <a:buChar char="-"/>
            </a:pPr>
            <a:endParaRPr lang="en-US" altLang="zh-CN" sz="1800" dirty="0"/>
          </a:p>
          <a:p>
            <a:pPr marL="457200" lvl="1" indent="0">
              <a:buNone/>
            </a:pPr>
            <a:endParaRPr lang="en-US" altLang="zh-CN" sz="1800" dirty="0"/>
          </a:p>
          <a:p>
            <a:pPr lvl="1">
              <a:buFont typeface="Symbol" charset="2"/>
              <a:buChar char="-"/>
            </a:pPr>
            <a:endParaRPr kumimoji="1" lang="en-US" altLang="zh-CN" dirty="0"/>
          </a:p>
          <a:p>
            <a:pPr lvl="1">
              <a:buFont typeface="Symbol" charset="2"/>
              <a:buChar char="-"/>
            </a:pPr>
            <a:endParaRPr kumimoji="1" lang="en-US" altLang="zh-CN" dirty="0"/>
          </a:p>
          <a:p>
            <a:pPr lvl="1">
              <a:buFont typeface="Symbol" charset="2"/>
              <a:buChar char="-"/>
            </a:pPr>
            <a:endParaRPr kumimoji="1" lang="en-US" altLang="zh-CN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Materials and 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Figure 1.ppt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00" t="22294" r="27178" b="22513"/>
          <a:stretch/>
        </p:blipFill>
        <p:spPr>
          <a:xfrm>
            <a:off x="83126" y="1188049"/>
            <a:ext cx="5754485" cy="4900256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kumimoji="1" lang="en-US" altLang="zh-CN" dirty="0"/>
              <a:t>CLIP-PCR Workflow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4912" y="896552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7611" y="1299140"/>
            <a:ext cx="330638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/>
              <a:t>One 3mm punch from each DBS 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Each sample tested once in row pool and once in column pool</a:t>
            </a:r>
          </a:p>
          <a:p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Probes aligned and ligated only in the presence of target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Unbound probes washed off before ligation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Target and ligated template anchored at the bottom, not in the solution</a:t>
            </a:r>
          </a:p>
          <a:p>
            <a:pPr marL="342900" indent="-342900">
              <a:buFont typeface="Arial"/>
              <a:buChar char="•"/>
            </a:pP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Capture, ligation and </a:t>
            </a:r>
            <a:r>
              <a:rPr lang="en-US" sz="1600" dirty="0" err="1"/>
              <a:t>qPCR</a:t>
            </a:r>
            <a:r>
              <a:rPr lang="en-US" sz="1600" dirty="0"/>
              <a:t> in the same well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qPCR</a:t>
            </a:r>
            <a:r>
              <a:rPr lang="en-US" sz="1600" dirty="0"/>
              <a:t> with SYBR Green</a:t>
            </a:r>
          </a:p>
          <a:p>
            <a:pPr marL="342900" indent="-34290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785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27" y="653889"/>
            <a:ext cx="7250202" cy="747396"/>
          </a:xfrm>
        </p:spPr>
        <p:txBody>
          <a:bodyPr/>
          <a:lstStyle/>
          <a:p>
            <a:r>
              <a:rPr lang="en-US" altLang="zh-CN" dirty="0"/>
              <a:t>Additional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0" y="1738126"/>
            <a:ext cx="8237093" cy="37941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500" dirty="0"/>
              <a:t>What makes this assay capable of high-throughput?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500" dirty="0"/>
              <a:t>What features of the assay provide good sensitivity?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500" dirty="0"/>
              <a:t>How does the assay ensure specificity?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What is one benefit of target/PCR template anchored at the bottom and not in solution?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What is the benefit of using universal primers?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" y="653889"/>
            <a:ext cx="8705273" cy="74739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CLIP-PCR can detect as low as 0.01 parasites/</a:t>
            </a:r>
            <a:r>
              <a:rPr lang="en-US" altLang="zh-CN" sz="3200" dirty="0" err="1"/>
              <a:t>μL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图片 2" descr="Figure 2.ppt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88" t="30786" r="20947" b="28022"/>
          <a:stretch/>
        </p:blipFill>
        <p:spPr>
          <a:xfrm>
            <a:off x="-3074" y="1388222"/>
            <a:ext cx="9145694" cy="4227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923" y="5564425"/>
            <a:ext cx="6891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Serial dilution of 3D7 blood lysate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Specific and non-specific product melting peaks well separated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Positive identification</a:t>
            </a:r>
            <a:r>
              <a:rPr lang="en-US" dirty="0">
                <a:sym typeface="Wingdings"/>
              </a:rPr>
              <a:t>: (1) </a:t>
            </a:r>
            <a:r>
              <a:rPr lang="en-US" dirty="0" err="1">
                <a:sym typeface="Wingdings"/>
              </a:rPr>
              <a:t>Cq</a:t>
            </a:r>
            <a:r>
              <a:rPr lang="en-US" u="sng" dirty="0">
                <a:sym typeface="Wingdings"/>
              </a:rPr>
              <a:t>&lt;</a:t>
            </a:r>
            <a:r>
              <a:rPr lang="en-US" dirty="0">
                <a:sym typeface="Wingdings"/>
              </a:rPr>
              <a:t>40 and (2) specific melting peak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" y="653889"/>
            <a:ext cx="8857673" cy="74739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3200" dirty="0"/>
              <a:t>CLIP-PCR detects targets in pooled DBS samples </a:t>
            </a:r>
            <a:br>
              <a:rPr kumimoji="1" lang="en-US" altLang="zh-CN" sz="3200" dirty="0"/>
            </a:br>
            <a:r>
              <a:rPr kumimoji="1" lang="en-US" altLang="zh-CN" sz="3200" dirty="0"/>
              <a:t>with little loss of signal</a:t>
            </a:r>
            <a:endParaRPr kumimoji="1" lang="zh-CN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865229"/>
              </p:ext>
            </p:extLst>
          </p:nvPr>
        </p:nvGraphicFramePr>
        <p:xfrm>
          <a:off x="1244599" y="1574800"/>
          <a:ext cx="7010401" cy="337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42949" y="4966722"/>
            <a:ext cx="67811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300" b="1" dirty="0"/>
              <a:t>	Detection of </a:t>
            </a:r>
            <a:r>
              <a:rPr lang="en-US" altLang="zh-CN" sz="1300" b="1" i="1" dirty="0"/>
              <a:t>P. falciparum </a:t>
            </a:r>
            <a:r>
              <a:rPr lang="en-US" altLang="zh-CN" sz="1300" b="1" dirty="0"/>
              <a:t>by use of DBS with varying pool sizes.</a:t>
            </a:r>
            <a:br>
              <a:rPr lang="en-US" altLang="zh-CN" sz="1300" b="1" dirty="0"/>
            </a:br>
            <a:r>
              <a:rPr lang="en-US" altLang="zh-CN" sz="1300" dirty="0"/>
              <a:t>DBSs were prepared by spotting 75 </a:t>
            </a:r>
            <a:r>
              <a:rPr lang="en-US" altLang="zh-CN" sz="1300" dirty="0" err="1"/>
              <a:t>μL</a:t>
            </a:r>
            <a:r>
              <a:rPr lang="en-US" altLang="zh-CN" sz="1300" dirty="0"/>
              <a:t> of either cultured </a:t>
            </a:r>
            <a:r>
              <a:rPr lang="en-US" altLang="zh-CN" sz="1300" i="1" dirty="0"/>
              <a:t>P. falciparum </a:t>
            </a:r>
            <a:r>
              <a:rPr lang="en-US" altLang="zh-CN" sz="1300" dirty="0"/>
              <a:t>strain 3D7 or whole blood from healthy volunteers to </a:t>
            </a:r>
            <a:r>
              <a:rPr lang="en-US" altLang="zh-CN" sz="1300" dirty="0" err="1"/>
              <a:t>Whatman</a:t>
            </a:r>
            <a:r>
              <a:rPr lang="en-US" altLang="zh-CN" sz="1300" dirty="0"/>
              <a:t> 3MM filter paper and air-drying for 4 h. Single-positive DBS (50 parasites/</a:t>
            </a:r>
            <a:r>
              <a:rPr lang="en-US" altLang="zh-CN" sz="1300" dirty="0" err="1"/>
              <a:t>μL</a:t>
            </a:r>
            <a:r>
              <a:rPr lang="en-US" altLang="zh-CN" sz="1300" dirty="0"/>
              <a:t>) was mixed with 0, 10, 20, 25, or 35 negative DBSs separately and tested as a single sample by CLIP-PCR. Pools of ≤26 were tested in duplicate, whereas a lysate of pool size 36 was sufficient for only 1 test; additional elution with 100 </a:t>
            </a:r>
            <a:r>
              <a:rPr lang="en-US" altLang="zh-CN" sz="1300" dirty="0" err="1"/>
              <a:t>μL</a:t>
            </a:r>
            <a:r>
              <a:rPr lang="en-US" altLang="zh-CN" sz="1300" dirty="0"/>
              <a:t> </a:t>
            </a:r>
            <a:r>
              <a:rPr lang="en-US" altLang="zh-CN" sz="1300" dirty="0" err="1"/>
              <a:t>lysis</a:t>
            </a:r>
            <a:r>
              <a:rPr lang="en-US" altLang="zh-CN" sz="1300" dirty="0"/>
              <a:t> mixture was used for the second test. </a:t>
            </a:r>
          </a:p>
          <a:p>
            <a:endParaRPr kumimoji="1" lang="zh-CN" altLang="en-US" sz="1300" dirty="0"/>
          </a:p>
        </p:txBody>
      </p:sp>
    </p:spTree>
    <p:extLst>
      <p:ext uri="{BB962C8B-B14F-4D97-AF65-F5344CB8AC3E}">
        <p14:creationId xmlns:p14="http://schemas.microsoft.com/office/powerpoint/2010/main" val="5704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办公室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办公室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820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Introduction</vt:lpstr>
      <vt:lpstr>Introduction</vt:lpstr>
      <vt:lpstr>Question</vt:lpstr>
      <vt:lpstr>PowerPoint Presentation</vt:lpstr>
      <vt:lpstr>PowerPoint Presentation</vt:lpstr>
      <vt:lpstr>Additional Questions</vt:lpstr>
      <vt:lpstr>CLIP-PCR can detect as low as 0.01 parasites/μL</vt:lpstr>
      <vt:lpstr>CLIP-PCR detects targets in pooled DBS samples  with little loss of signal</vt:lpstr>
      <vt:lpstr>Question</vt:lpstr>
      <vt:lpstr>Finding asymptomatic infections in active screening*</vt:lpstr>
      <vt:lpstr>CLIP-PCR is Ideal for Active Malaria Screening </vt:lpstr>
      <vt:lpstr>CLIP-PCR for Molecular Diagnostics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203</cp:revision>
  <dcterms:created xsi:type="dcterms:W3CDTF">2015-06-16T21:24:43Z</dcterms:created>
  <dcterms:modified xsi:type="dcterms:W3CDTF">2020-05-06T18:41:31Z</dcterms:modified>
</cp:coreProperties>
</file>