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0" r:id="rId2"/>
    <p:sldId id="257" r:id="rId3"/>
    <p:sldId id="280" r:id="rId4"/>
    <p:sldId id="264" r:id="rId5"/>
    <p:sldId id="272" r:id="rId6"/>
    <p:sldId id="266" r:id="rId7"/>
    <p:sldId id="273" r:id="rId8"/>
    <p:sldId id="271" r:id="rId9"/>
    <p:sldId id="275" r:id="rId10"/>
    <p:sldId id="277" r:id="rId11"/>
    <p:sldId id="279" r:id="rId12"/>
    <p:sldId id="268" r:id="rId13"/>
    <p:sldId id="278" r:id="rId14"/>
    <p:sldId id="269"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6" d="100"/>
          <a:sy n="76" d="100"/>
        </p:scale>
        <p:origin x="19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7/19/2016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r>
              <a:rPr lang="en-US" sz="4000" smtClean="0">
                <a:solidFill>
                  <a:schemeClr val="bg1">
                    <a:lumMod val="50000"/>
                  </a:schemeClr>
                </a:solidFill>
              </a:rPr>
              <a:t/>
            </a:r>
            <a:br>
              <a:rPr lang="en-US" sz="4000" smtClean="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smtClean="0">
                <a:solidFill>
                  <a:srgbClr val="B11F24"/>
                </a:solidFill>
              </a:rPr>
              <a:t>Journal Club</a:t>
            </a:r>
            <a:endParaRPr lang="en-US" sz="5400" b="0" dirty="0">
              <a:solidFill>
                <a:srgbClr val="B11F24"/>
              </a:solidFill>
            </a:endParaRP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605B139-FD1B-462F-BB06-C1D6D2A56F6C}" type="datetimeFigureOut">
              <a:rPr lang="en-US"/>
              <a:pPr>
                <a:defRPr/>
              </a:pPr>
              <a:t>7/19/2016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2462C9-79FF-4929-A1D2-DE4288E6CD56}" type="slidenum">
              <a:rPr lang="en-US"/>
              <a:pPr>
                <a:defRPr/>
              </a:pPr>
              <a:t>‹#›</a:t>
            </a:fld>
            <a:endParaRPr lang="en-US"/>
          </a:p>
        </p:txBody>
      </p:sp>
    </p:spTree>
    <p:extLst>
      <p:ext uri="{BB962C8B-B14F-4D97-AF65-F5344CB8AC3E}">
        <p14:creationId xmlns:p14="http://schemas.microsoft.com/office/powerpoint/2010/main" val="390573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smtClean="0"/>
              <a:t>Slide headline goes here</a:t>
            </a:r>
            <a:endParaRPr lang="en-US" dirty="0"/>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smtClean="0"/>
              <a:t>Slide text goes here.</a:t>
            </a:r>
          </a:p>
          <a:p>
            <a:pPr lvl="1"/>
            <a:r>
              <a:rPr lang="en-US" dirty="0" smtClean="0"/>
              <a:t>Bulleted list item</a:t>
            </a:r>
          </a:p>
          <a:p>
            <a:pPr lvl="1"/>
            <a:r>
              <a:rPr lang="en-US" dirty="0" smtClean="0"/>
              <a:t>Bulleted list item</a:t>
            </a:r>
          </a:p>
          <a:p>
            <a:pPr lvl="1"/>
            <a:r>
              <a:rPr lang="en-US" dirty="0" smtClean="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smtClean="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smtClean="0">
                <a:solidFill>
                  <a:srgbClr val="000000"/>
                </a:solidFill>
                <a:latin typeface="Arial" charset="0"/>
                <a:ea typeface="+mn-ea"/>
                <a:cs typeface="Arial" charset="0"/>
              </a:rPr>
              <a:t>Clinical Chemistry </a:t>
            </a:r>
            <a:r>
              <a:rPr lang="en-US" sz="2400" kern="1200" dirty="0" smtClean="0">
                <a:solidFill>
                  <a:srgbClr val="000000"/>
                </a:solidFill>
                <a:latin typeface="Arial" charset="0"/>
                <a:ea typeface="+mn-ea"/>
                <a:cs typeface="Arial" charset="0"/>
              </a:rPr>
              <a:t>Journal Club.</a:t>
            </a:r>
          </a:p>
          <a:p>
            <a:pPr algn="ctr" defTabSz="914400" eaLnBrk="1" hangingPunct="1">
              <a:defRPr/>
            </a:pPr>
            <a:endParaRPr lang="en-US" sz="2400" kern="1200" dirty="0" smtClean="0">
              <a:solidFill>
                <a:srgbClr val="000000"/>
              </a:solidFill>
              <a:latin typeface="Arial" charset="0"/>
              <a:ea typeface="+mn-ea"/>
              <a:cs typeface="Arial" charset="0"/>
            </a:endParaRPr>
          </a:p>
          <a:p>
            <a:pPr algn="ctr" defTabSz="914400" eaLnBrk="1" hangingPunct="1">
              <a:defRPr/>
            </a:pPr>
            <a:r>
              <a:rPr lang="en-US" sz="2400" kern="1200" dirty="0" smtClean="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smtClean="0">
                <a:solidFill>
                  <a:srgbClr val="B11F24"/>
                </a:solidFill>
                <a:latin typeface="Arial" charset="0"/>
                <a:ea typeface="+mn-ea"/>
                <a:cs typeface="Arial" charset="0"/>
              </a:rPr>
              <a:t>www.clinchem.org</a:t>
            </a:r>
          </a:p>
          <a:p>
            <a:pPr algn="ctr" defTabSz="914400" eaLnBrk="1" hangingPunct="1">
              <a:defRPr/>
            </a:pPr>
            <a:endParaRPr lang="en-US" sz="2400" kern="1200" dirty="0" smtClean="0">
              <a:solidFill>
                <a:srgbClr val="C00000"/>
              </a:solidFill>
              <a:latin typeface="Arial" charset="0"/>
              <a:ea typeface="+mn-ea"/>
              <a:cs typeface="Arial" charset="0"/>
            </a:endParaRPr>
          </a:p>
          <a:p>
            <a:pPr algn="ctr" defTabSz="914400" eaLnBrk="1" hangingPunct="1">
              <a:defRPr/>
            </a:pPr>
            <a:r>
              <a:rPr lang="en-US" sz="2400" kern="1200" dirty="0" smtClean="0">
                <a:solidFill>
                  <a:srgbClr val="000000"/>
                </a:solidFill>
                <a:latin typeface="Arial" charset="0"/>
                <a:ea typeface="+mn-ea"/>
                <a:cs typeface="Arial" charset="0"/>
              </a:rPr>
              <a:t>Download the free </a:t>
            </a:r>
            <a:r>
              <a:rPr lang="en-US" sz="2400" i="1" kern="1200" dirty="0" smtClean="0">
                <a:solidFill>
                  <a:srgbClr val="000000"/>
                </a:solidFill>
                <a:latin typeface="Arial" charset="0"/>
                <a:ea typeface="+mn-ea"/>
                <a:cs typeface="Arial" charset="0"/>
              </a:rPr>
              <a:t>Clinical Chemistry </a:t>
            </a:r>
            <a:r>
              <a:rPr lang="en-US" sz="2400" kern="1200" dirty="0" smtClean="0">
                <a:solidFill>
                  <a:srgbClr val="000000"/>
                </a:solidFill>
                <a:latin typeface="Arial" charset="0"/>
                <a:ea typeface="+mn-ea"/>
                <a:cs typeface="Arial" charset="0"/>
              </a:rPr>
              <a:t>app </a:t>
            </a:r>
          </a:p>
          <a:p>
            <a:pPr algn="ctr" defTabSz="914400" eaLnBrk="1" hangingPunct="1">
              <a:defRPr/>
            </a:pPr>
            <a:r>
              <a:rPr lang="en-US" sz="2400" kern="1200" dirty="0" smtClean="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smtClean="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639671" y="1971073"/>
            <a:ext cx="5423970"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endParaRPr lang="en-US" sz="3600" b="1" dirty="0" smtClean="0">
              <a:latin typeface="Arial" pitchFamily="34" charset="0"/>
              <a:cs typeface="Arial" pitchFamily="34" charset="0"/>
            </a:endParaRPr>
          </a:p>
          <a:p>
            <a:pPr marL="0" indent="0">
              <a:buFont typeface="Arial" charset="0"/>
              <a:buNone/>
              <a:defRPr/>
            </a:pPr>
            <a:endParaRPr lang="en-US" sz="4000" b="1" dirty="0" smtClean="0">
              <a:latin typeface="Arial" pitchFamily="34" charset="0"/>
              <a:cs typeface="Arial" pitchFamily="34" charset="0"/>
            </a:endParaRPr>
          </a:p>
          <a:p>
            <a:pPr marL="0" indent="0">
              <a:buFont typeface="Arial" charset="0"/>
              <a:buNone/>
              <a:defRPr/>
            </a:pPr>
            <a:r>
              <a:rPr lang="en-US" sz="10000" b="1" dirty="0" err="1">
                <a:latin typeface="Arial" pitchFamily="34" charset="0"/>
                <a:cs typeface="Arial" pitchFamily="34" charset="0"/>
              </a:rPr>
              <a:t>Bloodborne</a:t>
            </a:r>
            <a:r>
              <a:rPr lang="en-US" sz="10000" b="1" dirty="0">
                <a:latin typeface="Arial" pitchFamily="34" charset="0"/>
                <a:cs typeface="Arial" pitchFamily="34" charset="0"/>
              </a:rPr>
              <a:t> Viral Pathogen Contamination in the Era of Laboratory </a:t>
            </a:r>
            <a:r>
              <a:rPr lang="en-US" sz="10000" b="1" dirty="0" smtClean="0">
                <a:latin typeface="Arial" pitchFamily="34" charset="0"/>
                <a:cs typeface="Arial" pitchFamily="34" charset="0"/>
              </a:rPr>
              <a:t>Automation</a:t>
            </a:r>
          </a:p>
          <a:p>
            <a:pPr marL="0" indent="0">
              <a:buFont typeface="Arial" charset="0"/>
              <a:buNone/>
              <a:defRPr/>
            </a:pPr>
            <a:endParaRPr lang="en-US" sz="7200" dirty="0" smtClean="0">
              <a:latin typeface="Arial" pitchFamily="34" charset="0"/>
              <a:cs typeface="Arial" pitchFamily="34" charset="0"/>
            </a:endParaRPr>
          </a:p>
          <a:p>
            <a:pPr marL="0" indent="0">
              <a:spcBef>
                <a:spcPts val="0"/>
              </a:spcBef>
              <a:buFont typeface="Arial" charset="0"/>
              <a:buNone/>
              <a:defRPr/>
            </a:pPr>
            <a:r>
              <a:rPr lang="en-US" sz="7600" dirty="0" smtClean="0">
                <a:latin typeface="Arial" pitchFamily="34" charset="0"/>
                <a:cs typeface="Arial" pitchFamily="34" charset="0"/>
              </a:rPr>
              <a:t>A. Bryan</a:t>
            </a:r>
            <a:r>
              <a:rPr lang="en-US" sz="7600" dirty="0">
                <a:latin typeface="Arial" pitchFamily="34" charset="0"/>
                <a:cs typeface="Arial" pitchFamily="34" charset="0"/>
              </a:rPr>
              <a:t>, </a:t>
            </a:r>
            <a:r>
              <a:rPr lang="en-US" sz="7600" dirty="0" smtClean="0">
                <a:latin typeface="Arial" pitchFamily="34" charset="0"/>
                <a:cs typeface="Arial" pitchFamily="34" charset="0"/>
              </a:rPr>
              <a:t>L. </a:t>
            </a:r>
            <a:r>
              <a:rPr lang="en-US" sz="7600" dirty="0">
                <a:latin typeface="Arial" pitchFamily="34" charset="0"/>
                <a:cs typeface="Arial" pitchFamily="34" charset="0"/>
              </a:rPr>
              <a:t>Cook, </a:t>
            </a:r>
            <a:r>
              <a:rPr lang="en-US" sz="7600" dirty="0" smtClean="0">
                <a:latin typeface="Arial" pitchFamily="34" charset="0"/>
                <a:cs typeface="Arial" pitchFamily="34" charset="0"/>
              </a:rPr>
              <a:t>E.E</a:t>
            </a:r>
            <a:r>
              <a:rPr lang="en-US" sz="7600" dirty="0">
                <a:latin typeface="Arial" pitchFamily="34" charset="0"/>
                <a:cs typeface="Arial" pitchFamily="34" charset="0"/>
              </a:rPr>
              <a:t>. Atienza, </a:t>
            </a:r>
            <a:r>
              <a:rPr lang="en-US" sz="7600" dirty="0" smtClean="0">
                <a:latin typeface="Arial" pitchFamily="34" charset="0"/>
                <a:cs typeface="Arial" pitchFamily="34" charset="0"/>
              </a:rPr>
              <a:t>J. </a:t>
            </a:r>
            <a:r>
              <a:rPr lang="en-US" sz="7600" dirty="0" err="1">
                <a:latin typeface="Arial" pitchFamily="34" charset="0"/>
                <a:cs typeface="Arial" pitchFamily="34" charset="0"/>
              </a:rPr>
              <a:t>Kuypers</a:t>
            </a:r>
            <a:r>
              <a:rPr lang="en-US" sz="7600" dirty="0" smtClean="0">
                <a:latin typeface="Arial" pitchFamily="34" charset="0"/>
                <a:cs typeface="Arial" pitchFamily="34" charset="0"/>
              </a:rPr>
              <a:t>,   </a:t>
            </a:r>
          </a:p>
          <a:p>
            <a:pPr marL="0" indent="0">
              <a:spcBef>
                <a:spcPts val="0"/>
              </a:spcBef>
              <a:buFont typeface="Arial" charset="0"/>
              <a:buNone/>
              <a:defRPr/>
            </a:pPr>
            <a:r>
              <a:rPr lang="en-US" sz="7600" dirty="0" smtClean="0">
                <a:latin typeface="Arial" pitchFamily="34" charset="0"/>
                <a:cs typeface="Arial" pitchFamily="34" charset="0"/>
              </a:rPr>
              <a:t>A. </a:t>
            </a:r>
            <a:r>
              <a:rPr lang="en-US" sz="7600" dirty="0">
                <a:latin typeface="Arial" pitchFamily="34" charset="0"/>
                <a:cs typeface="Arial" pitchFamily="34" charset="0"/>
              </a:rPr>
              <a:t>Cent, </a:t>
            </a:r>
            <a:r>
              <a:rPr lang="en-US" sz="7600" dirty="0" smtClean="0">
                <a:latin typeface="Arial" pitchFamily="34" charset="0"/>
                <a:cs typeface="Arial" pitchFamily="34" charset="0"/>
              </a:rPr>
              <a:t>G.S</a:t>
            </a:r>
            <a:r>
              <a:rPr lang="en-US" sz="7600" dirty="0">
                <a:latin typeface="Arial" pitchFamily="34" charset="0"/>
                <a:cs typeface="Arial" pitchFamily="34" charset="0"/>
              </a:rPr>
              <a:t>. Baird, </a:t>
            </a:r>
            <a:r>
              <a:rPr lang="en-US" sz="7600" dirty="0" smtClean="0">
                <a:latin typeface="Arial" pitchFamily="34" charset="0"/>
                <a:cs typeface="Arial" pitchFamily="34" charset="0"/>
              </a:rPr>
              <a:t>R.W</a:t>
            </a:r>
            <a:r>
              <a:rPr lang="en-US" sz="7600" dirty="0">
                <a:latin typeface="Arial" pitchFamily="34" charset="0"/>
                <a:cs typeface="Arial" pitchFamily="34" charset="0"/>
              </a:rPr>
              <a:t>. Coombs, </a:t>
            </a:r>
            <a:r>
              <a:rPr lang="en-US" sz="7600" dirty="0" smtClean="0">
                <a:latin typeface="Arial" pitchFamily="34" charset="0"/>
                <a:cs typeface="Arial" pitchFamily="34" charset="0"/>
              </a:rPr>
              <a:t>K.R</a:t>
            </a:r>
            <a:r>
              <a:rPr lang="en-US" sz="7600" dirty="0">
                <a:latin typeface="Arial" pitchFamily="34" charset="0"/>
                <a:cs typeface="Arial" pitchFamily="34" charset="0"/>
              </a:rPr>
              <a:t>. Jerome, </a:t>
            </a:r>
            <a:r>
              <a:rPr lang="en-US" sz="7600" dirty="0" smtClean="0">
                <a:latin typeface="Arial" pitchFamily="34" charset="0"/>
                <a:cs typeface="Arial" pitchFamily="34" charset="0"/>
              </a:rPr>
              <a:t>M.H</a:t>
            </a:r>
            <a:r>
              <a:rPr lang="en-US" sz="7600" dirty="0">
                <a:latin typeface="Arial" pitchFamily="34" charset="0"/>
                <a:cs typeface="Arial" pitchFamily="34" charset="0"/>
              </a:rPr>
              <a:t>. </a:t>
            </a:r>
            <a:r>
              <a:rPr lang="en-US" sz="7600" dirty="0" err="1">
                <a:latin typeface="Arial" pitchFamily="34" charset="0"/>
                <a:cs typeface="Arial" pitchFamily="34" charset="0"/>
              </a:rPr>
              <a:t>Wener</a:t>
            </a:r>
            <a:r>
              <a:rPr lang="en-US" sz="7600" dirty="0">
                <a:latin typeface="Arial" pitchFamily="34" charset="0"/>
                <a:cs typeface="Arial" pitchFamily="34" charset="0"/>
              </a:rPr>
              <a:t>, and </a:t>
            </a:r>
            <a:r>
              <a:rPr lang="en-US" sz="7600" dirty="0" smtClean="0">
                <a:latin typeface="Arial" pitchFamily="34" charset="0"/>
                <a:cs typeface="Arial" pitchFamily="34" charset="0"/>
              </a:rPr>
              <a:t>S.M</a:t>
            </a:r>
            <a:r>
              <a:rPr lang="en-US" sz="7600" dirty="0">
                <a:latin typeface="Arial" pitchFamily="34" charset="0"/>
                <a:cs typeface="Arial" pitchFamily="34" charset="0"/>
              </a:rPr>
              <a:t>. Butler-Wu</a:t>
            </a:r>
            <a:endParaRPr lang="en-US" sz="7600" b="1" dirty="0" smtClean="0">
              <a:latin typeface="Arial" pitchFamily="34" charset="0"/>
              <a:cs typeface="Arial" pitchFamily="34" charset="0"/>
            </a:endParaRPr>
          </a:p>
          <a:p>
            <a:pPr marL="0" indent="0">
              <a:spcBef>
                <a:spcPts val="0"/>
              </a:spcBef>
              <a:buFont typeface="Arial" charset="0"/>
              <a:buNone/>
              <a:defRPr/>
            </a:pPr>
            <a:endParaRPr lang="en-US" sz="6400" b="1" dirty="0" smtClean="0">
              <a:latin typeface="Arial" pitchFamily="34" charset="0"/>
              <a:cs typeface="Arial" pitchFamily="34" charset="0"/>
            </a:endParaRPr>
          </a:p>
          <a:p>
            <a:pPr marL="0" indent="0">
              <a:buFont typeface="Arial" charset="0"/>
              <a:buNone/>
              <a:defRPr/>
            </a:pPr>
            <a:endParaRPr lang="en-US" sz="6400" b="1" dirty="0" smtClean="0">
              <a:latin typeface="Arial" pitchFamily="34" charset="0"/>
              <a:cs typeface="Arial" pitchFamily="34" charset="0"/>
            </a:endParaRPr>
          </a:p>
          <a:p>
            <a:pPr marL="0" indent="0">
              <a:buFont typeface="Arial" charset="0"/>
              <a:buNone/>
              <a:defRPr/>
            </a:pPr>
            <a:endParaRPr lang="en-US" sz="7200" b="1" dirty="0" smtClean="0">
              <a:latin typeface="Arial" pitchFamily="34" charset="0"/>
              <a:cs typeface="Arial" pitchFamily="34" charset="0"/>
            </a:endParaRPr>
          </a:p>
          <a:p>
            <a:pPr marL="0" indent="0">
              <a:buFont typeface="Arial" charset="0"/>
              <a:buNone/>
              <a:defRPr/>
            </a:pPr>
            <a:endParaRPr lang="en-US" sz="5600" b="1" dirty="0" smtClean="0">
              <a:latin typeface="Arial" pitchFamily="34" charset="0"/>
              <a:cs typeface="Arial" pitchFamily="34" charset="0"/>
            </a:endParaRPr>
          </a:p>
          <a:p>
            <a:pPr marL="0" indent="0">
              <a:buFont typeface="Arial" charset="0"/>
              <a:buNone/>
              <a:defRPr/>
            </a:pPr>
            <a:r>
              <a:rPr lang="en-US" sz="6800" dirty="0" smtClean="0">
                <a:latin typeface="Arial" pitchFamily="34" charset="0"/>
                <a:cs typeface="Arial" pitchFamily="34" charset="0"/>
              </a:rPr>
              <a:t>July 2016</a:t>
            </a:r>
            <a:endParaRPr lang="en-US" sz="6800" dirty="0" smtClean="0">
              <a:solidFill>
                <a:srgbClr val="C00000"/>
              </a:solidFill>
              <a:latin typeface="Arial" pitchFamily="34" charset="0"/>
              <a:cs typeface="Arial" pitchFamily="34" charset="0"/>
            </a:endParaRPr>
          </a:p>
          <a:p>
            <a:pPr marL="0" indent="0">
              <a:buFont typeface="Arial" charset="0"/>
              <a:buNone/>
              <a:defRPr/>
            </a:pPr>
            <a:endParaRPr lang="en-US" sz="5600" b="1" dirty="0" smtClean="0">
              <a:solidFill>
                <a:srgbClr val="C00000"/>
              </a:solidFill>
              <a:latin typeface="Arial" pitchFamily="34" charset="0"/>
              <a:cs typeface="Arial" pitchFamily="34" charset="0"/>
            </a:endParaRPr>
          </a:p>
          <a:p>
            <a:pPr marL="0" indent="0">
              <a:buFont typeface="Arial" pitchFamily="34" charset="0"/>
              <a:buNone/>
              <a:defRPr/>
            </a:pPr>
            <a:r>
              <a:rPr lang="en-US" sz="6400" dirty="0" smtClean="0">
                <a:latin typeface="Arial" pitchFamily="34" charset="0"/>
                <a:cs typeface="Arial" pitchFamily="34" charset="0"/>
              </a:rPr>
              <a:t>www.clinchem.org/content/62/7/973.full</a:t>
            </a:r>
          </a:p>
          <a:p>
            <a:pPr marL="0" indent="0">
              <a:buFont typeface="Arial" pitchFamily="34" charset="0"/>
              <a:buNone/>
              <a:defRPr/>
            </a:pPr>
            <a:endParaRPr lang="en-US" sz="8000" b="1" dirty="0" smtClean="0">
              <a:latin typeface="Arial" pitchFamily="34" charset="0"/>
              <a:cs typeface="Arial" pitchFamily="34" charset="0"/>
            </a:endParaRPr>
          </a:p>
          <a:p>
            <a:pPr marL="0" indent="0">
              <a:buFont typeface="Arial" pitchFamily="34" charset="0"/>
              <a:buNone/>
              <a:defRPr/>
            </a:pPr>
            <a:r>
              <a:rPr lang="en-US" sz="5200" dirty="0" smtClean="0">
                <a:latin typeface="Arial" pitchFamily="34" charset="0"/>
                <a:cs typeface="Arial" pitchFamily="34" charset="0"/>
              </a:rPr>
              <a:t>© Copyright 2016 by the American Association for Clinical Chemistry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82" y="1971073"/>
            <a:ext cx="3481297" cy="4695180"/>
          </a:xfrm>
          <a:prstGeom prst="rect">
            <a:avLst/>
          </a:prstGeom>
        </p:spPr>
      </p:pic>
    </p:spTree>
    <p:extLst>
      <p:ext uri="{BB962C8B-B14F-4D97-AF65-F5344CB8AC3E}">
        <p14:creationId xmlns:p14="http://schemas.microsoft.com/office/powerpoint/2010/main" val="2876988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358" y="1867124"/>
            <a:ext cx="5486400" cy="788987"/>
            <a:chOff x="375496" y="2084911"/>
            <a:chExt cx="5486400" cy="788987"/>
          </a:xfrm>
        </p:grpSpPr>
        <p:sp>
          <p:nvSpPr>
            <p:cNvPr id="248" name="Oval 247"/>
            <p:cNvSpPr/>
            <p:nvPr/>
          </p:nvSpPr>
          <p:spPr>
            <a:xfrm>
              <a:off x="375496" y="2088086"/>
              <a:ext cx="228600" cy="228600"/>
            </a:xfrm>
            <a:prstGeom prst="ellipse">
              <a:avLst/>
            </a:prstGeom>
            <a:pattFill prst="pct75">
              <a:fgClr>
                <a:srgbClr val="CF01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50" name="Oval 249"/>
            <p:cNvSpPr>
              <a:spLocks noChangeAspect="1"/>
            </p:cNvSpPr>
            <p:nvPr/>
          </p:nvSpPr>
          <p:spPr>
            <a:xfrm>
              <a:off x="459634" y="252782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51" name="Oval 250"/>
            <p:cNvSpPr>
              <a:spLocks noChangeAspect="1"/>
            </p:cNvSpPr>
            <p:nvPr/>
          </p:nvSpPr>
          <p:spPr>
            <a:xfrm>
              <a:off x="459634" y="2702448"/>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246" name="TextBox 259"/>
            <p:cNvSpPr txBox="1">
              <a:spLocks noChangeArrowheads="1"/>
            </p:cNvSpPr>
            <p:nvPr/>
          </p:nvSpPr>
          <p:spPr bwMode="auto">
            <a:xfrm>
              <a:off x="604096" y="2084911"/>
              <a:ext cx="5257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cs typeface="Arial" panose="020B0604020202020204" pitchFamily="34" charset="0"/>
                </a:rPr>
                <a:t>Positive clean glass slide placed during experiment, far right</a:t>
              </a:r>
            </a:p>
          </p:txBody>
        </p:sp>
        <p:sp>
          <p:nvSpPr>
            <p:cNvPr id="262" name="Oval 261"/>
            <p:cNvSpPr/>
            <p:nvPr/>
          </p:nvSpPr>
          <p:spPr>
            <a:xfrm>
              <a:off x="413596" y="2338911"/>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248" name="TextBox 262"/>
            <p:cNvSpPr txBox="1">
              <a:spLocks noChangeArrowheads="1"/>
            </p:cNvSpPr>
            <p:nvPr/>
          </p:nvSpPr>
          <p:spPr bwMode="auto">
            <a:xfrm>
              <a:off x="612034" y="2296048"/>
              <a:ext cx="47164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cs typeface="Arial" panose="020B0604020202020204" pitchFamily="34" charset="0"/>
                </a:rPr>
                <a:t>Positive equipment surface </a:t>
              </a:r>
              <a:r>
                <a:rPr lang="en-US" altLang="en-US" sz="1000" dirty="0" smtClean="0">
                  <a:latin typeface="Arial" panose="020B0604020202020204" pitchFamily="34" charset="0"/>
                  <a:cs typeface="Arial" panose="020B0604020202020204" pitchFamily="34" charset="0"/>
                </a:rPr>
                <a:t>swab</a:t>
              </a:r>
              <a:endParaRPr lang="en-US" altLang="en-US" sz="1000" dirty="0">
                <a:latin typeface="Arial" panose="020B0604020202020204" pitchFamily="34" charset="0"/>
                <a:cs typeface="Arial" panose="020B0604020202020204" pitchFamily="34" charset="0"/>
              </a:endParaRPr>
            </a:p>
          </p:txBody>
        </p:sp>
        <p:sp>
          <p:nvSpPr>
            <p:cNvPr id="2249" name="TextBox 263"/>
            <p:cNvSpPr txBox="1">
              <a:spLocks noChangeArrowheads="1"/>
            </p:cNvSpPr>
            <p:nvPr/>
          </p:nvSpPr>
          <p:spPr bwMode="auto">
            <a:xfrm>
              <a:off x="612034" y="2451623"/>
              <a:ext cx="1676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Negative glass slide</a:t>
              </a:r>
            </a:p>
          </p:txBody>
        </p:sp>
        <p:sp>
          <p:nvSpPr>
            <p:cNvPr id="2250" name="TextBox 264"/>
            <p:cNvSpPr txBox="1">
              <a:spLocks noChangeArrowheads="1"/>
            </p:cNvSpPr>
            <p:nvPr/>
          </p:nvSpPr>
          <p:spPr bwMode="auto">
            <a:xfrm>
              <a:off x="596159" y="2627836"/>
              <a:ext cx="3048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cs typeface="Arial" panose="020B0604020202020204" pitchFamily="34" charset="0"/>
                </a:rPr>
                <a:t>Negative equipment surface swab</a:t>
              </a:r>
            </a:p>
          </p:txBody>
        </p:sp>
      </p:grpSp>
      <p:pic>
        <p:nvPicPr>
          <p:cNvPr id="2050" name="Picture 282" descr="IMG_0019 barcode scanner cropp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2658" y="2498873"/>
            <a:ext cx="20621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79" descr="IMG_0071 decapper edited white background cropp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5258" y="1432073"/>
            <a:ext cx="1905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81" descr="IMG_0062 centrifuge cropp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2658" y="2879873"/>
            <a:ext cx="15970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01" descr="IMG_0077 sta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5658" y="3087836"/>
            <a:ext cx="25146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2221758" y="5051573"/>
            <a:ext cx="534988" cy="246063"/>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Start</a:t>
            </a:r>
          </a:p>
        </p:txBody>
      </p:sp>
      <p:sp>
        <p:nvSpPr>
          <p:cNvPr id="2055" name="TextBox 6"/>
          <p:cNvSpPr txBox="1">
            <a:spLocks noChangeArrowheads="1"/>
          </p:cNvSpPr>
          <p:nvPr/>
        </p:nvSpPr>
        <p:spPr bwMode="auto">
          <a:xfrm>
            <a:off x="3442546" y="5051573"/>
            <a:ext cx="1547812" cy="246063"/>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cs typeface="Arial" panose="020B0604020202020204" pitchFamily="34" charset="0"/>
              </a:rPr>
              <a:t>Centrifuge tube handler</a:t>
            </a:r>
          </a:p>
        </p:txBody>
      </p:sp>
      <p:sp>
        <p:nvSpPr>
          <p:cNvPr id="2056" name="TextBox 7"/>
          <p:cNvSpPr txBox="1">
            <a:spLocks noChangeArrowheads="1"/>
          </p:cNvSpPr>
          <p:nvPr/>
        </p:nvSpPr>
        <p:spPr bwMode="auto">
          <a:xfrm>
            <a:off x="3682258" y="5308748"/>
            <a:ext cx="1104900" cy="400050"/>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Arial" panose="020B0604020202020204" pitchFamily="34" charset="0"/>
                <a:cs typeface="Arial" panose="020B0604020202020204" pitchFamily="34" charset="0"/>
              </a:rPr>
              <a:t>Centrifuge: </a:t>
            </a:r>
          </a:p>
          <a:p>
            <a:pPr algn="ctr" eaLnBrk="1" hangingPunct="1"/>
            <a:r>
              <a:rPr lang="en-US" altLang="en-US" sz="1000">
                <a:latin typeface="Arial" panose="020B0604020202020204" pitchFamily="34" charset="0"/>
                <a:cs typeface="Arial" panose="020B0604020202020204" pitchFamily="34" charset="0"/>
              </a:rPr>
              <a:t>Inside wall, rotor</a:t>
            </a:r>
          </a:p>
        </p:txBody>
      </p:sp>
      <p:sp>
        <p:nvSpPr>
          <p:cNvPr id="2057" name="TextBox 8"/>
          <p:cNvSpPr txBox="1">
            <a:spLocks noChangeArrowheads="1"/>
          </p:cNvSpPr>
          <p:nvPr/>
        </p:nvSpPr>
        <p:spPr bwMode="auto">
          <a:xfrm>
            <a:off x="5576146" y="5051573"/>
            <a:ext cx="762000" cy="246063"/>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cs typeface="Arial" panose="020B0604020202020204" pitchFamily="34" charset="0"/>
              </a:rPr>
              <a:t>Decapper</a:t>
            </a:r>
          </a:p>
        </p:txBody>
      </p:sp>
      <p:sp>
        <p:nvSpPr>
          <p:cNvPr id="2058" name="TextBox 9"/>
          <p:cNvSpPr txBox="1">
            <a:spLocks noChangeArrowheads="1"/>
          </p:cNvSpPr>
          <p:nvPr/>
        </p:nvSpPr>
        <p:spPr bwMode="auto">
          <a:xfrm>
            <a:off x="7587508" y="5054748"/>
            <a:ext cx="438150" cy="246063"/>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cs typeface="Arial" panose="020B0604020202020204" pitchFamily="34" charset="0"/>
              </a:rPr>
              <a:t>DXI</a:t>
            </a:r>
          </a:p>
        </p:txBody>
      </p:sp>
      <p:sp>
        <p:nvSpPr>
          <p:cNvPr id="2059" name="TextBox 10"/>
          <p:cNvSpPr txBox="1">
            <a:spLocks noChangeArrowheads="1"/>
          </p:cNvSpPr>
          <p:nvPr/>
        </p:nvSpPr>
        <p:spPr bwMode="auto">
          <a:xfrm>
            <a:off x="6823921" y="6104086"/>
            <a:ext cx="638175" cy="247650"/>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DXC</a:t>
            </a:r>
          </a:p>
        </p:txBody>
      </p:sp>
      <p:sp>
        <p:nvSpPr>
          <p:cNvPr id="2060" name="TextBox 11"/>
          <p:cNvSpPr txBox="1">
            <a:spLocks noChangeArrowheads="1"/>
          </p:cNvSpPr>
          <p:nvPr/>
        </p:nvSpPr>
        <p:spPr bwMode="auto">
          <a:xfrm>
            <a:off x="5804746" y="6012011"/>
            <a:ext cx="1008062" cy="400050"/>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Arial" panose="020B0604020202020204" pitchFamily="34" charset="0"/>
                <a:cs typeface="Arial" panose="020B0604020202020204" pitchFamily="34" charset="0"/>
              </a:rPr>
              <a:t>DXC connect/</a:t>
            </a:r>
            <a:br>
              <a:rPr lang="en-US" altLang="en-US" sz="1000">
                <a:latin typeface="Arial" panose="020B0604020202020204" pitchFamily="34" charset="0"/>
                <a:cs typeface="Arial" panose="020B0604020202020204" pitchFamily="34" charset="0"/>
              </a:rPr>
            </a:br>
            <a:r>
              <a:rPr lang="en-US" altLang="en-US" sz="1000">
                <a:latin typeface="Arial" panose="020B0604020202020204" pitchFamily="34" charset="0"/>
                <a:cs typeface="Arial" panose="020B0604020202020204" pitchFamily="34" charset="0"/>
              </a:rPr>
              <a:t>tube handler</a:t>
            </a:r>
          </a:p>
        </p:txBody>
      </p:sp>
      <p:sp>
        <p:nvSpPr>
          <p:cNvPr id="2061" name="TextBox 12"/>
          <p:cNvSpPr txBox="1">
            <a:spLocks noChangeArrowheads="1"/>
          </p:cNvSpPr>
          <p:nvPr/>
        </p:nvSpPr>
        <p:spPr bwMode="auto">
          <a:xfrm>
            <a:off x="4368058" y="6088211"/>
            <a:ext cx="776288" cy="246062"/>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Recapper</a:t>
            </a:r>
          </a:p>
        </p:txBody>
      </p:sp>
      <p:sp>
        <p:nvSpPr>
          <p:cNvPr id="2062" name="TextBox 13"/>
          <p:cNvSpPr txBox="1">
            <a:spLocks noChangeArrowheads="1"/>
          </p:cNvSpPr>
          <p:nvPr/>
        </p:nvSpPr>
        <p:spPr bwMode="auto">
          <a:xfrm>
            <a:off x="2653558" y="6012011"/>
            <a:ext cx="1055688" cy="400050"/>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Arial" panose="020B0604020202020204" pitchFamily="34" charset="0"/>
                <a:cs typeface="Arial" panose="020B0604020202020204" pitchFamily="34" charset="0"/>
              </a:rPr>
              <a:t>4 ºC Storage</a:t>
            </a:r>
            <a:br>
              <a:rPr lang="en-US" altLang="en-US" sz="1000">
                <a:latin typeface="Arial" panose="020B0604020202020204" pitchFamily="34" charset="0"/>
                <a:cs typeface="Arial" panose="020B0604020202020204" pitchFamily="34" charset="0"/>
              </a:rPr>
            </a:br>
            <a:r>
              <a:rPr lang="en-US" altLang="en-US" sz="1000">
                <a:latin typeface="Arial" panose="020B0604020202020204" pitchFamily="34" charset="0"/>
                <a:cs typeface="Arial" panose="020B0604020202020204" pitchFamily="34" charset="0"/>
              </a:rPr>
              <a:t>(End)</a:t>
            </a:r>
          </a:p>
        </p:txBody>
      </p:sp>
      <p:cxnSp>
        <p:nvCxnSpPr>
          <p:cNvPr id="16" name="Straight Connector 15"/>
          <p:cNvCxnSpPr>
            <a:stCxn id="2054" idx="3"/>
            <a:endCxn id="2055" idx="1"/>
          </p:cNvCxnSpPr>
          <p:nvPr/>
        </p:nvCxnSpPr>
        <p:spPr>
          <a:xfrm>
            <a:off x="2756746" y="5175398"/>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055" idx="3"/>
            <a:endCxn id="2057" idx="1"/>
          </p:cNvCxnSpPr>
          <p:nvPr/>
        </p:nvCxnSpPr>
        <p:spPr>
          <a:xfrm>
            <a:off x="4990358" y="5175398"/>
            <a:ext cx="5857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060" idx="1"/>
            <a:endCxn id="2061" idx="3"/>
          </p:cNvCxnSpPr>
          <p:nvPr/>
        </p:nvCxnSpPr>
        <p:spPr>
          <a:xfrm flipH="1" flipV="1">
            <a:off x="5144346" y="6212036"/>
            <a:ext cx="660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61" idx="1"/>
            <a:endCxn id="2062" idx="3"/>
          </p:cNvCxnSpPr>
          <p:nvPr/>
        </p:nvCxnSpPr>
        <p:spPr>
          <a:xfrm flipH="1">
            <a:off x="3709246" y="6212036"/>
            <a:ext cx="658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75746" y="5432573"/>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101858" y="5623073"/>
            <a:ext cx="0" cy="1968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284046" y="6002486"/>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057" idx="3"/>
            <a:endCxn id="2058" idx="1"/>
          </p:cNvCxnSpPr>
          <p:nvPr/>
        </p:nvCxnSpPr>
        <p:spPr>
          <a:xfrm>
            <a:off x="6338146" y="5175398"/>
            <a:ext cx="124936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058" idx="3"/>
            <a:endCxn id="2059" idx="3"/>
          </p:cNvCxnSpPr>
          <p:nvPr/>
        </p:nvCxnSpPr>
        <p:spPr>
          <a:xfrm flipH="1">
            <a:off x="7462096" y="5176986"/>
            <a:ext cx="563562" cy="1050925"/>
          </a:xfrm>
          <a:prstGeom prst="bentConnector3">
            <a:avLst>
              <a:gd name="adj1" fmla="val -40587"/>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77" name="Group 122"/>
          <p:cNvGrpSpPr>
            <a:grpSpLocks/>
          </p:cNvGrpSpPr>
          <p:nvPr/>
        </p:nvGrpSpPr>
        <p:grpSpPr bwMode="auto">
          <a:xfrm>
            <a:off x="6231783" y="6391423"/>
            <a:ext cx="342900" cy="215900"/>
            <a:chOff x="1471683" y="1019622"/>
            <a:chExt cx="342900" cy="215444"/>
          </a:xfrm>
        </p:grpSpPr>
        <p:sp>
          <p:nvSpPr>
            <p:cNvPr id="124" name="Oval 123"/>
            <p:cNvSpPr/>
            <p:nvPr/>
          </p:nvSpPr>
          <p:spPr>
            <a:xfrm>
              <a:off x="1524071" y="1067146"/>
              <a:ext cx="152400" cy="15207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97" name="TextBox 124"/>
            <p:cNvSpPr txBox="1">
              <a:spLocks noChangeArrowheads="1"/>
            </p:cNvSpPr>
            <p:nvPr/>
          </p:nvSpPr>
          <p:spPr bwMode="auto">
            <a:xfrm>
              <a:off x="1471683" y="1019622"/>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grpSp>
        <p:nvGrpSpPr>
          <p:cNvPr id="2078" name="Group 137"/>
          <p:cNvGrpSpPr>
            <a:grpSpLocks noChangeAspect="1"/>
          </p:cNvGrpSpPr>
          <p:nvPr/>
        </p:nvGrpSpPr>
        <p:grpSpPr bwMode="auto">
          <a:xfrm>
            <a:off x="8474921" y="4146698"/>
            <a:ext cx="514350" cy="334963"/>
            <a:chOff x="1519677" y="1066800"/>
            <a:chExt cx="342900" cy="223467"/>
          </a:xfrm>
        </p:grpSpPr>
        <p:sp>
          <p:nvSpPr>
            <p:cNvPr id="139" name="Oval 138"/>
            <p:cNvSpPr/>
            <p:nvPr/>
          </p:nvSpPr>
          <p:spPr>
            <a:xfrm>
              <a:off x="1523910" y="1066800"/>
              <a:ext cx="152400" cy="152508"/>
            </a:xfrm>
            <a:prstGeom prst="ellipse">
              <a:avLst/>
            </a:prstGeom>
            <a:pattFill prst="pct75">
              <a:fgClr>
                <a:srgbClr val="CF01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95" name="TextBox 139"/>
            <p:cNvSpPr txBox="1">
              <a:spLocks noChangeArrowheads="1"/>
            </p:cNvSpPr>
            <p:nvPr/>
          </p:nvSpPr>
          <p:spPr bwMode="auto">
            <a:xfrm>
              <a:off x="1519677" y="1074823"/>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sp>
        <p:nvSpPr>
          <p:cNvPr id="2094" name="TextBox 304"/>
          <p:cNvSpPr txBox="1">
            <a:spLocks noChangeArrowheads="1"/>
          </p:cNvSpPr>
          <p:nvPr/>
        </p:nvSpPr>
        <p:spPr bwMode="auto">
          <a:xfrm>
            <a:off x="317322" y="5175398"/>
            <a:ext cx="801687" cy="554038"/>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Arial" panose="020B0604020202020204" pitchFamily="34" charset="0"/>
                <a:cs typeface="Arial" panose="020B0604020202020204" pitchFamily="34" charset="0"/>
              </a:rPr>
              <a:t>Specimen receiving counter</a:t>
            </a:r>
          </a:p>
        </p:txBody>
      </p:sp>
      <p:cxnSp>
        <p:nvCxnSpPr>
          <p:cNvPr id="316" name="Straight Connector 315"/>
          <p:cNvCxnSpPr/>
          <p:nvPr/>
        </p:nvCxnSpPr>
        <p:spPr>
          <a:xfrm flipH="1" flipV="1">
            <a:off x="481858" y="4708673"/>
            <a:ext cx="16764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V="1">
            <a:off x="2767858" y="4708673"/>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flipV="1">
            <a:off x="3072658" y="4708673"/>
            <a:ext cx="352425" cy="319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flipV="1">
            <a:off x="4672858" y="4708673"/>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flipV="1">
            <a:off x="4825258" y="4708673"/>
            <a:ext cx="714375"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V="1">
            <a:off x="6349258" y="4708673"/>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6730258" y="4784873"/>
            <a:ext cx="152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806458" y="4784873"/>
            <a:ext cx="21336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97" name="Oval 396"/>
          <p:cNvSpPr/>
          <p:nvPr/>
        </p:nvSpPr>
        <p:spPr>
          <a:xfrm>
            <a:off x="6100021" y="4349898"/>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5" name="Oval 384"/>
          <p:cNvSpPr/>
          <p:nvPr/>
        </p:nvSpPr>
        <p:spPr>
          <a:xfrm>
            <a:off x="4937970" y="3330723"/>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8" name="Oval 387"/>
          <p:cNvSpPr/>
          <p:nvPr/>
        </p:nvSpPr>
        <p:spPr>
          <a:xfrm>
            <a:off x="5185621" y="3395811"/>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1" name="Oval 390"/>
          <p:cNvSpPr/>
          <p:nvPr/>
        </p:nvSpPr>
        <p:spPr>
          <a:xfrm>
            <a:off x="5152966" y="3250668"/>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5" name="Oval 464"/>
          <p:cNvSpPr>
            <a:spLocks noChangeAspect="1"/>
          </p:cNvSpPr>
          <p:nvPr/>
        </p:nvSpPr>
        <p:spPr>
          <a:xfrm>
            <a:off x="6806458" y="66136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6" name="Oval 465"/>
          <p:cNvSpPr>
            <a:spLocks noChangeAspect="1"/>
          </p:cNvSpPr>
          <p:nvPr/>
        </p:nvSpPr>
        <p:spPr>
          <a:xfrm>
            <a:off x="6806458" y="6461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7" name="Oval 466"/>
          <p:cNvSpPr>
            <a:spLocks noChangeAspect="1"/>
          </p:cNvSpPr>
          <p:nvPr/>
        </p:nvSpPr>
        <p:spPr>
          <a:xfrm>
            <a:off x="7187458" y="653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8" name="Oval 467"/>
          <p:cNvSpPr>
            <a:spLocks noChangeAspect="1"/>
          </p:cNvSpPr>
          <p:nvPr/>
        </p:nvSpPr>
        <p:spPr>
          <a:xfrm>
            <a:off x="8330458" y="58516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9" name="Oval 468"/>
          <p:cNvSpPr>
            <a:spLocks noChangeAspect="1"/>
          </p:cNvSpPr>
          <p:nvPr/>
        </p:nvSpPr>
        <p:spPr>
          <a:xfrm>
            <a:off x="6577858" y="25750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0" name="Oval 469"/>
          <p:cNvSpPr>
            <a:spLocks noChangeAspect="1"/>
          </p:cNvSpPr>
          <p:nvPr/>
        </p:nvSpPr>
        <p:spPr>
          <a:xfrm>
            <a:off x="5434858" y="4251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1" name="Oval 470"/>
          <p:cNvSpPr>
            <a:spLocks noChangeAspect="1"/>
          </p:cNvSpPr>
          <p:nvPr/>
        </p:nvSpPr>
        <p:spPr>
          <a:xfrm>
            <a:off x="5815858" y="272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2" name="Oval 471"/>
          <p:cNvSpPr>
            <a:spLocks noChangeAspect="1"/>
          </p:cNvSpPr>
          <p:nvPr/>
        </p:nvSpPr>
        <p:spPr>
          <a:xfrm>
            <a:off x="3529858" y="37180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3" name="Oval 472"/>
          <p:cNvSpPr>
            <a:spLocks noChangeAspect="1"/>
          </p:cNvSpPr>
          <p:nvPr/>
        </p:nvSpPr>
        <p:spPr>
          <a:xfrm>
            <a:off x="3148858" y="3870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4" name="Oval 473"/>
          <p:cNvSpPr>
            <a:spLocks noChangeAspect="1"/>
          </p:cNvSpPr>
          <p:nvPr/>
        </p:nvSpPr>
        <p:spPr>
          <a:xfrm>
            <a:off x="2920258" y="5013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5" name="Oval 474"/>
          <p:cNvSpPr>
            <a:spLocks noChangeAspect="1"/>
          </p:cNvSpPr>
          <p:nvPr/>
        </p:nvSpPr>
        <p:spPr>
          <a:xfrm>
            <a:off x="6806458" y="653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6" name="Oval 475"/>
          <p:cNvSpPr>
            <a:spLocks noChangeAspect="1"/>
          </p:cNvSpPr>
          <p:nvPr/>
        </p:nvSpPr>
        <p:spPr>
          <a:xfrm>
            <a:off x="7111258" y="653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7" name="Oval 476"/>
          <p:cNvSpPr>
            <a:spLocks noChangeAspect="1"/>
          </p:cNvSpPr>
          <p:nvPr/>
        </p:nvSpPr>
        <p:spPr>
          <a:xfrm>
            <a:off x="7263658" y="653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8" name="Oval 477"/>
          <p:cNvSpPr>
            <a:spLocks noChangeAspect="1"/>
          </p:cNvSpPr>
          <p:nvPr/>
        </p:nvSpPr>
        <p:spPr>
          <a:xfrm>
            <a:off x="7873258" y="5394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9" name="Oval 478"/>
          <p:cNvSpPr>
            <a:spLocks noChangeAspect="1"/>
          </p:cNvSpPr>
          <p:nvPr/>
        </p:nvSpPr>
        <p:spPr>
          <a:xfrm>
            <a:off x="6501658" y="25750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0" name="Oval 479"/>
          <p:cNvSpPr>
            <a:spLocks noChangeAspect="1"/>
          </p:cNvSpPr>
          <p:nvPr/>
        </p:nvSpPr>
        <p:spPr>
          <a:xfrm>
            <a:off x="5739658" y="272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1" name="Oval 480"/>
          <p:cNvSpPr>
            <a:spLocks noChangeAspect="1"/>
          </p:cNvSpPr>
          <p:nvPr/>
        </p:nvSpPr>
        <p:spPr>
          <a:xfrm>
            <a:off x="5968258" y="272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2" name="Oval 481"/>
          <p:cNvSpPr>
            <a:spLocks noChangeAspect="1"/>
          </p:cNvSpPr>
          <p:nvPr/>
        </p:nvSpPr>
        <p:spPr>
          <a:xfrm>
            <a:off x="3453658" y="3794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3" name="Oval 482"/>
          <p:cNvSpPr>
            <a:spLocks noChangeAspect="1"/>
          </p:cNvSpPr>
          <p:nvPr/>
        </p:nvSpPr>
        <p:spPr>
          <a:xfrm>
            <a:off x="3301258" y="3794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4" name="Oval 483"/>
          <p:cNvSpPr>
            <a:spLocks noChangeAspect="1"/>
          </p:cNvSpPr>
          <p:nvPr/>
        </p:nvSpPr>
        <p:spPr>
          <a:xfrm>
            <a:off x="3072658" y="5013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5" name="Oval 484"/>
          <p:cNvSpPr>
            <a:spLocks noChangeAspect="1"/>
          </p:cNvSpPr>
          <p:nvPr/>
        </p:nvSpPr>
        <p:spPr>
          <a:xfrm>
            <a:off x="6044458" y="66136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6" name="Oval 485"/>
          <p:cNvSpPr>
            <a:spLocks noChangeAspect="1"/>
          </p:cNvSpPr>
          <p:nvPr/>
        </p:nvSpPr>
        <p:spPr>
          <a:xfrm>
            <a:off x="6806458" y="66898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7" name="Oval 486"/>
          <p:cNvSpPr>
            <a:spLocks noChangeAspect="1"/>
          </p:cNvSpPr>
          <p:nvPr/>
        </p:nvSpPr>
        <p:spPr>
          <a:xfrm>
            <a:off x="7111258" y="6461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8" name="Oval 487"/>
          <p:cNvSpPr>
            <a:spLocks noChangeAspect="1"/>
          </p:cNvSpPr>
          <p:nvPr/>
        </p:nvSpPr>
        <p:spPr>
          <a:xfrm>
            <a:off x="8330458" y="55468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9" name="Oval 488"/>
          <p:cNvSpPr>
            <a:spLocks noChangeAspect="1"/>
          </p:cNvSpPr>
          <p:nvPr/>
        </p:nvSpPr>
        <p:spPr>
          <a:xfrm>
            <a:off x="6577858" y="2651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0" name="Oval 489"/>
          <p:cNvSpPr>
            <a:spLocks noChangeAspect="1"/>
          </p:cNvSpPr>
          <p:nvPr/>
        </p:nvSpPr>
        <p:spPr>
          <a:xfrm>
            <a:off x="6120658" y="4175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1" name="Oval 490"/>
          <p:cNvSpPr>
            <a:spLocks noChangeAspect="1"/>
          </p:cNvSpPr>
          <p:nvPr/>
        </p:nvSpPr>
        <p:spPr>
          <a:xfrm>
            <a:off x="5511058" y="4556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2" name="Oval 491"/>
          <p:cNvSpPr>
            <a:spLocks noChangeAspect="1"/>
          </p:cNvSpPr>
          <p:nvPr/>
        </p:nvSpPr>
        <p:spPr>
          <a:xfrm>
            <a:off x="6044458" y="272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3" name="Oval 492"/>
          <p:cNvSpPr>
            <a:spLocks noChangeAspect="1"/>
          </p:cNvSpPr>
          <p:nvPr/>
        </p:nvSpPr>
        <p:spPr>
          <a:xfrm>
            <a:off x="3072658" y="52420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4" name="Oval 493"/>
          <p:cNvSpPr>
            <a:spLocks noChangeAspect="1"/>
          </p:cNvSpPr>
          <p:nvPr/>
        </p:nvSpPr>
        <p:spPr>
          <a:xfrm>
            <a:off x="2082058" y="4556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5" name="Oval 494"/>
          <p:cNvSpPr>
            <a:spLocks noChangeAspect="1"/>
          </p:cNvSpPr>
          <p:nvPr/>
        </p:nvSpPr>
        <p:spPr>
          <a:xfrm>
            <a:off x="6349258" y="66136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6" name="Oval 495"/>
          <p:cNvSpPr>
            <a:spLocks noChangeAspect="1"/>
          </p:cNvSpPr>
          <p:nvPr/>
        </p:nvSpPr>
        <p:spPr>
          <a:xfrm>
            <a:off x="6120658" y="66136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7" name="Oval 496"/>
          <p:cNvSpPr>
            <a:spLocks noChangeAspect="1"/>
          </p:cNvSpPr>
          <p:nvPr/>
        </p:nvSpPr>
        <p:spPr>
          <a:xfrm>
            <a:off x="8330458" y="527382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8" name="Oval 497"/>
          <p:cNvSpPr>
            <a:spLocks noChangeAspect="1"/>
          </p:cNvSpPr>
          <p:nvPr/>
        </p:nvSpPr>
        <p:spPr>
          <a:xfrm>
            <a:off x="7949458" y="5394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9" name="Oval 498"/>
          <p:cNvSpPr>
            <a:spLocks noChangeAspect="1"/>
          </p:cNvSpPr>
          <p:nvPr/>
        </p:nvSpPr>
        <p:spPr>
          <a:xfrm>
            <a:off x="8178058" y="33370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0" name="Oval 499"/>
          <p:cNvSpPr>
            <a:spLocks noChangeAspect="1"/>
          </p:cNvSpPr>
          <p:nvPr/>
        </p:nvSpPr>
        <p:spPr>
          <a:xfrm>
            <a:off x="8482858" y="40228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1" name="Oval 500"/>
          <p:cNvSpPr>
            <a:spLocks noChangeAspect="1"/>
          </p:cNvSpPr>
          <p:nvPr/>
        </p:nvSpPr>
        <p:spPr>
          <a:xfrm>
            <a:off x="5282458" y="44800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2" name="Oval 501"/>
          <p:cNvSpPr>
            <a:spLocks noChangeAspect="1"/>
          </p:cNvSpPr>
          <p:nvPr/>
        </p:nvSpPr>
        <p:spPr>
          <a:xfrm>
            <a:off x="6196858" y="4556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3" name="Oval 502"/>
          <p:cNvSpPr>
            <a:spLocks noChangeAspect="1"/>
          </p:cNvSpPr>
          <p:nvPr/>
        </p:nvSpPr>
        <p:spPr>
          <a:xfrm>
            <a:off x="2920258" y="52420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4" name="Oval 503"/>
          <p:cNvSpPr>
            <a:spLocks noChangeAspect="1"/>
          </p:cNvSpPr>
          <p:nvPr/>
        </p:nvSpPr>
        <p:spPr>
          <a:xfrm>
            <a:off x="2310658" y="44038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5" name="Oval 504"/>
          <p:cNvSpPr>
            <a:spLocks noChangeAspect="1"/>
          </p:cNvSpPr>
          <p:nvPr/>
        </p:nvSpPr>
        <p:spPr>
          <a:xfrm>
            <a:off x="6425458" y="66136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6" name="Oval 505"/>
          <p:cNvSpPr>
            <a:spLocks noChangeAspect="1"/>
          </p:cNvSpPr>
          <p:nvPr/>
        </p:nvSpPr>
        <p:spPr>
          <a:xfrm>
            <a:off x="6273058" y="66136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7" name="Oval 506"/>
          <p:cNvSpPr>
            <a:spLocks noChangeAspect="1"/>
          </p:cNvSpPr>
          <p:nvPr/>
        </p:nvSpPr>
        <p:spPr>
          <a:xfrm>
            <a:off x="6196858" y="66136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8" name="Oval 507"/>
          <p:cNvSpPr>
            <a:spLocks noChangeAspect="1"/>
          </p:cNvSpPr>
          <p:nvPr/>
        </p:nvSpPr>
        <p:spPr>
          <a:xfrm>
            <a:off x="8330458" y="51658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9" name="Oval 508"/>
          <p:cNvSpPr>
            <a:spLocks noChangeAspect="1"/>
          </p:cNvSpPr>
          <p:nvPr/>
        </p:nvSpPr>
        <p:spPr>
          <a:xfrm>
            <a:off x="7644658" y="5394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0" name="Oval 509"/>
          <p:cNvSpPr>
            <a:spLocks noChangeAspect="1"/>
          </p:cNvSpPr>
          <p:nvPr/>
        </p:nvSpPr>
        <p:spPr>
          <a:xfrm>
            <a:off x="7797058" y="5394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1" name="Oval 510"/>
          <p:cNvSpPr>
            <a:spLocks noChangeAspect="1"/>
          </p:cNvSpPr>
          <p:nvPr/>
        </p:nvSpPr>
        <p:spPr>
          <a:xfrm>
            <a:off x="8178058" y="32608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 name="Oval 511"/>
          <p:cNvSpPr>
            <a:spLocks noChangeAspect="1"/>
          </p:cNvSpPr>
          <p:nvPr/>
        </p:nvSpPr>
        <p:spPr>
          <a:xfrm>
            <a:off x="6577858" y="27274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3" name="Oval 512"/>
          <p:cNvSpPr>
            <a:spLocks noChangeAspect="1"/>
          </p:cNvSpPr>
          <p:nvPr/>
        </p:nvSpPr>
        <p:spPr>
          <a:xfrm>
            <a:off x="5892058" y="4556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4" name="Oval 513"/>
          <p:cNvSpPr>
            <a:spLocks noChangeAspect="1"/>
          </p:cNvSpPr>
          <p:nvPr/>
        </p:nvSpPr>
        <p:spPr>
          <a:xfrm>
            <a:off x="2158258" y="45562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5" name="Oval 514"/>
          <p:cNvSpPr>
            <a:spLocks noChangeAspect="1"/>
          </p:cNvSpPr>
          <p:nvPr/>
        </p:nvSpPr>
        <p:spPr>
          <a:xfrm>
            <a:off x="2234458" y="4480073"/>
            <a:ext cx="76200" cy="76200"/>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6" name="Oval 515"/>
          <p:cNvSpPr>
            <a:spLocks noChangeAspect="1"/>
          </p:cNvSpPr>
          <p:nvPr/>
        </p:nvSpPr>
        <p:spPr>
          <a:xfrm>
            <a:off x="5206258" y="42514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7" name="Oval 516"/>
          <p:cNvSpPr>
            <a:spLocks noChangeAspect="1"/>
          </p:cNvSpPr>
          <p:nvPr/>
        </p:nvSpPr>
        <p:spPr>
          <a:xfrm>
            <a:off x="5968258" y="22702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8" name="Oval 517"/>
          <p:cNvSpPr>
            <a:spLocks noChangeAspect="1"/>
          </p:cNvSpPr>
          <p:nvPr/>
        </p:nvSpPr>
        <p:spPr>
          <a:xfrm>
            <a:off x="4063258" y="44800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0" name="Oval 519"/>
          <p:cNvSpPr>
            <a:spLocks noChangeAspect="1"/>
          </p:cNvSpPr>
          <p:nvPr/>
        </p:nvSpPr>
        <p:spPr>
          <a:xfrm>
            <a:off x="6425458" y="65374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1" name="Oval 520"/>
          <p:cNvSpPr>
            <a:spLocks noChangeAspect="1"/>
          </p:cNvSpPr>
          <p:nvPr/>
        </p:nvSpPr>
        <p:spPr>
          <a:xfrm>
            <a:off x="5815858" y="26512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2" name="Oval 521"/>
          <p:cNvSpPr>
            <a:spLocks noChangeAspect="1"/>
          </p:cNvSpPr>
          <p:nvPr/>
        </p:nvSpPr>
        <p:spPr>
          <a:xfrm>
            <a:off x="5739658" y="25750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3" name="Oval 522"/>
          <p:cNvSpPr>
            <a:spLocks noChangeAspect="1"/>
          </p:cNvSpPr>
          <p:nvPr/>
        </p:nvSpPr>
        <p:spPr>
          <a:xfrm>
            <a:off x="6501658" y="65374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4" name="Oval 523"/>
          <p:cNvSpPr>
            <a:spLocks noChangeAspect="1"/>
          </p:cNvSpPr>
          <p:nvPr/>
        </p:nvSpPr>
        <p:spPr>
          <a:xfrm>
            <a:off x="5815858" y="22702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5" name="Oval 524"/>
          <p:cNvSpPr>
            <a:spLocks noChangeAspect="1"/>
          </p:cNvSpPr>
          <p:nvPr/>
        </p:nvSpPr>
        <p:spPr>
          <a:xfrm>
            <a:off x="3453658" y="33370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6" name="Oval 525"/>
          <p:cNvSpPr>
            <a:spLocks noChangeAspect="1"/>
          </p:cNvSpPr>
          <p:nvPr/>
        </p:nvSpPr>
        <p:spPr>
          <a:xfrm>
            <a:off x="6120658" y="42514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7" name="Oval 526"/>
          <p:cNvSpPr>
            <a:spLocks noChangeAspect="1"/>
          </p:cNvSpPr>
          <p:nvPr/>
        </p:nvSpPr>
        <p:spPr>
          <a:xfrm>
            <a:off x="4063258" y="43276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8" name="Oval 527"/>
          <p:cNvSpPr>
            <a:spLocks noChangeAspect="1"/>
          </p:cNvSpPr>
          <p:nvPr/>
        </p:nvSpPr>
        <p:spPr>
          <a:xfrm>
            <a:off x="4139458" y="40990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29" name="Oval 528"/>
          <p:cNvSpPr>
            <a:spLocks noChangeAspect="1"/>
          </p:cNvSpPr>
          <p:nvPr/>
        </p:nvSpPr>
        <p:spPr>
          <a:xfrm>
            <a:off x="5358658" y="43276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0" name="Oval 529"/>
          <p:cNvSpPr>
            <a:spLocks noChangeAspect="1"/>
          </p:cNvSpPr>
          <p:nvPr/>
        </p:nvSpPr>
        <p:spPr>
          <a:xfrm>
            <a:off x="3529858" y="34513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1" name="Oval 530"/>
          <p:cNvSpPr>
            <a:spLocks noChangeAspect="1"/>
          </p:cNvSpPr>
          <p:nvPr/>
        </p:nvSpPr>
        <p:spPr>
          <a:xfrm>
            <a:off x="4215658" y="42514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2" name="Oval 531"/>
          <p:cNvSpPr>
            <a:spLocks noChangeAspect="1"/>
          </p:cNvSpPr>
          <p:nvPr/>
        </p:nvSpPr>
        <p:spPr>
          <a:xfrm>
            <a:off x="5053858" y="32608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3" name="Oval 532"/>
          <p:cNvSpPr>
            <a:spLocks noChangeAspect="1"/>
          </p:cNvSpPr>
          <p:nvPr/>
        </p:nvSpPr>
        <p:spPr>
          <a:xfrm>
            <a:off x="6196858" y="65374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7" name="U-Turn Arrow 556"/>
          <p:cNvSpPr/>
          <p:nvPr/>
        </p:nvSpPr>
        <p:spPr>
          <a:xfrm rot="21373627" flipV="1">
            <a:off x="5096721" y="3457723"/>
            <a:ext cx="779462" cy="363538"/>
          </a:xfrm>
          <a:prstGeom prst="uturnArrow">
            <a:avLst>
              <a:gd name="adj1" fmla="val 25000"/>
              <a:gd name="adj2" fmla="val 25000"/>
              <a:gd name="adj3" fmla="val 25198"/>
              <a:gd name="adj4" fmla="val 43750"/>
              <a:gd name="adj5" fmla="val 546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559" name="Straight Arrow Connector 558"/>
          <p:cNvCxnSpPr/>
          <p:nvPr/>
        </p:nvCxnSpPr>
        <p:spPr>
          <a:xfrm>
            <a:off x="5815858" y="5394473"/>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1" name="TextBox 266"/>
          <p:cNvSpPr txBox="1">
            <a:spLocks noChangeArrowheads="1"/>
          </p:cNvSpPr>
          <p:nvPr/>
        </p:nvSpPr>
        <p:spPr bwMode="auto">
          <a:xfrm>
            <a:off x="4875265" y="3292624"/>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dirty="0">
                <a:latin typeface="Arial" panose="020B0604020202020204" pitchFamily="34" charset="0"/>
                <a:cs typeface="Arial" panose="020B0604020202020204" pitchFamily="34" charset="0"/>
              </a:rPr>
              <a:t>C</a:t>
            </a:r>
          </a:p>
        </p:txBody>
      </p:sp>
      <p:sp>
        <p:nvSpPr>
          <p:cNvPr id="2252" name="TextBox 267"/>
          <p:cNvSpPr txBox="1">
            <a:spLocks noChangeArrowheads="1"/>
          </p:cNvSpPr>
          <p:nvPr/>
        </p:nvSpPr>
        <p:spPr bwMode="auto">
          <a:xfrm>
            <a:off x="6044458" y="4318148"/>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sp>
        <p:nvSpPr>
          <p:cNvPr id="2253" name="TextBox 271"/>
          <p:cNvSpPr txBox="1">
            <a:spLocks noChangeArrowheads="1"/>
          </p:cNvSpPr>
          <p:nvPr/>
        </p:nvSpPr>
        <p:spPr bwMode="auto">
          <a:xfrm>
            <a:off x="5141171" y="3357711"/>
            <a:ext cx="3429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sp>
        <p:nvSpPr>
          <p:cNvPr id="2254" name="TextBox 265"/>
          <p:cNvSpPr txBox="1">
            <a:spLocks noChangeArrowheads="1"/>
          </p:cNvSpPr>
          <p:nvPr/>
        </p:nvSpPr>
        <p:spPr bwMode="auto">
          <a:xfrm>
            <a:off x="5089237" y="3218918"/>
            <a:ext cx="2809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dirty="0">
                <a:latin typeface="Arial" panose="020B0604020202020204" pitchFamily="34" charset="0"/>
                <a:cs typeface="Arial" panose="020B0604020202020204" pitchFamily="34" charset="0"/>
              </a:rPr>
              <a:t>C</a:t>
            </a:r>
          </a:p>
        </p:txBody>
      </p:sp>
      <p:sp>
        <p:nvSpPr>
          <p:cNvPr id="279" name="Oval 278"/>
          <p:cNvSpPr>
            <a:spLocks noChangeAspect="1"/>
          </p:cNvSpPr>
          <p:nvPr/>
        </p:nvSpPr>
        <p:spPr>
          <a:xfrm>
            <a:off x="6090496" y="3375173"/>
            <a:ext cx="76200" cy="76200"/>
          </a:xfrm>
          <a:prstGeom prst="ellipse">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5" name="Oval 284"/>
          <p:cNvSpPr/>
          <p:nvPr/>
        </p:nvSpPr>
        <p:spPr>
          <a:xfrm>
            <a:off x="6016335" y="3214609"/>
            <a:ext cx="152400"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67" name="TextBox 285"/>
          <p:cNvSpPr txBox="1">
            <a:spLocks noChangeArrowheads="1"/>
          </p:cNvSpPr>
          <p:nvPr/>
        </p:nvSpPr>
        <p:spPr bwMode="auto">
          <a:xfrm>
            <a:off x="5968258" y="3170386"/>
            <a:ext cx="342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sp>
        <p:nvSpPr>
          <p:cNvPr id="253" name="Title 1"/>
          <p:cNvSpPr txBox="1">
            <a:spLocks/>
          </p:cNvSpPr>
          <p:nvPr/>
        </p:nvSpPr>
        <p:spPr>
          <a:xfrm>
            <a:off x="25681" y="840269"/>
            <a:ext cx="9141954" cy="174160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sz="2400" dirty="0" smtClean="0"/>
              <a:t>Contamination occurs following processing of a small number of high-titer HCV samples</a:t>
            </a:r>
            <a:endParaRPr lang="en-US" sz="2400" dirty="0"/>
          </a:p>
        </p:txBody>
      </p:sp>
      <p:sp>
        <p:nvSpPr>
          <p:cNvPr id="130" name="Rectangle 129"/>
          <p:cNvSpPr/>
          <p:nvPr/>
        </p:nvSpPr>
        <p:spPr>
          <a:xfrm>
            <a:off x="4068080" y="6504544"/>
            <a:ext cx="946090" cy="323165"/>
          </a:xfrm>
          <a:prstGeom prst="rect">
            <a:avLst/>
          </a:prstGeom>
          <a:solidFill>
            <a:schemeClr val="bg1">
              <a:lumMod val="75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solidFill>
                  <a:srgbClr val="B11F24"/>
                </a:solidFill>
              </a:rPr>
              <a:t>Figure 2.</a:t>
            </a:r>
          </a:p>
        </p:txBody>
      </p:sp>
      <p:sp>
        <p:nvSpPr>
          <p:cNvPr id="132" name="Slide Number Placeholder 3"/>
          <p:cNvSpPr>
            <a:spLocks noGrp="1"/>
          </p:cNvSpPr>
          <p:nvPr>
            <p:ph type="sldNum" sz="quarter" idx="12"/>
          </p:nvPr>
        </p:nvSpPr>
        <p:spPr>
          <a:xfrm>
            <a:off x="8411850" y="6243335"/>
            <a:ext cx="730770" cy="365125"/>
          </a:xfrm>
        </p:spPr>
        <p:txBody>
          <a:bodyPr/>
          <a:lstStyle/>
          <a:p>
            <a:r>
              <a:rPr lang="en-US" dirty="0" smtClean="0"/>
              <a:t>10</a:t>
            </a:r>
            <a:endParaRPr lang="en-US" dirty="0"/>
          </a:p>
        </p:txBody>
      </p:sp>
    </p:spTree>
    <p:extLst>
      <p:ext uri="{BB962C8B-B14F-4D97-AF65-F5344CB8AC3E}">
        <p14:creationId xmlns:p14="http://schemas.microsoft.com/office/powerpoint/2010/main" val="92402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2093" y="643785"/>
            <a:ext cx="8229600" cy="575415"/>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200" i="0" u="none" strike="noStrike" kern="1200" cap="none" spc="0" normalizeH="0" noProof="0" dirty="0" smtClean="0">
              <a:ln>
                <a:noFill/>
              </a:ln>
              <a:effectLst/>
              <a:uLnTx/>
              <a:uFillTx/>
              <a:latin typeface="+mj-lt"/>
              <a:ea typeface="+mj-ea"/>
              <a:cs typeface="+mj-cs"/>
            </a:endParaRPr>
          </a:p>
        </p:txBody>
      </p:sp>
      <p:sp>
        <p:nvSpPr>
          <p:cNvPr id="3" name="Content Placeholder 9"/>
          <p:cNvSpPr txBox="1">
            <a:spLocks/>
          </p:cNvSpPr>
          <p:nvPr/>
        </p:nvSpPr>
        <p:spPr>
          <a:xfrm>
            <a:off x="490296" y="1355806"/>
            <a:ext cx="7407610" cy="3960264"/>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dirty="0"/>
              <a:t>Low-level </a:t>
            </a:r>
            <a:r>
              <a:rPr lang="en-US" sz="2400" dirty="0" err="1"/>
              <a:t>bloodborne</a:t>
            </a:r>
            <a:r>
              <a:rPr lang="en-US" sz="2400" dirty="0"/>
              <a:t> pathogen contamination occurs following both routine use and after processing a small number of high-titer </a:t>
            </a:r>
            <a:r>
              <a:rPr lang="en-US" sz="2400" dirty="0" smtClean="0"/>
              <a:t>samples</a:t>
            </a:r>
          </a:p>
          <a:p>
            <a:pPr marL="0" lvl="0" indent="0">
              <a:buNone/>
            </a:pPr>
            <a:endParaRPr lang="en-US" sz="2400" dirty="0"/>
          </a:p>
          <a:p>
            <a:r>
              <a:rPr lang="en-US" sz="2200" dirty="0" smtClean="0"/>
              <a:t>10/79 </a:t>
            </a:r>
            <a:r>
              <a:rPr lang="en-US" sz="2200" dirty="0"/>
              <a:t>(HBV) and 8/79 (HCV) baseline swabs of automation </a:t>
            </a:r>
            <a:br>
              <a:rPr lang="en-US" sz="2200" dirty="0"/>
            </a:br>
            <a:r>
              <a:rPr lang="en-US" sz="2200" dirty="0"/>
              <a:t>line positive for nucleic acid</a:t>
            </a:r>
          </a:p>
          <a:p>
            <a:r>
              <a:rPr lang="en-US" sz="2200" dirty="0"/>
              <a:t>Areas adjacent to decapper most contaminated</a:t>
            </a:r>
          </a:p>
          <a:p>
            <a:r>
              <a:rPr lang="en-US" sz="2200" dirty="0"/>
              <a:t>Rare positives on exposed surfaces, centrifuge, other tube handling areas</a:t>
            </a:r>
          </a:p>
          <a:p>
            <a:r>
              <a:rPr lang="en-US" sz="2200" dirty="0"/>
              <a:t>Rare positive on exposed surface following processing of a small number of high-titer samples</a:t>
            </a:r>
          </a:p>
          <a:p>
            <a:r>
              <a:rPr lang="en-US" sz="2200" dirty="0"/>
              <a:t>Nearly all samples below limit of </a:t>
            </a:r>
            <a:r>
              <a:rPr lang="en-US" sz="2200" dirty="0" smtClean="0"/>
              <a:t>quantification, </a:t>
            </a:r>
            <a:r>
              <a:rPr lang="en-US" sz="2200" dirty="0"/>
              <a:t>except </a:t>
            </a:r>
            <a:br>
              <a:rPr lang="en-US" sz="2200" dirty="0"/>
            </a:br>
            <a:r>
              <a:rPr lang="en-US" sz="2200" dirty="0"/>
              <a:t>decapper chute</a:t>
            </a:r>
          </a:p>
        </p:txBody>
      </p:sp>
      <p:sp>
        <p:nvSpPr>
          <p:cNvPr id="4" name="TextBox 3"/>
          <p:cNvSpPr txBox="1"/>
          <p:nvPr/>
        </p:nvSpPr>
        <p:spPr>
          <a:xfrm>
            <a:off x="252093" y="643785"/>
            <a:ext cx="3630707" cy="507831"/>
          </a:xfrm>
          <a:prstGeom prst="rect">
            <a:avLst/>
          </a:prstGeom>
          <a:noFill/>
        </p:spPr>
        <p:txBody>
          <a:bodyPr wrap="square" rtlCol="0">
            <a:spAutoFit/>
          </a:bodyPr>
          <a:lstStyle/>
          <a:p>
            <a:pPr lvl="0"/>
            <a:r>
              <a:rPr lang="en-US" sz="2700" b="1" dirty="0" smtClean="0"/>
              <a:t>Result summary</a:t>
            </a:r>
            <a:endParaRPr lang="en-US" sz="2700" b="1" dirty="0"/>
          </a:p>
        </p:txBody>
      </p:sp>
      <p:sp>
        <p:nvSpPr>
          <p:cNvPr id="5" name="Slide Number Placeholder 3"/>
          <p:cNvSpPr>
            <a:spLocks noGrp="1"/>
          </p:cNvSpPr>
          <p:nvPr>
            <p:ph type="sldNum" sz="quarter" idx="12"/>
          </p:nvPr>
        </p:nvSpPr>
        <p:spPr>
          <a:xfrm>
            <a:off x="8411850" y="6243335"/>
            <a:ext cx="730770" cy="365125"/>
          </a:xfrm>
        </p:spPr>
        <p:txBody>
          <a:bodyPr/>
          <a:lstStyle/>
          <a:p>
            <a:r>
              <a:rPr lang="en-US" dirty="0" smtClean="0"/>
              <a:t>11</a:t>
            </a:r>
          </a:p>
        </p:txBody>
      </p:sp>
    </p:spTree>
    <p:extLst>
      <p:ext uri="{BB962C8B-B14F-4D97-AF65-F5344CB8AC3E}">
        <p14:creationId xmlns:p14="http://schemas.microsoft.com/office/powerpoint/2010/main" val="154397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99" y="733718"/>
            <a:ext cx="7250202" cy="747396"/>
          </a:xfrm>
        </p:spPr>
        <p:txBody>
          <a:bodyPr/>
          <a:lstStyle/>
          <a:p>
            <a:r>
              <a:rPr lang="en-US" dirty="0" smtClean="0"/>
              <a:t>Question</a:t>
            </a:r>
            <a:endParaRPr lang="en-US" dirty="0"/>
          </a:p>
        </p:txBody>
      </p:sp>
      <p:sp>
        <p:nvSpPr>
          <p:cNvPr id="3" name="Content Placeholder 2"/>
          <p:cNvSpPr>
            <a:spLocks noGrp="1"/>
          </p:cNvSpPr>
          <p:nvPr>
            <p:ph idx="4294967295"/>
          </p:nvPr>
        </p:nvSpPr>
        <p:spPr>
          <a:xfrm>
            <a:off x="674641" y="2083031"/>
            <a:ext cx="7793356" cy="1253727"/>
          </a:xfrm>
        </p:spPr>
        <p:txBody>
          <a:bodyPr>
            <a:noAutofit/>
          </a:bodyPr>
          <a:lstStyle/>
          <a:p>
            <a:pPr marL="0" indent="0">
              <a:buNone/>
            </a:pPr>
            <a:r>
              <a:rPr lang="en-US" sz="2800" dirty="0" smtClean="0"/>
              <a:t>From phlebotomy to incineration, what are the highest risk areas or procedures for clinical laboratories?</a:t>
            </a:r>
            <a:endParaRPr lang="en-US" dirty="0"/>
          </a:p>
          <a:p>
            <a:pPr lvl="1" algn="ctr"/>
            <a:endParaRPr lang="en-US" sz="2800" dirty="0" smtClean="0"/>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Tree>
    <p:extLst>
      <p:ext uri="{BB962C8B-B14F-4D97-AF65-F5344CB8AC3E}">
        <p14:creationId xmlns:p14="http://schemas.microsoft.com/office/powerpoint/2010/main" val="787985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872" y="1242569"/>
            <a:ext cx="9153832" cy="461665"/>
          </a:xfrm>
          <a:prstGeom prst="rect">
            <a:avLst/>
          </a:prstGeom>
          <a:noFill/>
        </p:spPr>
        <p:txBody>
          <a:bodyPr wrap="square" rtlCol="0">
            <a:spAutoFit/>
          </a:bodyPr>
          <a:lstStyle/>
          <a:p>
            <a:r>
              <a:rPr lang="en-US" sz="2400" dirty="0" smtClean="0"/>
              <a:t>What’s the best risk mitigation strategy?</a:t>
            </a:r>
            <a:endParaRPr lang="en-US" sz="2400" dirty="0"/>
          </a:p>
        </p:txBody>
      </p:sp>
      <p:sp>
        <p:nvSpPr>
          <p:cNvPr id="4" name="TextBox 3"/>
          <p:cNvSpPr txBox="1"/>
          <p:nvPr/>
        </p:nvSpPr>
        <p:spPr>
          <a:xfrm>
            <a:off x="3586445" y="2167645"/>
            <a:ext cx="4383179" cy="236988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Target engineering controls </a:t>
            </a:r>
            <a:br>
              <a:rPr lang="en-US" sz="2400" dirty="0" smtClean="0"/>
            </a:br>
            <a:r>
              <a:rPr lang="en-US" sz="2400" dirty="0" smtClean="0"/>
              <a:t>at highest risk areas </a:t>
            </a:r>
          </a:p>
          <a:p>
            <a:pPr marL="457200" indent="-457200">
              <a:buFont typeface="Arial" panose="020B0604020202020204" pitchFamily="34" charset="0"/>
              <a:buChar char="•"/>
            </a:pPr>
            <a:r>
              <a:rPr lang="en-US" sz="2400" dirty="0" smtClean="0"/>
              <a:t>Manual loading</a:t>
            </a:r>
          </a:p>
          <a:p>
            <a:pPr marL="457200" indent="-457200">
              <a:buFont typeface="Arial" panose="020B0604020202020204" pitchFamily="34" charset="0"/>
              <a:buChar char="•"/>
            </a:pPr>
            <a:r>
              <a:rPr lang="en-US" sz="2400" dirty="0" smtClean="0"/>
              <a:t>Point-of-care</a:t>
            </a:r>
          </a:p>
          <a:p>
            <a:pPr marL="457200" indent="-457200">
              <a:buFont typeface="Arial" panose="020B0604020202020204" pitchFamily="34" charset="0"/>
              <a:buChar char="•"/>
            </a:pPr>
            <a:r>
              <a:rPr lang="en-US" sz="2400" dirty="0" smtClean="0"/>
              <a:t>Decline testing </a:t>
            </a:r>
            <a:r>
              <a:rPr lang="en-US" sz="2800" dirty="0" smtClean="0"/>
              <a:t/>
            </a:r>
            <a:br>
              <a:rPr lang="en-US" sz="2800" dirty="0" smtClean="0"/>
            </a:b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2722" y="2261140"/>
            <a:ext cx="3357639" cy="2518229"/>
          </a:xfrm>
          <a:prstGeom prst="rect">
            <a:avLst/>
          </a:prstGeom>
        </p:spPr>
      </p:pic>
      <p:sp>
        <p:nvSpPr>
          <p:cNvPr id="8" name="TextBox 7"/>
          <p:cNvSpPr txBox="1"/>
          <p:nvPr/>
        </p:nvSpPr>
        <p:spPr>
          <a:xfrm>
            <a:off x="125504" y="591249"/>
            <a:ext cx="2097742" cy="507831"/>
          </a:xfrm>
          <a:prstGeom prst="rect">
            <a:avLst/>
          </a:prstGeom>
          <a:noFill/>
        </p:spPr>
        <p:txBody>
          <a:bodyPr wrap="square" rtlCol="0">
            <a:spAutoFit/>
          </a:bodyPr>
          <a:lstStyle/>
          <a:p>
            <a:pPr lvl="0"/>
            <a:r>
              <a:rPr lang="en-US" sz="2700" b="1" dirty="0" smtClean="0"/>
              <a:t>Discussion</a:t>
            </a:r>
            <a:endParaRPr lang="en-US" sz="2700" b="1" dirty="0"/>
          </a:p>
        </p:txBody>
      </p:sp>
      <p:sp>
        <p:nvSpPr>
          <p:cNvPr id="7" name="Slide Number Placeholder 3"/>
          <p:cNvSpPr>
            <a:spLocks noGrp="1"/>
          </p:cNvSpPr>
          <p:nvPr>
            <p:ph type="sldNum" sz="quarter" idx="12"/>
          </p:nvPr>
        </p:nvSpPr>
        <p:spPr>
          <a:xfrm>
            <a:off x="8411850" y="6243335"/>
            <a:ext cx="730770" cy="365125"/>
          </a:xfrm>
        </p:spPr>
        <p:txBody>
          <a:bodyPr/>
          <a:lstStyle/>
          <a:p>
            <a:r>
              <a:rPr lang="en-US" dirty="0" smtClean="0"/>
              <a:t>13</a:t>
            </a:r>
          </a:p>
        </p:txBody>
      </p:sp>
    </p:spTree>
    <p:extLst>
      <p:ext uri="{BB962C8B-B14F-4D97-AF65-F5344CB8AC3E}">
        <p14:creationId xmlns:p14="http://schemas.microsoft.com/office/powerpoint/2010/main" val="2460861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14</a:t>
            </a:fld>
            <a:endParaRPr lang="en-US"/>
          </a:p>
        </p:txBody>
      </p:sp>
      <p:sp>
        <p:nvSpPr>
          <p:cNvPr id="3" name="Title 2"/>
          <p:cNvSpPr>
            <a:spLocks noGrp="1"/>
          </p:cNvSpPr>
          <p:nvPr>
            <p:ph type="title"/>
          </p:nvPr>
        </p:nvSpPr>
        <p:spPr>
          <a:xfrm>
            <a:off x="335506" y="1370927"/>
            <a:ext cx="8807114" cy="747396"/>
          </a:xfrm>
        </p:spPr>
        <p:txBody>
          <a:bodyPr>
            <a:noAutofit/>
          </a:bodyPr>
          <a:lstStyle/>
          <a:p>
            <a:r>
              <a:rPr lang="en-US" sz="2600" b="0" dirty="0" smtClean="0"/>
              <a:t>Considerations for risk mitigation strategies</a:t>
            </a:r>
            <a:endParaRPr lang="en-US" sz="2600" b="0" dirty="0"/>
          </a:p>
        </p:txBody>
      </p:sp>
      <p:sp>
        <p:nvSpPr>
          <p:cNvPr id="4" name="Content Placeholder 3"/>
          <p:cNvSpPr>
            <a:spLocks noGrp="1"/>
          </p:cNvSpPr>
          <p:nvPr>
            <p:ph idx="1"/>
          </p:nvPr>
        </p:nvSpPr>
        <p:spPr>
          <a:xfrm>
            <a:off x="539294" y="2118323"/>
            <a:ext cx="7708236" cy="3794183"/>
          </a:xfrm>
        </p:spPr>
        <p:txBody>
          <a:bodyPr>
            <a:normAutofit fontScale="92500" lnSpcReduction="20000"/>
          </a:bodyPr>
          <a:lstStyle/>
          <a:p>
            <a:pPr marL="457200" indent="-457200">
              <a:spcBef>
                <a:spcPts val="1200"/>
              </a:spcBef>
              <a:buFont typeface="Arial" panose="020B0604020202020204" pitchFamily="34" charset="0"/>
              <a:buChar char="•"/>
            </a:pPr>
            <a:r>
              <a:rPr lang="en-US" dirty="0"/>
              <a:t>Risk reduction must balance risks and impacts on: </a:t>
            </a:r>
            <a:br>
              <a:rPr lang="en-US" dirty="0"/>
            </a:br>
            <a:r>
              <a:rPr lang="en-US" dirty="0"/>
              <a:t>- Patient under investigation, including risks from delayed </a:t>
            </a:r>
            <a:r>
              <a:rPr lang="en-US" dirty="0" smtClean="0"/>
              <a:t>or </a:t>
            </a:r>
            <a:r>
              <a:rPr lang="en-US" dirty="0"/>
              <a:t>declined routine testing, e.g. malaria</a:t>
            </a:r>
            <a:br>
              <a:rPr lang="en-US" dirty="0"/>
            </a:br>
            <a:r>
              <a:rPr lang="en-US" dirty="0"/>
              <a:t>- Other patients, e.g. diverted staff and instruments</a:t>
            </a:r>
            <a:br>
              <a:rPr lang="en-US" dirty="0"/>
            </a:br>
            <a:r>
              <a:rPr lang="en-US" dirty="0"/>
              <a:t>- Health care workers</a:t>
            </a:r>
          </a:p>
          <a:p>
            <a:pPr marL="457200" indent="-457200">
              <a:spcBef>
                <a:spcPts val="1200"/>
              </a:spcBef>
              <a:buFont typeface="Arial" panose="020B0604020202020204" pitchFamily="34" charset="0"/>
              <a:buChar char="•"/>
            </a:pPr>
            <a:r>
              <a:rPr lang="en-US" dirty="0"/>
              <a:t>Critical role of formal communication protocols, </a:t>
            </a:r>
            <a:br>
              <a:rPr lang="en-US" dirty="0"/>
            </a:br>
            <a:r>
              <a:rPr lang="en-US" dirty="0"/>
              <a:t>education, and training</a:t>
            </a:r>
          </a:p>
          <a:p>
            <a:pPr marL="457200" indent="-457200">
              <a:spcBef>
                <a:spcPts val="1200"/>
              </a:spcBef>
              <a:buFont typeface="Arial" panose="020B0604020202020204" pitchFamily="34" charset="0"/>
              <a:buChar char="•"/>
            </a:pPr>
            <a:r>
              <a:rPr lang="en-US" dirty="0"/>
              <a:t>Challenges of sustaining infrastructure, training, and </a:t>
            </a:r>
            <a:br>
              <a:rPr lang="en-US" dirty="0"/>
            </a:br>
            <a:r>
              <a:rPr lang="en-US" dirty="0"/>
              <a:t>QA/QC for rare events</a:t>
            </a:r>
          </a:p>
          <a:p>
            <a:pPr marL="457200" indent="-457200">
              <a:spcBef>
                <a:spcPts val="1200"/>
              </a:spcBef>
              <a:buFont typeface="Arial" panose="020B0604020202020204" pitchFamily="34" charset="0"/>
              <a:buChar char="•"/>
            </a:pPr>
            <a:r>
              <a:rPr lang="en-US" dirty="0"/>
              <a:t>Need for leadership and resources from </a:t>
            </a:r>
            <a:r>
              <a:rPr lang="en-US" dirty="0" smtClean="0"/>
              <a:t>CDC </a:t>
            </a:r>
            <a:r>
              <a:rPr lang="en-US" dirty="0"/>
              <a:t>and instrument manufacturers </a:t>
            </a:r>
          </a:p>
        </p:txBody>
      </p:sp>
      <p:sp>
        <p:nvSpPr>
          <p:cNvPr id="6" name="TextBox 5"/>
          <p:cNvSpPr txBox="1"/>
          <p:nvPr/>
        </p:nvSpPr>
        <p:spPr>
          <a:xfrm>
            <a:off x="168443" y="657100"/>
            <a:ext cx="2142566" cy="507831"/>
          </a:xfrm>
          <a:prstGeom prst="rect">
            <a:avLst/>
          </a:prstGeom>
          <a:noFill/>
        </p:spPr>
        <p:txBody>
          <a:bodyPr wrap="square" rtlCol="0">
            <a:spAutoFit/>
          </a:bodyPr>
          <a:lstStyle/>
          <a:p>
            <a:pPr lvl="0"/>
            <a:r>
              <a:rPr lang="en-US" sz="2700" b="1" dirty="0" smtClean="0"/>
              <a:t>Discussion</a:t>
            </a:r>
            <a:endParaRPr lang="en-US" sz="2700" b="1" dirty="0"/>
          </a:p>
        </p:txBody>
      </p:sp>
    </p:spTree>
    <p:extLst>
      <p:ext uri="{BB962C8B-B14F-4D97-AF65-F5344CB8AC3E}">
        <p14:creationId xmlns:p14="http://schemas.microsoft.com/office/powerpoint/2010/main" val="3501797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dirty="0"/>
          </a:p>
        </p:txBody>
      </p:sp>
    </p:spTree>
    <p:extLst>
      <p:ext uri="{BB962C8B-B14F-4D97-AF65-F5344CB8AC3E}">
        <p14:creationId xmlns:p14="http://schemas.microsoft.com/office/powerpoint/2010/main" val="4041850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601"/>
            <a:ext cx="7250202" cy="747396"/>
          </a:xfrm>
        </p:spPr>
        <p:txBody>
          <a:bodyPr/>
          <a:lstStyle/>
          <a:p>
            <a:r>
              <a:rPr lang="en-US" dirty="0" smtClean="0"/>
              <a:t>Introduction</a:t>
            </a:r>
            <a:endParaRPr lang="en-US" dirty="0"/>
          </a:p>
        </p:txBody>
      </p:sp>
      <p:sp>
        <p:nvSpPr>
          <p:cNvPr id="3" name="Content Placeholder 2"/>
          <p:cNvSpPr>
            <a:spLocks noGrp="1"/>
          </p:cNvSpPr>
          <p:nvPr>
            <p:ph idx="4294967295"/>
          </p:nvPr>
        </p:nvSpPr>
        <p:spPr>
          <a:xfrm>
            <a:off x="486362" y="1063793"/>
            <a:ext cx="7626697" cy="3992301"/>
          </a:xfrm>
        </p:spPr>
        <p:txBody>
          <a:bodyPr>
            <a:normAutofit fontScale="70000" lnSpcReduction="20000"/>
          </a:bodyPr>
          <a:lstStyle/>
          <a:p>
            <a:pPr marL="0" indent="0">
              <a:buNone/>
            </a:pPr>
            <a:r>
              <a:rPr lang="en-US" sz="3100" dirty="0"/>
              <a:t>Risks of laboratory acquired infections</a:t>
            </a:r>
          </a:p>
          <a:p>
            <a:pPr>
              <a:spcBef>
                <a:spcPts val="1200"/>
              </a:spcBef>
            </a:pPr>
            <a:r>
              <a:rPr lang="en-US" sz="2500" dirty="0"/>
              <a:t>Laboratory-acquired bacterial/fungal risks primarily from culture, </a:t>
            </a:r>
            <a:br>
              <a:rPr lang="en-US" sz="2500" dirty="0"/>
            </a:br>
            <a:r>
              <a:rPr lang="en-US" sz="2500" dirty="0"/>
              <a:t>e.g. Meningococcus</a:t>
            </a:r>
            <a:r>
              <a:rPr lang="en-US" sz="2500" i="1" dirty="0"/>
              <a:t> </a:t>
            </a:r>
            <a:r>
              <a:rPr lang="en-US" sz="2500" dirty="0"/>
              <a:t>and </a:t>
            </a:r>
            <a:r>
              <a:rPr lang="en-US" sz="2500" i="1" dirty="0"/>
              <a:t>Brucella</a:t>
            </a:r>
            <a:endParaRPr lang="en-US" sz="2500" dirty="0"/>
          </a:p>
          <a:p>
            <a:pPr>
              <a:spcBef>
                <a:spcPts val="1200"/>
              </a:spcBef>
            </a:pPr>
            <a:r>
              <a:rPr lang="en-US" sz="2500" dirty="0"/>
              <a:t>Several studies document risks and agents of laboratory acquired infections, but most comprehensive are pre-1980</a:t>
            </a:r>
          </a:p>
          <a:p>
            <a:pPr>
              <a:spcBef>
                <a:spcPts val="1200"/>
              </a:spcBef>
            </a:pPr>
            <a:r>
              <a:rPr lang="en-US" sz="2500" dirty="0" err="1"/>
              <a:t>Bloodborne</a:t>
            </a:r>
            <a:r>
              <a:rPr lang="en-US" sz="2500" dirty="0"/>
              <a:t> viral infections substantially reduced following </a:t>
            </a:r>
            <a:br>
              <a:rPr lang="en-US" sz="2500" dirty="0"/>
            </a:br>
            <a:r>
              <a:rPr lang="en-US" sz="2500" dirty="0"/>
              <a:t>HBV vaccine and HIV post-exposure prophylaxis</a:t>
            </a:r>
          </a:p>
          <a:p>
            <a:pPr>
              <a:spcBef>
                <a:spcPts val="1200"/>
              </a:spcBef>
            </a:pPr>
            <a:r>
              <a:rPr lang="en-US" sz="2500" dirty="0"/>
              <a:t>Healthcare occupationally-acquired HIV 1985-2013 (MMWR):</a:t>
            </a:r>
            <a:br>
              <a:rPr lang="en-US" sz="2500" dirty="0"/>
            </a:br>
            <a:r>
              <a:rPr lang="en-US" sz="2500" dirty="0"/>
              <a:t>Laboratory staff second in number of cases only to nursing </a:t>
            </a:r>
            <a:br>
              <a:rPr lang="en-US" sz="2500" dirty="0"/>
            </a:br>
            <a:r>
              <a:rPr lang="en-US" sz="2500" dirty="0"/>
              <a:t>(NOT adjusted for larger RN workforce)</a:t>
            </a:r>
          </a:p>
          <a:p>
            <a:pPr>
              <a:spcBef>
                <a:spcPts val="1200"/>
              </a:spcBef>
            </a:pPr>
            <a:r>
              <a:rPr lang="en-US" sz="2500" dirty="0" err="1"/>
              <a:t>Bloodborne</a:t>
            </a:r>
            <a:r>
              <a:rPr lang="en-US" sz="2500" dirty="0"/>
              <a:t> Pathogens Standard (29 CFR 1910.1030)</a:t>
            </a:r>
            <a:br>
              <a:rPr lang="en-US" sz="2500" dirty="0"/>
            </a:br>
            <a:r>
              <a:rPr lang="en-US" sz="2000" dirty="0"/>
              <a:t>“</a:t>
            </a:r>
            <a:r>
              <a:rPr lang="en-US" sz="2000" i="1" dirty="0"/>
              <a:t>Universal Precautions</a:t>
            </a:r>
            <a:r>
              <a:rPr lang="en-US" sz="2000" dirty="0"/>
              <a:t> is an approach to infection control. According to the concept of Universal Precautions, all human blood and certain human body fluids are treated as if known to be infectious for HIV, HBV, and other </a:t>
            </a:r>
            <a:r>
              <a:rPr lang="en-US" sz="2000" dirty="0" err="1"/>
              <a:t>bloodborne</a:t>
            </a:r>
            <a:r>
              <a:rPr lang="en-US" sz="2000" dirty="0"/>
              <a:t> pathogens.”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
        <p:nvSpPr>
          <p:cNvPr id="7" name="Rectangle 6"/>
          <p:cNvSpPr/>
          <p:nvPr/>
        </p:nvSpPr>
        <p:spPr>
          <a:xfrm>
            <a:off x="2085235" y="5616928"/>
            <a:ext cx="5597518" cy="784830"/>
          </a:xfrm>
          <a:prstGeom prst="rect">
            <a:avLst/>
          </a:prstGeom>
          <a:solidFill>
            <a:schemeClr val="bg1">
              <a:lumMod val="75000"/>
            </a:schemeClr>
          </a:solidFill>
        </p:spPr>
        <p:txBody>
          <a:bodyPr wrap="square">
            <a:spAutoFit/>
          </a:bodyPr>
          <a:lstStyle/>
          <a:p>
            <a:r>
              <a:rPr lang="en-US" sz="1500" b="1" dirty="0" smtClean="0">
                <a:solidFill>
                  <a:srgbClr val="B11F24"/>
                </a:solidFill>
              </a:rPr>
              <a:t>Editorial. </a:t>
            </a:r>
            <a:r>
              <a:rPr lang="en-US" sz="1500" dirty="0" smtClean="0"/>
              <a:t>Gonzalez MD </a:t>
            </a:r>
            <a:r>
              <a:rPr lang="en-US" sz="1500" dirty="0"/>
              <a:t>and </a:t>
            </a:r>
            <a:r>
              <a:rPr lang="en-US" sz="1500" dirty="0" smtClean="0"/>
              <a:t>Burnham CD. Can’t </a:t>
            </a:r>
            <a:r>
              <a:rPr lang="en-US" sz="1500" dirty="0"/>
              <a:t>Touch This! Contamination of Laboratory Equipment with </a:t>
            </a:r>
            <a:r>
              <a:rPr lang="en-US" sz="1500" dirty="0" err="1"/>
              <a:t>Bloodborne</a:t>
            </a:r>
            <a:r>
              <a:rPr lang="en-US" sz="1500" dirty="0"/>
              <a:t> Pathogens. Clinical Chemistry 2016; </a:t>
            </a:r>
            <a:r>
              <a:rPr lang="en-US" sz="1500" dirty="0" smtClean="0"/>
              <a:t>62: 910.</a:t>
            </a:r>
            <a:endParaRPr lang="en-US" sz="1500" dirty="0"/>
          </a:p>
        </p:txBody>
      </p:sp>
      <p:sp>
        <p:nvSpPr>
          <p:cNvPr id="6" name="TextBox 5"/>
          <p:cNvSpPr txBox="1"/>
          <p:nvPr/>
        </p:nvSpPr>
        <p:spPr>
          <a:xfrm>
            <a:off x="258450" y="5038440"/>
            <a:ext cx="3429000" cy="307777"/>
          </a:xfrm>
          <a:prstGeom prst="rect">
            <a:avLst/>
          </a:prstGeom>
          <a:noFill/>
        </p:spPr>
        <p:txBody>
          <a:bodyPr wrap="square" rtlCol="0">
            <a:spAutoFit/>
          </a:bodyPr>
          <a:lstStyle/>
          <a:p>
            <a:r>
              <a:rPr lang="en-US" sz="1400" dirty="0" smtClean="0"/>
              <a:t>Joyce. 2015. MMWR. 63: 1245-6.</a:t>
            </a:r>
            <a:endParaRPr lang="en-US" sz="1400" dirty="0"/>
          </a:p>
        </p:txBody>
      </p:sp>
      <p:sp>
        <p:nvSpPr>
          <p:cNvPr id="8" name="TextBox 7"/>
          <p:cNvSpPr txBox="1"/>
          <p:nvPr/>
        </p:nvSpPr>
        <p:spPr>
          <a:xfrm>
            <a:off x="258450" y="5277598"/>
            <a:ext cx="3096374" cy="307777"/>
          </a:xfrm>
          <a:prstGeom prst="rect">
            <a:avLst/>
          </a:prstGeom>
          <a:noFill/>
        </p:spPr>
        <p:txBody>
          <a:bodyPr wrap="square" rtlCol="0">
            <a:spAutoFit/>
          </a:bodyPr>
          <a:lstStyle/>
          <a:p>
            <a:r>
              <a:rPr lang="en-US" sz="1400" dirty="0" smtClean="0"/>
              <a:t>Singh. 2011. Nat Med. 17:919.</a:t>
            </a:r>
            <a:endParaRPr lang="en-US" sz="1400" dirty="0"/>
          </a:p>
        </p:txBody>
      </p:sp>
      <p:sp>
        <p:nvSpPr>
          <p:cNvPr id="9" name="TextBox 8"/>
          <p:cNvSpPr txBox="1"/>
          <p:nvPr/>
        </p:nvSpPr>
        <p:spPr>
          <a:xfrm>
            <a:off x="3687450" y="5025317"/>
            <a:ext cx="4318032" cy="307777"/>
          </a:xfrm>
          <a:prstGeom prst="rect">
            <a:avLst/>
          </a:prstGeom>
          <a:noFill/>
        </p:spPr>
        <p:txBody>
          <a:bodyPr wrap="square" rtlCol="0">
            <a:spAutoFit/>
          </a:bodyPr>
          <a:lstStyle/>
          <a:p>
            <a:r>
              <a:rPr lang="en-US" sz="1400" dirty="0" smtClean="0"/>
              <a:t>Dingle, Butler-Wu, Abbott. 2014. JCM. 52:3490-1.</a:t>
            </a:r>
            <a:endParaRPr lang="en-US" sz="1400" dirty="0"/>
          </a:p>
        </p:txBody>
      </p:sp>
      <p:sp>
        <p:nvSpPr>
          <p:cNvPr id="10" name="TextBox 9"/>
          <p:cNvSpPr txBox="1"/>
          <p:nvPr/>
        </p:nvSpPr>
        <p:spPr>
          <a:xfrm>
            <a:off x="3687450" y="5274346"/>
            <a:ext cx="4246315" cy="307777"/>
          </a:xfrm>
          <a:prstGeom prst="rect">
            <a:avLst/>
          </a:prstGeom>
          <a:noFill/>
        </p:spPr>
        <p:txBody>
          <a:bodyPr wrap="square" rtlCol="0">
            <a:spAutoFit/>
          </a:bodyPr>
          <a:lstStyle/>
          <a:p>
            <a:r>
              <a:rPr lang="en-US" sz="1400" dirty="0" smtClean="0"/>
              <a:t>Baron. 2008. </a:t>
            </a:r>
            <a:r>
              <a:rPr lang="en-US" sz="1400" dirty="0" err="1" smtClean="0"/>
              <a:t>Diagn</a:t>
            </a:r>
            <a:r>
              <a:rPr lang="en-US" sz="1400" dirty="0" smtClean="0"/>
              <a:t> </a:t>
            </a:r>
            <a:r>
              <a:rPr lang="en-US" sz="1400" dirty="0" err="1" smtClean="0"/>
              <a:t>Microbiol</a:t>
            </a:r>
            <a:r>
              <a:rPr lang="en-US" sz="1400" dirty="0" smtClean="0"/>
              <a:t> Infect Dis. 60:241-6.</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6" y="775584"/>
            <a:ext cx="8095673" cy="542228"/>
          </a:xfrm>
        </p:spPr>
        <p:txBody>
          <a:bodyPr>
            <a:normAutofit fontScale="90000"/>
          </a:bodyPr>
          <a:lstStyle/>
          <a:p>
            <a:r>
              <a:rPr lang="en-US" dirty="0"/>
              <a:t>Introduction</a:t>
            </a:r>
            <a:br>
              <a:rPr lang="en-US" dirty="0"/>
            </a:br>
            <a:endParaRPr lang="en-US" dirty="0"/>
          </a:p>
        </p:txBody>
      </p:sp>
      <p:sp>
        <p:nvSpPr>
          <p:cNvPr id="3" name="Content Placeholder 2"/>
          <p:cNvSpPr>
            <a:spLocks noGrp="1"/>
          </p:cNvSpPr>
          <p:nvPr>
            <p:ph idx="4294967295"/>
          </p:nvPr>
        </p:nvSpPr>
        <p:spPr>
          <a:xfrm>
            <a:off x="466165" y="1340310"/>
            <a:ext cx="7763434" cy="3653032"/>
          </a:xfrm>
        </p:spPr>
        <p:txBody>
          <a:bodyPr>
            <a:normAutofit fontScale="70000" lnSpcReduction="20000"/>
          </a:bodyPr>
          <a:lstStyle/>
          <a:p>
            <a:pPr marL="0" indent="0">
              <a:buNone/>
            </a:pPr>
            <a:r>
              <a:rPr lang="en-US" sz="3100" dirty="0" smtClean="0"/>
              <a:t>Risks </a:t>
            </a:r>
            <a:r>
              <a:rPr lang="en-US" sz="3100" dirty="0"/>
              <a:t>and guidance for handing </a:t>
            </a:r>
            <a:r>
              <a:rPr lang="en-US" sz="3100" dirty="0" smtClean="0"/>
              <a:t>Ebola in </a:t>
            </a:r>
            <a:r>
              <a:rPr lang="en-US" sz="3100" dirty="0"/>
              <a:t>clinical laboratories</a:t>
            </a:r>
          </a:p>
          <a:p>
            <a:pPr>
              <a:spcBef>
                <a:spcPts val="1200"/>
              </a:spcBef>
            </a:pPr>
            <a:r>
              <a:rPr lang="en-US" dirty="0"/>
              <a:t>Ebola virus is highly infectious (infectious dose ~10 particles)</a:t>
            </a:r>
          </a:p>
          <a:p>
            <a:pPr>
              <a:spcBef>
                <a:spcPts val="1200"/>
              </a:spcBef>
            </a:pPr>
            <a:r>
              <a:rPr lang="en-US" dirty="0"/>
              <a:t>Patients with Ebola virus disease (EVD) can have very </a:t>
            </a:r>
            <a:br>
              <a:rPr lang="en-US" dirty="0"/>
            </a:br>
            <a:r>
              <a:rPr lang="en-US" dirty="0"/>
              <a:t>high-titers (≥10</a:t>
            </a:r>
            <a:r>
              <a:rPr lang="en-US" baseline="30000" dirty="0"/>
              <a:t>8</a:t>
            </a:r>
            <a:r>
              <a:rPr lang="en-US" dirty="0"/>
              <a:t> PFU/mL)</a:t>
            </a:r>
            <a:endParaRPr lang="en-US" baseline="30000" dirty="0"/>
          </a:p>
          <a:p>
            <a:pPr>
              <a:spcBef>
                <a:spcPts val="1200"/>
              </a:spcBef>
            </a:pPr>
            <a:r>
              <a:rPr lang="en-US" dirty="0"/>
              <a:t>No known occupational transmission of viral hemorrhagic fevers (VHF) </a:t>
            </a:r>
            <a:br>
              <a:rPr lang="en-US" dirty="0"/>
            </a:br>
            <a:r>
              <a:rPr lang="en-US" dirty="0"/>
              <a:t>in resource-rich clinical laboratories</a:t>
            </a:r>
          </a:p>
          <a:p>
            <a:pPr>
              <a:spcBef>
                <a:spcPts val="1200"/>
              </a:spcBef>
            </a:pPr>
            <a:r>
              <a:rPr lang="en-US" dirty="0"/>
              <a:t>Controlled studies of Ebola viability suggest it can </a:t>
            </a:r>
            <a:br>
              <a:rPr lang="en-US" dirty="0"/>
            </a:br>
            <a:r>
              <a:rPr lang="en-US" dirty="0"/>
              <a:t>remain infectious for several days on environmental surfaces</a:t>
            </a:r>
          </a:p>
          <a:p>
            <a:pPr>
              <a:spcBef>
                <a:spcPts val="1200"/>
              </a:spcBef>
            </a:pPr>
            <a:r>
              <a:rPr lang="en-US" dirty="0"/>
              <a:t>CDC has stated that clinical laboratories can safely perform </a:t>
            </a:r>
            <a:br>
              <a:rPr lang="en-US" dirty="0"/>
            </a:br>
            <a:r>
              <a:rPr lang="en-US" dirty="0"/>
              <a:t>routine tests for persons under investigation for Ebola virus disease</a:t>
            </a:r>
          </a:p>
          <a:p>
            <a:pPr>
              <a:spcBef>
                <a:spcPts val="1200"/>
              </a:spcBef>
            </a:pPr>
            <a:r>
              <a:rPr lang="en-US" dirty="0"/>
              <a:t>Evidence assessing contamination in contemporary clinical laboratories is critical to develop risk-mitigation strategies, but is largely lacking</a:t>
            </a: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
        <p:nvSpPr>
          <p:cNvPr id="5" name="Rectangle 4"/>
          <p:cNvSpPr/>
          <p:nvPr/>
        </p:nvSpPr>
        <p:spPr>
          <a:xfrm>
            <a:off x="2199480" y="5600892"/>
            <a:ext cx="5521266" cy="784830"/>
          </a:xfrm>
          <a:prstGeom prst="rect">
            <a:avLst/>
          </a:prstGeom>
          <a:solidFill>
            <a:schemeClr val="bg1">
              <a:lumMod val="75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solidFill>
                  <a:srgbClr val="B11F24"/>
                </a:solidFill>
              </a:rPr>
              <a:t>Editorial. </a:t>
            </a:r>
            <a:r>
              <a:rPr lang="en-US" sz="1500" dirty="0"/>
              <a:t>Gonzalez MD and Burnham CD. Can’t Touch This! Contamination of Laboratory Equipment with </a:t>
            </a:r>
            <a:r>
              <a:rPr lang="en-US" sz="1500" dirty="0" err="1"/>
              <a:t>Bloodborne</a:t>
            </a:r>
            <a:r>
              <a:rPr lang="en-US" sz="1500" dirty="0"/>
              <a:t> Pathogens. Clinical Chemistry 2016; 62: 910.</a:t>
            </a:r>
          </a:p>
        </p:txBody>
      </p:sp>
      <p:sp>
        <p:nvSpPr>
          <p:cNvPr id="6" name="TextBox 5"/>
          <p:cNvSpPr txBox="1"/>
          <p:nvPr/>
        </p:nvSpPr>
        <p:spPr>
          <a:xfrm>
            <a:off x="133926" y="4985338"/>
            <a:ext cx="3729862" cy="307777"/>
          </a:xfrm>
          <a:prstGeom prst="rect">
            <a:avLst/>
          </a:prstGeom>
          <a:noFill/>
        </p:spPr>
        <p:txBody>
          <a:bodyPr wrap="square" rtlCol="0">
            <a:spAutoFit/>
          </a:bodyPr>
          <a:lstStyle/>
          <a:p>
            <a:r>
              <a:rPr lang="en-US" sz="1400" dirty="0" err="1" smtClean="0"/>
              <a:t>Lanini</a:t>
            </a:r>
            <a:r>
              <a:rPr lang="en-US" sz="1400" dirty="0" smtClean="0"/>
              <a:t> et al. 2015. J </a:t>
            </a:r>
            <a:r>
              <a:rPr lang="en-US" sz="1400" dirty="0" err="1" smtClean="0"/>
              <a:t>Clin</a:t>
            </a:r>
            <a:r>
              <a:rPr lang="en-US" sz="1400" dirty="0" smtClean="0"/>
              <a:t> Invest. 125:4692-8.</a:t>
            </a:r>
            <a:endParaRPr lang="en-US" sz="1400" dirty="0"/>
          </a:p>
        </p:txBody>
      </p:sp>
      <p:sp>
        <p:nvSpPr>
          <p:cNvPr id="7" name="TextBox 6"/>
          <p:cNvSpPr txBox="1"/>
          <p:nvPr/>
        </p:nvSpPr>
        <p:spPr>
          <a:xfrm>
            <a:off x="133926" y="5234355"/>
            <a:ext cx="3352800" cy="307777"/>
          </a:xfrm>
          <a:prstGeom prst="rect">
            <a:avLst/>
          </a:prstGeom>
          <a:noFill/>
        </p:spPr>
        <p:txBody>
          <a:bodyPr wrap="square" rtlCol="0">
            <a:spAutoFit/>
          </a:bodyPr>
          <a:lstStyle/>
          <a:p>
            <a:r>
              <a:rPr lang="en-US" sz="1400" dirty="0" smtClean="0">
                <a:latin typeface="+mj-lt"/>
              </a:rPr>
              <a:t>Bausch. 2007.  JID. 196: S142-7.</a:t>
            </a:r>
            <a:endParaRPr lang="en-US" sz="1400" dirty="0">
              <a:latin typeface="+mj-lt"/>
            </a:endParaRPr>
          </a:p>
        </p:txBody>
      </p:sp>
      <p:sp>
        <p:nvSpPr>
          <p:cNvPr id="8" name="TextBox 7"/>
          <p:cNvSpPr txBox="1"/>
          <p:nvPr/>
        </p:nvSpPr>
        <p:spPr>
          <a:xfrm>
            <a:off x="4347882" y="4993342"/>
            <a:ext cx="4660875" cy="307777"/>
          </a:xfrm>
          <a:prstGeom prst="rect">
            <a:avLst/>
          </a:prstGeom>
          <a:noFill/>
        </p:spPr>
        <p:txBody>
          <a:bodyPr wrap="square" rtlCol="0">
            <a:spAutoFit/>
          </a:bodyPr>
          <a:lstStyle/>
          <a:p>
            <a:r>
              <a:rPr lang="en-US" sz="1400" dirty="0" smtClean="0">
                <a:latin typeface="+mj-lt"/>
              </a:rPr>
              <a:t>Fischer. 2015.  </a:t>
            </a:r>
            <a:r>
              <a:rPr lang="en-US" sz="1400" dirty="0" err="1" smtClean="0">
                <a:latin typeface="+mj-lt"/>
              </a:rPr>
              <a:t>Emerg</a:t>
            </a:r>
            <a:r>
              <a:rPr lang="en-US" sz="1400" dirty="0" smtClean="0">
                <a:latin typeface="+mj-lt"/>
              </a:rPr>
              <a:t> Infect Dis. 21:12431246.</a:t>
            </a:r>
            <a:endParaRPr lang="en-US" sz="1400" dirty="0">
              <a:latin typeface="+mj-lt"/>
            </a:endParaRPr>
          </a:p>
        </p:txBody>
      </p:sp>
      <p:sp>
        <p:nvSpPr>
          <p:cNvPr id="9" name="TextBox 8"/>
          <p:cNvSpPr txBox="1"/>
          <p:nvPr/>
        </p:nvSpPr>
        <p:spPr>
          <a:xfrm>
            <a:off x="4347882" y="5203578"/>
            <a:ext cx="4537119" cy="307777"/>
          </a:xfrm>
          <a:prstGeom prst="rect">
            <a:avLst/>
          </a:prstGeom>
          <a:noFill/>
        </p:spPr>
        <p:txBody>
          <a:bodyPr wrap="square" rtlCol="0">
            <a:spAutoFit/>
          </a:bodyPr>
          <a:lstStyle/>
          <a:p>
            <a:r>
              <a:rPr lang="en-US" sz="1400" dirty="0" err="1" smtClean="0">
                <a:latin typeface="+mj-lt"/>
              </a:rPr>
              <a:t>Sagripanti</a:t>
            </a:r>
            <a:r>
              <a:rPr lang="en-US" sz="1400" dirty="0" smtClean="0">
                <a:latin typeface="+mj-lt"/>
              </a:rPr>
              <a:t>. 2010. Arch </a:t>
            </a:r>
            <a:r>
              <a:rPr lang="en-US" sz="1400" dirty="0" err="1" smtClean="0">
                <a:latin typeface="+mj-lt"/>
              </a:rPr>
              <a:t>Virol</a:t>
            </a:r>
            <a:r>
              <a:rPr lang="en-US" sz="1400" dirty="0" smtClean="0">
                <a:latin typeface="+mj-lt"/>
              </a:rPr>
              <a:t>. 155:2035-2039.</a:t>
            </a:r>
            <a:endParaRPr lang="en-US" sz="1400" dirty="0">
              <a:latin typeface="+mj-lt"/>
            </a:endParaRPr>
          </a:p>
        </p:txBody>
      </p:sp>
    </p:spTree>
    <p:extLst>
      <p:ext uri="{BB962C8B-B14F-4D97-AF65-F5344CB8AC3E}">
        <p14:creationId xmlns:p14="http://schemas.microsoft.com/office/powerpoint/2010/main" val="657138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smtClean="0"/>
              <a:t>Question</a:t>
            </a:r>
            <a:endParaRPr lang="en-US" dirty="0"/>
          </a:p>
        </p:txBody>
      </p:sp>
      <p:sp>
        <p:nvSpPr>
          <p:cNvPr id="3" name="Content Placeholder 2"/>
          <p:cNvSpPr>
            <a:spLocks noGrp="1"/>
          </p:cNvSpPr>
          <p:nvPr>
            <p:ph idx="4294967295"/>
          </p:nvPr>
        </p:nvSpPr>
        <p:spPr>
          <a:xfrm>
            <a:off x="544287" y="1738127"/>
            <a:ext cx="7867564" cy="2732274"/>
          </a:xfrm>
        </p:spPr>
        <p:txBody>
          <a:bodyPr>
            <a:normAutofit fontScale="92500" lnSpcReduction="10000"/>
          </a:bodyPr>
          <a:lstStyle/>
          <a:p>
            <a:pPr marL="0" indent="0">
              <a:buNone/>
            </a:pPr>
            <a:r>
              <a:rPr lang="en-US" sz="2600" dirty="0"/>
              <a:t>What is the risk of laboratory acquired Ebola </a:t>
            </a:r>
            <a:br>
              <a:rPr lang="en-US" sz="2600" dirty="0"/>
            </a:br>
            <a:r>
              <a:rPr lang="en-US" sz="2600" dirty="0"/>
              <a:t>versus other pathogens?</a:t>
            </a:r>
          </a:p>
          <a:p>
            <a:pPr marL="0" indent="0">
              <a:buNone/>
            </a:pPr>
            <a:endParaRPr lang="en-US" sz="2600" dirty="0"/>
          </a:p>
          <a:p>
            <a:pPr marL="0" indent="0">
              <a:buNone/>
            </a:pPr>
            <a:r>
              <a:rPr lang="en-US" sz="2600" b="1" dirty="0"/>
              <a:t>Bonus question: </a:t>
            </a:r>
            <a:r>
              <a:rPr lang="en-US" sz="2600" dirty="0"/>
              <a:t>How do CDC guidelines for processing and testing samples from patients under investigation for Ebola virus disease differ from Universal Precautions?</a:t>
            </a:r>
          </a:p>
          <a:p>
            <a:pPr marL="0" indent="0" algn="ctr">
              <a:buNone/>
            </a:pPr>
            <a:endParaRPr lang="en-US" sz="2600" dirty="0"/>
          </a:p>
          <a:p>
            <a:pPr marL="457200" lvl="1" indent="0" algn="ctr">
              <a:buNone/>
            </a:pPr>
            <a:endParaRPr lang="en-US" sz="2600" dirty="0" smtClean="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1286914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634" y="1289105"/>
            <a:ext cx="8193742" cy="4628776"/>
          </a:xfrm>
        </p:spPr>
        <p:txBody>
          <a:bodyPr>
            <a:noAutofit/>
          </a:bodyPr>
          <a:lstStyle/>
          <a:p>
            <a:pPr marL="0" lvl="0" indent="0">
              <a:spcBef>
                <a:spcPts val="1800"/>
              </a:spcBef>
              <a:buNone/>
            </a:pPr>
            <a:r>
              <a:rPr lang="en-US" sz="2200" dirty="0"/>
              <a:t>Assessing </a:t>
            </a:r>
            <a:r>
              <a:rPr lang="en-US" sz="2200" dirty="0" err="1"/>
              <a:t>bloodborne</a:t>
            </a:r>
            <a:r>
              <a:rPr lang="en-US" sz="2200" dirty="0"/>
              <a:t> pathogen contamination</a:t>
            </a:r>
          </a:p>
          <a:p>
            <a:pPr>
              <a:spcBef>
                <a:spcPts val="1800"/>
              </a:spcBef>
            </a:pPr>
            <a:r>
              <a:rPr lang="en-US" sz="1900" dirty="0" smtClean="0"/>
              <a:t>Establish swab efficiency of viral nucleic acids from a representative </a:t>
            </a:r>
            <a:br>
              <a:rPr lang="en-US" sz="1900" dirty="0" smtClean="0"/>
            </a:br>
            <a:r>
              <a:rPr lang="en-US" sz="1900" dirty="0" smtClean="0"/>
              <a:t>non-porous surface (glass slides): </a:t>
            </a:r>
            <a:br>
              <a:rPr lang="en-US" sz="1900" dirty="0" smtClean="0"/>
            </a:br>
            <a:r>
              <a:rPr lang="en-US" sz="1900" dirty="0" smtClean="0"/>
              <a:t>- Hepatitis B virus (HBV)</a:t>
            </a:r>
            <a:br>
              <a:rPr lang="en-US" sz="1900" dirty="0" smtClean="0"/>
            </a:br>
            <a:r>
              <a:rPr lang="en-US" sz="1900" dirty="0" smtClean="0"/>
              <a:t>- Hepatitis C virus (HCV)</a:t>
            </a:r>
            <a:br>
              <a:rPr lang="en-US" sz="1900" dirty="0" smtClean="0"/>
            </a:br>
            <a:r>
              <a:rPr lang="en-US" sz="1900" dirty="0" smtClean="0"/>
              <a:t>- Respiratory syncytial virus (RSV)</a:t>
            </a:r>
          </a:p>
          <a:p>
            <a:pPr>
              <a:spcBef>
                <a:spcPts val="1800"/>
              </a:spcBef>
            </a:pPr>
            <a:r>
              <a:rPr lang="en-US" sz="1900" dirty="0" smtClean="0"/>
              <a:t>Establish baseline contamination of automation line with common </a:t>
            </a:r>
            <a:br>
              <a:rPr lang="en-US" sz="1900" dirty="0" smtClean="0"/>
            </a:br>
            <a:r>
              <a:rPr lang="en-US" sz="1900" dirty="0" err="1" smtClean="0"/>
              <a:t>bloodborne</a:t>
            </a:r>
            <a:r>
              <a:rPr lang="en-US" sz="1900" dirty="0" smtClean="0"/>
              <a:t> pathogens HBV and HCV</a:t>
            </a:r>
          </a:p>
          <a:p>
            <a:pPr>
              <a:spcBef>
                <a:spcPts val="1800"/>
              </a:spcBef>
            </a:pPr>
            <a:r>
              <a:rPr lang="en-US" sz="1900" dirty="0" smtClean="0"/>
              <a:t>Establish contamination after processing a high-titer RNA virus (HCV)</a:t>
            </a:r>
            <a:br>
              <a:rPr lang="en-US" sz="1900" dirty="0" smtClean="0"/>
            </a:br>
            <a:r>
              <a:rPr lang="en-US" sz="1900" dirty="0" smtClean="0"/>
              <a:t>- Distinguish from baseline by placement of clean glass slides on line</a:t>
            </a:r>
            <a:br>
              <a:rPr lang="en-US" sz="1900" dirty="0" smtClean="0"/>
            </a:br>
            <a:r>
              <a:rPr lang="en-US" sz="1900" dirty="0" smtClean="0"/>
              <a:t>- Similar to Ebola, HCV is enveloped RNA virus, </a:t>
            </a:r>
            <a:r>
              <a:rPr lang="en-US" sz="1900" dirty="0" err="1" smtClean="0"/>
              <a:t>bloodborne</a:t>
            </a:r>
            <a:r>
              <a:rPr lang="en-US" sz="1900" dirty="0" smtClean="0"/>
              <a:t>, high-titer</a:t>
            </a:r>
            <a:br>
              <a:rPr lang="en-US" sz="1900" dirty="0" smtClean="0"/>
            </a:br>
            <a:r>
              <a:rPr lang="en-US" sz="1900" dirty="0" smtClean="0"/>
              <a:t>- Viability cannot be assessed, but capturing “immediate” contamination       is time frame when most likely infectious</a:t>
            </a:r>
            <a:endParaRPr lang="en-US" sz="1900" dirty="0"/>
          </a:p>
        </p:txBody>
      </p:sp>
      <p:sp>
        <p:nvSpPr>
          <p:cNvPr id="2" name="Rectangle 1"/>
          <p:cNvSpPr/>
          <p:nvPr/>
        </p:nvSpPr>
        <p:spPr>
          <a:xfrm>
            <a:off x="111418" y="735107"/>
            <a:ext cx="3678607" cy="553998"/>
          </a:xfrm>
          <a:prstGeom prst="rect">
            <a:avLst/>
          </a:prstGeom>
        </p:spPr>
        <p:txBody>
          <a:bodyPr wrap="square">
            <a:spAutoFit/>
          </a:bodyPr>
          <a:lstStyle/>
          <a:p>
            <a:pPr lvl="0">
              <a:spcBef>
                <a:spcPct val="0"/>
              </a:spcBef>
            </a:pPr>
            <a:r>
              <a:rPr lang="en-US" sz="3000" b="1" dirty="0">
                <a:ea typeface="+mj-ea"/>
                <a:cs typeface="Arial"/>
              </a:rPr>
              <a:t>Methods</a:t>
            </a:r>
          </a:p>
        </p:txBody>
      </p:sp>
      <p:sp>
        <p:nvSpPr>
          <p:cNvPr id="4" name="Slide Number Placeholder 3"/>
          <p:cNvSpPr>
            <a:spLocks noGrp="1"/>
          </p:cNvSpPr>
          <p:nvPr>
            <p:ph type="sldNum" sz="quarter" idx="12"/>
          </p:nvPr>
        </p:nvSpPr>
        <p:spPr>
          <a:xfrm>
            <a:off x="8411850" y="6243335"/>
            <a:ext cx="730770" cy="365125"/>
          </a:xfrm>
        </p:spPr>
        <p:txBody>
          <a:bodyPr/>
          <a:lstStyle/>
          <a:p>
            <a:r>
              <a:rPr lang="en-US" dirty="0" smtClean="0"/>
              <a:t>5</a:t>
            </a:r>
            <a:endParaRPr lang="en-US" dirty="0"/>
          </a:p>
        </p:txBody>
      </p:sp>
    </p:spTree>
    <p:extLst>
      <p:ext uri="{BB962C8B-B14F-4D97-AF65-F5344CB8AC3E}">
        <p14:creationId xmlns:p14="http://schemas.microsoft.com/office/powerpoint/2010/main" val="293063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smtClean="0"/>
              <a:t>Questions</a:t>
            </a:r>
            <a:endParaRPr lang="en-US" dirty="0"/>
          </a:p>
        </p:txBody>
      </p:sp>
      <p:sp>
        <p:nvSpPr>
          <p:cNvPr id="3" name="Content Placeholder 2"/>
          <p:cNvSpPr>
            <a:spLocks noGrp="1"/>
          </p:cNvSpPr>
          <p:nvPr>
            <p:ph idx="4294967295"/>
          </p:nvPr>
        </p:nvSpPr>
        <p:spPr>
          <a:xfrm>
            <a:off x="478700" y="1680068"/>
            <a:ext cx="7302665" cy="2884675"/>
          </a:xfrm>
        </p:spPr>
        <p:txBody>
          <a:bodyPr>
            <a:normAutofit/>
          </a:bodyPr>
          <a:lstStyle/>
          <a:p>
            <a:pPr marL="0" indent="0">
              <a:buNone/>
            </a:pPr>
            <a:r>
              <a:rPr lang="en-US" sz="2500" dirty="0" smtClean="0"/>
              <a:t>How can we ethically and safely assess pathogen contamination in our main clinical laboratories?</a:t>
            </a:r>
          </a:p>
          <a:p>
            <a:pPr marL="0" indent="0">
              <a:buNone/>
            </a:pPr>
            <a:r>
              <a:rPr lang="en-US" sz="2500" dirty="0" smtClean="0"/>
              <a:t/>
            </a:r>
            <a:br>
              <a:rPr lang="en-US" sz="2500" dirty="0" smtClean="0"/>
            </a:br>
            <a:r>
              <a:rPr lang="en-US" sz="2500" dirty="0" smtClean="0"/>
              <a:t>Specifically, is it possible to model the risk of high-consequence pathogen viability in our main clinical laboratories?</a:t>
            </a:r>
            <a:endParaRPr lang="en-US" sz="2500" dirty="0"/>
          </a:p>
          <a:p>
            <a:pPr lvl="1" algn="ctr"/>
            <a:endParaRPr lang="en-US" dirty="0" smtClean="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1959559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23" y="1229415"/>
            <a:ext cx="8149160" cy="1019402"/>
          </a:xfrm>
        </p:spPr>
        <p:txBody>
          <a:bodyPr>
            <a:noAutofit/>
          </a:bodyPr>
          <a:lstStyle/>
          <a:p>
            <a:r>
              <a:rPr lang="en-US" sz="2200" b="0" dirty="0" smtClean="0"/>
              <a:t>Control experiments demonstrate linear recovery of viral nucleic acids from glass slides and lower recovery of RNA viruses than a DNA virus</a:t>
            </a:r>
            <a:endParaRPr lang="en-US" sz="2200" b="0" dirty="0"/>
          </a:p>
        </p:txBody>
      </p:sp>
      <p:graphicFrame>
        <p:nvGraphicFramePr>
          <p:cNvPr id="5" name="Object 4"/>
          <p:cNvGraphicFramePr>
            <a:graphicFrameLocks noChangeAspect="1"/>
          </p:cNvGraphicFramePr>
          <p:nvPr>
            <p:extLst>
              <p:ext uri="{D42A27DB-BD31-4B8C-83A1-F6EECF244321}">
                <p14:modId xmlns:p14="http://schemas.microsoft.com/office/powerpoint/2010/main" val="1440002"/>
              </p:ext>
            </p:extLst>
          </p:nvPr>
        </p:nvGraphicFramePr>
        <p:xfrm>
          <a:off x="300288" y="2293375"/>
          <a:ext cx="4585866" cy="2979173"/>
        </p:xfrm>
        <a:graphic>
          <a:graphicData uri="http://schemas.openxmlformats.org/presentationml/2006/ole">
            <mc:AlternateContent xmlns:mc="http://schemas.openxmlformats.org/markup-compatibility/2006">
              <mc:Choice xmlns:v="urn:schemas-microsoft-com:vml" Requires="v">
                <p:oleObj spid="_x0000_s1138" name="Prism 6" r:id="rId3" imgW="7642800" imgH="4961122" progId="Prism6.Document">
                  <p:embed/>
                </p:oleObj>
              </mc:Choice>
              <mc:Fallback>
                <p:oleObj name="Prism 6" r:id="rId3" imgW="7642800" imgH="4961122" progId="Prism6.Document">
                  <p:embed/>
                  <p:pic>
                    <p:nvPicPr>
                      <p:cNvPr id="0" name=""/>
                      <p:cNvPicPr>
                        <a:picLocks noChangeAspect="1" noChangeArrowheads="1"/>
                      </p:cNvPicPr>
                      <p:nvPr/>
                    </p:nvPicPr>
                    <p:blipFill>
                      <a:blip r:embed="rId4"/>
                      <a:srcRect/>
                      <a:stretch>
                        <a:fillRect/>
                      </a:stretch>
                    </p:blipFill>
                    <p:spPr bwMode="auto">
                      <a:xfrm>
                        <a:off x="300288" y="2293375"/>
                        <a:ext cx="4585866" cy="2979173"/>
                      </a:xfrm>
                      <a:prstGeom prst="rect">
                        <a:avLst/>
                      </a:prstGeom>
                      <a:noFill/>
                      <a:ln>
                        <a:noFill/>
                      </a:ln>
                    </p:spPr>
                  </p:pic>
                </p:oleObj>
              </mc:Fallback>
            </mc:AlternateContent>
          </a:graphicData>
        </a:graphic>
      </p:graphicFrame>
      <p:grpSp>
        <p:nvGrpSpPr>
          <p:cNvPr id="19" name="Group 18"/>
          <p:cNvGrpSpPr/>
          <p:nvPr/>
        </p:nvGrpSpPr>
        <p:grpSpPr>
          <a:xfrm>
            <a:off x="4826000" y="2382233"/>
            <a:ext cx="3821113" cy="3031142"/>
            <a:chOff x="4826000" y="2020898"/>
            <a:chExt cx="3821113" cy="3031142"/>
          </a:xfrm>
        </p:grpSpPr>
        <p:graphicFrame>
          <p:nvGraphicFramePr>
            <p:cNvPr id="7" name="Object 2"/>
            <p:cNvGraphicFramePr>
              <a:graphicFrameLocks noChangeAspect="1"/>
            </p:cNvGraphicFramePr>
            <p:nvPr>
              <p:extLst>
                <p:ext uri="{D42A27DB-BD31-4B8C-83A1-F6EECF244321}">
                  <p14:modId xmlns:p14="http://schemas.microsoft.com/office/powerpoint/2010/main" val="3499854707"/>
                </p:ext>
              </p:extLst>
            </p:nvPr>
          </p:nvGraphicFramePr>
          <p:xfrm>
            <a:off x="4826000" y="2180253"/>
            <a:ext cx="3821113" cy="2871787"/>
          </p:xfrm>
          <a:graphic>
            <a:graphicData uri="http://schemas.openxmlformats.org/presentationml/2006/ole">
              <mc:AlternateContent xmlns:mc="http://schemas.openxmlformats.org/markup-compatibility/2006">
                <mc:Choice xmlns:v="urn:schemas-microsoft-com:vml" Requires="v">
                  <p:oleObj spid="_x0000_s1139" name="Prism 6" r:id="rId5" imgW="3540134" imgH="2660458" progId="Prism6.Document">
                    <p:embed/>
                  </p:oleObj>
                </mc:Choice>
                <mc:Fallback>
                  <p:oleObj name="Prism 6" r:id="rId5" imgW="3540134" imgH="2660458" progId="Prism6.Document">
                    <p:embed/>
                    <p:pic>
                      <p:nvPicPr>
                        <p:cNvPr id="0" name=""/>
                        <p:cNvPicPr>
                          <a:picLocks noChangeAspect="1" noChangeArrowheads="1"/>
                        </p:cNvPicPr>
                        <p:nvPr/>
                      </p:nvPicPr>
                      <p:blipFill>
                        <a:blip r:embed="rId6"/>
                        <a:srcRect/>
                        <a:stretch>
                          <a:fillRect/>
                        </a:stretch>
                      </p:blipFill>
                      <p:spPr bwMode="auto">
                        <a:xfrm>
                          <a:off x="4826000" y="2180253"/>
                          <a:ext cx="3821113" cy="2871787"/>
                        </a:xfrm>
                        <a:prstGeom prst="rect">
                          <a:avLst/>
                        </a:prstGeom>
                        <a:noFill/>
                        <a:ln>
                          <a:noFill/>
                        </a:ln>
                        <a:effectLst/>
                        <a:extLst/>
                      </p:spPr>
                    </p:pic>
                  </p:oleObj>
                </mc:Fallback>
              </mc:AlternateContent>
            </a:graphicData>
          </a:graphic>
        </p:graphicFrame>
        <p:grpSp>
          <p:nvGrpSpPr>
            <p:cNvPr id="18" name="Group 17"/>
            <p:cNvGrpSpPr/>
            <p:nvPr/>
          </p:nvGrpSpPr>
          <p:grpSpPr>
            <a:xfrm>
              <a:off x="6127711" y="2284116"/>
              <a:ext cx="2013364" cy="722746"/>
              <a:chOff x="6688148" y="2462130"/>
              <a:chExt cx="2074223" cy="744593"/>
            </a:xfrm>
          </p:grpSpPr>
          <p:cxnSp>
            <p:nvCxnSpPr>
              <p:cNvPr id="8" name="Straight Connector 7"/>
              <p:cNvCxnSpPr/>
              <p:nvPr/>
            </p:nvCxnSpPr>
            <p:spPr>
              <a:xfrm flipV="1">
                <a:off x="6688148" y="2462130"/>
                <a:ext cx="0" cy="5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88148" y="2462130"/>
                <a:ext cx="2074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62370" y="2462130"/>
                <a:ext cx="0" cy="7445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741333" y="2515315"/>
                <a:ext cx="0" cy="5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41333" y="2515315"/>
                <a:ext cx="797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39111" y="2515315"/>
                <a:ext cx="0" cy="691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1852" y="3100352"/>
                <a:ext cx="0" cy="106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751852" y="3100352"/>
                <a:ext cx="850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602815" y="3100352"/>
                <a:ext cx="0" cy="10637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073521" y="2020898"/>
              <a:ext cx="957334" cy="307777"/>
            </a:xfrm>
            <a:prstGeom prst="rect">
              <a:avLst/>
            </a:prstGeom>
            <a:noFill/>
          </p:spPr>
          <p:txBody>
            <a:bodyPr wrap="square" rtlCol="0">
              <a:spAutoFit/>
            </a:bodyPr>
            <a:lstStyle/>
            <a:p>
              <a:r>
                <a:rPr lang="en-US" sz="1400" dirty="0" smtClean="0"/>
                <a:t>P &lt; 0.001</a:t>
              </a:r>
              <a:endParaRPr lang="en-US" sz="1400" dirty="0"/>
            </a:p>
          </p:txBody>
        </p:sp>
      </p:grpSp>
      <p:sp>
        <p:nvSpPr>
          <p:cNvPr id="20" name="TextBox 19"/>
          <p:cNvSpPr txBox="1"/>
          <p:nvPr/>
        </p:nvSpPr>
        <p:spPr>
          <a:xfrm>
            <a:off x="5706109" y="5657810"/>
            <a:ext cx="696686" cy="369332"/>
          </a:xfrm>
          <a:prstGeom prst="rect">
            <a:avLst/>
          </a:prstGeom>
          <a:noFill/>
        </p:spPr>
        <p:txBody>
          <a:bodyPr wrap="square" rtlCol="0">
            <a:spAutoFit/>
          </a:bodyPr>
          <a:lstStyle/>
          <a:p>
            <a:r>
              <a:rPr lang="en-US" dirty="0" smtClean="0"/>
              <a:t>DNA</a:t>
            </a:r>
            <a:endParaRPr lang="en-US" dirty="0"/>
          </a:p>
        </p:txBody>
      </p:sp>
      <p:cxnSp>
        <p:nvCxnSpPr>
          <p:cNvPr id="33" name="Straight Connector 32"/>
          <p:cNvCxnSpPr/>
          <p:nvPr/>
        </p:nvCxnSpPr>
        <p:spPr>
          <a:xfrm>
            <a:off x="6751136" y="5593940"/>
            <a:ext cx="1653047"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289514" y="5657810"/>
            <a:ext cx="696686" cy="369332"/>
          </a:xfrm>
          <a:prstGeom prst="rect">
            <a:avLst/>
          </a:prstGeom>
          <a:noFill/>
        </p:spPr>
        <p:txBody>
          <a:bodyPr wrap="square" rtlCol="0">
            <a:spAutoFit/>
          </a:bodyPr>
          <a:lstStyle/>
          <a:p>
            <a:r>
              <a:rPr lang="en-US" dirty="0" smtClean="0"/>
              <a:t>RNA</a:t>
            </a:r>
            <a:endParaRPr lang="en-US" dirty="0"/>
          </a:p>
        </p:txBody>
      </p:sp>
      <p:cxnSp>
        <p:nvCxnSpPr>
          <p:cNvPr id="36" name="Straight Connector 35"/>
          <p:cNvCxnSpPr/>
          <p:nvPr/>
        </p:nvCxnSpPr>
        <p:spPr>
          <a:xfrm>
            <a:off x="5706109" y="5593940"/>
            <a:ext cx="747488" cy="0"/>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366704" y="2951628"/>
            <a:ext cx="957334" cy="307777"/>
          </a:xfrm>
          <a:prstGeom prst="rect">
            <a:avLst/>
          </a:prstGeom>
          <a:noFill/>
        </p:spPr>
        <p:txBody>
          <a:bodyPr wrap="square" rtlCol="0">
            <a:spAutoFit/>
          </a:bodyPr>
          <a:lstStyle/>
          <a:p>
            <a:r>
              <a:rPr lang="en-US" sz="1400" dirty="0" err="1" smtClean="0"/>
              <a:t>n.s</a:t>
            </a:r>
            <a:r>
              <a:rPr lang="en-US" sz="1400" dirty="0" smtClean="0"/>
              <a:t>.</a:t>
            </a:r>
            <a:endParaRPr lang="en-US" sz="1400" dirty="0"/>
          </a:p>
        </p:txBody>
      </p:sp>
      <p:sp>
        <p:nvSpPr>
          <p:cNvPr id="22" name="Rectangle 21"/>
          <p:cNvSpPr/>
          <p:nvPr/>
        </p:nvSpPr>
        <p:spPr>
          <a:xfrm>
            <a:off x="2096817" y="6027142"/>
            <a:ext cx="992808" cy="323165"/>
          </a:xfrm>
          <a:prstGeom prst="rect">
            <a:avLst/>
          </a:prstGeom>
          <a:solidFill>
            <a:schemeClr val="bg1">
              <a:lumMod val="75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solidFill>
                  <a:srgbClr val="B11F24"/>
                </a:solidFill>
              </a:rPr>
              <a:t>Figure 1.</a:t>
            </a:r>
            <a:r>
              <a:rPr lang="en-US" sz="1500" dirty="0" smtClean="0">
                <a:solidFill>
                  <a:srgbClr val="FF0000"/>
                </a:solidFill>
                <a:latin typeface="Arial" panose="020B0604020202020204" pitchFamily="34" charset="0"/>
                <a:cs typeface="Arial" panose="020B0604020202020204" pitchFamily="34" charset="0"/>
              </a:rPr>
              <a:t> </a:t>
            </a:r>
            <a:endParaRPr lang="en-US" sz="1500"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80683" y="697835"/>
            <a:ext cx="1458686" cy="507831"/>
          </a:xfrm>
          <a:prstGeom prst="rect">
            <a:avLst/>
          </a:prstGeom>
          <a:noFill/>
        </p:spPr>
        <p:txBody>
          <a:bodyPr wrap="square" rtlCol="0">
            <a:spAutoFit/>
          </a:bodyPr>
          <a:lstStyle/>
          <a:p>
            <a:pPr lvl="0"/>
            <a:r>
              <a:rPr lang="en-US" sz="2700" b="1" dirty="0" smtClean="0"/>
              <a:t>Results</a:t>
            </a:r>
            <a:endParaRPr lang="en-US" sz="2700" b="1" dirty="0"/>
          </a:p>
        </p:txBody>
      </p:sp>
      <p:sp>
        <p:nvSpPr>
          <p:cNvPr id="24" name="Slide Number Placeholder 3"/>
          <p:cNvSpPr>
            <a:spLocks noGrp="1"/>
          </p:cNvSpPr>
          <p:nvPr>
            <p:ph type="sldNum" sz="quarter" idx="12"/>
          </p:nvPr>
        </p:nvSpPr>
        <p:spPr>
          <a:xfrm>
            <a:off x="8411850" y="6243335"/>
            <a:ext cx="730770" cy="365125"/>
          </a:xfrm>
        </p:spPr>
        <p:txBody>
          <a:bodyPr/>
          <a:lstStyle/>
          <a:p>
            <a:r>
              <a:rPr lang="en-US" dirty="0" smtClean="0"/>
              <a:t>7</a:t>
            </a:r>
            <a:endParaRPr lang="en-US" dirty="0"/>
          </a:p>
        </p:txBody>
      </p:sp>
    </p:spTree>
    <p:extLst>
      <p:ext uri="{BB962C8B-B14F-4D97-AF65-F5344CB8AC3E}">
        <p14:creationId xmlns:p14="http://schemas.microsoft.com/office/powerpoint/2010/main" val="321213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 y="682959"/>
            <a:ext cx="8229600" cy="1219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noProof="0" dirty="0" smtClean="0">
              <a:ln>
                <a:noFill/>
              </a:ln>
              <a:effectLst/>
              <a:uLnTx/>
              <a:uFillTx/>
              <a:latin typeface="+mj-lt"/>
              <a:ea typeface="+mj-ea"/>
              <a:cs typeface="+mj-cs"/>
            </a:endParaRPr>
          </a:p>
        </p:txBody>
      </p:sp>
      <p:sp>
        <p:nvSpPr>
          <p:cNvPr id="3" name="Content Placeholder 9"/>
          <p:cNvSpPr txBox="1">
            <a:spLocks/>
          </p:cNvSpPr>
          <p:nvPr/>
        </p:nvSpPr>
        <p:spPr>
          <a:xfrm>
            <a:off x="484094" y="1398282"/>
            <a:ext cx="7696200" cy="3352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600" dirty="0"/>
              <a:t>Automation line risk assessment</a:t>
            </a:r>
          </a:p>
          <a:p>
            <a:pPr marL="0" indent="0">
              <a:buNone/>
            </a:pPr>
            <a:endParaRPr lang="en-US" sz="2400" dirty="0" smtClean="0">
              <a:latin typeface="+mj-lt"/>
            </a:endParaRPr>
          </a:p>
          <a:p>
            <a:r>
              <a:rPr lang="en-US" sz="2400" dirty="0" smtClean="0">
                <a:latin typeface="+mj-lt"/>
              </a:rPr>
              <a:t>Aerosols or droplets during centrifugation</a:t>
            </a:r>
          </a:p>
          <a:p>
            <a:r>
              <a:rPr lang="en-US" sz="2400" dirty="0" smtClean="0">
                <a:latin typeface="+mj-lt"/>
              </a:rPr>
              <a:t>Testing/travel of uncapped tubes</a:t>
            </a:r>
          </a:p>
          <a:p>
            <a:r>
              <a:rPr lang="en-US" sz="2400" dirty="0" smtClean="0">
                <a:latin typeface="+mj-lt"/>
              </a:rPr>
              <a:t>Tubes dislodging/falling from line</a:t>
            </a:r>
          </a:p>
          <a:p>
            <a:r>
              <a:rPr lang="en-US" sz="2400" dirty="0" smtClean="0">
                <a:latin typeface="+mj-lt"/>
              </a:rPr>
              <a:t>Contamination during </a:t>
            </a:r>
            <a:r>
              <a:rPr lang="en-US" sz="2400" dirty="0" err="1" smtClean="0">
                <a:latin typeface="+mj-lt"/>
              </a:rPr>
              <a:t>decapping</a:t>
            </a:r>
            <a:endParaRPr lang="en-US" sz="2400" dirty="0" smtClean="0">
              <a:latin typeface="+mj-lt"/>
            </a:endParaRPr>
          </a:p>
          <a:p>
            <a:r>
              <a:rPr lang="en-US" sz="2400" dirty="0" smtClean="0">
                <a:latin typeface="+mj-lt"/>
              </a:rPr>
              <a:t>Cross-contamination from external surface</a:t>
            </a:r>
          </a:p>
        </p:txBody>
      </p:sp>
      <p:sp>
        <p:nvSpPr>
          <p:cNvPr id="4" name="TextBox 3"/>
          <p:cNvSpPr txBox="1"/>
          <p:nvPr/>
        </p:nvSpPr>
        <p:spPr>
          <a:xfrm>
            <a:off x="224117" y="682959"/>
            <a:ext cx="1458686" cy="507831"/>
          </a:xfrm>
          <a:prstGeom prst="rect">
            <a:avLst/>
          </a:prstGeom>
          <a:noFill/>
        </p:spPr>
        <p:txBody>
          <a:bodyPr wrap="square" rtlCol="0">
            <a:spAutoFit/>
          </a:bodyPr>
          <a:lstStyle/>
          <a:p>
            <a:pPr lvl="0"/>
            <a:r>
              <a:rPr lang="en-US" sz="2700" b="1" dirty="0" smtClean="0"/>
              <a:t>Results</a:t>
            </a:r>
            <a:endParaRPr lang="en-US" sz="2700" b="1" dirty="0"/>
          </a:p>
        </p:txBody>
      </p:sp>
      <p:sp>
        <p:nvSpPr>
          <p:cNvPr id="5" name="Slide Number Placeholder 3"/>
          <p:cNvSpPr>
            <a:spLocks noGrp="1"/>
          </p:cNvSpPr>
          <p:nvPr>
            <p:ph type="sldNum" sz="quarter" idx="12"/>
          </p:nvPr>
        </p:nvSpPr>
        <p:spPr>
          <a:xfrm>
            <a:off x="8411850" y="6243335"/>
            <a:ext cx="730770" cy="365125"/>
          </a:xfrm>
        </p:spPr>
        <p:txBody>
          <a:bodyPr/>
          <a:lstStyle/>
          <a:p>
            <a:r>
              <a:rPr lang="en-US" dirty="0" smtClean="0"/>
              <a:t>8</a:t>
            </a:r>
            <a:endParaRPr lang="en-US" dirty="0"/>
          </a:p>
        </p:txBody>
      </p:sp>
    </p:spTree>
    <p:extLst>
      <p:ext uri="{BB962C8B-B14F-4D97-AF65-F5344CB8AC3E}">
        <p14:creationId xmlns:p14="http://schemas.microsoft.com/office/powerpoint/2010/main" val="2209485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63320" y="2092211"/>
            <a:ext cx="4876800" cy="395287"/>
            <a:chOff x="375496" y="1239192"/>
            <a:chExt cx="4876800" cy="395287"/>
          </a:xfrm>
        </p:grpSpPr>
        <p:sp>
          <p:nvSpPr>
            <p:cNvPr id="2242" name="TextBox 251"/>
            <p:cNvSpPr txBox="1">
              <a:spLocks noChangeArrowheads="1"/>
            </p:cNvSpPr>
            <p:nvPr/>
          </p:nvSpPr>
          <p:spPr bwMode="auto">
            <a:xfrm>
              <a:off x="604096" y="1239192"/>
              <a:ext cx="464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latin typeface="Arial" panose="020B0604020202020204" pitchFamily="34" charset="0"/>
                  <a:cs typeface="Arial" panose="020B0604020202020204" pitchFamily="34" charset="0"/>
                </a:rPr>
                <a:t>Positive swab for HBV, “B,” or HCV, “C”</a:t>
              </a:r>
            </a:p>
          </p:txBody>
        </p:sp>
        <p:sp>
          <p:nvSpPr>
            <p:cNvPr id="2243" name="TextBox 252"/>
            <p:cNvSpPr txBox="1">
              <a:spLocks noChangeArrowheads="1"/>
            </p:cNvSpPr>
            <p:nvPr/>
          </p:nvSpPr>
          <p:spPr bwMode="auto">
            <a:xfrm>
              <a:off x="585046" y="1388417"/>
              <a:ext cx="464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Negative swab for both HBV and HCV</a:t>
              </a:r>
            </a:p>
          </p:txBody>
        </p:sp>
        <p:sp>
          <p:nvSpPr>
            <p:cNvPr id="247" name="Oval 246"/>
            <p:cNvSpPr/>
            <p:nvPr/>
          </p:nvSpPr>
          <p:spPr>
            <a:xfrm>
              <a:off x="375496" y="1270942"/>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sp>
          <p:nvSpPr>
            <p:cNvPr id="249" name="Oval 248"/>
            <p:cNvSpPr>
              <a:spLocks noChangeAspect="1"/>
            </p:cNvSpPr>
            <p:nvPr/>
          </p:nvSpPr>
          <p:spPr>
            <a:xfrm>
              <a:off x="413596" y="1455092"/>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grpSp>
      <p:grpSp>
        <p:nvGrpSpPr>
          <p:cNvPr id="8" name="Group 7"/>
          <p:cNvGrpSpPr/>
          <p:nvPr/>
        </p:nvGrpSpPr>
        <p:grpSpPr>
          <a:xfrm>
            <a:off x="208296" y="1347026"/>
            <a:ext cx="8627499" cy="5191125"/>
            <a:chOff x="208296" y="1105048"/>
            <a:chExt cx="8627499" cy="5191125"/>
          </a:xfrm>
        </p:grpSpPr>
        <p:pic>
          <p:nvPicPr>
            <p:cNvPr id="2050" name="Picture 282" descr="IMG_0019 barcode scanner cropp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632" y="2171848"/>
              <a:ext cx="20621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79" descr="IMG_0071 decapper edited white background cropp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232" y="1105048"/>
              <a:ext cx="1905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81" descr="IMG_0062 centrifuge cropp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3632" y="2552848"/>
              <a:ext cx="15970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01" descr="IMG_0077 star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632" y="2760811"/>
              <a:ext cx="25146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2112732" y="4724548"/>
              <a:ext cx="534988" cy="246063"/>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Start</a:t>
              </a:r>
            </a:p>
          </p:txBody>
        </p:sp>
        <p:sp>
          <p:nvSpPr>
            <p:cNvPr id="2055" name="TextBox 6"/>
            <p:cNvSpPr txBox="1">
              <a:spLocks noChangeArrowheads="1"/>
            </p:cNvSpPr>
            <p:nvPr/>
          </p:nvSpPr>
          <p:spPr bwMode="auto">
            <a:xfrm>
              <a:off x="3333520" y="4724548"/>
              <a:ext cx="1547812" cy="246063"/>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Centrifuge tube handler</a:t>
              </a:r>
            </a:p>
          </p:txBody>
        </p:sp>
        <p:sp>
          <p:nvSpPr>
            <p:cNvPr id="2056" name="TextBox 7"/>
            <p:cNvSpPr txBox="1">
              <a:spLocks noChangeArrowheads="1"/>
            </p:cNvSpPr>
            <p:nvPr/>
          </p:nvSpPr>
          <p:spPr bwMode="auto">
            <a:xfrm>
              <a:off x="3573232" y="4981723"/>
              <a:ext cx="1104900" cy="400050"/>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Arial" panose="020B0604020202020204" pitchFamily="34" charset="0"/>
                  <a:cs typeface="Arial" panose="020B0604020202020204" pitchFamily="34" charset="0"/>
                </a:rPr>
                <a:t>Centrifuge: </a:t>
              </a:r>
            </a:p>
            <a:p>
              <a:pPr algn="ctr" eaLnBrk="1" hangingPunct="1"/>
              <a:r>
                <a:rPr lang="en-US" altLang="en-US" sz="1000">
                  <a:latin typeface="Arial" panose="020B0604020202020204" pitchFamily="34" charset="0"/>
                  <a:cs typeface="Arial" panose="020B0604020202020204" pitchFamily="34" charset="0"/>
                </a:rPr>
                <a:t>Inside wall, rotor</a:t>
              </a:r>
            </a:p>
          </p:txBody>
        </p:sp>
        <p:sp>
          <p:nvSpPr>
            <p:cNvPr id="2057" name="TextBox 8"/>
            <p:cNvSpPr txBox="1">
              <a:spLocks noChangeArrowheads="1"/>
            </p:cNvSpPr>
            <p:nvPr/>
          </p:nvSpPr>
          <p:spPr bwMode="auto">
            <a:xfrm>
              <a:off x="5467120" y="4724548"/>
              <a:ext cx="762000" cy="246063"/>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Decapper</a:t>
              </a:r>
            </a:p>
          </p:txBody>
        </p:sp>
        <p:sp>
          <p:nvSpPr>
            <p:cNvPr id="2058" name="TextBox 9"/>
            <p:cNvSpPr txBox="1">
              <a:spLocks noChangeArrowheads="1"/>
            </p:cNvSpPr>
            <p:nvPr/>
          </p:nvSpPr>
          <p:spPr bwMode="auto">
            <a:xfrm>
              <a:off x="7478482" y="4727723"/>
              <a:ext cx="438150" cy="246063"/>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DXI</a:t>
              </a:r>
            </a:p>
          </p:txBody>
        </p:sp>
        <p:sp>
          <p:nvSpPr>
            <p:cNvPr id="2059" name="TextBox 10"/>
            <p:cNvSpPr txBox="1">
              <a:spLocks noChangeArrowheads="1"/>
            </p:cNvSpPr>
            <p:nvPr/>
          </p:nvSpPr>
          <p:spPr bwMode="auto">
            <a:xfrm>
              <a:off x="6714895" y="5777061"/>
              <a:ext cx="638175" cy="247650"/>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DXC</a:t>
              </a:r>
            </a:p>
          </p:txBody>
        </p:sp>
        <p:sp>
          <p:nvSpPr>
            <p:cNvPr id="2060" name="TextBox 11"/>
            <p:cNvSpPr txBox="1">
              <a:spLocks noChangeArrowheads="1"/>
            </p:cNvSpPr>
            <p:nvPr/>
          </p:nvSpPr>
          <p:spPr bwMode="auto">
            <a:xfrm>
              <a:off x="5695720" y="5684986"/>
              <a:ext cx="1008062" cy="400050"/>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Arial" panose="020B0604020202020204" pitchFamily="34" charset="0"/>
                  <a:cs typeface="Arial" panose="020B0604020202020204" pitchFamily="34" charset="0"/>
                </a:rPr>
                <a:t>DXC connect/</a:t>
              </a:r>
              <a:br>
                <a:rPr lang="en-US" altLang="en-US" sz="1000">
                  <a:latin typeface="Arial" panose="020B0604020202020204" pitchFamily="34" charset="0"/>
                  <a:cs typeface="Arial" panose="020B0604020202020204" pitchFamily="34" charset="0"/>
                </a:rPr>
              </a:br>
              <a:r>
                <a:rPr lang="en-US" altLang="en-US" sz="1000">
                  <a:latin typeface="Arial" panose="020B0604020202020204" pitchFamily="34" charset="0"/>
                  <a:cs typeface="Arial" panose="020B0604020202020204" pitchFamily="34" charset="0"/>
                </a:rPr>
                <a:t>tube handler</a:t>
              </a:r>
            </a:p>
          </p:txBody>
        </p:sp>
        <p:sp>
          <p:nvSpPr>
            <p:cNvPr id="2061" name="TextBox 12"/>
            <p:cNvSpPr txBox="1">
              <a:spLocks noChangeArrowheads="1"/>
            </p:cNvSpPr>
            <p:nvPr/>
          </p:nvSpPr>
          <p:spPr bwMode="auto">
            <a:xfrm>
              <a:off x="4259032" y="5761186"/>
              <a:ext cx="776288" cy="246062"/>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latin typeface="Arial" panose="020B0604020202020204" pitchFamily="34" charset="0"/>
                  <a:cs typeface="Arial" panose="020B0604020202020204" pitchFamily="34" charset="0"/>
                </a:rPr>
                <a:t>Recapper</a:t>
              </a:r>
            </a:p>
          </p:txBody>
        </p:sp>
        <p:sp>
          <p:nvSpPr>
            <p:cNvPr id="2062" name="TextBox 13"/>
            <p:cNvSpPr txBox="1">
              <a:spLocks noChangeArrowheads="1"/>
            </p:cNvSpPr>
            <p:nvPr/>
          </p:nvSpPr>
          <p:spPr bwMode="auto">
            <a:xfrm>
              <a:off x="2544532" y="5684986"/>
              <a:ext cx="1055688" cy="400050"/>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Arial" panose="020B0604020202020204" pitchFamily="34" charset="0"/>
                  <a:cs typeface="Arial" panose="020B0604020202020204" pitchFamily="34" charset="0"/>
                </a:rPr>
                <a:t>4 ºC Storage</a:t>
              </a:r>
              <a:br>
                <a:rPr lang="en-US" altLang="en-US" sz="1000">
                  <a:latin typeface="Arial" panose="020B0604020202020204" pitchFamily="34" charset="0"/>
                  <a:cs typeface="Arial" panose="020B0604020202020204" pitchFamily="34" charset="0"/>
                </a:rPr>
              </a:br>
              <a:r>
                <a:rPr lang="en-US" altLang="en-US" sz="1000">
                  <a:latin typeface="Arial" panose="020B0604020202020204" pitchFamily="34" charset="0"/>
                  <a:cs typeface="Arial" panose="020B0604020202020204" pitchFamily="34" charset="0"/>
                </a:rPr>
                <a:t>(End)</a:t>
              </a:r>
            </a:p>
          </p:txBody>
        </p:sp>
        <p:cxnSp>
          <p:nvCxnSpPr>
            <p:cNvPr id="16" name="Straight Connector 15"/>
            <p:cNvCxnSpPr>
              <a:stCxn id="2054" idx="3"/>
              <a:endCxn id="2055" idx="1"/>
            </p:cNvCxnSpPr>
            <p:nvPr/>
          </p:nvCxnSpPr>
          <p:spPr>
            <a:xfrm>
              <a:off x="2647720" y="4848373"/>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055" idx="3"/>
              <a:endCxn id="2057" idx="1"/>
            </p:cNvCxnSpPr>
            <p:nvPr/>
          </p:nvCxnSpPr>
          <p:spPr>
            <a:xfrm>
              <a:off x="4881332" y="4848373"/>
              <a:ext cx="5857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060" idx="1"/>
              <a:endCxn id="2061" idx="3"/>
            </p:cNvCxnSpPr>
            <p:nvPr/>
          </p:nvCxnSpPr>
          <p:spPr>
            <a:xfrm flipH="1" flipV="1">
              <a:off x="5035320" y="5885011"/>
              <a:ext cx="660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61" idx="1"/>
              <a:endCxn id="2062" idx="3"/>
            </p:cNvCxnSpPr>
            <p:nvPr/>
          </p:nvCxnSpPr>
          <p:spPr>
            <a:xfrm flipH="1">
              <a:off x="3600220" y="5885011"/>
              <a:ext cx="6588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266720" y="5105548"/>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992832" y="5296048"/>
              <a:ext cx="0" cy="1968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175020" y="5675461"/>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057" idx="3"/>
              <a:endCxn id="2058" idx="1"/>
            </p:cNvCxnSpPr>
            <p:nvPr/>
          </p:nvCxnSpPr>
          <p:spPr>
            <a:xfrm>
              <a:off x="6229120" y="4848373"/>
              <a:ext cx="124936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058" idx="3"/>
              <a:endCxn id="2059" idx="3"/>
            </p:cNvCxnSpPr>
            <p:nvPr/>
          </p:nvCxnSpPr>
          <p:spPr>
            <a:xfrm flipH="1">
              <a:off x="7353070" y="4849961"/>
              <a:ext cx="563562" cy="1050925"/>
            </a:xfrm>
            <a:prstGeom prst="bentConnector3">
              <a:avLst>
                <a:gd name="adj1" fmla="val -40587"/>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72" name="Group 79"/>
            <p:cNvGrpSpPr>
              <a:grpSpLocks/>
            </p:cNvGrpSpPr>
            <p:nvPr/>
          </p:nvGrpSpPr>
          <p:grpSpPr bwMode="auto">
            <a:xfrm>
              <a:off x="6487882" y="2270273"/>
              <a:ext cx="342900" cy="215900"/>
              <a:chOff x="1477274" y="1043904"/>
              <a:chExt cx="342900" cy="215444"/>
            </a:xfrm>
          </p:grpSpPr>
          <p:sp>
            <p:nvSpPr>
              <p:cNvPr id="81" name="Oval 80"/>
              <p:cNvSpPr/>
              <p:nvPr/>
            </p:nvSpPr>
            <p:spPr>
              <a:xfrm>
                <a:off x="1523312" y="1066082"/>
                <a:ext cx="152400" cy="153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07" name="TextBox 81"/>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073" name="Group 82"/>
            <p:cNvGrpSpPr>
              <a:grpSpLocks/>
            </p:cNvGrpSpPr>
            <p:nvPr/>
          </p:nvGrpSpPr>
          <p:grpSpPr bwMode="auto">
            <a:xfrm>
              <a:off x="5897332" y="6081861"/>
              <a:ext cx="342900" cy="214312"/>
              <a:chOff x="1477274" y="1043904"/>
              <a:chExt cx="342900" cy="215444"/>
            </a:xfrm>
          </p:grpSpPr>
          <p:sp>
            <p:nvSpPr>
              <p:cNvPr id="84" name="Oval 83"/>
              <p:cNvSpPr/>
              <p:nvPr/>
            </p:nvSpPr>
            <p:spPr>
              <a:xfrm>
                <a:off x="1523312" y="1066246"/>
                <a:ext cx="152400" cy="1532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05" name="TextBox 84"/>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074" name="Group 85"/>
            <p:cNvGrpSpPr>
              <a:grpSpLocks/>
            </p:cNvGrpSpPr>
            <p:nvPr/>
          </p:nvGrpSpPr>
          <p:grpSpPr bwMode="auto">
            <a:xfrm>
              <a:off x="2215920" y="3754586"/>
              <a:ext cx="342900" cy="215900"/>
              <a:chOff x="1477274" y="1043904"/>
              <a:chExt cx="342900" cy="215444"/>
            </a:xfrm>
          </p:grpSpPr>
          <p:sp>
            <p:nvSpPr>
              <p:cNvPr id="87" name="Oval 86"/>
              <p:cNvSpPr/>
              <p:nvPr/>
            </p:nvSpPr>
            <p:spPr>
              <a:xfrm>
                <a:off x="1523311" y="1066082"/>
                <a:ext cx="152400" cy="153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03" name="TextBox 87"/>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075" name="Group 112"/>
            <p:cNvGrpSpPr>
              <a:grpSpLocks/>
            </p:cNvGrpSpPr>
            <p:nvPr/>
          </p:nvGrpSpPr>
          <p:grpSpPr bwMode="auto">
            <a:xfrm>
              <a:off x="3039832" y="2857648"/>
              <a:ext cx="342900" cy="215900"/>
              <a:chOff x="1477274" y="1043904"/>
              <a:chExt cx="342900" cy="215444"/>
            </a:xfrm>
          </p:grpSpPr>
          <p:sp>
            <p:nvSpPr>
              <p:cNvPr id="114" name="Oval 113"/>
              <p:cNvSpPr/>
              <p:nvPr/>
            </p:nvSpPr>
            <p:spPr>
              <a:xfrm>
                <a:off x="1523312" y="1066082"/>
                <a:ext cx="152400" cy="153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01" name="TextBox 114"/>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grpSp>
          <p:nvGrpSpPr>
            <p:cNvPr id="2076" name="Group 115"/>
            <p:cNvGrpSpPr>
              <a:grpSpLocks/>
            </p:cNvGrpSpPr>
            <p:nvPr/>
          </p:nvGrpSpPr>
          <p:grpSpPr bwMode="auto">
            <a:xfrm>
              <a:off x="4236807" y="3956198"/>
              <a:ext cx="342900" cy="214313"/>
              <a:chOff x="1477274" y="1043904"/>
              <a:chExt cx="342900" cy="215444"/>
            </a:xfrm>
          </p:grpSpPr>
          <p:sp>
            <p:nvSpPr>
              <p:cNvPr id="117" name="Oval 116"/>
              <p:cNvSpPr/>
              <p:nvPr/>
            </p:nvSpPr>
            <p:spPr>
              <a:xfrm>
                <a:off x="1523312" y="1066246"/>
                <a:ext cx="152400" cy="1532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99" name="TextBox 117"/>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sp>
          <p:nvSpPr>
            <p:cNvPr id="142" name="Oval 141"/>
            <p:cNvSpPr>
              <a:spLocks noChangeAspect="1"/>
            </p:cNvSpPr>
            <p:nvPr/>
          </p:nvSpPr>
          <p:spPr>
            <a:xfrm>
              <a:off x="487696" y="471819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4" name="Oval 143"/>
            <p:cNvSpPr>
              <a:spLocks noChangeAspect="1"/>
            </p:cNvSpPr>
            <p:nvPr/>
          </p:nvSpPr>
          <p:spPr>
            <a:xfrm>
              <a:off x="1134832" y="4153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0" name="Oval 149"/>
            <p:cNvSpPr>
              <a:spLocks noChangeAspect="1"/>
            </p:cNvSpPr>
            <p:nvPr/>
          </p:nvSpPr>
          <p:spPr>
            <a:xfrm>
              <a:off x="2201632" y="39244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1" name="Oval 150"/>
            <p:cNvSpPr>
              <a:spLocks noChangeAspect="1"/>
            </p:cNvSpPr>
            <p:nvPr/>
          </p:nvSpPr>
          <p:spPr>
            <a:xfrm>
              <a:off x="7916632" y="3467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2" name="Oval 151"/>
            <p:cNvSpPr>
              <a:spLocks noChangeAspect="1"/>
            </p:cNvSpPr>
            <p:nvPr/>
          </p:nvSpPr>
          <p:spPr>
            <a:xfrm>
              <a:off x="5783032" y="613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 name="Oval 152"/>
            <p:cNvSpPr>
              <a:spLocks noChangeAspect="1"/>
            </p:cNvSpPr>
            <p:nvPr/>
          </p:nvSpPr>
          <p:spPr>
            <a:xfrm>
              <a:off x="2758845" y="613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4" name="Oval 153"/>
            <p:cNvSpPr>
              <a:spLocks noChangeAspect="1"/>
            </p:cNvSpPr>
            <p:nvPr/>
          </p:nvSpPr>
          <p:spPr>
            <a:xfrm>
              <a:off x="611521" y="471819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5" name="Oval 154"/>
            <p:cNvSpPr>
              <a:spLocks noChangeAspect="1"/>
            </p:cNvSpPr>
            <p:nvPr/>
          </p:nvSpPr>
          <p:spPr>
            <a:xfrm>
              <a:off x="743283" y="471819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1" name="Oval 160"/>
            <p:cNvSpPr>
              <a:spLocks noChangeAspect="1"/>
            </p:cNvSpPr>
            <p:nvPr/>
          </p:nvSpPr>
          <p:spPr>
            <a:xfrm>
              <a:off x="5021032" y="232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2" name="Oval 161"/>
            <p:cNvSpPr>
              <a:spLocks noChangeAspect="1"/>
            </p:cNvSpPr>
            <p:nvPr/>
          </p:nvSpPr>
          <p:spPr>
            <a:xfrm>
              <a:off x="4335232" y="4153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 name="Oval 162"/>
            <p:cNvSpPr>
              <a:spLocks noChangeAspect="1"/>
            </p:cNvSpPr>
            <p:nvPr/>
          </p:nvSpPr>
          <p:spPr>
            <a:xfrm>
              <a:off x="7688032" y="4991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4" name="Oval 163"/>
            <p:cNvSpPr>
              <a:spLocks noChangeAspect="1"/>
            </p:cNvSpPr>
            <p:nvPr/>
          </p:nvSpPr>
          <p:spPr>
            <a:xfrm>
              <a:off x="4411432" y="6058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5" name="Oval 174"/>
            <p:cNvSpPr>
              <a:spLocks noChangeAspect="1"/>
            </p:cNvSpPr>
            <p:nvPr/>
          </p:nvSpPr>
          <p:spPr>
            <a:xfrm>
              <a:off x="6878407" y="6075511"/>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6" name="Oval 185"/>
            <p:cNvSpPr>
              <a:spLocks noChangeAspect="1"/>
            </p:cNvSpPr>
            <p:nvPr/>
          </p:nvSpPr>
          <p:spPr>
            <a:xfrm>
              <a:off x="3878032" y="39244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94" name="TextBox 304"/>
            <p:cNvSpPr txBox="1">
              <a:spLocks noChangeArrowheads="1"/>
            </p:cNvSpPr>
            <p:nvPr/>
          </p:nvSpPr>
          <p:spPr bwMode="auto">
            <a:xfrm>
              <a:off x="208296" y="4848373"/>
              <a:ext cx="801687" cy="554038"/>
            </a:xfrm>
            <a:prstGeom prst="rect">
              <a:avLst/>
            </a:pr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a:latin typeface="Arial" panose="020B0604020202020204" pitchFamily="34" charset="0"/>
                  <a:cs typeface="Arial" panose="020B0604020202020204" pitchFamily="34" charset="0"/>
                </a:rPr>
                <a:t>Specimen receiving counter</a:t>
              </a:r>
            </a:p>
          </p:txBody>
        </p:sp>
        <p:cxnSp>
          <p:nvCxnSpPr>
            <p:cNvPr id="316" name="Straight Connector 315"/>
            <p:cNvCxnSpPr/>
            <p:nvPr/>
          </p:nvCxnSpPr>
          <p:spPr>
            <a:xfrm flipH="1" flipV="1">
              <a:off x="372832" y="4381648"/>
              <a:ext cx="16764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V="1">
              <a:off x="2658832" y="4381648"/>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flipV="1">
              <a:off x="2963632" y="4381648"/>
              <a:ext cx="352425" cy="319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flipV="1">
              <a:off x="4563832" y="4381648"/>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flipV="1">
              <a:off x="4716232" y="4381648"/>
              <a:ext cx="714375"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V="1">
              <a:off x="6240232" y="4381648"/>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6621232" y="4457848"/>
              <a:ext cx="152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697432" y="4457848"/>
              <a:ext cx="2133600" cy="381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03" name="Group 76"/>
            <p:cNvGrpSpPr>
              <a:grpSpLocks/>
            </p:cNvGrpSpPr>
            <p:nvPr/>
          </p:nvGrpSpPr>
          <p:grpSpPr bwMode="auto">
            <a:xfrm>
              <a:off x="5783032" y="2248048"/>
              <a:ext cx="342900" cy="215900"/>
              <a:chOff x="1477274" y="1043904"/>
              <a:chExt cx="342900" cy="215444"/>
            </a:xfrm>
          </p:grpSpPr>
          <p:sp>
            <p:nvSpPr>
              <p:cNvPr id="358" name="Oval 357"/>
              <p:cNvSpPr/>
              <p:nvPr/>
            </p:nvSpPr>
            <p:spPr>
              <a:xfrm>
                <a:off x="1523312" y="1066082"/>
                <a:ext cx="152400" cy="153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93" name="TextBox 358"/>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104" name="Group 91"/>
            <p:cNvGrpSpPr>
              <a:grpSpLocks/>
            </p:cNvGrpSpPr>
            <p:nvPr/>
          </p:nvGrpSpPr>
          <p:grpSpPr bwMode="auto">
            <a:xfrm>
              <a:off x="5478232" y="1867048"/>
              <a:ext cx="342900" cy="215900"/>
              <a:chOff x="1477274" y="1043904"/>
              <a:chExt cx="342900" cy="215444"/>
            </a:xfrm>
          </p:grpSpPr>
          <p:sp>
            <p:nvSpPr>
              <p:cNvPr id="364" name="Oval 363"/>
              <p:cNvSpPr/>
              <p:nvPr/>
            </p:nvSpPr>
            <p:spPr>
              <a:xfrm>
                <a:off x="1523312" y="1066082"/>
                <a:ext cx="152400" cy="153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91" name="TextBox 364"/>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105" name="Group 109"/>
            <p:cNvGrpSpPr>
              <a:grpSpLocks/>
            </p:cNvGrpSpPr>
            <p:nvPr/>
          </p:nvGrpSpPr>
          <p:grpSpPr bwMode="auto">
            <a:xfrm>
              <a:off x="5516332" y="2971948"/>
              <a:ext cx="342900" cy="215900"/>
              <a:chOff x="1477274" y="1043904"/>
              <a:chExt cx="342900" cy="215444"/>
            </a:xfrm>
          </p:grpSpPr>
          <p:sp>
            <p:nvSpPr>
              <p:cNvPr id="382" name="Oval 381"/>
              <p:cNvSpPr/>
              <p:nvPr/>
            </p:nvSpPr>
            <p:spPr>
              <a:xfrm>
                <a:off x="1523312" y="1066082"/>
                <a:ext cx="152400" cy="153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89" name="TextBox 382"/>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sp>
          <p:nvSpPr>
            <p:cNvPr id="399" name="Oval 398"/>
            <p:cNvSpPr>
              <a:spLocks noChangeAspect="1"/>
            </p:cNvSpPr>
            <p:nvPr/>
          </p:nvSpPr>
          <p:spPr>
            <a:xfrm>
              <a:off x="2201632" y="36958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0" name="Oval 399"/>
            <p:cNvSpPr>
              <a:spLocks noChangeAspect="1"/>
            </p:cNvSpPr>
            <p:nvPr/>
          </p:nvSpPr>
          <p:spPr>
            <a:xfrm>
              <a:off x="6392632" y="232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1" name="Oval 400"/>
            <p:cNvSpPr>
              <a:spLocks noChangeAspect="1"/>
            </p:cNvSpPr>
            <p:nvPr/>
          </p:nvSpPr>
          <p:spPr>
            <a:xfrm>
              <a:off x="1287232" y="40768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2" name="Oval 401"/>
            <p:cNvSpPr>
              <a:spLocks noChangeAspect="1"/>
            </p:cNvSpPr>
            <p:nvPr/>
          </p:nvSpPr>
          <p:spPr>
            <a:xfrm>
              <a:off x="677632" y="36958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4" name="Oval 403"/>
            <p:cNvSpPr>
              <a:spLocks noChangeAspect="1"/>
            </p:cNvSpPr>
            <p:nvPr/>
          </p:nvSpPr>
          <p:spPr>
            <a:xfrm>
              <a:off x="2125432" y="40006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5" name="Oval 404"/>
            <p:cNvSpPr>
              <a:spLocks noChangeAspect="1"/>
            </p:cNvSpPr>
            <p:nvPr/>
          </p:nvSpPr>
          <p:spPr>
            <a:xfrm>
              <a:off x="2125432" y="3772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6" name="Oval 405"/>
            <p:cNvSpPr>
              <a:spLocks noChangeAspect="1"/>
            </p:cNvSpPr>
            <p:nvPr/>
          </p:nvSpPr>
          <p:spPr>
            <a:xfrm>
              <a:off x="1439632" y="40006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7" name="Oval 406"/>
            <p:cNvSpPr>
              <a:spLocks noChangeAspect="1"/>
            </p:cNvSpPr>
            <p:nvPr/>
          </p:nvSpPr>
          <p:spPr>
            <a:xfrm>
              <a:off x="830032" y="36958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9" name="Oval 408"/>
            <p:cNvSpPr>
              <a:spLocks noChangeAspect="1"/>
            </p:cNvSpPr>
            <p:nvPr/>
          </p:nvSpPr>
          <p:spPr>
            <a:xfrm>
              <a:off x="6316432" y="2248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1" name="Oval 410"/>
            <p:cNvSpPr>
              <a:spLocks noChangeAspect="1"/>
            </p:cNvSpPr>
            <p:nvPr/>
          </p:nvSpPr>
          <p:spPr>
            <a:xfrm>
              <a:off x="4030432" y="39244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2" name="Oval 411"/>
            <p:cNvSpPr>
              <a:spLocks noChangeAspect="1"/>
            </p:cNvSpPr>
            <p:nvPr/>
          </p:nvSpPr>
          <p:spPr>
            <a:xfrm>
              <a:off x="5935432" y="4229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3" name="Oval 412"/>
            <p:cNvSpPr>
              <a:spLocks noChangeAspect="1"/>
            </p:cNvSpPr>
            <p:nvPr/>
          </p:nvSpPr>
          <p:spPr>
            <a:xfrm>
              <a:off x="7840432" y="4991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4" name="Oval 413"/>
            <p:cNvSpPr>
              <a:spLocks noChangeAspect="1"/>
            </p:cNvSpPr>
            <p:nvPr/>
          </p:nvSpPr>
          <p:spPr>
            <a:xfrm>
              <a:off x="6164032" y="6120563"/>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5" name="Oval 414"/>
            <p:cNvSpPr>
              <a:spLocks noChangeAspect="1"/>
            </p:cNvSpPr>
            <p:nvPr/>
          </p:nvSpPr>
          <p:spPr>
            <a:xfrm>
              <a:off x="3954232" y="3848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21" name="Group 67"/>
            <p:cNvGrpSpPr>
              <a:grpSpLocks/>
            </p:cNvGrpSpPr>
            <p:nvPr/>
          </p:nvGrpSpPr>
          <p:grpSpPr bwMode="auto">
            <a:xfrm>
              <a:off x="4997220" y="2787798"/>
              <a:ext cx="342900" cy="215900"/>
              <a:chOff x="1477274" y="1043904"/>
              <a:chExt cx="342900" cy="215444"/>
            </a:xfrm>
          </p:grpSpPr>
          <p:sp>
            <p:nvSpPr>
              <p:cNvPr id="349" name="Oval 348"/>
              <p:cNvSpPr/>
              <p:nvPr/>
            </p:nvSpPr>
            <p:spPr>
              <a:xfrm>
                <a:off x="1523311" y="1066082"/>
                <a:ext cx="152400" cy="153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87" name="TextBox 349"/>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122" name="Group 70"/>
            <p:cNvGrpSpPr>
              <a:grpSpLocks/>
            </p:cNvGrpSpPr>
            <p:nvPr/>
          </p:nvGrpSpPr>
          <p:grpSpPr bwMode="auto">
            <a:xfrm>
              <a:off x="4870220" y="2627461"/>
              <a:ext cx="342900" cy="215900"/>
              <a:chOff x="1477274" y="1043904"/>
              <a:chExt cx="342900" cy="215444"/>
            </a:xfrm>
          </p:grpSpPr>
          <p:sp>
            <p:nvSpPr>
              <p:cNvPr id="352" name="Oval 351"/>
              <p:cNvSpPr/>
              <p:nvPr/>
            </p:nvSpPr>
            <p:spPr>
              <a:xfrm>
                <a:off x="1523311" y="1066082"/>
                <a:ext cx="152400" cy="153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85" name="TextBox 352"/>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123" name="Group 73"/>
            <p:cNvGrpSpPr>
              <a:grpSpLocks/>
            </p:cNvGrpSpPr>
            <p:nvPr/>
          </p:nvGrpSpPr>
          <p:grpSpPr bwMode="auto">
            <a:xfrm>
              <a:off x="4640032" y="2741761"/>
              <a:ext cx="342900" cy="214312"/>
              <a:chOff x="1477274" y="1043904"/>
              <a:chExt cx="342900" cy="215444"/>
            </a:xfrm>
          </p:grpSpPr>
          <p:sp>
            <p:nvSpPr>
              <p:cNvPr id="355" name="Oval 354"/>
              <p:cNvSpPr/>
              <p:nvPr/>
            </p:nvSpPr>
            <p:spPr>
              <a:xfrm>
                <a:off x="1523312" y="1066246"/>
                <a:ext cx="152400" cy="1532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83" name="TextBox 355"/>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124" name="Group 88"/>
            <p:cNvGrpSpPr>
              <a:grpSpLocks/>
            </p:cNvGrpSpPr>
            <p:nvPr/>
          </p:nvGrpSpPr>
          <p:grpSpPr bwMode="auto">
            <a:xfrm>
              <a:off x="4732107" y="2651273"/>
              <a:ext cx="342900" cy="214313"/>
              <a:chOff x="1477274" y="1043904"/>
              <a:chExt cx="342900" cy="215444"/>
            </a:xfrm>
          </p:grpSpPr>
          <p:sp>
            <p:nvSpPr>
              <p:cNvPr id="361" name="Oval 360"/>
              <p:cNvSpPr/>
              <p:nvPr/>
            </p:nvSpPr>
            <p:spPr>
              <a:xfrm>
                <a:off x="1523312" y="1066246"/>
                <a:ext cx="152400" cy="1532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81" name="TextBox 361"/>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125" name="Group 94"/>
            <p:cNvGrpSpPr>
              <a:grpSpLocks/>
            </p:cNvGrpSpPr>
            <p:nvPr/>
          </p:nvGrpSpPr>
          <p:grpSpPr bwMode="auto">
            <a:xfrm>
              <a:off x="4716232" y="2878286"/>
              <a:ext cx="342900" cy="215900"/>
              <a:chOff x="1477274" y="1043904"/>
              <a:chExt cx="342900" cy="215444"/>
            </a:xfrm>
          </p:grpSpPr>
          <p:sp>
            <p:nvSpPr>
              <p:cNvPr id="367" name="Oval 366"/>
              <p:cNvSpPr/>
              <p:nvPr/>
            </p:nvSpPr>
            <p:spPr>
              <a:xfrm>
                <a:off x="1523312" y="1066082"/>
                <a:ext cx="152400" cy="153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79" name="TextBox 367"/>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B</a:t>
                </a:r>
              </a:p>
            </p:txBody>
          </p:sp>
        </p:grpSp>
        <p:grpSp>
          <p:nvGrpSpPr>
            <p:cNvPr id="2126" name="Group 97"/>
            <p:cNvGrpSpPr>
              <a:grpSpLocks/>
            </p:cNvGrpSpPr>
            <p:nvPr/>
          </p:nvGrpSpPr>
          <p:grpSpPr bwMode="auto">
            <a:xfrm>
              <a:off x="4786082" y="3013223"/>
              <a:ext cx="342900" cy="215900"/>
              <a:chOff x="1477274" y="1043904"/>
              <a:chExt cx="342900" cy="215444"/>
            </a:xfrm>
          </p:grpSpPr>
          <p:sp>
            <p:nvSpPr>
              <p:cNvPr id="370" name="Oval 369"/>
              <p:cNvSpPr/>
              <p:nvPr/>
            </p:nvSpPr>
            <p:spPr>
              <a:xfrm>
                <a:off x="1523312" y="1066082"/>
                <a:ext cx="152400" cy="153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77" name="TextBox 370"/>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grpSp>
          <p:nvGrpSpPr>
            <p:cNvPr id="2127" name="Group 100"/>
            <p:cNvGrpSpPr>
              <a:grpSpLocks/>
            </p:cNvGrpSpPr>
            <p:nvPr/>
          </p:nvGrpSpPr>
          <p:grpSpPr bwMode="auto">
            <a:xfrm>
              <a:off x="5030557" y="2629048"/>
              <a:ext cx="342900" cy="215900"/>
              <a:chOff x="1477274" y="1043904"/>
              <a:chExt cx="342900" cy="215444"/>
            </a:xfrm>
          </p:grpSpPr>
          <p:sp>
            <p:nvSpPr>
              <p:cNvPr id="373" name="Oval 372"/>
              <p:cNvSpPr/>
              <p:nvPr/>
            </p:nvSpPr>
            <p:spPr>
              <a:xfrm>
                <a:off x="1523312" y="1066082"/>
                <a:ext cx="152400" cy="153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75" name="TextBox 373"/>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grpSp>
          <p:nvGrpSpPr>
            <p:cNvPr id="2128" name="Group 103"/>
            <p:cNvGrpSpPr>
              <a:grpSpLocks/>
            </p:cNvGrpSpPr>
            <p:nvPr/>
          </p:nvGrpSpPr>
          <p:grpSpPr bwMode="auto">
            <a:xfrm>
              <a:off x="4836882" y="2773511"/>
              <a:ext cx="342900" cy="214312"/>
              <a:chOff x="1477274" y="1043904"/>
              <a:chExt cx="342900" cy="215444"/>
            </a:xfrm>
          </p:grpSpPr>
          <p:sp>
            <p:nvSpPr>
              <p:cNvPr id="376" name="Oval 375"/>
              <p:cNvSpPr/>
              <p:nvPr/>
            </p:nvSpPr>
            <p:spPr>
              <a:xfrm>
                <a:off x="1523312" y="1066246"/>
                <a:ext cx="152400" cy="1532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73" name="TextBox 376"/>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grpSp>
          <p:nvGrpSpPr>
            <p:cNvPr id="2129" name="Group 106"/>
            <p:cNvGrpSpPr>
              <a:grpSpLocks/>
            </p:cNvGrpSpPr>
            <p:nvPr/>
          </p:nvGrpSpPr>
          <p:grpSpPr bwMode="auto">
            <a:xfrm>
              <a:off x="4921020" y="2957661"/>
              <a:ext cx="342900" cy="215900"/>
              <a:chOff x="1477274" y="1043904"/>
              <a:chExt cx="342900" cy="215444"/>
            </a:xfrm>
          </p:grpSpPr>
          <p:sp>
            <p:nvSpPr>
              <p:cNvPr id="379" name="Oval 378"/>
              <p:cNvSpPr/>
              <p:nvPr/>
            </p:nvSpPr>
            <p:spPr>
              <a:xfrm>
                <a:off x="1523311" y="1066082"/>
                <a:ext cx="152400" cy="153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71" name="TextBox 379"/>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sp>
          <p:nvSpPr>
            <p:cNvPr id="418" name="Oval 417"/>
            <p:cNvSpPr>
              <a:spLocks noChangeAspect="1"/>
            </p:cNvSpPr>
            <p:nvPr/>
          </p:nvSpPr>
          <p:spPr>
            <a:xfrm>
              <a:off x="6316432" y="232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2" name="Oval 421"/>
            <p:cNvSpPr>
              <a:spLocks noChangeAspect="1"/>
            </p:cNvSpPr>
            <p:nvPr/>
          </p:nvSpPr>
          <p:spPr>
            <a:xfrm>
              <a:off x="5325832" y="4153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3" name="Oval 422"/>
            <p:cNvSpPr>
              <a:spLocks noChangeAspect="1"/>
            </p:cNvSpPr>
            <p:nvPr/>
          </p:nvSpPr>
          <p:spPr>
            <a:xfrm>
              <a:off x="7611832" y="50674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4" name="Oval 423"/>
            <p:cNvSpPr>
              <a:spLocks noChangeAspect="1"/>
            </p:cNvSpPr>
            <p:nvPr/>
          </p:nvSpPr>
          <p:spPr>
            <a:xfrm>
              <a:off x="7535632" y="4991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5" name="Oval 424"/>
            <p:cNvSpPr>
              <a:spLocks noChangeAspect="1"/>
            </p:cNvSpPr>
            <p:nvPr/>
          </p:nvSpPr>
          <p:spPr>
            <a:xfrm>
              <a:off x="3344632" y="3086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6" name="Oval 425"/>
            <p:cNvSpPr>
              <a:spLocks noChangeAspect="1"/>
            </p:cNvSpPr>
            <p:nvPr/>
          </p:nvSpPr>
          <p:spPr>
            <a:xfrm>
              <a:off x="2941407" y="613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7" name="Oval 426"/>
            <p:cNvSpPr>
              <a:spLocks noChangeAspect="1"/>
            </p:cNvSpPr>
            <p:nvPr/>
          </p:nvSpPr>
          <p:spPr>
            <a:xfrm>
              <a:off x="6221182" y="2225823"/>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1" name="Oval 430"/>
            <p:cNvSpPr>
              <a:spLocks noChangeAspect="1"/>
            </p:cNvSpPr>
            <p:nvPr/>
          </p:nvSpPr>
          <p:spPr>
            <a:xfrm>
              <a:off x="5173432" y="3848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3" name="Oval 432"/>
            <p:cNvSpPr>
              <a:spLocks noChangeAspect="1"/>
            </p:cNvSpPr>
            <p:nvPr/>
          </p:nvSpPr>
          <p:spPr>
            <a:xfrm>
              <a:off x="6468832" y="613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4" name="Oval 433"/>
            <p:cNvSpPr>
              <a:spLocks noChangeAspect="1"/>
            </p:cNvSpPr>
            <p:nvPr/>
          </p:nvSpPr>
          <p:spPr>
            <a:xfrm>
              <a:off x="7840432" y="3391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5" name="Oval 434"/>
            <p:cNvSpPr>
              <a:spLocks noChangeAspect="1"/>
            </p:cNvSpPr>
            <p:nvPr/>
          </p:nvSpPr>
          <p:spPr>
            <a:xfrm>
              <a:off x="3116032" y="613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6" name="Oval 435"/>
            <p:cNvSpPr>
              <a:spLocks noChangeAspect="1"/>
            </p:cNvSpPr>
            <p:nvPr/>
          </p:nvSpPr>
          <p:spPr>
            <a:xfrm>
              <a:off x="8221432" y="50674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7" name="Oval 436"/>
            <p:cNvSpPr>
              <a:spLocks noChangeAspect="1"/>
            </p:cNvSpPr>
            <p:nvPr/>
          </p:nvSpPr>
          <p:spPr>
            <a:xfrm>
              <a:off x="7078432" y="4915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8" name="Oval 437"/>
            <p:cNvSpPr>
              <a:spLocks noChangeAspect="1"/>
            </p:cNvSpPr>
            <p:nvPr/>
          </p:nvSpPr>
          <p:spPr>
            <a:xfrm>
              <a:off x="5554432" y="232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2" name="Oval 441"/>
            <p:cNvSpPr>
              <a:spLocks noChangeAspect="1"/>
            </p:cNvSpPr>
            <p:nvPr/>
          </p:nvSpPr>
          <p:spPr>
            <a:xfrm>
              <a:off x="5097232" y="40768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3" name="Oval 442"/>
            <p:cNvSpPr>
              <a:spLocks noChangeAspect="1"/>
            </p:cNvSpPr>
            <p:nvPr/>
          </p:nvSpPr>
          <p:spPr>
            <a:xfrm>
              <a:off x="5706832" y="3086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4" name="Oval 443"/>
            <p:cNvSpPr>
              <a:spLocks noChangeAspect="1"/>
            </p:cNvSpPr>
            <p:nvPr/>
          </p:nvSpPr>
          <p:spPr>
            <a:xfrm>
              <a:off x="6392632" y="613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5" name="Oval 444"/>
            <p:cNvSpPr>
              <a:spLocks noChangeAspect="1"/>
            </p:cNvSpPr>
            <p:nvPr/>
          </p:nvSpPr>
          <p:spPr>
            <a:xfrm>
              <a:off x="7840432" y="3467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6" name="Oval 445"/>
            <p:cNvSpPr>
              <a:spLocks noChangeAspect="1"/>
            </p:cNvSpPr>
            <p:nvPr/>
          </p:nvSpPr>
          <p:spPr>
            <a:xfrm>
              <a:off x="3878032" y="40768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7" name="Oval 446"/>
            <p:cNvSpPr>
              <a:spLocks noChangeAspect="1"/>
            </p:cNvSpPr>
            <p:nvPr/>
          </p:nvSpPr>
          <p:spPr>
            <a:xfrm>
              <a:off x="4563832" y="6058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8" name="Oval 447"/>
            <p:cNvSpPr>
              <a:spLocks noChangeAspect="1"/>
            </p:cNvSpPr>
            <p:nvPr/>
          </p:nvSpPr>
          <p:spPr>
            <a:xfrm>
              <a:off x="8221432" y="5372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9" name="Oval 448"/>
            <p:cNvSpPr>
              <a:spLocks noChangeAspect="1"/>
            </p:cNvSpPr>
            <p:nvPr/>
          </p:nvSpPr>
          <p:spPr>
            <a:xfrm>
              <a:off x="7611832" y="40006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0" name="Oval 449"/>
            <p:cNvSpPr>
              <a:spLocks noChangeAspect="1"/>
            </p:cNvSpPr>
            <p:nvPr/>
          </p:nvSpPr>
          <p:spPr>
            <a:xfrm>
              <a:off x="4716232" y="6058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1" name="Oval 450"/>
            <p:cNvSpPr>
              <a:spLocks noChangeAspect="1"/>
            </p:cNvSpPr>
            <p:nvPr/>
          </p:nvSpPr>
          <p:spPr>
            <a:xfrm>
              <a:off x="6926032" y="4915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2" name="Oval 451"/>
            <p:cNvSpPr>
              <a:spLocks noChangeAspect="1"/>
            </p:cNvSpPr>
            <p:nvPr/>
          </p:nvSpPr>
          <p:spPr>
            <a:xfrm>
              <a:off x="6232295" y="2340123"/>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3" name="Oval 452"/>
            <p:cNvSpPr>
              <a:spLocks noChangeAspect="1"/>
            </p:cNvSpPr>
            <p:nvPr/>
          </p:nvSpPr>
          <p:spPr>
            <a:xfrm>
              <a:off x="5783032" y="1943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7" name="Oval 456"/>
            <p:cNvSpPr>
              <a:spLocks noChangeAspect="1"/>
            </p:cNvSpPr>
            <p:nvPr/>
          </p:nvSpPr>
          <p:spPr>
            <a:xfrm>
              <a:off x="6087832" y="3086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8" name="Oval 457"/>
            <p:cNvSpPr>
              <a:spLocks noChangeAspect="1"/>
            </p:cNvSpPr>
            <p:nvPr/>
          </p:nvSpPr>
          <p:spPr>
            <a:xfrm>
              <a:off x="7154632" y="6058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9" name="Oval 458"/>
            <p:cNvSpPr>
              <a:spLocks noChangeAspect="1"/>
            </p:cNvSpPr>
            <p:nvPr/>
          </p:nvSpPr>
          <p:spPr>
            <a:xfrm>
              <a:off x="7002232" y="6058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0" name="Oval 459"/>
            <p:cNvSpPr>
              <a:spLocks noChangeAspect="1"/>
            </p:cNvSpPr>
            <p:nvPr/>
          </p:nvSpPr>
          <p:spPr>
            <a:xfrm>
              <a:off x="4106632" y="3848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1" name="Oval 460"/>
            <p:cNvSpPr>
              <a:spLocks noChangeAspect="1"/>
            </p:cNvSpPr>
            <p:nvPr/>
          </p:nvSpPr>
          <p:spPr>
            <a:xfrm>
              <a:off x="7802332" y="4030811"/>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2" name="Oval 461"/>
            <p:cNvSpPr>
              <a:spLocks noChangeAspect="1"/>
            </p:cNvSpPr>
            <p:nvPr/>
          </p:nvSpPr>
          <p:spPr>
            <a:xfrm>
              <a:off x="5630632" y="232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3" name="Oval 462"/>
            <p:cNvSpPr>
              <a:spLocks noChangeAspect="1"/>
            </p:cNvSpPr>
            <p:nvPr/>
          </p:nvSpPr>
          <p:spPr>
            <a:xfrm>
              <a:off x="5478232" y="23242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4" name="Oval 463"/>
            <p:cNvSpPr>
              <a:spLocks noChangeAspect="1"/>
            </p:cNvSpPr>
            <p:nvPr/>
          </p:nvSpPr>
          <p:spPr>
            <a:xfrm>
              <a:off x="5783032" y="1867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7" name="U-Turn Arrow 556"/>
            <p:cNvSpPr/>
            <p:nvPr/>
          </p:nvSpPr>
          <p:spPr>
            <a:xfrm rot="21373627" flipV="1">
              <a:off x="4987695" y="3130698"/>
              <a:ext cx="779462" cy="363538"/>
            </a:xfrm>
            <a:prstGeom prst="uturnArrow">
              <a:avLst>
                <a:gd name="adj1" fmla="val 25000"/>
                <a:gd name="adj2" fmla="val 25000"/>
                <a:gd name="adj3" fmla="val 25198"/>
                <a:gd name="adj4" fmla="val 43750"/>
                <a:gd name="adj5" fmla="val 546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cxnSp>
          <p:nvCxnSpPr>
            <p:cNvPr id="559" name="Straight Arrow Connector 558"/>
            <p:cNvCxnSpPr/>
            <p:nvPr/>
          </p:nvCxnSpPr>
          <p:spPr>
            <a:xfrm>
              <a:off x="5706832" y="5067448"/>
              <a:ext cx="22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5" name="Oval 144"/>
            <p:cNvSpPr>
              <a:spLocks noChangeAspect="1"/>
            </p:cNvSpPr>
            <p:nvPr/>
          </p:nvSpPr>
          <p:spPr>
            <a:xfrm>
              <a:off x="4868632" y="2248048"/>
              <a:ext cx="76200" cy="762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264" name="Group 109"/>
            <p:cNvGrpSpPr>
              <a:grpSpLocks/>
            </p:cNvGrpSpPr>
            <p:nvPr/>
          </p:nvGrpSpPr>
          <p:grpSpPr bwMode="auto">
            <a:xfrm>
              <a:off x="5878282" y="3148161"/>
              <a:ext cx="342900" cy="215900"/>
              <a:chOff x="1477274" y="1043904"/>
              <a:chExt cx="342900" cy="215444"/>
            </a:xfrm>
          </p:grpSpPr>
          <p:sp>
            <p:nvSpPr>
              <p:cNvPr id="277" name="Oval 276"/>
              <p:cNvSpPr/>
              <p:nvPr/>
            </p:nvSpPr>
            <p:spPr>
              <a:xfrm>
                <a:off x="1523311" y="1066082"/>
                <a:ext cx="152400" cy="1536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69" name="TextBox 277"/>
              <p:cNvSpPr txBox="1">
                <a:spLocks noChangeArrowheads="1"/>
              </p:cNvSpPr>
              <p:nvPr/>
            </p:nvSpPr>
            <p:spPr bwMode="auto">
              <a:xfrm>
                <a:off x="1477274" y="1043904"/>
                <a:ext cx="34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b="1">
                    <a:latin typeface="Arial" panose="020B0604020202020204" pitchFamily="34" charset="0"/>
                    <a:cs typeface="Arial" panose="020B0604020202020204" pitchFamily="34" charset="0"/>
                  </a:rPr>
                  <a:t>C</a:t>
                </a:r>
              </a:p>
            </p:txBody>
          </p:sp>
        </p:grpSp>
      </p:grpSp>
      <p:sp>
        <p:nvSpPr>
          <p:cNvPr id="265" name="Title 1"/>
          <p:cNvSpPr txBox="1">
            <a:spLocks/>
          </p:cNvSpPr>
          <p:nvPr/>
        </p:nvSpPr>
        <p:spPr>
          <a:xfrm>
            <a:off x="0" y="746586"/>
            <a:ext cx="9141954" cy="174160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sz="2400" dirty="0" smtClean="0"/>
              <a:t>Automation line is contaminated by </a:t>
            </a:r>
            <a:r>
              <a:rPr lang="en-US" sz="2400" dirty="0" err="1" smtClean="0"/>
              <a:t>bloodborne</a:t>
            </a:r>
            <a:r>
              <a:rPr lang="en-US" sz="2400" dirty="0" smtClean="0"/>
              <a:t> pathogens </a:t>
            </a:r>
          </a:p>
          <a:p>
            <a:r>
              <a:rPr lang="en-US" sz="2400" dirty="0" smtClean="0"/>
              <a:t>from routine clinical use</a:t>
            </a:r>
            <a:endParaRPr lang="en-US" sz="2400" dirty="0"/>
          </a:p>
        </p:txBody>
      </p:sp>
      <p:sp>
        <p:nvSpPr>
          <p:cNvPr id="159" name="Rectangle 158"/>
          <p:cNvSpPr/>
          <p:nvPr/>
        </p:nvSpPr>
        <p:spPr>
          <a:xfrm>
            <a:off x="4009250" y="6502771"/>
            <a:ext cx="946090" cy="323165"/>
          </a:xfrm>
          <a:prstGeom prst="rect">
            <a:avLst/>
          </a:prstGeom>
          <a:solidFill>
            <a:schemeClr val="bg1">
              <a:lumMod val="75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dirty="0">
                <a:solidFill>
                  <a:srgbClr val="B11F24"/>
                </a:solidFill>
              </a:rPr>
              <a:t>Figure 2.</a:t>
            </a:r>
          </a:p>
        </p:txBody>
      </p:sp>
      <p:sp>
        <p:nvSpPr>
          <p:cNvPr id="2" name="TextBox 1"/>
          <p:cNvSpPr txBox="1"/>
          <p:nvPr/>
        </p:nvSpPr>
        <p:spPr>
          <a:xfrm>
            <a:off x="252749" y="1793615"/>
            <a:ext cx="2626749" cy="369332"/>
          </a:xfrm>
          <a:prstGeom prst="rect">
            <a:avLst/>
          </a:prstGeom>
          <a:noFill/>
        </p:spPr>
        <p:txBody>
          <a:bodyPr wrap="square" rtlCol="0">
            <a:spAutoFit/>
          </a:bodyPr>
          <a:lstStyle/>
          <a:p>
            <a:r>
              <a:rPr lang="en-US" dirty="0" smtClean="0"/>
              <a:t>Baseline contamination</a:t>
            </a:r>
            <a:endParaRPr lang="en-US" dirty="0"/>
          </a:p>
        </p:txBody>
      </p:sp>
      <p:sp>
        <p:nvSpPr>
          <p:cNvPr id="165" name="Slide Number Placeholder 3"/>
          <p:cNvSpPr>
            <a:spLocks noGrp="1"/>
          </p:cNvSpPr>
          <p:nvPr>
            <p:ph type="sldNum" sz="quarter" idx="12"/>
          </p:nvPr>
        </p:nvSpPr>
        <p:spPr>
          <a:xfrm>
            <a:off x="8411850" y="6243335"/>
            <a:ext cx="730770" cy="365125"/>
          </a:xfrm>
        </p:spPr>
        <p:txBody>
          <a:bodyPr/>
          <a:lstStyle/>
          <a:p>
            <a:r>
              <a:rPr lang="en-US" dirty="0" smtClean="0"/>
              <a:t>9</a:t>
            </a:r>
            <a:endParaRPr lang="en-US" dirty="0"/>
          </a:p>
        </p:txBody>
      </p:sp>
    </p:spTree>
    <p:extLst>
      <p:ext uri="{BB962C8B-B14F-4D97-AF65-F5344CB8AC3E}">
        <p14:creationId xmlns:p14="http://schemas.microsoft.com/office/powerpoint/2010/main" val="1713148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1922</TotalTime>
  <Words>581</Words>
  <Application>Microsoft Office PowerPoint</Application>
  <PresentationFormat>On-screen Show (4:3)</PresentationFormat>
  <Paragraphs>162</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ＭＳ Ｐゴシック</vt:lpstr>
      <vt:lpstr>ＭＳ Ｐゴシック</vt:lpstr>
      <vt:lpstr>Arial</vt:lpstr>
      <vt:lpstr>Calibri</vt:lpstr>
      <vt:lpstr>Courier New</vt:lpstr>
      <vt:lpstr>Times New Roman</vt:lpstr>
      <vt:lpstr>Office Theme</vt:lpstr>
      <vt:lpstr>Prism 6</vt:lpstr>
      <vt:lpstr>PowerPoint Presentation</vt:lpstr>
      <vt:lpstr>Introduction</vt:lpstr>
      <vt:lpstr>Introduction </vt:lpstr>
      <vt:lpstr>Question</vt:lpstr>
      <vt:lpstr>PowerPoint Presentation</vt:lpstr>
      <vt:lpstr>Questions</vt:lpstr>
      <vt:lpstr>Control experiments demonstrate linear recovery of viral nucleic acids from glass slides and lower recovery of RNA viruses than a DNA virus</vt:lpstr>
      <vt:lpstr>PowerPoint Presentation</vt:lpstr>
      <vt:lpstr>PowerPoint Presentation</vt:lpstr>
      <vt:lpstr>PowerPoint Presentation</vt:lpstr>
      <vt:lpstr>PowerPoint Presentation</vt:lpstr>
      <vt:lpstr>Question</vt:lpstr>
      <vt:lpstr>PowerPoint Presentation</vt:lpstr>
      <vt:lpstr>Considerations for risk mitigation strategies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Patty Brady</cp:lastModifiedBy>
  <cp:revision>138</cp:revision>
  <dcterms:created xsi:type="dcterms:W3CDTF">2014-07-07T15:02:10Z</dcterms:created>
  <dcterms:modified xsi:type="dcterms:W3CDTF">2016-07-19T13:11:20Z</dcterms:modified>
</cp:coreProperties>
</file>