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60" r:id="rId2"/>
    <p:sldId id="257" r:id="rId3"/>
    <p:sldId id="264" r:id="rId4"/>
    <p:sldId id="273" r:id="rId5"/>
    <p:sldId id="265" r:id="rId6"/>
    <p:sldId id="274" r:id="rId7"/>
    <p:sldId id="266" r:id="rId8"/>
    <p:sldId id="267" r:id="rId9"/>
    <p:sldId id="268" r:id="rId10"/>
    <p:sldId id="275" r:id="rId11"/>
    <p:sldId id="269" r:id="rId12"/>
    <p:sldId id="258" r:id="rId13"/>
    <p:sldId id="270" r:id="rId14"/>
    <p:sldId id="263" r:id="rId15"/>
    <p:sldId id="261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11F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85" autoAdjust="0"/>
    <p:restoredTop sz="94660"/>
  </p:normalViewPr>
  <p:slideViewPr>
    <p:cSldViewPr snapToGrid="0" snapToObjects="1">
      <p:cViewPr varScale="1">
        <p:scale>
          <a:sx n="107" d="100"/>
          <a:sy n="107" d="100"/>
        </p:scale>
        <p:origin x="126" y="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68" d="100"/>
          <a:sy n="68" d="100"/>
        </p:scale>
        <p:origin x="-2694" y="-11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383FFA-3E67-DB41-B3A2-21169D97D067}" type="datetimeFigureOut">
              <a:rPr lang="en-US" smtClean="0"/>
              <a:pPr/>
              <a:t>7/5/2016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0BE9DC-4AA4-B44E-8F32-4AD1D72B17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1348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1524B2-032A-9342-AADA-6B28D1DAB08B}" type="datetimeFigureOut">
              <a:rPr lang="en-US" smtClean="0"/>
              <a:pPr/>
              <a:t>7/5/2016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CF8BBE-5964-3B4B-9F39-2C8B2758F6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56051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image" Target="../media/image3.png"/><Relationship Id="rId7" Type="http://schemas.openxmlformats.org/officeDocument/2006/relationships/hyperlink" Target="https://www.facebook.com/AACCJournals" TargetMode="External"/><Relationship Id="rId2" Type="http://schemas.openxmlformats.org/officeDocument/2006/relationships/hyperlink" Target="https://www.youtube.com/user/ClinicalChemistry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hyperlink" Target="https://twitter.com/Clin_Chem_AACC" TargetMode="Externa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-1380" y="3836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000">
                <a:solidFill>
                  <a:schemeClr val="accent4"/>
                </a:solidFill>
                <a:latin typeface="Arial"/>
                <a:cs typeface="Arial"/>
              </a:defRPr>
            </a:lvl1pPr>
          </a:lstStyle>
          <a:p>
            <a:fld id="{B897C2A1-9313-CA4F-AEA9-36A479C1E1A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1"/>
          <p:cNvSpPr txBox="1">
            <a:spLocks/>
          </p:cNvSpPr>
          <p:nvPr userDrawn="1"/>
        </p:nvSpPr>
        <p:spPr>
          <a:xfrm>
            <a:off x="685800" y="1328968"/>
            <a:ext cx="3304744" cy="391145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1F1F1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400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n-US" sz="4000" smtClean="0">
                <a:solidFill>
                  <a:schemeClr val="bg1">
                    <a:lumMod val="50000"/>
                  </a:schemeClr>
                </a:solidFill>
              </a:rPr>
            </a:br>
            <a:endParaRPr lang="en-US" sz="67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-1380" y="867303"/>
            <a:ext cx="9144000" cy="92333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b="0" dirty="0" smtClean="0">
                <a:solidFill>
                  <a:srgbClr val="B11F24"/>
                </a:solidFill>
              </a:rPr>
              <a:t>Journal Club</a:t>
            </a:r>
            <a:endParaRPr lang="en-US" sz="5400" b="0" dirty="0">
              <a:solidFill>
                <a:srgbClr val="B11F24"/>
              </a:solidFill>
            </a:endParaRPr>
          </a:p>
        </p:txBody>
      </p:sp>
      <p:pic>
        <p:nvPicPr>
          <p:cNvPr id="8" name="Picture 7" descr="AACC+tag_horiz_rgb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657" y="199780"/>
            <a:ext cx="2386209" cy="39288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320800"/>
            <a:ext cx="2057400" cy="4805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320800"/>
            <a:ext cx="6019800" cy="4805363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303175" y="693855"/>
            <a:ext cx="7250202" cy="747396"/>
          </a:xfrm>
        </p:spPr>
        <p:txBody>
          <a:bodyPr/>
          <a:lstStyle/>
          <a:p>
            <a:r>
              <a:rPr lang="en-US" dirty="0" smtClean="0"/>
              <a:t>Slide headline goes here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303175" y="1441251"/>
            <a:ext cx="7250202" cy="379418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Slide text goes here.</a:t>
            </a:r>
          </a:p>
          <a:p>
            <a:pPr lvl="1"/>
            <a:r>
              <a:rPr lang="en-US" dirty="0" smtClean="0"/>
              <a:t>Bulleted list item</a:t>
            </a:r>
          </a:p>
          <a:p>
            <a:pPr lvl="1"/>
            <a:r>
              <a:rPr lang="en-US" dirty="0" smtClean="0"/>
              <a:t>Bulleted list item</a:t>
            </a:r>
          </a:p>
          <a:p>
            <a:pPr lvl="1"/>
            <a:r>
              <a:rPr lang="en-US" dirty="0" smtClean="0"/>
              <a:t>Bulleted list item</a:t>
            </a:r>
          </a:p>
          <a:p>
            <a:pPr marL="0" indent="0">
              <a:buNone/>
            </a:pPr>
            <a:r>
              <a:rPr lang="en-US" dirty="0"/>
              <a:t>Slide text goes here.</a:t>
            </a:r>
          </a:p>
          <a:p>
            <a:pPr lvl="1"/>
            <a:r>
              <a:rPr lang="en-US" dirty="0"/>
              <a:t>Bulleted list item</a:t>
            </a:r>
          </a:p>
          <a:p>
            <a:pPr lvl="1"/>
            <a:r>
              <a:rPr lang="en-US" dirty="0"/>
              <a:t>Bulleted list item</a:t>
            </a:r>
          </a:p>
          <a:p>
            <a:pPr lvl="1"/>
            <a:r>
              <a:rPr lang="en-US" dirty="0"/>
              <a:t>Bulleted list item</a:t>
            </a:r>
          </a:p>
          <a:p>
            <a:pPr lvl="1"/>
            <a:endParaRPr lang="en-US" dirty="0" smtClean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Box 1"/>
          <p:cNvSpPr txBox="1">
            <a:spLocks noChangeArrowheads="1"/>
          </p:cNvSpPr>
          <p:nvPr userDrawn="1"/>
        </p:nvSpPr>
        <p:spPr bwMode="auto">
          <a:xfrm flipH="1">
            <a:off x="1333409" y="732559"/>
            <a:ext cx="6375581" cy="3354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srgbClr val="7F7F7F"/>
              </a:solidFill>
              <a:latin typeface="Times New Roman" pitchFamily="18" charset="0"/>
              <a:ea typeface="MS PGothic" pitchFamily="34" charset="-128"/>
            </a:endParaRPr>
          </a:p>
          <a:p>
            <a:pPr algn="ctr" defTabSz="914400" eaLnBrk="1" hangingPunct="1">
              <a:defRPr/>
            </a:pPr>
            <a:r>
              <a:rPr lang="en-US" sz="2400" kern="1200" dirty="0" smtClean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Thank you for participating in this month’s</a:t>
            </a:r>
          </a:p>
          <a:p>
            <a:pPr algn="ctr" defTabSz="914400" eaLnBrk="1" hangingPunct="1">
              <a:defRPr/>
            </a:pPr>
            <a:r>
              <a:rPr lang="en-US" sz="2400" i="1" kern="1200" dirty="0" smtClean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Clinical Chemistry </a:t>
            </a:r>
            <a:r>
              <a:rPr lang="en-US" sz="2400" kern="1200" dirty="0" smtClean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Journal Club.</a:t>
            </a:r>
          </a:p>
          <a:p>
            <a:pPr algn="ctr" defTabSz="914400" eaLnBrk="1" hangingPunct="1">
              <a:defRPr/>
            </a:pPr>
            <a:endParaRPr lang="en-US" sz="2400" kern="1200" dirty="0" smtClean="0">
              <a:solidFill>
                <a:srgbClr val="000000"/>
              </a:solidFill>
              <a:latin typeface="Arial" charset="0"/>
              <a:ea typeface="+mn-ea"/>
              <a:cs typeface="Arial" charset="0"/>
            </a:endParaRPr>
          </a:p>
          <a:p>
            <a:pPr algn="ctr" defTabSz="914400" eaLnBrk="1" hangingPunct="1">
              <a:defRPr/>
            </a:pPr>
            <a:r>
              <a:rPr lang="en-US" sz="2400" kern="1200" dirty="0" smtClean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Additional Journal Clubs are available at</a:t>
            </a:r>
          </a:p>
          <a:p>
            <a:pPr algn="ctr" defTabSz="914400" eaLnBrk="1" hangingPunct="1">
              <a:defRPr/>
            </a:pPr>
            <a:r>
              <a:rPr lang="en-US" sz="2400" kern="1200" dirty="0" smtClean="0">
                <a:solidFill>
                  <a:srgbClr val="B11F24"/>
                </a:solidFill>
                <a:latin typeface="Arial" charset="0"/>
                <a:ea typeface="+mn-ea"/>
                <a:cs typeface="Arial" charset="0"/>
              </a:rPr>
              <a:t>www.clinchem.org</a:t>
            </a:r>
          </a:p>
          <a:p>
            <a:pPr algn="ctr" defTabSz="914400" eaLnBrk="1" hangingPunct="1">
              <a:defRPr/>
            </a:pPr>
            <a:endParaRPr lang="en-US" sz="2400" kern="1200" dirty="0" smtClean="0">
              <a:solidFill>
                <a:srgbClr val="C00000"/>
              </a:solidFill>
              <a:latin typeface="Arial" charset="0"/>
              <a:ea typeface="+mn-ea"/>
              <a:cs typeface="Arial" charset="0"/>
            </a:endParaRPr>
          </a:p>
          <a:p>
            <a:pPr algn="ctr" defTabSz="914400" eaLnBrk="1" hangingPunct="1">
              <a:defRPr/>
            </a:pPr>
            <a:r>
              <a:rPr lang="en-US" sz="2400" kern="1200" dirty="0" smtClean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Download the free </a:t>
            </a:r>
            <a:r>
              <a:rPr lang="en-US" sz="2400" i="1" kern="1200" dirty="0" smtClean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Clinical Chemistry </a:t>
            </a:r>
            <a:r>
              <a:rPr lang="en-US" sz="2400" kern="1200" dirty="0" smtClean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app </a:t>
            </a:r>
          </a:p>
          <a:p>
            <a:pPr algn="ctr" defTabSz="914400" eaLnBrk="1" hangingPunct="1">
              <a:defRPr/>
            </a:pPr>
            <a:r>
              <a:rPr lang="en-US" sz="2400" kern="1200" dirty="0" smtClean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on iTunes for additional content!</a:t>
            </a:r>
          </a:p>
        </p:txBody>
      </p:sp>
      <p:sp>
        <p:nvSpPr>
          <p:cNvPr id="9" name="TextBox 2"/>
          <p:cNvSpPr txBox="1">
            <a:spLocks noChangeArrowheads="1"/>
          </p:cNvSpPr>
          <p:nvPr userDrawn="1"/>
        </p:nvSpPr>
        <p:spPr bwMode="auto">
          <a:xfrm>
            <a:off x="3881730" y="4300850"/>
            <a:ext cx="1270000" cy="400050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9pPr>
          </a:lstStyle>
          <a:p>
            <a:pPr defTabSz="914400" eaLnBrk="1" hangingPunct="1">
              <a:defRPr/>
            </a:pPr>
            <a:r>
              <a:rPr lang="en-US" sz="2000" dirty="0" smtClean="0">
                <a:solidFill>
                  <a:srgbClr val="000000"/>
                </a:solidFill>
                <a:latin typeface="+mn-lt"/>
              </a:rPr>
              <a:t>Follow us</a:t>
            </a:r>
          </a:p>
        </p:txBody>
      </p:sp>
      <p:pic>
        <p:nvPicPr>
          <p:cNvPr id="10" name="Picture 9" descr="http://upload.wikimedia.org/wikipedia/commons/4/41/YouTube_icon_block.png">
            <a:hlinkClick r:id="rId2"/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0942" y="4868949"/>
            <a:ext cx="457200" cy="457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http://icons.iconarchive.com/icons/limav/flat-gradient-social/512/Twitter-icon.png">
            <a:hlinkClick r:id="rId4"/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5004" y="4845879"/>
            <a:ext cx="501726" cy="501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409" y="4868062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2">
            <a:hlinkClick r:id="rId7"/>
          </p:cNvPr>
          <p:cNvPicPr>
            <a:picLocks noChangeAspect="1" noChangeArrowheads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454690" y="4852947"/>
            <a:ext cx="457200" cy="489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9672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96720"/>
            <a:ext cx="5111750" cy="442944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97200"/>
            <a:ext cx="3008313" cy="31289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798319"/>
            <a:ext cx="5486400" cy="292925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03175" y="812591"/>
            <a:ext cx="7250202" cy="74739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175" y="1559987"/>
            <a:ext cx="7250202" cy="37941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11850" y="6243335"/>
            <a:ext cx="7307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000">
                <a:solidFill>
                  <a:srgbClr val="81ADA8"/>
                </a:solidFill>
                <a:latin typeface="Arial"/>
                <a:cs typeface="Arial"/>
              </a:defRPr>
            </a:lvl1pPr>
          </a:lstStyle>
          <a:p>
            <a:fld id="{B897C2A1-9313-CA4F-AEA9-36A479C1E1A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1935678" y="6459403"/>
            <a:ext cx="6042561" cy="0"/>
          </a:xfrm>
          <a:prstGeom prst="line">
            <a:avLst/>
          </a:prstGeom>
          <a:ln w="63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ClinChem_2lines_title_B12025.eps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6" y="6046297"/>
            <a:ext cx="1871134" cy="777838"/>
          </a:xfrm>
          <a:prstGeom prst="rect">
            <a:avLst/>
          </a:prstGeom>
        </p:spPr>
      </p:pic>
      <p:pic>
        <p:nvPicPr>
          <p:cNvPr id="4" name="Picture 3" descr="AACC+tag_horiz_rgb.eps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0927" y="276426"/>
            <a:ext cx="2023533" cy="33317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000" b="1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SzPct val="70000"/>
        <a:buFont typeface="Courier New"/>
        <a:buChar char="o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4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3"/>
          <p:cNvSpPr txBox="1">
            <a:spLocks/>
          </p:cNvSpPr>
          <p:nvPr/>
        </p:nvSpPr>
        <p:spPr>
          <a:xfrm>
            <a:off x="3719745" y="1971073"/>
            <a:ext cx="5343896" cy="470840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rtlCol="0">
            <a:normAutofit fontScale="2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SzPct val="70000"/>
              <a:buFont typeface="Courier New"/>
              <a:buChar char="o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  <a:defRPr/>
            </a:pPr>
            <a:endParaRPr lang="en-US" sz="3200" b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120000"/>
              </a:lnSpc>
              <a:buFont typeface="Arial" charset="0"/>
              <a:buNone/>
              <a:defRPr/>
            </a:pPr>
            <a:r>
              <a:rPr lang="en-US" sz="8800" b="1" dirty="0" smtClean="0">
                <a:latin typeface="Arial" pitchFamily="34" charset="0"/>
                <a:cs typeface="Arial" pitchFamily="34" charset="0"/>
              </a:rPr>
              <a:t>Mass </a:t>
            </a:r>
            <a:r>
              <a:rPr lang="en-US" sz="8800" b="1" dirty="0">
                <a:latin typeface="Arial" pitchFamily="34" charset="0"/>
                <a:cs typeface="Arial" pitchFamily="34" charset="0"/>
              </a:rPr>
              <a:t>Spectrometry–Based </a:t>
            </a:r>
            <a:r>
              <a:rPr lang="en-US" sz="8800" b="1" i="1" dirty="0">
                <a:latin typeface="Arial" pitchFamily="34" charset="0"/>
                <a:cs typeface="Arial" pitchFamily="34" charset="0"/>
              </a:rPr>
              <a:t>Escherichia coli </a:t>
            </a:r>
            <a:r>
              <a:rPr lang="en-US" sz="8800" b="1" dirty="0">
                <a:latin typeface="Arial" pitchFamily="34" charset="0"/>
                <a:cs typeface="Arial" pitchFamily="34" charset="0"/>
              </a:rPr>
              <a:t>H Antigen/Flagella Typing: Validation and Comparison with Traditional </a:t>
            </a:r>
            <a:r>
              <a:rPr lang="en-US" sz="8800" b="1" dirty="0" smtClean="0">
                <a:latin typeface="Arial" pitchFamily="34" charset="0"/>
                <a:cs typeface="Arial" pitchFamily="34" charset="0"/>
              </a:rPr>
              <a:t>Serotyping</a:t>
            </a:r>
          </a:p>
          <a:p>
            <a:pPr marL="0" indent="0">
              <a:buFont typeface="Arial" charset="0"/>
              <a:buNone/>
              <a:defRPr/>
            </a:pPr>
            <a:endParaRPr lang="en-US" sz="72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Font typeface="Arial" charset="0"/>
              <a:buNone/>
              <a:defRPr/>
            </a:pPr>
            <a:r>
              <a:rPr lang="en-US" sz="7200" dirty="0" smtClean="0">
                <a:latin typeface="Arial" pitchFamily="34" charset="0"/>
                <a:cs typeface="Arial" pitchFamily="34" charset="0"/>
              </a:rPr>
              <a:t>K. </a:t>
            </a:r>
            <a:r>
              <a:rPr lang="en-US" sz="7200" dirty="0">
                <a:latin typeface="Arial" pitchFamily="34" charset="0"/>
                <a:cs typeface="Arial" pitchFamily="34" charset="0"/>
              </a:rPr>
              <a:t>Cheng, </a:t>
            </a:r>
            <a:r>
              <a:rPr lang="en-US" sz="7200" dirty="0" smtClean="0">
                <a:latin typeface="Arial" pitchFamily="34" charset="0"/>
                <a:cs typeface="Arial" pitchFamily="34" charset="0"/>
              </a:rPr>
              <a:t>Y.-M. </a:t>
            </a:r>
            <a:r>
              <a:rPr lang="en-US" sz="7200" dirty="0">
                <a:latin typeface="Arial" pitchFamily="34" charset="0"/>
                <a:cs typeface="Arial" pitchFamily="34" charset="0"/>
              </a:rPr>
              <a:t>She, </a:t>
            </a:r>
            <a:r>
              <a:rPr lang="en-US" sz="7200" dirty="0" smtClean="0">
                <a:latin typeface="Arial" pitchFamily="34" charset="0"/>
                <a:cs typeface="Arial" pitchFamily="34" charset="0"/>
              </a:rPr>
              <a:t>H. </a:t>
            </a:r>
            <a:r>
              <a:rPr lang="en-US" sz="7200" dirty="0">
                <a:latin typeface="Arial" pitchFamily="34" charset="0"/>
                <a:cs typeface="Arial" pitchFamily="34" charset="0"/>
              </a:rPr>
              <a:t>Chui, </a:t>
            </a:r>
            <a:r>
              <a:rPr lang="en-US" sz="7200" dirty="0" smtClean="0">
                <a:latin typeface="Arial" pitchFamily="34" charset="0"/>
                <a:cs typeface="Arial" pitchFamily="34" charset="0"/>
              </a:rPr>
              <a:t>L. </a:t>
            </a:r>
            <a:r>
              <a:rPr lang="en-US" sz="7200" dirty="0" err="1">
                <a:latin typeface="Arial" pitchFamily="34" charset="0"/>
                <a:cs typeface="Arial" pitchFamily="34" charset="0"/>
              </a:rPr>
              <a:t>Domish</a:t>
            </a:r>
            <a:r>
              <a:rPr lang="en-US" sz="72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7200" dirty="0" smtClean="0">
                <a:latin typeface="Arial" pitchFamily="34" charset="0"/>
                <a:cs typeface="Arial" pitchFamily="34" charset="0"/>
              </a:rPr>
              <a:t>A. </a:t>
            </a:r>
            <a:r>
              <a:rPr lang="en-US" sz="7200" dirty="0">
                <a:latin typeface="Arial" pitchFamily="34" charset="0"/>
                <a:cs typeface="Arial" pitchFamily="34" charset="0"/>
              </a:rPr>
              <a:t>Sloan, </a:t>
            </a:r>
            <a:r>
              <a:rPr lang="en-US" sz="7200" dirty="0" smtClean="0">
                <a:latin typeface="Arial" pitchFamily="34" charset="0"/>
                <a:cs typeface="Arial" pitchFamily="34" charset="0"/>
              </a:rPr>
              <a:t>D. </a:t>
            </a:r>
            <a:r>
              <a:rPr lang="en-US" sz="7200" dirty="0">
                <a:latin typeface="Arial" pitchFamily="34" charset="0"/>
                <a:cs typeface="Arial" pitchFamily="34" charset="0"/>
              </a:rPr>
              <a:t>Hernandez, </a:t>
            </a:r>
            <a:r>
              <a:rPr lang="en-US" sz="7200" dirty="0" smtClean="0">
                <a:latin typeface="Arial" pitchFamily="34" charset="0"/>
                <a:cs typeface="Arial" pitchFamily="34" charset="0"/>
              </a:rPr>
              <a:t>S. </a:t>
            </a:r>
            <a:r>
              <a:rPr lang="en-US" sz="7200" dirty="0" err="1">
                <a:latin typeface="Arial" pitchFamily="34" charset="0"/>
                <a:cs typeface="Arial" pitchFamily="34" charset="0"/>
              </a:rPr>
              <a:t>McCorrister</a:t>
            </a:r>
            <a:r>
              <a:rPr lang="en-US" sz="72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7200" dirty="0" smtClean="0">
                <a:latin typeface="Arial" pitchFamily="34" charset="0"/>
                <a:cs typeface="Arial" pitchFamily="34" charset="0"/>
              </a:rPr>
              <a:t>J. </a:t>
            </a:r>
            <a:r>
              <a:rPr lang="en-US" sz="7200" dirty="0">
                <a:latin typeface="Arial" pitchFamily="34" charset="0"/>
                <a:cs typeface="Arial" pitchFamily="34" charset="0"/>
              </a:rPr>
              <a:t>Ma, </a:t>
            </a:r>
            <a:r>
              <a:rPr lang="en-US" sz="7200" dirty="0" smtClean="0">
                <a:latin typeface="Arial" pitchFamily="34" charset="0"/>
                <a:cs typeface="Arial" pitchFamily="34" charset="0"/>
              </a:rPr>
              <a:t>B. </a:t>
            </a:r>
            <a:r>
              <a:rPr lang="en-US" sz="7200" dirty="0">
                <a:latin typeface="Arial" pitchFamily="34" charset="0"/>
                <a:cs typeface="Arial" pitchFamily="34" charset="0"/>
              </a:rPr>
              <a:t>Xu, </a:t>
            </a:r>
            <a:r>
              <a:rPr lang="en-US" sz="7200" dirty="0" smtClean="0">
                <a:latin typeface="Arial" pitchFamily="34" charset="0"/>
                <a:cs typeface="Arial" pitchFamily="34" charset="0"/>
              </a:rPr>
              <a:t>        A. </a:t>
            </a:r>
            <a:r>
              <a:rPr lang="en-US" sz="7200" dirty="0">
                <a:latin typeface="Arial" pitchFamily="34" charset="0"/>
                <a:cs typeface="Arial" pitchFamily="34" charset="0"/>
              </a:rPr>
              <a:t>Reimer, </a:t>
            </a:r>
            <a:r>
              <a:rPr lang="en-US" sz="7200" dirty="0" smtClean="0">
                <a:latin typeface="Arial" pitchFamily="34" charset="0"/>
                <a:cs typeface="Arial" pitchFamily="34" charset="0"/>
              </a:rPr>
              <a:t>J.D. </a:t>
            </a:r>
            <a:r>
              <a:rPr lang="en-US" sz="7200" dirty="0">
                <a:latin typeface="Arial" pitchFamily="34" charset="0"/>
                <a:cs typeface="Arial" pitchFamily="34" charset="0"/>
              </a:rPr>
              <a:t>Knox, and </a:t>
            </a:r>
            <a:r>
              <a:rPr lang="en-US" sz="7200" dirty="0" smtClean="0">
                <a:latin typeface="Arial" pitchFamily="34" charset="0"/>
                <a:cs typeface="Arial" pitchFamily="34" charset="0"/>
              </a:rPr>
              <a:t>G. </a:t>
            </a:r>
            <a:r>
              <a:rPr lang="en-US" sz="7200" dirty="0">
                <a:latin typeface="Arial" pitchFamily="34" charset="0"/>
                <a:cs typeface="Arial" pitchFamily="34" charset="0"/>
              </a:rPr>
              <a:t>Wang</a:t>
            </a:r>
            <a:endParaRPr lang="en-US" sz="6400" b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Font typeface="Arial" charset="0"/>
              <a:buNone/>
              <a:defRPr/>
            </a:pPr>
            <a:endParaRPr lang="en-US" sz="6400" b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Font typeface="Arial" charset="0"/>
              <a:buNone/>
              <a:defRPr/>
            </a:pPr>
            <a:endParaRPr lang="en-US" sz="6400" b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Font typeface="Arial" charset="0"/>
              <a:buNone/>
              <a:defRPr/>
            </a:pPr>
            <a:endParaRPr lang="en-US" sz="7200" b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Font typeface="Arial" charset="0"/>
              <a:buNone/>
              <a:defRPr/>
            </a:pPr>
            <a:r>
              <a:rPr lang="en-US" sz="6800" dirty="0" smtClean="0">
                <a:latin typeface="Arial" pitchFamily="34" charset="0"/>
                <a:cs typeface="Arial" pitchFamily="34" charset="0"/>
              </a:rPr>
              <a:t>June 2016</a:t>
            </a:r>
            <a:endParaRPr lang="en-US" sz="68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Font typeface="Arial" charset="0"/>
              <a:buNone/>
              <a:defRPr/>
            </a:pPr>
            <a:endParaRPr lang="en-US" sz="56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Font typeface="Arial" pitchFamily="34" charset="0"/>
              <a:buNone/>
              <a:defRPr/>
            </a:pPr>
            <a:r>
              <a:rPr lang="en-US" sz="6400" smtClean="0">
                <a:latin typeface="Arial" pitchFamily="34" charset="0"/>
                <a:cs typeface="Arial" pitchFamily="34" charset="0"/>
              </a:rPr>
              <a:t>www.clinchem.org/content/62/6/839.full</a:t>
            </a:r>
            <a:endParaRPr lang="en-US" sz="64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Font typeface="Arial" pitchFamily="34" charset="0"/>
              <a:buNone/>
              <a:defRPr/>
            </a:pPr>
            <a:endParaRPr lang="en-US" sz="4800" b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Font typeface="Arial" pitchFamily="34" charset="0"/>
              <a:buNone/>
              <a:defRPr/>
            </a:pPr>
            <a:endParaRPr lang="en-US" sz="6400" b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Font typeface="Arial" pitchFamily="34" charset="0"/>
              <a:buNone/>
              <a:defRPr/>
            </a:pPr>
            <a:r>
              <a:rPr lang="en-US" sz="5200" dirty="0" smtClean="0">
                <a:latin typeface="Arial" pitchFamily="34" charset="0"/>
                <a:cs typeface="Arial" pitchFamily="34" charset="0"/>
              </a:rPr>
              <a:t>© Copyright 2016 by the American Association for Clinical Chemistry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7" y="1971073"/>
            <a:ext cx="3485493" cy="4706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988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512599" y="2566696"/>
            <a:ext cx="764528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800">
                <a:cs typeface="Arial"/>
              </a:rPr>
              <a:t>What’s the major challenge in </a:t>
            </a:r>
            <a:r>
              <a:rPr lang="en-US" sz="2800" smtClean="0">
                <a:cs typeface="Arial"/>
              </a:rPr>
              <a:t>LC-MS/MS </a:t>
            </a:r>
            <a:r>
              <a:rPr lang="en-US" sz="2800">
                <a:cs typeface="Arial"/>
              </a:rPr>
              <a:t>runs </a:t>
            </a:r>
            <a:r>
              <a:rPr lang="en-US" sz="2800" smtClean="0">
                <a:cs typeface="Arial"/>
              </a:rPr>
              <a:t>in </a:t>
            </a:r>
            <a:r>
              <a:rPr lang="en-US" sz="2800">
                <a:cs typeface="Arial"/>
              </a:rPr>
              <a:t>comparison with </a:t>
            </a:r>
            <a:r>
              <a:rPr lang="en-US" sz="2800" smtClean="0">
                <a:cs typeface="Arial"/>
              </a:rPr>
              <a:t>MALDI-TOF </a:t>
            </a:r>
            <a:r>
              <a:rPr lang="en-US" sz="2800">
                <a:cs typeface="Arial"/>
              </a:rPr>
              <a:t>tests? 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45880" y="913329"/>
            <a:ext cx="7250202" cy="747396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mtClean="0"/>
              <a:t>Question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6840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91471" y="711419"/>
            <a:ext cx="49391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b="1" dirty="0">
                <a:latin typeface="Arial"/>
                <a:ea typeface="+mj-ea"/>
                <a:cs typeface="Arial"/>
              </a:rPr>
              <a:t>Methods: MS-H typing rules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81380" y="1394597"/>
            <a:ext cx="8395855" cy="48487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SzPct val="70000"/>
              <a:buFont typeface="Courier New"/>
              <a:buChar char="o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CA" sz="1900" smtClean="0"/>
              <a:t>emPAI </a:t>
            </a:r>
            <a:r>
              <a:rPr lang="en-CA" sz="1900" dirty="0"/>
              <a:t>data was </a:t>
            </a:r>
            <a:r>
              <a:rPr lang="en-CA" sz="1900"/>
              <a:t>used</a:t>
            </a:r>
            <a:r>
              <a:rPr lang="en-CA" sz="1900" smtClean="0"/>
              <a:t>:</a:t>
            </a:r>
            <a:endParaRPr lang="en-CA" sz="1900" dirty="0" smtClean="0"/>
          </a:p>
          <a:p>
            <a:pPr lvl="1"/>
            <a:r>
              <a:rPr lang="en-CA" sz="1700" dirty="0"/>
              <a:t>A sample run was followed by a jigsaw column wash to clean the </a:t>
            </a:r>
            <a:r>
              <a:rPr lang="en-CA" sz="1700" dirty="0" err="1"/>
              <a:t>nano</a:t>
            </a:r>
            <a:r>
              <a:rPr lang="en-CA" sz="1700" dirty="0"/>
              <a:t>-LC column and then a normal gradient blank wash to equilibrate the column for the </a:t>
            </a:r>
            <a:r>
              <a:rPr lang="en-CA" sz="1700"/>
              <a:t>next sample</a:t>
            </a:r>
            <a:endParaRPr lang="en-CA" sz="1700" dirty="0"/>
          </a:p>
          <a:p>
            <a:pPr lvl="1"/>
            <a:r>
              <a:rPr lang="en-CA" sz="1700" dirty="0"/>
              <a:t>A minimum </a:t>
            </a:r>
            <a:r>
              <a:rPr lang="en-CA" sz="1700" dirty="0" err="1"/>
              <a:t>emPAI</a:t>
            </a:r>
            <a:r>
              <a:rPr lang="en-CA" sz="1700" dirty="0"/>
              <a:t> value of 1 was necessary for the sample to be designated an H </a:t>
            </a:r>
            <a:r>
              <a:rPr lang="en-CA" sz="1700"/>
              <a:t>type </a:t>
            </a:r>
            <a:endParaRPr lang="en-CA" sz="1700" dirty="0"/>
          </a:p>
          <a:p>
            <a:pPr lvl="1"/>
            <a:r>
              <a:rPr lang="en-CA" sz="1700" dirty="0"/>
              <a:t>The top Mascot search hit should have an </a:t>
            </a:r>
            <a:r>
              <a:rPr lang="en-CA" sz="1700" dirty="0" err="1"/>
              <a:t>emPAI</a:t>
            </a:r>
            <a:r>
              <a:rPr lang="en-CA" sz="1700" dirty="0"/>
              <a:t> value at least twice that of the previous adjacent blank run when the </a:t>
            </a:r>
            <a:r>
              <a:rPr lang="en-CA" sz="1700" dirty="0" err="1"/>
              <a:t>emPAI</a:t>
            </a:r>
            <a:r>
              <a:rPr lang="en-CA" sz="1700" dirty="0"/>
              <a:t> value of the previous blank run &gt;1 due to </a:t>
            </a:r>
            <a:r>
              <a:rPr lang="en-CA" sz="1700"/>
              <a:t>carryover </a:t>
            </a:r>
            <a:endParaRPr lang="en-CA" sz="1700" dirty="0"/>
          </a:p>
          <a:p>
            <a:pPr lvl="1"/>
            <a:r>
              <a:rPr lang="en-CA" sz="1700" dirty="0"/>
              <a:t>Repeated jigsaw cleanups and LC-MS/MS analyses of samples were performed after blank runs showing </a:t>
            </a:r>
            <a:r>
              <a:rPr lang="en-CA" sz="1700" dirty="0" err="1"/>
              <a:t>emPAI</a:t>
            </a:r>
            <a:r>
              <a:rPr lang="en-CA" sz="1700" dirty="0"/>
              <a:t> values &gt;</a:t>
            </a:r>
            <a:r>
              <a:rPr lang="en-CA" sz="1700"/>
              <a:t>1 </a:t>
            </a:r>
            <a:endParaRPr lang="en-CA" sz="1700" dirty="0"/>
          </a:p>
          <a:p>
            <a:pPr lvl="1"/>
            <a:r>
              <a:rPr lang="en-CA" sz="1700" dirty="0"/>
              <a:t>If the adjacent previous blank run had no significant flagella identified (less than two specific peptides)  and the </a:t>
            </a:r>
            <a:r>
              <a:rPr lang="en-CA" sz="1700" dirty="0" err="1"/>
              <a:t>emPAI</a:t>
            </a:r>
            <a:r>
              <a:rPr lang="en-CA" sz="1700" dirty="0"/>
              <a:t> value of the subsequent sample run was 0.10-0.99 due to low flagella production from  “sluggish” isolates, repeat testing should be performed with a higher sample amount to obtain an </a:t>
            </a:r>
            <a:r>
              <a:rPr lang="en-CA" sz="1700" dirty="0" err="1"/>
              <a:t>emPAI</a:t>
            </a:r>
            <a:r>
              <a:rPr lang="en-CA" sz="1700" dirty="0"/>
              <a:t> value ≥1.</a:t>
            </a: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2961174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12</a:t>
            </a:fld>
            <a:endParaRPr lang="en-US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8340000"/>
              </p:ext>
            </p:extLst>
          </p:nvPr>
        </p:nvGraphicFramePr>
        <p:xfrm>
          <a:off x="832104" y="1969401"/>
          <a:ext cx="7264071" cy="30711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7802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1479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77124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296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CA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800" kern="1200">
                          <a:effectLst/>
                        </a:rPr>
                        <a:t>Serotyping</a:t>
                      </a:r>
                      <a:endParaRPr lang="en-CA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800" kern="1200">
                          <a:effectLst/>
                        </a:rPr>
                        <a:t>LC-MS/MS-based MS-H</a:t>
                      </a:r>
                      <a:endParaRPr lang="en-CA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082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800" kern="1200" dirty="0">
                          <a:effectLst/>
                        </a:rPr>
                        <a:t>Number of isolates</a:t>
                      </a:r>
                      <a:endParaRPr lang="en-CA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800" kern="1200">
                          <a:effectLst/>
                        </a:rPr>
                        <a:t>302</a:t>
                      </a:r>
                      <a:endParaRPr lang="en-CA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800" kern="1200">
                          <a:effectLst/>
                        </a:rPr>
                        <a:t>302</a:t>
                      </a:r>
                      <a:endParaRPr lang="en-CA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082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800" kern="1200">
                          <a:effectLst/>
                        </a:rPr>
                        <a:t>Motility induction</a:t>
                      </a:r>
                      <a:endParaRPr lang="en-CA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800" kern="1200">
                          <a:effectLst/>
                        </a:rPr>
                        <a:t>Routine</a:t>
                      </a:r>
                      <a:endParaRPr lang="en-CA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800" kern="1200">
                          <a:effectLst/>
                        </a:rPr>
                        <a:t>No</a:t>
                      </a:r>
                      <a:endParaRPr lang="en-CA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082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800" kern="1200">
                          <a:effectLst/>
                        </a:rPr>
                        <a:t>Accurately </a:t>
                      </a:r>
                      <a:r>
                        <a:rPr lang="en-CA" sz="1800" kern="1200" smtClean="0">
                          <a:effectLst/>
                        </a:rPr>
                        <a:t>identified</a:t>
                      </a:r>
                      <a:endParaRPr lang="en-CA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800" kern="1200" dirty="0" smtClean="0">
                          <a:effectLst/>
                        </a:rPr>
                        <a:t>253</a:t>
                      </a:r>
                      <a:endParaRPr lang="en-CA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800" kern="1200" dirty="0" smtClean="0">
                          <a:effectLst/>
                        </a:rPr>
                        <a:t>289 </a:t>
                      </a:r>
                      <a:endParaRPr lang="en-CA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082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800" kern="1200">
                          <a:effectLst/>
                        </a:rPr>
                        <a:t>Inaccurately identified</a:t>
                      </a:r>
                      <a:endParaRPr lang="en-CA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800" kern="1200" dirty="0" smtClean="0">
                          <a:effectLst/>
                        </a:rPr>
                        <a:t>49</a:t>
                      </a:r>
                      <a:endParaRPr lang="en-CA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800" kern="1200" dirty="0" smtClean="0">
                          <a:effectLst/>
                        </a:rPr>
                        <a:t>13</a:t>
                      </a:r>
                      <a:endParaRPr lang="en-CA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082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800" kern="1200" smtClean="0">
                          <a:effectLst/>
                        </a:rPr>
                        <a:t>Accuracy, </a:t>
                      </a:r>
                      <a:r>
                        <a:rPr lang="en-CA" sz="1800" kern="1200">
                          <a:effectLst/>
                        </a:rPr>
                        <a:t>(%)</a:t>
                      </a:r>
                      <a:endParaRPr lang="en-CA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800" kern="1200">
                          <a:effectLst/>
                        </a:rPr>
                        <a:t>253/302 (83.8%)</a:t>
                      </a:r>
                      <a:endParaRPr lang="en-CA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800" kern="1200" dirty="0" smtClean="0">
                          <a:effectLst/>
                        </a:rPr>
                        <a:t>289/302 </a:t>
                      </a:r>
                      <a:r>
                        <a:rPr lang="en-CA" sz="1800" kern="1200" dirty="0">
                          <a:effectLst/>
                        </a:rPr>
                        <a:t>(95.7%)</a:t>
                      </a:r>
                      <a:endParaRPr lang="en-CA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75393" y="906502"/>
            <a:ext cx="16642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smtClean="0">
                <a:ea typeface="Times New Roman" pitchFamily="18" charset="0"/>
                <a:cs typeface="Times New Roman" pitchFamily="18" charset="0"/>
              </a:rPr>
              <a:t>Results</a:t>
            </a:r>
            <a:endParaRPr lang="en-CA" sz="3200" dirty="0"/>
          </a:p>
        </p:txBody>
      </p:sp>
      <p:sp>
        <p:nvSpPr>
          <p:cNvPr id="8" name="Rectangle 7"/>
          <p:cNvSpPr/>
          <p:nvPr/>
        </p:nvSpPr>
        <p:spPr>
          <a:xfrm>
            <a:off x="832104" y="5267782"/>
            <a:ext cx="7264071" cy="353943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n-US" sz="1700" b="1">
                <a:solidFill>
                  <a:srgbClr val="B11F24"/>
                </a:solidFill>
              </a:rPr>
              <a:t>Table </a:t>
            </a:r>
            <a:r>
              <a:rPr lang="en-US" sz="1700" b="1" smtClean="0">
                <a:solidFill>
                  <a:srgbClr val="B11F24"/>
                </a:solidFill>
              </a:rPr>
              <a:t>5. </a:t>
            </a:r>
            <a:r>
              <a:rPr lang="en-US" sz="1700" b="1" smtClean="0"/>
              <a:t>Comparison </a:t>
            </a:r>
            <a:r>
              <a:rPr lang="en-US" sz="1700" b="1"/>
              <a:t>of serotyping and MS-H on 302 clinical </a:t>
            </a:r>
            <a:r>
              <a:rPr lang="en-US" sz="1700" b="1" smtClean="0"/>
              <a:t>isolates.</a:t>
            </a:r>
            <a:endParaRPr lang="en-US" sz="17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13</a:t>
            </a:fld>
            <a:endParaRPr lang="en-US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7596683"/>
              </p:ext>
            </p:extLst>
          </p:nvPr>
        </p:nvGraphicFramePr>
        <p:xfrm>
          <a:off x="128016" y="1116581"/>
          <a:ext cx="8901684" cy="4837849"/>
        </p:xfrm>
        <a:graphic>
          <a:graphicData uri="http://schemas.openxmlformats.org/drawingml/2006/table">
            <a:tbl>
              <a:tblPr firstRow="1" bandRow="1" bandCol="1">
                <a:tableStyleId>{5C22544A-7EE6-4342-B048-85BDC9FD1C3A}</a:tableStyleId>
              </a:tblPr>
              <a:tblGrid>
                <a:gridCol w="194326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34526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17535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43779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899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300" dirty="0">
                          <a:effectLst/>
                        </a:rPr>
                        <a:t>Parameter</a:t>
                      </a:r>
                      <a:endParaRPr lang="en-CA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054" marR="380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300" dirty="0">
                          <a:effectLst/>
                        </a:rPr>
                        <a:t>H Antigen Serotyping</a:t>
                      </a:r>
                      <a:endParaRPr lang="en-CA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054" marR="380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300" dirty="0">
                          <a:effectLst/>
                        </a:rPr>
                        <a:t>MS-H Typing</a:t>
                      </a:r>
                      <a:endParaRPr lang="en-CA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054" marR="380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300">
                          <a:effectLst/>
                        </a:rPr>
                        <a:t>WGS-based H Typing</a:t>
                      </a:r>
                      <a:endParaRPr lang="en-CA" sz="13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054" marR="38054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045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smtClean="0">
                          <a:effectLst/>
                        </a:rPr>
                        <a:t>Diagnostic sensitivity</a:t>
                      </a:r>
                      <a:endParaRPr lang="en-CA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054" marR="380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83.8%</a:t>
                      </a:r>
                      <a:endParaRPr lang="en-CA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054" marR="380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95.7%</a:t>
                      </a:r>
                      <a:endParaRPr lang="en-CA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054" marR="380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dirty="0">
                          <a:effectLst/>
                        </a:rPr>
                        <a:t>82.0</a:t>
                      </a:r>
                      <a:r>
                        <a:rPr lang="en-US" sz="1100" dirty="0" smtClean="0">
                          <a:effectLst/>
                        </a:rPr>
                        <a:t>%</a:t>
                      </a:r>
                      <a:endParaRPr lang="en-CA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054" marR="38054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045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dirty="0">
                          <a:effectLst/>
                        </a:rPr>
                        <a:t>Diagnostic </a:t>
                      </a:r>
                      <a:r>
                        <a:rPr lang="en-US" sz="1100" dirty="0" smtClean="0">
                          <a:effectLst/>
                        </a:rPr>
                        <a:t>specificity</a:t>
                      </a:r>
                      <a:endParaRPr lang="en-CA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054" marR="380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100.0%</a:t>
                      </a:r>
                      <a:endParaRPr lang="en-CA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054" marR="380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100.0%</a:t>
                      </a:r>
                      <a:endParaRPr lang="en-CA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054" marR="380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N/A</a:t>
                      </a:r>
                      <a:endParaRPr lang="en-CA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054" marR="38054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377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dirty="0">
                          <a:effectLst/>
                        </a:rPr>
                        <a:t>Analytical </a:t>
                      </a:r>
                      <a:r>
                        <a:rPr lang="en-US" sz="1100" dirty="0" smtClean="0">
                          <a:effectLst/>
                        </a:rPr>
                        <a:t>sensitivity</a:t>
                      </a:r>
                      <a:endParaRPr lang="en-CA" sz="1100" dirty="0">
                        <a:effectLst/>
                      </a:endParaRPr>
                    </a:p>
                  </a:txBody>
                  <a:tcPr marL="38054" marR="380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Loop culture (high milligram range, ~100 mg)</a:t>
                      </a:r>
                      <a:endParaRPr lang="en-CA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054" marR="380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Sub-single colony (microgram range, ~16.97 µg)</a:t>
                      </a:r>
                      <a:endParaRPr lang="en-CA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054" marR="380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Multiple colonies (low milligram range, ~1 mg)</a:t>
                      </a:r>
                      <a:endParaRPr lang="en-CA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054" marR="38054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045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Analytical specificity</a:t>
                      </a:r>
                      <a:endParaRPr lang="en-CA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054" marR="380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Antibody specific </a:t>
                      </a:r>
                      <a:endParaRPr lang="en-CA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054" marR="380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Amino acid sequence specific</a:t>
                      </a:r>
                      <a:endParaRPr lang="en-CA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054" marR="380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Nucleic acid sequence specific</a:t>
                      </a:r>
                      <a:endParaRPr lang="en-CA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054" marR="38054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317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Phenotypic identification</a:t>
                      </a:r>
                      <a:endParaRPr lang="en-CA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054" marR="380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83.8% identifiable</a:t>
                      </a:r>
                      <a:endParaRPr lang="en-CA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054" marR="380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dirty="0">
                          <a:effectLst/>
                        </a:rPr>
                        <a:t>95.7% identifiable</a:t>
                      </a:r>
                      <a:endParaRPr lang="en-CA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054" marR="380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Not applicable with this platform</a:t>
                      </a:r>
                      <a:endParaRPr lang="en-CA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054" marR="38054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958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Read-out</a:t>
                      </a:r>
                      <a:endParaRPr lang="en-CA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054" marR="380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Subjective agglutination titer observation; from “-” to </a:t>
                      </a:r>
                      <a:r>
                        <a:rPr lang="en-US" sz="1100" smtClean="0">
                          <a:effectLst/>
                        </a:rPr>
                        <a:t>“++++”</a:t>
                      </a:r>
                      <a:endParaRPr lang="en-CA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054" marR="380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emPAI values (0 to 126.6) or sequence coverage (%, 0.0 to 91.0%); one step </a:t>
                      </a:r>
                      <a:endParaRPr lang="en-CA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054" marR="380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dirty="0">
                          <a:effectLst/>
                        </a:rPr>
                        <a:t>100.0% coverage and zero divergence; one step </a:t>
                      </a:r>
                      <a:endParaRPr lang="en-CA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054" marR="38054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045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Motility induction</a:t>
                      </a:r>
                      <a:endParaRPr lang="en-CA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054" marR="380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Routinely required, 2 to 14 days </a:t>
                      </a:r>
                      <a:endParaRPr lang="en-CA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054" marR="380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Not required; 0 days</a:t>
                      </a:r>
                      <a:endParaRPr lang="en-CA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054" marR="380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Not required; 0 days</a:t>
                      </a:r>
                      <a:endParaRPr lang="en-CA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054" marR="38054" marT="0" marB="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045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Rapidity to get result</a:t>
                      </a:r>
                      <a:endParaRPr lang="en-CA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054" marR="380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7 days</a:t>
                      </a:r>
                      <a:endParaRPr lang="en-CA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054" marR="380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4 hr for a single sample</a:t>
                      </a:r>
                      <a:endParaRPr lang="en-CA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054" marR="380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7 days</a:t>
                      </a:r>
                      <a:endParaRPr lang="en-CA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054" marR="38054" marT="0" marB="0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237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Rough strains</a:t>
                      </a:r>
                      <a:endParaRPr lang="en-CA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054" marR="380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Impossible; 0.0% identification</a:t>
                      </a:r>
                      <a:endParaRPr lang="en-CA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054" marR="380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Possible; 100.0% identification</a:t>
                      </a:r>
                      <a:endParaRPr lang="en-CA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054" marR="380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Not phenotypic: not applicable</a:t>
                      </a:r>
                      <a:endParaRPr lang="en-CA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054" marR="38054" marT="0" marB="0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392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Repeatability</a:t>
                      </a:r>
                      <a:endParaRPr lang="en-CA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054" marR="380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100.0%</a:t>
                      </a:r>
                      <a:endParaRPr lang="en-CA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054" marR="380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smtClean="0">
                          <a:effectLst/>
                        </a:rPr>
                        <a:t>100.0</a:t>
                      </a:r>
                      <a:r>
                        <a:rPr lang="en-US" sz="1100">
                          <a:effectLst/>
                        </a:rPr>
                        <a:t>%</a:t>
                      </a:r>
                      <a:endParaRPr lang="en-CA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054" marR="380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smtClean="0">
                          <a:effectLst/>
                        </a:rPr>
                        <a:t>Not </a:t>
                      </a:r>
                      <a:r>
                        <a:rPr lang="en-US" sz="1100">
                          <a:effectLst/>
                        </a:rPr>
                        <a:t>repeated in this study</a:t>
                      </a:r>
                      <a:endParaRPr lang="en-CA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054" marR="38054" marT="0" marB="0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4286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Reproducibility</a:t>
                      </a:r>
                      <a:endParaRPr lang="en-CA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054" marR="380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smtClean="0">
                          <a:effectLst/>
                        </a:rPr>
                        <a:t>Not </a:t>
                      </a:r>
                      <a:r>
                        <a:rPr lang="en-US" sz="1100">
                          <a:effectLst/>
                        </a:rPr>
                        <a:t>performed in this study</a:t>
                      </a:r>
                      <a:endParaRPr lang="en-CA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054" marR="380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95.7</a:t>
                      </a:r>
                      <a:r>
                        <a:rPr lang="en-US" sz="1100" smtClean="0">
                          <a:effectLst/>
                        </a:rPr>
                        <a:t>%</a:t>
                      </a:r>
                      <a:endParaRPr lang="en-CA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054" marR="380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Not formally tested in this study due to high cost</a:t>
                      </a:r>
                      <a:endParaRPr lang="en-CA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054" marR="38054" marT="0" marB="0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5958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Throughput</a:t>
                      </a:r>
                      <a:endParaRPr lang="en-CA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054" marR="380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Manually, 20 isolates per day with multiple reactions per isolate</a:t>
                      </a:r>
                      <a:endParaRPr lang="en-CA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054" marR="380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Mainly automatic, 42 isolates per week with single detection per isolate</a:t>
                      </a:r>
                      <a:endParaRPr lang="en-CA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054" marR="380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Mainly automatic, 24 isolates per week with single detection per isolate</a:t>
                      </a:r>
                      <a:endParaRPr lang="en-CA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054" marR="38054" marT="0" marB="0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045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Sample Preparation</a:t>
                      </a:r>
                      <a:endParaRPr lang="en-CA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054" marR="380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Multiple steps</a:t>
                      </a:r>
                      <a:endParaRPr lang="en-CA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054" marR="380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smtClean="0">
                          <a:effectLst/>
                        </a:rPr>
                        <a:t>Single </a:t>
                      </a:r>
                      <a:r>
                        <a:rPr lang="en-US" sz="1100">
                          <a:effectLst/>
                        </a:rPr>
                        <a:t>step</a:t>
                      </a:r>
                      <a:endParaRPr lang="en-CA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054" marR="380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Multiple steps</a:t>
                      </a:r>
                      <a:endParaRPr lang="en-CA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054" marR="38054" marT="0" marB="0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369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Consumables and labor used </a:t>
                      </a:r>
                      <a:endParaRPr lang="en-CA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054" marR="380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$12 per strain; multiple days of labor</a:t>
                      </a:r>
                      <a:endParaRPr lang="en-CA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054" marR="380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$9 per strain; half hour of labor</a:t>
                      </a:r>
                      <a:endParaRPr lang="en-CA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054" marR="380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$50 per strain; half day of labor</a:t>
                      </a:r>
                      <a:endParaRPr lang="en-CA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054" marR="38054" marT="0" marB="0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3929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System suitability</a:t>
                      </a:r>
                      <a:endParaRPr lang="en-CA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054" marR="380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dirty="0">
                          <a:effectLst/>
                        </a:rPr>
                        <a:t>Reference labs with antisera or antibody production</a:t>
                      </a:r>
                      <a:endParaRPr lang="en-CA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054" marR="380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dirty="0">
                          <a:effectLst/>
                        </a:rPr>
                        <a:t>Institutions or service labs with MS capability </a:t>
                      </a:r>
                      <a:endParaRPr lang="en-CA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054" marR="380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dirty="0">
                          <a:effectLst/>
                        </a:rPr>
                        <a:t>Institutions or service labs with WGS capability</a:t>
                      </a:r>
                      <a:endParaRPr lang="en-CA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054" marR="38054" marT="0" marB="0"/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0" y="562583"/>
            <a:ext cx="157286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000" b="1" smtClean="0"/>
              <a:t>Results</a:t>
            </a:r>
            <a:endParaRPr lang="en-CA" sz="3000" dirty="0"/>
          </a:p>
        </p:txBody>
      </p:sp>
      <p:sp>
        <p:nvSpPr>
          <p:cNvPr id="5" name="Rectangle 4"/>
          <p:cNvSpPr/>
          <p:nvPr/>
        </p:nvSpPr>
        <p:spPr>
          <a:xfrm>
            <a:off x="2825407" y="6030734"/>
            <a:ext cx="3763651" cy="353943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n-US" sz="1700" b="1">
                <a:solidFill>
                  <a:srgbClr val="B11F24"/>
                </a:solidFill>
              </a:rPr>
              <a:t>Table </a:t>
            </a:r>
            <a:r>
              <a:rPr lang="en-US" sz="1700" b="1" smtClean="0">
                <a:solidFill>
                  <a:srgbClr val="B11F24"/>
                </a:solidFill>
              </a:rPr>
              <a:t>6. </a:t>
            </a:r>
            <a:r>
              <a:rPr lang="en-US" sz="1700" b="1" smtClean="0"/>
              <a:t>Performance Comparison.</a:t>
            </a:r>
            <a:endParaRPr lang="en-US" sz="1700" b="1"/>
          </a:p>
        </p:txBody>
      </p:sp>
    </p:spTree>
    <p:extLst>
      <p:ext uri="{BB962C8B-B14F-4D97-AF65-F5344CB8AC3E}">
        <p14:creationId xmlns:p14="http://schemas.microsoft.com/office/powerpoint/2010/main" val="3655249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4294967295"/>
          </p:nvPr>
        </p:nvSpPr>
        <p:spPr>
          <a:xfrm>
            <a:off x="439272" y="1281593"/>
            <a:ext cx="8122838" cy="4693804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MS-H typing is faster and more accurate than traditional H </a:t>
            </a:r>
            <a:r>
              <a:rPr lang="en-US"/>
              <a:t>antigen </a:t>
            </a:r>
            <a:r>
              <a:rPr lang="en-US" smtClean="0"/>
              <a:t>serotyping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MS-H typing should be very useful during </a:t>
            </a:r>
            <a:r>
              <a:rPr lang="en-US" i="1" dirty="0"/>
              <a:t>E. </a:t>
            </a:r>
            <a:r>
              <a:rPr lang="en-US" i="1"/>
              <a:t>coli </a:t>
            </a:r>
            <a:r>
              <a:rPr lang="en-US" smtClean="0"/>
              <a:t>outbreaks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MS-H typing can be extended to other bacteria</a:t>
            </a:r>
          </a:p>
          <a:p>
            <a:endParaRPr lang="en-US" dirty="0"/>
          </a:p>
          <a:p>
            <a:pPr marL="0" indent="0">
              <a:buNone/>
            </a:pPr>
            <a:r>
              <a:rPr lang="en-CA" sz="1800" dirty="0"/>
              <a:t> </a:t>
            </a:r>
            <a:r>
              <a:rPr lang="en-CA" sz="1800" dirty="0" smtClean="0"/>
              <a:t>“…</a:t>
            </a:r>
            <a:r>
              <a:rPr lang="en-CA" sz="1800" i="1" dirty="0" smtClean="0"/>
              <a:t>it </a:t>
            </a:r>
            <a:r>
              <a:rPr lang="en-CA" sz="1800" i="1" dirty="0"/>
              <a:t>is apparent that clinical microbiology </a:t>
            </a:r>
            <a:r>
              <a:rPr lang="en-CA" sz="1800" i="1" dirty="0" smtClean="0"/>
              <a:t>laboratories </a:t>
            </a:r>
            <a:r>
              <a:rPr lang="en-CA" sz="1800" i="1" dirty="0"/>
              <a:t>may soon experience a second wave of MS </a:t>
            </a:r>
            <a:r>
              <a:rPr lang="en-CA" sz="1800" i="1" dirty="0" smtClean="0"/>
              <a:t>technology </a:t>
            </a:r>
            <a:r>
              <a:rPr lang="en-CA" sz="1800" i="1" dirty="0"/>
              <a:t>(LC-MS/MS), after the revolutionary first wave of </a:t>
            </a:r>
            <a:r>
              <a:rPr lang="en-CA" sz="1800" i="1" dirty="0" smtClean="0"/>
              <a:t>MALDI-TOF-MS</a:t>
            </a:r>
            <a:r>
              <a:rPr lang="en-CA" sz="1800" i="1" smtClean="0"/>
              <a:t>”  </a:t>
            </a:r>
            <a:r>
              <a:rPr lang="en-CA" sz="1800" smtClean="0"/>
              <a:t>(quoted </a:t>
            </a:r>
            <a:r>
              <a:rPr lang="en-CA" sz="1800" dirty="0" smtClean="0"/>
              <a:t>from C</a:t>
            </a:r>
            <a:r>
              <a:rPr lang="en-CA" sz="1800" dirty="0"/>
              <a:t>. Lowe and M. L. DeMarco. Editorial: Ready, Set, Type! Proteomics vs Agglutination for </a:t>
            </a:r>
            <a:r>
              <a:rPr lang="en-CA" sz="1800" i="1" dirty="0"/>
              <a:t>Escherichia coli </a:t>
            </a:r>
            <a:r>
              <a:rPr lang="en-CA" sz="1800" dirty="0"/>
              <a:t>H Antigen Conﬁrmation. Clinical </a:t>
            </a:r>
            <a:r>
              <a:rPr lang="en-CA" sz="1800"/>
              <a:t>Chemistry </a:t>
            </a:r>
            <a:r>
              <a:rPr lang="en-CA" sz="1800" smtClean="0"/>
              <a:t>2016; 62: 793)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3716" y="816335"/>
            <a:ext cx="277706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latin typeface="+mj-lt"/>
              </a:rPr>
              <a:t>Conclusions</a:t>
            </a:r>
            <a:endParaRPr lang="en-US" sz="30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43101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850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25" y="1009009"/>
            <a:ext cx="2720451" cy="517963"/>
          </a:xfrm>
        </p:spPr>
        <p:txBody>
          <a:bodyPr>
            <a:no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760021" y="1745673"/>
            <a:ext cx="7362004" cy="4125191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CA" sz="3200" i="1" dirty="0"/>
              <a:t>Escherichia coli </a:t>
            </a:r>
            <a:r>
              <a:rPr lang="en-CA" sz="3200" dirty="0"/>
              <a:t>(</a:t>
            </a:r>
            <a:r>
              <a:rPr lang="en-US" sz="3200" i="1" dirty="0"/>
              <a:t>E. coli</a:t>
            </a:r>
            <a:r>
              <a:rPr lang="en-US" sz="3200" dirty="0"/>
              <a:t>)</a:t>
            </a:r>
          </a:p>
          <a:p>
            <a:pPr marL="0" indent="0">
              <a:buNone/>
            </a:pPr>
            <a:endParaRPr lang="en-US" sz="1000" i="1" dirty="0" smtClean="0"/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2900" dirty="0"/>
              <a:t>Common bacteria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2900" dirty="0" smtClean="0"/>
              <a:t>Most </a:t>
            </a:r>
            <a:r>
              <a:rPr lang="en-US" sz="2900" dirty="0"/>
              <a:t>are non-pathogenic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2900" dirty="0" smtClean="0"/>
              <a:t>Pathogenic </a:t>
            </a:r>
            <a:r>
              <a:rPr lang="en-US" sz="2900" dirty="0"/>
              <a:t>strains can be deadly to humans</a:t>
            </a:r>
          </a:p>
          <a:p>
            <a:pPr lvl="1"/>
            <a:endParaRPr lang="en-US" sz="2200" dirty="0" smtClean="0"/>
          </a:p>
          <a:p>
            <a:pPr marL="0" indent="0">
              <a:buNone/>
            </a:pPr>
            <a:r>
              <a:rPr lang="en-US" sz="3200" dirty="0"/>
              <a:t>How are pathogenic </a:t>
            </a:r>
            <a:r>
              <a:rPr lang="en-US" sz="3200" i="1" dirty="0"/>
              <a:t>E. coli </a:t>
            </a:r>
            <a:r>
              <a:rPr lang="en-US" sz="3200" dirty="0"/>
              <a:t>typically detected?</a:t>
            </a:r>
          </a:p>
          <a:p>
            <a:pPr marL="0" indent="0">
              <a:buNone/>
            </a:pPr>
            <a:endParaRPr lang="en-US" sz="1000" i="1" dirty="0"/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2900" i="1" dirty="0"/>
              <a:t>E. coli </a:t>
            </a:r>
            <a:r>
              <a:rPr lang="en-US" sz="2900" dirty="0"/>
              <a:t>is isolated from food/liquid or biological matrices (e.g. stool)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2900" dirty="0" smtClean="0"/>
              <a:t>Cultures </a:t>
            </a:r>
            <a:r>
              <a:rPr lang="en-US" sz="2900" dirty="0"/>
              <a:t>are identified (i.e. “typed”) by characterizing biomarkers such as O antigens (lipopolysaccharides) and H antigens (flagella)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2900" dirty="0" err="1" smtClean="0"/>
              <a:t>Pathogenicity</a:t>
            </a:r>
            <a:r>
              <a:rPr lang="en-US" sz="2900" dirty="0" smtClean="0"/>
              <a:t> </a:t>
            </a:r>
            <a:r>
              <a:rPr lang="en-US" sz="2900" dirty="0"/>
              <a:t>can be determined by detecting </a:t>
            </a:r>
            <a:r>
              <a:rPr lang="en-US" sz="2900" i="1" dirty="0"/>
              <a:t>E. coli </a:t>
            </a:r>
            <a:r>
              <a:rPr lang="en-US" sz="2900" dirty="0"/>
              <a:t>toxins</a:t>
            </a:r>
            <a:r>
              <a:rPr lang="en-US" sz="2900" i="1" dirty="0"/>
              <a:t> </a:t>
            </a:r>
            <a:r>
              <a:rPr lang="en-US" sz="2900" dirty="0"/>
              <a:t>through PCR or ELISA 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2900" dirty="0"/>
              <a:t>Serotyping is the current gold standard for categorizing </a:t>
            </a:r>
            <a:r>
              <a:rPr lang="en-US" sz="2900" i="1" dirty="0"/>
              <a:t>E. coli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19886" y="828196"/>
            <a:ext cx="8554842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500" b="1" dirty="0" smtClean="0"/>
              <a:t>Workflow of traditional </a:t>
            </a:r>
            <a:r>
              <a:rPr lang="en-CA" sz="2500" b="1" i="1" dirty="0" smtClean="0"/>
              <a:t>E. coli </a:t>
            </a:r>
            <a:r>
              <a:rPr lang="en-CA" sz="2500" b="1" dirty="0" smtClean="0"/>
              <a:t>identification </a:t>
            </a:r>
            <a:r>
              <a:rPr lang="en-CA" sz="2500" b="1" smtClean="0"/>
              <a:t>and typing</a:t>
            </a:r>
            <a:endParaRPr lang="en-CA" sz="25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30" t="4777" r="13673" b="15293"/>
          <a:stretch/>
        </p:blipFill>
        <p:spPr bwMode="auto">
          <a:xfrm>
            <a:off x="1969842" y="1537920"/>
            <a:ext cx="5721876" cy="337824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2094200" y="5372613"/>
            <a:ext cx="5597518" cy="1015663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n-US" sz="1500" b="1" smtClean="0">
                <a:solidFill>
                  <a:srgbClr val="B11F24"/>
                </a:solidFill>
                <a:latin typeface="Arial Narrow" panose="020B0606020202030204" pitchFamily="34" charset="0"/>
              </a:rPr>
              <a:t>Figure 1 (</a:t>
            </a:r>
            <a:r>
              <a:rPr lang="en-US" sz="1500" b="1">
                <a:solidFill>
                  <a:srgbClr val="B11F24"/>
                </a:solidFill>
                <a:latin typeface="Arial Narrow" panose="020B0606020202030204" pitchFamily="34" charset="0"/>
              </a:rPr>
              <a:t>Editorial</a:t>
            </a:r>
            <a:r>
              <a:rPr lang="en-US" sz="1500" b="1" smtClean="0">
                <a:solidFill>
                  <a:srgbClr val="B11F24"/>
                </a:solidFill>
                <a:latin typeface="Arial Narrow" panose="020B0606020202030204" pitchFamily="34" charset="0"/>
              </a:rPr>
              <a:t>). </a:t>
            </a:r>
            <a:r>
              <a:rPr lang="en-US" sz="1500" b="1">
                <a:latin typeface="Arial Narrow" panose="020B0606020202030204" pitchFamily="34" charset="0"/>
              </a:rPr>
              <a:t>Investigation of an </a:t>
            </a:r>
            <a:r>
              <a:rPr lang="en-US" sz="1500" b="1" i="1">
                <a:latin typeface="Arial Narrow" panose="020B0606020202030204" pitchFamily="34" charset="0"/>
              </a:rPr>
              <a:t>E. coli </a:t>
            </a:r>
            <a:r>
              <a:rPr lang="en-US" sz="1500" b="1">
                <a:latin typeface="Arial Narrow" panose="020B0606020202030204" pitchFamily="34" charset="0"/>
              </a:rPr>
              <a:t>outbreak (adapted from http://</a:t>
            </a:r>
            <a:r>
              <a:rPr lang="en-US" sz="1500" b="1" smtClean="0">
                <a:latin typeface="Arial Narrow" panose="020B0606020202030204" pitchFamily="34" charset="0"/>
              </a:rPr>
              <a:t>www.cdc.gov/ecoli/reporting-timeline.html)</a:t>
            </a:r>
            <a:r>
              <a:rPr lang="en-US" sz="1500" smtClean="0">
                <a:latin typeface="Arial Narrow" panose="020B0606020202030204" pitchFamily="34" charset="0"/>
              </a:rPr>
              <a:t>. </a:t>
            </a:r>
          </a:p>
          <a:p>
            <a:r>
              <a:rPr lang="en-CA" sz="1500" smtClean="0">
                <a:latin typeface="Arial Narrow" panose="020B0606020202030204" pitchFamily="34" charset="0"/>
              </a:rPr>
              <a:t>Lowe </a:t>
            </a:r>
            <a:r>
              <a:rPr lang="en-CA" sz="1500">
                <a:latin typeface="Arial Narrow" panose="020B0606020202030204" pitchFamily="34" charset="0"/>
              </a:rPr>
              <a:t>C and DeMarco ML. Ready, Set, Type! Proteomics vs Agglutination </a:t>
            </a:r>
            <a:r>
              <a:rPr lang="en-CA" sz="1500" smtClean="0">
                <a:latin typeface="Arial Narrow" panose="020B0606020202030204" pitchFamily="34" charset="0"/>
              </a:rPr>
              <a:t>for </a:t>
            </a:r>
            <a:r>
              <a:rPr lang="en-CA" sz="1500" i="1" smtClean="0">
                <a:latin typeface="Arial Narrow" panose="020B0606020202030204" pitchFamily="34" charset="0"/>
              </a:rPr>
              <a:t>Escherichia </a:t>
            </a:r>
            <a:r>
              <a:rPr lang="en-CA" sz="1500" i="1">
                <a:latin typeface="Arial Narrow" panose="020B0606020202030204" pitchFamily="34" charset="0"/>
              </a:rPr>
              <a:t>coli </a:t>
            </a:r>
            <a:r>
              <a:rPr lang="en-CA" sz="1500">
                <a:latin typeface="Arial Narrow" panose="020B0606020202030204" pitchFamily="34" charset="0"/>
              </a:rPr>
              <a:t>H Antigen </a:t>
            </a:r>
            <a:r>
              <a:rPr lang="en-CA" sz="1500" smtClean="0">
                <a:latin typeface="Arial Narrow" panose="020B0606020202030204" pitchFamily="34" charset="0"/>
              </a:rPr>
              <a:t>Confirmation. Clinical Chemistry 2016; 62: 793.</a:t>
            </a:r>
            <a:endParaRPr lang="en-US" sz="1500" i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5112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361581" y="2566696"/>
            <a:ext cx="740449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CA" sz="3000" dirty="0" smtClean="0">
                <a:latin typeface="Arial"/>
                <a:cs typeface="Arial"/>
              </a:rPr>
              <a:t>What </a:t>
            </a:r>
            <a:r>
              <a:rPr lang="en-CA" sz="3000" dirty="0">
                <a:latin typeface="Arial"/>
                <a:cs typeface="Arial"/>
              </a:rPr>
              <a:t>are the common </a:t>
            </a:r>
            <a:r>
              <a:rPr lang="en-CA" sz="3000" dirty="0" smtClean="0">
                <a:latin typeface="Arial"/>
                <a:cs typeface="Arial"/>
              </a:rPr>
              <a:t>problems in </a:t>
            </a:r>
            <a:r>
              <a:rPr lang="en-CA" sz="3000" dirty="0">
                <a:latin typeface="Arial"/>
                <a:cs typeface="Arial"/>
              </a:rPr>
              <a:t>serotyping of </a:t>
            </a:r>
            <a:r>
              <a:rPr lang="en-CA" sz="3000" i="1" dirty="0">
                <a:latin typeface="Arial"/>
                <a:cs typeface="Arial"/>
              </a:rPr>
              <a:t>E. coli</a:t>
            </a:r>
            <a:r>
              <a:rPr lang="en-CA" sz="3000" dirty="0">
                <a:latin typeface="Arial"/>
                <a:cs typeface="Arial"/>
              </a:rPr>
              <a:t>?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45880" y="913329"/>
            <a:ext cx="7250202" cy="747396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mtClean="0"/>
              <a:t>Question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4684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44351" y="648000"/>
            <a:ext cx="745588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000" b="1" dirty="0">
                <a:latin typeface="Arial"/>
                <a:ea typeface="+mj-ea"/>
                <a:cs typeface="Arial"/>
              </a:rPr>
              <a:t>Common</a:t>
            </a:r>
            <a:r>
              <a:rPr lang="en-CA" sz="2400" dirty="0" smtClean="0"/>
              <a:t> </a:t>
            </a:r>
            <a:r>
              <a:rPr lang="en-CA" sz="3000" b="1" dirty="0">
                <a:latin typeface="Arial"/>
                <a:ea typeface="+mj-ea"/>
                <a:cs typeface="Arial"/>
              </a:rPr>
              <a:t>problems of </a:t>
            </a:r>
            <a:r>
              <a:rPr lang="en-CA" sz="3000" b="1" i="1" dirty="0">
                <a:latin typeface="Arial"/>
                <a:ea typeface="+mj-ea"/>
                <a:cs typeface="Arial"/>
              </a:rPr>
              <a:t>E. coli </a:t>
            </a:r>
            <a:r>
              <a:rPr lang="en-CA" sz="3000" b="1" dirty="0">
                <a:latin typeface="Arial"/>
                <a:ea typeface="+mj-ea"/>
                <a:cs typeface="Arial"/>
              </a:rPr>
              <a:t>serotyping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76072" y="1234440"/>
            <a:ext cx="8353273" cy="5053361"/>
          </a:xfrm>
          <a:prstGeom prst="rect">
            <a:avLst/>
          </a:prstGeom>
        </p:spPr>
        <p:txBody>
          <a:bodyPr vert="horz" lIns="91440" tIns="45720" rIns="91440" bIns="45720" rtlCol="0">
            <a:normAutofit fontScale="3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SzPct val="70000"/>
              <a:buFont typeface="Courier New"/>
              <a:buChar char="o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CA" sz="7700" dirty="0"/>
              <a:t>Too many serotypes</a:t>
            </a:r>
          </a:p>
          <a:p>
            <a:pPr lvl="1">
              <a:lnSpc>
                <a:spcPct val="120000"/>
              </a:lnSpc>
            </a:pPr>
            <a:r>
              <a:rPr lang="en-US" sz="5800" dirty="0" smtClean="0"/>
              <a:t>182 </a:t>
            </a:r>
            <a:r>
              <a:rPr lang="en-US" sz="5800" dirty="0"/>
              <a:t>O types (O1 to O188; </a:t>
            </a:r>
            <a:r>
              <a:rPr lang="pt-BR" sz="5800" dirty="0"/>
              <a:t>O31, O47, O67, O72, O94, and O122 have been </a:t>
            </a:r>
            <a:r>
              <a:rPr lang="en-CA" sz="5800" dirty="0"/>
              <a:t>withdrawn)</a:t>
            </a:r>
            <a:endParaRPr lang="en-US" sz="5800" dirty="0"/>
          </a:p>
          <a:p>
            <a:pPr lvl="1">
              <a:lnSpc>
                <a:spcPct val="120000"/>
              </a:lnSpc>
            </a:pPr>
            <a:r>
              <a:rPr lang="en-US" sz="5800" dirty="0"/>
              <a:t>53 H types (H1 to H56; </a:t>
            </a:r>
            <a:r>
              <a:rPr lang="en-CA" sz="5800" dirty="0"/>
              <a:t>H13, H22, and H50 have been withdrawn)</a:t>
            </a:r>
            <a:endParaRPr lang="en-US" sz="5800" dirty="0"/>
          </a:p>
          <a:p>
            <a:pPr lvl="1">
              <a:lnSpc>
                <a:spcPct val="120000"/>
              </a:lnSpc>
            </a:pPr>
            <a:r>
              <a:rPr lang="en-US" sz="5800" dirty="0"/>
              <a:t>Some serotypes are very similar (e.g. H11 and H21)</a:t>
            </a:r>
            <a:endParaRPr lang="en-US" sz="5800" dirty="0" smtClean="0"/>
          </a:p>
          <a:p>
            <a:pPr lvl="1">
              <a:lnSpc>
                <a:spcPct val="120000"/>
              </a:lnSpc>
            </a:pPr>
            <a:r>
              <a:rPr lang="en-US" sz="5800" dirty="0" smtClean="0"/>
              <a:t>It is challenging </a:t>
            </a:r>
            <a:r>
              <a:rPr lang="en-US" sz="5800" dirty="0"/>
              <a:t>to produce specific antisera against so many serotypes</a:t>
            </a:r>
          </a:p>
          <a:p>
            <a:pPr lvl="1"/>
            <a:endParaRPr lang="en-US" sz="2900" dirty="0" smtClean="0"/>
          </a:p>
          <a:p>
            <a:pPr marL="0" indent="0">
              <a:buFont typeface="Arial"/>
              <a:buNone/>
            </a:pPr>
            <a:r>
              <a:rPr lang="en-US" sz="7700" dirty="0"/>
              <a:t>Too laborious and </a:t>
            </a:r>
            <a:r>
              <a:rPr lang="en-US" sz="7700" dirty="0" smtClean="0"/>
              <a:t>time-consuming</a:t>
            </a:r>
            <a:endParaRPr lang="en-US" sz="2700" i="1" dirty="0" smtClean="0"/>
          </a:p>
          <a:p>
            <a:pPr lvl="1">
              <a:lnSpc>
                <a:spcPct val="120000"/>
              </a:lnSpc>
            </a:pPr>
            <a:r>
              <a:rPr lang="en-US" sz="5800" dirty="0"/>
              <a:t>Serotyping procedures are mainly performed by hands</a:t>
            </a:r>
          </a:p>
          <a:p>
            <a:pPr lvl="1">
              <a:lnSpc>
                <a:spcPct val="120000"/>
              </a:lnSpc>
            </a:pPr>
            <a:r>
              <a:rPr lang="en-US" sz="5800" dirty="0" smtClean="0"/>
              <a:t>Many </a:t>
            </a:r>
            <a:r>
              <a:rPr lang="en-US" sz="5800" dirty="0"/>
              <a:t>agglutination cycles must be performed to gradually narrow down the serotype: from multivalent antisera pools to monovalent antisera</a:t>
            </a:r>
          </a:p>
          <a:p>
            <a:pPr lvl="1">
              <a:lnSpc>
                <a:spcPct val="120000"/>
              </a:lnSpc>
            </a:pPr>
            <a:r>
              <a:rPr lang="en-US" sz="5800" dirty="0" smtClean="0"/>
              <a:t>Motility </a:t>
            </a:r>
            <a:r>
              <a:rPr lang="en-US" sz="5800" dirty="0"/>
              <a:t>induction must be performed to induce flagella growth and optimize H antigen/antisera reactions</a:t>
            </a:r>
          </a:p>
        </p:txBody>
      </p:sp>
    </p:spTree>
    <p:extLst>
      <p:ext uri="{BB962C8B-B14F-4D97-AF65-F5344CB8AC3E}">
        <p14:creationId xmlns:p14="http://schemas.microsoft.com/office/powerpoint/2010/main" val="2222155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140129" y="2566696"/>
            <a:ext cx="702671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3000" dirty="0" smtClean="0">
                <a:cs typeface="Arial"/>
              </a:rPr>
              <a:t>Which </a:t>
            </a:r>
            <a:r>
              <a:rPr lang="en-US" sz="3000" dirty="0">
                <a:cs typeface="Arial"/>
              </a:rPr>
              <a:t>problem should be </a:t>
            </a:r>
            <a:r>
              <a:rPr lang="en-US" sz="3000" dirty="0" smtClean="0">
                <a:cs typeface="Arial"/>
              </a:rPr>
              <a:t>targeted </a:t>
            </a:r>
            <a:r>
              <a:rPr lang="en-US" sz="3000" dirty="0">
                <a:cs typeface="Arial"/>
              </a:rPr>
              <a:t>first in </a:t>
            </a:r>
            <a:r>
              <a:rPr lang="en-US" sz="3000" i="1" dirty="0">
                <a:cs typeface="Arial"/>
              </a:rPr>
              <a:t>E. coli </a:t>
            </a:r>
            <a:r>
              <a:rPr lang="en-US" sz="3000" dirty="0">
                <a:cs typeface="Arial"/>
              </a:rPr>
              <a:t>typing?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45880" y="913329"/>
            <a:ext cx="7250202" cy="747396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mtClean="0"/>
              <a:t>Question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7049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84955" y="704088"/>
            <a:ext cx="78518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b="1" dirty="0">
                <a:latin typeface="Arial"/>
                <a:ea typeface="+mj-ea"/>
                <a:cs typeface="Arial"/>
              </a:rPr>
              <a:t>Why focus on H antigen for MS in the paper?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02025" y="1330560"/>
            <a:ext cx="8157882" cy="57248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SzPct val="70000"/>
              <a:buFont typeface="Courier New"/>
              <a:buChar char="o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CA" sz="2000" dirty="0"/>
              <a:t>H </a:t>
            </a:r>
            <a:r>
              <a:rPr lang="en-CA" sz="2000" dirty="0" smtClean="0"/>
              <a:t>typing: most </a:t>
            </a:r>
            <a:r>
              <a:rPr lang="en-CA" sz="2000" dirty="0"/>
              <a:t>time-consuming and difficult part of </a:t>
            </a:r>
            <a:r>
              <a:rPr lang="en-CA" sz="2000" i="1" dirty="0"/>
              <a:t>E. coli </a:t>
            </a:r>
            <a:r>
              <a:rPr lang="en-CA" sz="2000" dirty="0"/>
              <a:t>serotyping</a:t>
            </a:r>
          </a:p>
          <a:p>
            <a:pPr lvl="1"/>
            <a:r>
              <a:rPr lang="en-CA" sz="1800" dirty="0" smtClean="0"/>
              <a:t>Motility </a:t>
            </a:r>
            <a:r>
              <a:rPr lang="en-CA" sz="1800" dirty="0"/>
              <a:t>induction can be time-consuming as some isolates are </a:t>
            </a:r>
            <a:r>
              <a:rPr lang="en-CA" sz="1800" dirty="0" smtClean="0"/>
              <a:t>non-motile</a:t>
            </a:r>
            <a:endParaRPr lang="en-US" sz="1800" dirty="0"/>
          </a:p>
          <a:p>
            <a:pPr lvl="1"/>
            <a:r>
              <a:rPr lang="en-CA" sz="1800" dirty="0"/>
              <a:t>H typing is more difficult to achieve than O typing due to the nature of the antigens, and because “H type undetermined” isolates often </a:t>
            </a:r>
            <a:r>
              <a:rPr lang="en-CA" sz="1800" dirty="0" smtClean="0"/>
              <a:t>appear</a:t>
            </a:r>
            <a:endParaRPr lang="en-CA" sz="1800" dirty="0"/>
          </a:p>
          <a:p>
            <a:pPr lvl="1"/>
            <a:r>
              <a:rPr lang="en-CA" sz="1800" dirty="0"/>
              <a:t>Rough strains cannot be H typed even though flagella exist due to auto-agglutination</a:t>
            </a:r>
          </a:p>
          <a:p>
            <a:pPr lvl="1"/>
            <a:endParaRPr lang="en-US" sz="1000" dirty="0" smtClean="0"/>
          </a:p>
          <a:p>
            <a:pPr marL="0" indent="0">
              <a:buNone/>
            </a:pPr>
            <a:r>
              <a:rPr lang="en-US" sz="2000" dirty="0"/>
              <a:t>The unique structure of flagella and composition make it an ideal candidate for isolation and characterization</a:t>
            </a:r>
          </a:p>
          <a:p>
            <a:pPr lvl="1"/>
            <a:r>
              <a:rPr lang="en-US" sz="1800" dirty="0"/>
              <a:t>Flagella are thin and long protein polymers</a:t>
            </a:r>
          </a:p>
          <a:p>
            <a:pPr lvl="1"/>
            <a:r>
              <a:rPr lang="en-US" sz="1800" dirty="0"/>
              <a:t>Flagella can be easily sheared from cell bodies by repeated </a:t>
            </a:r>
            <a:r>
              <a:rPr lang="en-US" sz="1800" dirty="0" err="1"/>
              <a:t>vortexing</a:t>
            </a:r>
            <a:endParaRPr lang="en-US" sz="1800" dirty="0"/>
          </a:p>
          <a:p>
            <a:pPr lvl="1"/>
            <a:r>
              <a:rPr lang="en-US" sz="1800" dirty="0"/>
              <a:t>Flagella can be easily collected from the supernatant through centrifugation</a:t>
            </a:r>
          </a:p>
          <a:p>
            <a:pPr lvl="1"/>
            <a:r>
              <a:rPr lang="en-US" sz="1800" dirty="0"/>
              <a:t>Flagella can be easily depolymerized and </a:t>
            </a:r>
            <a:r>
              <a:rPr lang="en-US" sz="1800" dirty="0" err="1"/>
              <a:t>trypsinized</a:t>
            </a:r>
            <a:r>
              <a:rPr lang="en-US" sz="1800" dirty="0"/>
              <a:t>          </a:t>
            </a:r>
          </a:p>
        </p:txBody>
      </p:sp>
    </p:spTree>
    <p:extLst>
      <p:ext uri="{BB962C8B-B14F-4D97-AF65-F5344CB8AC3E}">
        <p14:creationId xmlns:p14="http://schemas.microsoft.com/office/powerpoint/2010/main" val="649391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62993" y="578504"/>
            <a:ext cx="54130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Methods: </a:t>
            </a:r>
            <a:r>
              <a:rPr lang="en-US" sz="2400" b="1" dirty="0" smtClean="0"/>
              <a:t>MS-H typing workflow</a:t>
            </a:r>
            <a:endParaRPr lang="en-CA" sz="24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896" y="1101724"/>
            <a:ext cx="7207624" cy="460830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2025437" y="5874003"/>
            <a:ext cx="6216083" cy="73866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n-US" sz="1400">
                <a:latin typeface="Arial Narrow" panose="020B0606020202030204" pitchFamily="34" charset="0"/>
              </a:rPr>
              <a:t>Figrue </a:t>
            </a:r>
            <a:r>
              <a:rPr lang="en-US" sz="1400" smtClean="0">
                <a:latin typeface="Arial Narrow" panose="020B0606020202030204" pitchFamily="34" charset="0"/>
              </a:rPr>
              <a:t>reproduced </a:t>
            </a:r>
            <a:r>
              <a:rPr lang="en-US" sz="1400">
                <a:latin typeface="Arial Narrow" panose="020B0606020202030204" pitchFamily="34" charset="0"/>
              </a:rPr>
              <a:t>with </a:t>
            </a:r>
            <a:r>
              <a:rPr lang="en-US" sz="1400" smtClean="0">
                <a:latin typeface="Arial Narrow" panose="020B0606020202030204" pitchFamily="34" charset="0"/>
              </a:rPr>
              <a:t>permission</a:t>
            </a:r>
            <a:r>
              <a:rPr lang="en-US" sz="1400">
                <a:latin typeface="Arial Narrow" panose="020B0606020202030204" pitchFamily="34" charset="0"/>
              </a:rPr>
              <a:t> </a:t>
            </a:r>
            <a:r>
              <a:rPr lang="en-US" sz="1400" smtClean="0">
                <a:latin typeface="Arial Narrow" panose="020B0606020202030204" pitchFamily="34" charset="0"/>
              </a:rPr>
              <a:t>from: Cheng </a:t>
            </a:r>
            <a:r>
              <a:rPr lang="en-US" sz="1400">
                <a:latin typeface="Arial Narrow" panose="020B0606020202030204" pitchFamily="34" charset="0"/>
              </a:rPr>
              <a:t>K et al. Recent development of mass spectrometry and proteomics applications in identification and typing of bacteria. </a:t>
            </a:r>
            <a:r>
              <a:rPr lang="en-US" sz="1400" smtClean="0">
                <a:latin typeface="Arial Narrow" panose="020B0606020202030204" pitchFamily="34" charset="0"/>
              </a:rPr>
              <a:t>Proteomics </a:t>
            </a:r>
            <a:r>
              <a:rPr lang="en-US" sz="1400">
                <a:latin typeface="Arial Narrow" panose="020B0606020202030204" pitchFamily="34" charset="0"/>
              </a:rPr>
              <a:t>Clin. Appl. 2016, 10, </a:t>
            </a:r>
            <a:r>
              <a:rPr lang="en-US" sz="1400" smtClean="0">
                <a:latin typeface="Arial Narrow" panose="020B0606020202030204" pitchFamily="34" charset="0"/>
              </a:rPr>
              <a:t>346–357, Copyright </a:t>
            </a:r>
            <a:r>
              <a:rPr lang="en-US" sz="1400">
                <a:latin typeface="Arial Narrow" panose="020B0606020202030204" pitchFamily="34" charset="0"/>
              </a:rPr>
              <a:t>Wiley-VCH Verlag GmbH &amp; Co. KGaA. </a:t>
            </a:r>
          </a:p>
        </p:txBody>
      </p:sp>
    </p:spTree>
    <p:extLst>
      <p:ext uri="{BB962C8B-B14F-4D97-AF65-F5344CB8AC3E}">
        <p14:creationId xmlns:p14="http://schemas.microsoft.com/office/powerpoint/2010/main" val="2242967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18267" y="736251"/>
            <a:ext cx="854336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600" b="1" dirty="0">
                <a:latin typeface="Arial"/>
                <a:ea typeface="+mj-ea"/>
                <a:cs typeface="Arial"/>
              </a:rPr>
              <a:t>Method: Validation of MS-H typing and comparison </a:t>
            </a:r>
            <a:r>
              <a:rPr lang="en-CA" sz="2600" b="1" dirty="0" smtClean="0">
                <a:latin typeface="Arial"/>
                <a:ea typeface="+mj-ea"/>
                <a:cs typeface="Arial"/>
              </a:rPr>
              <a:t>with </a:t>
            </a:r>
            <a:r>
              <a:rPr lang="en-CA" sz="2600" b="1" dirty="0">
                <a:latin typeface="Arial"/>
                <a:ea typeface="+mj-ea"/>
                <a:cs typeface="Arial"/>
              </a:rPr>
              <a:t>other platforms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29540" y="1773126"/>
            <a:ext cx="8390343" cy="43874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SzPct val="70000"/>
              <a:buFont typeface="Courier New"/>
              <a:buChar char="o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2000" dirty="0"/>
              <a:t>The matrix effect, analytical sensitivity and specificity, repeatability, carryover, and correlation between biomass and H typing data output [sequence coverage (%) and Exponentially Modified Protein Abundance Index (</a:t>
            </a:r>
            <a:r>
              <a:rPr lang="en-CA" sz="2000" dirty="0" err="1"/>
              <a:t>emPAI</a:t>
            </a:r>
            <a:r>
              <a:rPr lang="en-CA" sz="2000" dirty="0"/>
              <a:t>)] of reference strains were </a:t>
            </a:r>
            <a:r>
              <a:rPr lang="en-CA" sz="2000" dirty="0" smtClean="0"/>
              <a:t>examined</a:t>
            </a:r>
            <a:endParaRPr lang="en-CA" sz="2000" dirty="0"/>
          </a:p>
          <a:p>
            <a:r>
              <a:rPr lang="en-CA" sz="2000" dirty="0"/>
              <a:t>Followed CLSI guideline </a:t>
            </a:r>
            <a:r>
              <a:rPr lang="en-CA" sz="2000" dirty="0" smtClean="0"/>
              <a:t>C62-A</a:t>
            </a:r>
            <a:endParaRPr lang="en-US" sz="2000" dirty="0"/>
          </a:p>
          <a:p>
            <a:r>
              <a:rPr lang="en-US" sz="2000" dirty="0" err="1" smtClean="0"/>
              <a:t>Serotyping</a:t>
            </a:r>
            <a:r>
              <a:rPr lang="en-US" sz="2000" dirty="0" smtClean="0"/>
              <a:t> </a:t>
            </a:r>
            <a:r>
              <a:rPr lang="en-US" sz="2000" dirty="0"/>
              <a:t>used as a reference </a:t>
            </a:r>
            <a:r>
              <a:rPr lang="en-US" sz="2000" dirty="0" smtClean="0"/>
              <a:t>method</a:t>
            </a:r>
            <a:endParaRPr lang="en-US" sz="2000" dirty="0"/>
          </a:p>
          <a:p>
            <a:r>
              <a:rPr lang="en-US" sz="2000" dirty="0"/>
              <a:t>Whole genome sequencing (WGS</a:t>
            </a:r>
            <a:r>
              <a:rPr lang="en-US" sz="2000" dirty="0" smtClean="0"/>
              <a:t>) </a:t>
            </a:r>
            <a:r>
              <a:rPr lang="en-US" sz="2000" dirty="0"/>
              <a:t>used to resolve discordant results between serotyping and MS-H </a:t>
            </a:r>
            <a:r>
              <a:rPr lang="en-US" sz="2000" dirty="0" smtClean="0"/>
              <a:t>typing</a:t>
            </a:r>
            <a:endParaRPr lang="en-US" sz="2000" dirty="0"/>
          </a:p>
          <a:p>
            <a:r>
              <a:rPr lang="en-US" sz="2000" dirty="0"/>
              <a:t>MALDI-TOF peptide mass </a:t>
            </a:r>
            <a:r>
              <a:rPr lang="en-US" sz="2000" dirty="0" smtClean="0"/>
              <a:t>fingerprinting </a:t>
            </a:r>
            <a:r>
              <a:rPr lang="en-US" sz="2000" dirty="0"/>
              <a:t>compared with LC-MS/MS on 85 </a:t>
            </a:r>
            <a:r>
              <a:rPr lang="en-US" sz="2000" dirty="0" smtClean="0"/>
              <a:t>isolates</a:t>
            </a:r>
            <a:endParaRPr lang="en-US" sz="2000" dirty="0"/>
          </a:p>
          <a:p>
            <a:r>
              <a:rPr lang="en-US" sz="2000" dirty="0"/>
              <a:t>The same result from two of the three platforms (serotyping, MS-H and WGS) was considered accurate</a:t>
            </a:r>
          </a:p>
        </p:txBody>
      </p:sp>
    </p:spTree>
    <p:extLst>
      <p:ext uri="{BB962C8B-B14F-4D97-AF65-F5344CB8AC3E}">
        <p14:creationId xmlns:p14="http://schemas.microsoft.com/office/powerpoint/2010/main" val="2087354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32">
      <a:dk1>
        <a:srgbClr val="1F1F1F"/>
      </a:dk1>
      <a:lt1>
        <a:sysClr val="window" lastClr="FFFFFF"/>
      </a:lt1>
      <a:dk2>
        <a:srgbClr val="636463"/>
      </a:dk2>
      <a:lt2>
        <a:srgbClr val="EEECE1"/>
      </a:lt2>
      <a:accent1>
        <a:srgbClr val="B11F24"/>
      </a:accent1>
      <a:accent2>
        <a:srgbClr val="005A84"/>
      </a:accent2>
      <a:accent3>
        <a:srgbClr val="E2A856"/>
      </a:accent3>
      <a:accent4>
        <a:srgbClr val="81ADA8"/>
      </a:accent4>
      <a:accent5>
        <a:srgbClr val="636463"/>
      </a:accent5>
      <a:accent6>
        <a:srgbClr val="328CB6"/>
      </a:accent6>
      <a:hlink>
        <a:srgbClr val="81ADA8"/>
      </a:hlink>
      <a:folHlink>
        <a:srgbClr val="81ADA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1848</TotalTime>
  <Words>1300</Words>
  <Application>Microsoft Office PowerPoint</Application>
  <PresentationFormat>On-screen Show (4:3)</PresentationFormat>
  <Paragraphs>180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ＭＳ Ｐゴシック</vt:lpstr>
      <vt:lpstr>ＭＳ Ｐゴシック</vt:lpstr>
      <vt:lpstr>Arial</vt:lpstr>
      <vt:lpstr>Arial Narrow</vt:lpstr>
      <vt:lpstr>Calibri</vt:lpstr>
      <vt:lpstr>Courier New</vt:lpstr>
      <vt:lpstr>Times New Roman</vt:lpstr>
      <vt:lpstr>Office Theme</vt:lpstr>
      <vt:lpstr>PowerPoint Presentation</vt:lpstr>
      <vt:lpstr>Introduction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Laboratory Statistics and Quality Control</dc:title>
  <dc:creator>Christine Page</dc:creator>
  <cp:lastModifiedBy>Patty Brady</cp:lastModifiedBy>
  <cp:revision>144</cp:revision>
  <dcterms:created xsi:type="dcterms:W3CDTF">2016-05-19T13:20:30Z</dcterms:created>
  <dcterms:modified xsi:type="dcterms:W3CDTF">2016-07-05T17:45:33Z</dcterms:modified>
</cp:coreProperties>
</file>