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0" r:id="rId2"/>
    <p:sldId id="266" r:id="rId3"/>
    <p:sldId id="265" r:id="rId4"/>
    <p:sldId id="267" r:id="rId5"/>
    <p:sldId id="276" r:id="rId6"/>
    <p:sldId id="268" r:id="rId7"/>
    <p:sldId id="264" r:id="rId8"/>
    <p:sldId id="269" r:id="rId9"/>
    <p:sldId id="270" r:id="rId10"/>
    <p:sldId id="263" r:id="rId11"/>
    <p:sldId id="277" r:id="rId12"/>
    <p:sldId id="258" r:id="rId13"/>
    <p:sldId id="273" r:id="rId14"/>
    <p:sldId id="274" r:id="rId15"/>
    <p:sldId id="275" r:id="rId16"/>
    <p:sldId id="26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8F2"/>
    <a:srgbClr val="E7F5E5"/>
    <a:srgbClr val="F1F0F2"/>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107" d="100"/>
          <a:sy n="107" d="100"/>
        </p:scale>
        <p:origin x="114" y="26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2/25/2016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2/25/2016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r>
              <a:rPr lang="en-US" sz="4000" smtClean="0">
                <a:solidFill>
                  <a:schemeClr val="bg1">
                    <a:lumMod val="50000"/>
                  </a:schemeClr>
                </a:solidFill>
              </a:rPr>
              <a:t/>
            </a:r>
            <a:br>
              <a:rPr lang="en-US" sz="4000" smtClean="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smtClean="0">
                <a:solidFill>
                  <a:srgbClr val="B11F24"/>
                </a:solidFill>
              </a:rPr>
              <a:t>Journal Club</a:t>
            </a:r>
            <a:endParaRPr lang="en-US" sz="5400" b="0" dirty="0">
              <a:solidFill>
                <a:srgbClr val="B11F24"/>
              </a:solidFill>
            </a:endParaRP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smtClean="0"/>
              <a:t>Slide headline goes here</a:t>
            </a:r>
            <a:endParaRPr lang="en-US" dirty="0"/>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smtClean="0"/>
              <a:t>Slide text goes here.</a:t>
            </a:r>
          </a:p>
          <a:p>
            <a:pPr lvl="1"/>
            <a:r>
              <a:rPr lang="en-US" dirty="0" smtClean="0"/>
              <a:t>Bulleted list item</a:t>
            </a:r>
          </a:p>
          <a:p>
            <a:pPr lvl="1"/>
            <a:r>
              <a:rPr lang="en-US" dirty="0" smtClean="0"/>
              <a:t>Bulleted list item</a:t>
            </a:r>
          </a:p>
          <a:p>
            <a:pPr lvl="1"/>
            <a:r>
              <a:rPr lang="en-US" dirty="0" smtClean="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732559"/>
            <a:ext cx="6375581" cy="335476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smtClean="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smtClean="0">
                <a:solidFill>
                  <a:srgbClr val="000000"/>
                </a:solidFill>
                <a:latin typeface="Arial" charset="0"/>
                <a:ea typeface="+mn-ea"/>
                <a:cs typeface="Arial" charset="0"/>
              </a:rPr>
              <a:t>Clinical Chemistry </a:t>
            </a:r>
            <a:r>
              <a:rPr lang="en-US" sz="2400" kern="1200" dirty="0" smtClean="0">
                <a:solidFill>
                  <a:srgbClr val="000000"/>
                </a:solidFill>
                <a:latin typeface="Arial" charset="0"/>
                <a:ea typeface="+mn-ea"/>
                <a:cs typeface="Arial" charset="0"/>
              </a:rPr>
              <a:t>Journal Club.</a:t>
            </a:r>
          </a:p>
          <a:p>
            <a:pPr algn="ctr" defTabSz="914400" eaLnBrk="1" hangingPunct="1">
              <a:defRPr/>
            </a:pPr>
            <a:endParaRPr lang="en-US" sz="2400" kern="1200" dirty="0" smtClean="0">
              <a:solidFill>
                <a:srgbClr val="000000"/>
              </a:solidFill>
              <a:latin typeface="Arial" charset="0"/>
              <a:ea typeface="+mn-ea"/>
              <a:cs typeface="Arial" charset="0"/>
            </a:endParaRPr>
          </a:p>
          <a:p>
            <a:pPr algn="ctr" defTabSz="914400" eaLnBrk="1" hangingPunct="1">
              <a:defRPr/>
            </a:pPr>
            <a:r>
              <a:rPr lang="en-US" sz="2400" kern="1200" dirty="0" smtClean="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smtClean="0">
                <a:solidFill>
                  <a:srgbClr val="B11F24"/>
                </a:solidFill>
                <a:latin typeface="Arial" charset="0"/>
                <a:ea typeface="+mn-ea"/>
                <a:cs typeface="Arial" charset="0"/>
              </a:rPr>
              <a:t>www.clinchem.org</a:t>
            </a:r>
          </a:p>
          <a:p>
            <a:pPr algn="ctr" defTabSz="914400" eaLnBrk="1" hangingPunct="1">
              <a:defRPr/>
            </a:pPr>
            <a:endParaRPr lang="en-US" sz="2400" kern="1200" dirty="0" smtClean="0">
              <a:solidFill>
                <a:srgbClr val="C00000"/>
              </a:solidFill>
              <a:latin typeface="Arial" charset="0"/>
              <a:ea typeface="+mn-ea"/>
              <a:cs typeface="Arial" charset="0"/>
            </a:endParaRPr>
          </a:p>
          <a:p>
            <a:pPr algn="ctr" defTabSz="914400" eaLnBrk="1" hangingPunct="1">
              <a:defRPr/>
            </a:pPr>
            <a:r>
              <a:rPr lang="en-US" sz="2400" kern="1200" dirty="0" smtClean="0">
                <a:solidFill>
                  <a:srgbClr val="000000"/>
                </a:solidFill>
                <a:latin typeface="Arial" charset="0"/>
                <a:ea typeface="+mn-ea"/>
                <a:cs typeface="Arial" charset="0"/>
              </a:rPr>
              <a:t>Download the free </a:t>
            </a:r>
            <a:r>
              <a:rPr lang="en-US" sz="2400" i="1" kern="1200" dirty="0" smtClean="0">
                <a:solidFill>
                  <a:srgbClr val="000000"/>
                </a:solidFill>
                <a:latin typeface="Arial" charset="0"/>
                <a:ea typeface="+mn-ea"/>
                <a:cs typeface="Arial" charset="0"/>
              </a:rPr>
              <a:t>Clinical Chemistry </a:t>
            </a:r>
            <a:r>
              <a:rPr lang="en-US" sz="2400" kern="1200" dirty="0" smtClean="0">
                <a:solidFill>
                  <a:srgbClr val="000000"/>
                </a:solidFill>
                <a:latin typeface="Arial" charset="0"/>
                <a:ea typeface="+mn-ea"/>
                <a:cs typeface="Arial" charset="0"/>
              </a:rPr>
              <a:t>app </a:t>
            </a:r>
          </a:p>
          <a:p>
            <a:pPr algn="ctr" defTabSz="914400" eaLnBrk="1" hangingPunct="1">
              <a:defRPr/>
            </a:pPr>
            <a:r>
              <a:rPr lang="en-US" sz="2400" kern="1200" dirty="0" smtClean="0">
                <a:solidFill>
                  <a:srgbClr val="000000"/>
                </a:solidFill>
                <a:latin typeface="Arial" charset="0"/>
                <a:ea typeface="+mn-ea"/>
                <a:cs typeface="Arial" charset="0"/>
              </a:rPr>
              <a:t>on iTunes for additional content!</a:t>
            </a:r>
          </a:p>
        </p:txBody>
      </p:sp>
      <p:sp>
        <p:nvSpPr>
          <p:cNvPr id="9" name="TextBox 2"/>
          <p:cNvSpPr txBox="1">
            <a:spLocks noChangeArrowheads="1"/>
          </p:cNvSpPr>
          <p:nvPr userDrawn="1"/>
        </p:nvSpPr>
        <p:spPr bwMode="auto">
          <a:xfrm>
            <a:off x="3881730" y="4300850"/>
            <a:ext cx="1270000" cy="400050"/>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smtClean="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endParaRPr lang="en-US" sz="4800" b="1" dirty="0" smtClean="0">
              <a:latin typeface="Arial" pitchFamily="34" charset="0"/>
              <a:cs typeface="Arial" pitchFamily="34" charset="0"/>
            </a:endParaRPr>
          </a:p>
          <a:p>
            <a:pPr marL="0" indent="0">
              <a:buFont typeface="Arial" charset="0"/>
              <a:buNone/>
              <a:defRPr/>
            </a:pPr>
            <a:r>
              <a:rPr lang="en-US" sz="9600" b="1">
                <a:latin typeface="Arial" pitchFamily="34" charset="0"/>
                <a:cs typeface="Arial" pitchFamily="34" charset="0"/>
              </a:rPr>
              <a:t>Mass </a:t>
            </a:r>
            <a:r>
              <a:rPr lang="en-US" sz="9600" b="1" smtClean="0">
                <a:latin typeface="Arial" pitchFamily="34" charset="0"/>
                <a:cs typeface="Arial" pitchFamily="34" charset="0"/>
              </a:rPr>
              <a:t>Spectrometry-Based </a:t>
            </a:r>
            <a:r>
              <a:rPr lang="en-US" sz="9600" b="1">
                <a:latin typeface="Arial" pitchFamily="34" charset="0"/>
                <a:cs typeface="Arial" pitchFamily="34" charset="0"/>
              </a:rPr>
              <a:t>Adrenal and Peripheral Venous Steroid Profiling for Subtyping Primary Aldosteronism</a:t>
            </a:r>
            <a:endParaRPr lang="en-US" sz="7200" smtClean="0">
              <a:latin typeface="Arial" pitchFamily="34" charset="0"/>
              <a:cs typeface="Arial" pitchFamily="34" charset="0"/>
            </a:endParaRPr>
          </a:p>
          <a:p>
            <a:pPr marL="0" indent="0">
              <a:buFont typeface="Arial" charset="0"/>
              <a:buNone/>
              <a:defRPr/>
            </a:pPr>
            <a:endParaRPr lang="en-US" sz="7200" dirty="0" smtClean="0">
              <a:latin typeface="Arial" pitchFamily="34" charset="0"/>
              <a:cs typeface="Arial" pitchFamily="34" charset="0"/>
            </a:endParaRPr>
          </a:p>
          <a:p>
            <a:pPr marL="0" indent="0">
              <a:buFont typeface="Arial" charset="0"/>
              <a:buNone/>
              <a:defRPr/>
            </a:pPr>
            <a:r>
              <a:rPr lang="en-US" sz="7200" smtClean="0">
                <a:latin typeface="Arial" pitchFamily="34" charset="0"/>
                <a:cs typeface="Arial" pitchFamily="34" charset="0"/>
              </a:rPr>
              <a:t>G. </a:t>
            </a:r>
            <a:r>
              <a:rPr lang="en-US" sz="7200">
                <a:latin typeface="Arial" pitchFamily="34" charset="0"/>
                <a:cs typeface="Arial" pitchFamily="34" charset="0"/>
              </a:rPr>
              <a:t>Eisenhofer, </a:t>
            </a:r>
            <a:r>
              <a:rPr lang="en-US" sz="7200" smtClean="0">
                <a:latin typeface="Arial" pitchFamily="34" charset="0"/>
                <a:cs typeface="Arial" pitchFamily="34" charset="0"/>
              </a:rPr>
              <a:t>T. </a:t>
            </a:r>
            <a:r>
              <a:rPr lang="en-US" sz="7200">
                <a:latin typeface="Arial" pitchFamily="34" charset="0"/>
                <a:cs typeface="Arial" pitchFamily="34" charset="0"/>
              </a:rPr>
              <a:t>Dekkers, </a:t>
            </a:r>
            <a:r>
              <a:rPr lang="en-US" sz="7200" smtClean="0">
                <a:latin typeface="Arial" pitchFamily="34" charset="0"/>
                <a:cs typeface="Arial" pitchFamily="34" charset="0"/>
              </a:rPr>
              <a:t>M. </a:t>
            </a:r>
            <a:r>
              <a:rPr lang="en-US" sz="7200">
                <a:latin typeface="Arial" pitchFamily="34" charset="0"/>
                <a:cs typeface="Arial" pitchFamily="34" charset="0"/>
              </a:rPr>
              <a:t>Peitzsch, </a:t>
            </a:r>
            <a:r>
              <a:rPr lang="en-US" sz="7200" smtClean="0">
                <a:latin typeface="Arial" pitchFamily="34" charset="0"/>
                <a:cs typeface="Arial" pitchFamily="34" charset="0"/>
              </a:rPr>
              <a:t>A.S</a:t>
            </a:r>
            <a:r>
              <a:rPr lang="en-US" sz="7200">
                <a:latin typeface="Arial" pitchFamily="34" charset="0"/>
                <a:cs typeface="Arial" pitchFamily="34" charset="0"/>
              </a:rPr>
              <a:t>. Dietz, </a:t>
            </a:r>
            <a:r>
              <a:rPr lang="en-US" sz="7200" smtClean="0">
                <a:latin typeface="Arial" pitchFamily="34" charset="0"/>
                <a:cs typeface="Arial" pitchFamily="34" charset="0"/>
              </a:rPr>
              <a:t>M. Bidlingmaier</a:t>
            </a:r>
            <a:r>
              <a:rPr lang="en-US" sz="7200">
                <a:latin typeface="Arial" pitchFamily="34" charset="0"/>
                <a:cs typeface="Arial" pitchFamily="34" charset="0"/>
              </a:rPr>
              <a:t>, </a:t>
            </a:r>
            <a:r>
              <a:rPr lang="en-US" sz="7200" smtClean="0">
                <a:latin typeface="Arial" pitchFamily="34" charset="0"/>
                <a:cs typeface="Arial" pitchFamily="34" charset="0"/>
              </a:rPr>
              <a:t>M. </a:t>
            </a:r>
            <a:r>
              <a:rPr lang="en-US" sz="7200">
                <a:latin typeface="Arial" pitchFamily="34" charset="0"/>
                <a:cs typeface="Arial" pitchFamily="34" charset="0"/>
              </a:rPr>
              <a:t>Treitl, </a:t>
            </a:r>
            <a:r>
              <a:rPr lang="en-US" sz="7200" smtClean="0">
                <a:latin typeface="Arial" pitchFamily="34" charset="0"/>
                <a:cs typeface="Arial" pitchFamily="34" charset="0"/>
              </a:rPr>
              <a:t>T.A</a:t>
            </a:r>
            <a:r>
              <a:rPr lang="en-US" sz="7200">
                <a:latin typeface="Arial" pitchFamily="34" charset="0"/>
                <a:cs typeface="Arial" pitchFamily="34" charset="0"/>
              </a:rPr>
              <a:t>. Williams, </a:t>
            </a:r>
            <a:r>
              <a:rPr lang="en-US" sz="7200" smtClean="0">
                <a:latin typeface="Arial" pitchFamily="34" charset="0"/>
                <a:cs typeface="Arial" pitchFamily="34" charset="0"/>
              </a:rPr>
              <a:t>           S.R</a:t>
            </a:r>
            <a:r>
              <a:rPr lang="en-US" sz="7200">
                <a:latin typeface="Arial" pitchFamily="34" charset="0"/>
                <a:cs typeface="Arial" pitchFamily="34" charset="0"/>
              </a:rPr>
              <a:t>. Bornstein, </a:t>
            </a:r>
            <a:r>
              <a:rPr lang="en-US" sz="7200" smtClean="0">
                <a:latin typeface="Arial" pitchFamily="34" charset="0"/>
                <a:cs typeface="Arial" pitchFamily="34" charset="0"/>
              </a:rPr>
              <a:t>M. </a:t>
            </a:r>
            <a:r>
              <a:rPr lang="en-US" sz="7200">
                <a:latin typeface="Arial" pitchFamily="34" charset="0"/>
                <a:cs typeface="Arial" pitchFamily="34" charset="0"/>
              </a:rPr>
              <a:t>Haase, L.C. Rump, </a:t>
            </a:r>
            <a:r>
              <a:rPr lang="en-US" sz="7200" smtClean="0">
                <a:latin typeface="Arial" pitchFamily="34" charset="0"/>
                <a:cs typeface="Arial" pitchFamily="34" charset="0"/>
              </a:rPr>
              <a:t>             H.S</a:t>
            </a:r>
            <a:r>
              <a:rPr lang="en-US" sz="7200">
                <a:latin typeface="Arial" pitchFamily="34" charset="0"/>
                <a:cs typeface="Arial" pitchFamily="34" charset="0"/>
              </a:rPr>
              <a:t>. Willenberg, </a:t>
            </a:r>
            <a:r>
              <a:rPr lang="en-US" sz="7200" smtClean="0">
                <a:latin typeface="Arial" pitchFamily="34" charset="0"/>
                <a:cs typeface="Arial" pitchFamily="34" charset="0"/>
              </a:rPr>
              <a:t>F. </a:t>
            </a:r>
            <a:r>
              <a:rPr lang="en-US" sz="7200">
                <a:latin typeface="Arial" pitchFamily="34" charset="0"/>
                <a:cs typeface="Arial" pitchFamily="34" charset="0"/>
              </a:rPr>
              <a:t>Beuschlein, </a:t>
            </a:r>
            <a:r>
              <a:rPr lang="en-US" sz="7200" smtClean="0">
                <a:latin typeface="Arial" pitchFamily="34" charset="0"/>
                <a:cs typeface="Arial" pitchFamily="34" charset="0"/>
              </a:rPr>
              <a:t>J. </a:t>
            </a:r>
            <a:r>
              <a:rPr lang="en-US" sz="7200">
                <a:latin typeface="Arial" pitchFamily="34" charset="0"/>
                <a:cs typeface="Arial" pitchFamily="34" charset="0"/>
              </a:rPr>
              <a:t>Deinum, </a:t>
            </a:r>
            <a:r>
              <a:rPr lang="en-US" sz="7200" smtClean="0">
                <a:latin typeface="Arial" pitchFamily="34" charset="0"/>
                <a:cs typeface="Arial" pitchFamily="34" charset="0"/>
              </a:rPr>
              <a:t>        J.W.M</a:t>
            </a:r>
            <a:r>
              <a:rPr lang="en-US" sz="7200">
                <a:latin typeface="Arial" pitchFamily="34" charset="0"/>
                <a:cs typeface="Arial" pitchFamily="34" charset="0"/>
              </a:rPr>
              <a:t>. Lenders, and </a:t>
            </a:r>
            <a:r>
              <a:rPr lang="en-US" sz="7200" smtClean="0">
                <a:latin typeface="Arial" pitchFamily="34" charset="0"/>
                <a:cs typeface="Arial" pitchFamily="34" charset="0"/>
              </a:rPr>
              <a:t>M. </a:t>
            </a:r>
            <a:r>
              <a:rPr lang="en-US" sz="7200">
                <a:latin typeface="Arial" pitchFamily="34" charset="0"/>
                <a:cs typeface="Arial" pitchFamily="34" charset="0"/>
              </a:rPr>
              <a:t>Reincke</a:t>
            </a:r>
            <a:endParaRPr lang="en-US" sz="7200" b="1" smtClean="0">
              <a:latin typeface="Arial" pitchFamily="34" charset="0"/>
              <a:cs typeface="Arial" pitchFamily="34" charset="0"/>
            </a:endParaRPr>
          </a:p>
          <a:p>
            <a:pPr marL="0" indent="0">
              <a:buFont typeface="Arial" charset="0"/>
              <a:buNone/>
              <a:defRPr/>
            </a:pPr>
            <a:endParaRPr lang="en-US" sz="6400" b="1" smtClean="0">
              <a:latin typeface="Arial" pitchFamily="34" charset="0"/>
              <a:cs typeface="Arial" pitchFamily="34" charset="0"/>
            </a:endParaRPr>
          </a:p>
          <a:p>
            <a:pPr marL="0" indent="0">
              <a:buFont typeface="Arial" charset="0"/>
              <a:buNone/>
              <a:defRPr/>
            </a:pPr>
            <a:endParaRPr lang="en-US" sz="6400" b="1" dirty="0" smtClean="0">
              <a:latin typeface="Arial" pitchFamily="34" charset="0"/>
              <a:cs typeface="Arial" pitchFamily="34" charset="0"/>
            </a:endParaRPr>
          </a:p>
          <a:p>
            <a:pPr marL="0" indent="0">
              <a:buFont typeface="Arial" charset="0"/>
              <a:buNone/>
              <a:defRPr/>
            </a:pPr>
            <a:r>
              <a:rPr lang="en-US" sz="6800" b="1" smtClean="0">
                <a:latin typeface="Arial" pitchFamily="34" charset="0"/>
                <a:cs typeface="Arial" pitchFamily="34" charset="0"/>
              </a:rPr>
              <a:t>March </a:t>
            </a:r>
            <a:r>
              <a:rPr lang="en-US" sz="6800" b="1" dirty="0" smtClean="0">
                <a:latin typeface="Arial" pitchFamily="34" charset="0"/>
                <a:cs typeface="Arial" pitchFamily="34" charset="0"/>
              </a:rPr>
              <a:t>2016</a:t>
            </a:r>
            <a:endParaRPr lang="en-US" sz="6800" b="1" dirty="0" smtClean="0">
              <a:solidFill>
                <a:srgbClr val="C00000"/>
              </a:solidFill>
              <a:latin typeface="Arial" pitchFamily="34" charset="0"/>
              <a:cs typeface="Arial" pitchFamily="34" charset="0"/>
            </a:endParaRPr>
          </a:p>
          <a:p>
            <a:pPr marL="0" indent="0">
              <a:buFont typeface="Arial" charset="0"/>
              <a:buNone/>
              <a:defRPr/>
            </a:pPr>
            <a:endParaRPr lang="en-US" sz="4800" b="1" dirty="0" smtClean="0">
              <a:solidFill>
                <a:srgbClr val="C00000"/>
              </a:solidFill>
              <a:latin typeface="Arial" pitchFamily="34" charset="0"/>
              <a:cs typeface="Arial" pitchFamily="34" charset="0"/>
            </a:endParaRPr>
          </a:p>
          <a:p>
            <a:pPr marL="0" indent="0">
              <a:buFont typeface="Arial" pitchFamily="34" charset="0"/>
              <a:buNone/>
              <a:defRPr/>
            </a:pPr>
            <a:r>
              <a:rPr lang="en-US" sz="6400" smtClean="0">
                <a:latin typeface="Arial" pitchFamily="34" charset="0"/>
                <a:cs typeface="Arial" pitchFamily="34" charset="0"/>
              </a:rPr>
              <a:t>www.clinchem.org/content/62/3/514.full</a:t>
            </a:r>
            <a:endParaRPr lang="en-US" sz="6400" dirty="0" smtClean="0">
              <a:latin typeface="Arial" pitchFamily="34" charset="0"/>
              <a:cs typeface="Arial" pitchFamily="34" charset="0"/>
            </a:endParaRPr>
          </a:p>
          <a:p>
            <a:pPr marL="0" indent="0">
              <a:buFont typeface="Arial" pitchFamily="34" charset="0"/>
              <a:buNone/>
              <a:defRPr/>
            </a:pPr>
            <a:endParaRPr lang="en-US" sz="8000" b="1" dirty="0" smtClean="0">
              <a:latin typeface="Arial" pitchFamily="34" charset="0"/>
              <a:cs typeface="Arial" pitchFamily="34" charset="0"/>
            </a:endParaRPr>
          </a:p>
          <a:p>
            <a:pPr marL="0" indent="0">
              <a:buFont typeface="Arial" pitchFamily="34" charset="0"/>
              <a:buNone/>
              <a:defRPr/>
            </a:pPr>
            <a:r>
              <a:rPr lang="en-US" sz="5200" dirty="0" smtClean="0">
                <a:latin typeface="Arial" pitchFamily="34" charset="0"/>
                <a:cs typeface="Arial" pitchFamily="34" charset="0"/>
              </a:rPr>
              <a:t>© Copyright 2016 by the American Association for Clinical Chemistry</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82" y="1971073"/>
            <a:ext cx="3519037" cy="4708408"/>
          </a:xfrm>
          <a:prstGeom prst="rect">
            <a:avLst/>
          </a:prstGeom>
        </p:spPr>
      </p:pic>
    </p:spTree>
    <p:extLst>
      <p:ext uri="{BB962C8B-B14F-4D97-AF65-F5344CB8AC3E}">
        <p14:creationId xmlns:p14="http://schemas.microsoft.com/office/powerpoint/2010/main" val="2876988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
        <p:nvSpPr>
          <p:cNvPr id="7" name="TextBox 6"/>
          <p:cNvSpPr txBox="1"/>
          <p:nvPr/>
        </p:nvSpPr>
        <p:spPr>
          <a:xfrm>
            <a:off x="165717" y="174255"/>
            <a:ext cx="6424172" cy="1015663"/>
          </a:xfrm>
          <a:prstGeom prst="rect">
            <a:avLst/>
          </a:prstGeom>
          <a:noFill/>
        </p:spPr>
        <p:txBody>
          <a:bodyPr wrap="square" rtlCol="0">
            <a:spAutoFit/>
          </a:bodyPr>
          <a:lstStyle/>
          <a:p>
            <a:r>
              <a:rPr lang="en-US" sz="3000" b="1" dirty="0" smtClean="0">
                <a:latin typeface="+mj-lt"/>
              </a:rPr>
              <a:t>AVS-derived aldosterone lateralization ratios</a:t>
            </a:r>
            <a:endParaRPr lang="en-US" sz="3000" b="1" dirty="0">
              <a:latin typeface="+mj-lt"/>
            </a:endParaRPr>
          </a:p>
        </p:txBody>
      </p:sp>
      <p:sp>
        <p:nvSpPr>
          <p:cNvPr id="3" name="Rectangle 2"/>
          <p:cNvSpPr/>
          <p:nvPr/>
        </p:nvSpPr>
        <p:spPr>
          <a:xfrm>
            <a:off x="2338758" y="5879646"/>
            <a:ext cx="5473815" cy="784830"/>
          </a:xfrm>
          <a:prstGeom prst="rect">
            <a:avLst/>
          </a:prstGeom>
          <a:solidFill>
            <a:schemeClr val="bg1">
              <a:lumMod val="75000"/>
            </a:schemeClr>
          </a:solidFill>
        </p:spPr>
        <p:txBody>
          <a:bodyPr wrap="square">
            <a:spAutoFit/>
          </a:bodyPr>
          <a:lstStyle/>
          <a:p>
            <a:r>
              <a:rPr lang="en-US" sz="1500" dirty="0">
                <a:latin typeface="Arial" panose="020B0604020202020204" pitchFamily="34" charset="0"/>
                <a:cs typeface="Arial" panose="020B0604020202020204" pitchFamily="34" charset="0"/>
              </a:rPr>
              <a:t>Lateralization ratios for aldosterone (A) to cortisol by </a:t>
            </a:r>
            <a:r>
              <a:rPr lang="en-US" sz="1500" dirty="0" err="1">
                <a:latin typeface="Arial" panose="020B0604020202020204" pitchFamily="34" charset="0"/>
                <a:cs typeface="Arial" panose="020B0604020202020204" pitchFamily="34" charset="0"/>
              </a:rPr>
              <a:t>immuno</a:t>
            </a:r>
            <a:r>
              <a:rPr lang="en-US" sz="1500" dirty="0">
                <a:latin typeface="Arial" panose="020B0604020202020204" pitchFamily="34" charset="0"/>
                <a:cs typeface="Arial" panose="020B0604020202020204" pitchFamily="34" charset="0"/>
              </a:rPr>
              <a:t>-assay </a:t>
            </a:r>
            <a:r>
              <a:rPr lang="en-US" sz="1500" dirty="0" err="1">
                <a:latin typeface="Arial" panose="020B0604020202020204" pitchFamily="34" charset="0"/>
                <a:cs typeface="Arial" panose="020B0604020202020204" pitchFamily="34" charset="0"/>
              </a:rPr>
              <a:t>vs</a:t>
            </a:r>
            <a:r>
              <a:rPr lang="en-US" sz="1500" dirty="0">
                <a:latin typeface="Arial" panose="020B0604020202020204" pitchFamily="34" charset="0"/>
                <a:cs typeface="Arial" panose="020B0604020202020204" pitchFamily="34" charset="0"/>
              </a:rPr>
              <a:t> LC-MS/MS (a) with denominators shown also for DHEA (b) and </a:t>
            </a:r>
            <a:r>
              <a:rPr lang="en-US" sz="1500" dirty="0" err="1">
                <a:latin typeface="Arial" panose="020B0604020202020204" pitchFamily="34" charset="0"/>
                <a:cs typeface="Arial" panose="020B0604020202020204" pitchFamily="34" charset="0"/>
              </a:rPr>
              <a:t>androstenedione</a:t>
            </a:r>
            <a:r>
              <a:rPr lang="en-US" sz="1500" dirty="0">
                <a:latin typeface="Arial" panose="020B0604020202020204" pitchFamily="34" charset="0"/>
                <a:cs typeface="Arial" panose="020B0604020202020204" pitchFamily="34" charset="0"/>
              </a:rPr>
              <a:t> (c) as alternatives to cortisol.</a:t>
            </a:r>
          </a:p>
        </p:txBody>
      </p:sp>
      <p:grpSp>
        <p:nvGrpSpPr>
          <p:cNvPr id="42" name="Group 41"/>
          <p:cNvGrpSpPr/>
          <p:nvPr/>
        </p:nvGrpSpPr>
        <p:grpSpPr>
          <a:xfrm>
            <a:off x="259272" y="1410673"/>
            <a:ext cx="4324664" cy="4282964"/>
            <a:chOff x="259272" y="1410673"/>
            <a:chExt cx="4324664" cy="4282964"/>
          </a:xfrm>
        </p:grpSpPr>
        <p:grpSp>
          <p:nvGrpSpPr>
            <p:cNvPr id="17" name="Group 16"/>
            <p:cNvGrpSpPr/>
            <p:nvPr/>
          </p:nvGrpSpPr>
          <p:grpSpPr>
            <a:xfrm>
              <a:off x="259274" y="1410673"/>
              <a:ext cx="4324662" cy="4282964"/>
              <a:chOff x="210870" y="1594308"/>
              <a:chExt cx="4324662" cy="4282964"/>
            </a:xfrm>
          </p:grpSpPr>
          <p:pic>
            <p:nvPicPr>
              <p:cNvPr id="33" name="Picture 32"/>
              <p:cNvPicPr>
                <a:picLocks noChangeAspect="1"/>
              </p:cNvPicPr>
              <p:nvPr/>
            </p:nvPicPr>
            <p:blipFill>
              <a:blip r:embed="rId2"/>
              <a:stretch>
                <a:fillRect/>
              </a:stretch>
            </p:blipFill>
            <p:spPr>
              <a:xfrm>
                <a:off x="395536" y="1594308"/>
                <a:ext cx="4139996" cy="3950741"/>
              </a:xfrm>
              <a:prstGeom prst="rect">
                <a:avLst/>
              </a:prstGeom>
            </p:spPr>
          </p:pic>
          <p:sp>
            <p:nvSpPr>
              <p:cNvPr id="34" name="TextBox 33"/>
              <p:cNvSpPr txBox="1"/>
              <p:nvPr/>
            </p:nvSpPr>
            <p:spPr>
              <a:xfrm>
                <a:off x="1403648" y="5507940"/>
                <a:ext cx="2505952" cy="369332"/>
              </a:xfrm>
              <a:prstGeom prst="rect">
                <a:avLst/>
              </a:prstGeom>
              <a:noFill/>
            </p:spPr>
            <p:txBody>
              <a:bodyPr wrap="none" rtlCol="0">
                <a:spAutoFit/>
              </a:bodyPr>
              <a:lstStyle/>
              <a:p>
                <a:r>
                  <a:rPr lang="en-US" sz="1800" b="1" dirty="0" smtClean="0">
                    <a:latin typeface="Arial Narrow"/>
                    <a:cs typeface="Arial Narrow"/>
                  </a:rPr>
                  <a:t>Immunoassay A : Cortisol</a:t>
                </a:r>
                <a:endParaRPr lang="en-US" sz="1800" b="1" dirty="0">
                  <a:latin typeface="Arial Narrow"/>
                  <a:cs typeface="Arial Narrow"/>
                </a:endParaRPr>
              </a:p>
            </p:txBody>
          </p:sp>
          <p:sp>
            <p:nvSpPr>
              <p:cNvPr id="35" name="TextBox 34"/>
              <p:cNvSpPr txBox="1"/>
              <p:nvPr/>
            </p:nvSpPr>
            <p:spPr>
              <a:xfrm rot="16200000">
                <a:off x="-725568" y="3357326"/>
                <a:ext cx="2242208" cy="369332"/>
              </a:xfrm>
              <a:prstGeom prst="rect">
                <a:avLst/>
              </a:prstGeom>
              <a:noFill/>
            </p:spPr>
            <p:txBody>
              <a:bodyPr wrap="none" rtlCol="0">
                <a:spAutoFit/>
              </a:bodyPr>
              <a:lstStyle/>
              <a:p>
                <a:r>
                  <a:rPr lang="en-US" sz="1800" b="1" dirty="0" smtClean="0">
                    <a:latin typeface="Arial Narrow"/>
                    <a:cs typeface="Arial Narrow"/>
                  </a:rPr>
                  <a:t>LC-MS/MS A : Cortisol</a:t>
                </a:r>
                <a:endParaRPr lang="en-US" sz="1800" b="1" dirty="0">
                  <a:latin typeface="Arial Narrow"/>
                  <a:cs typeface="Arial Narrow"/>
                </a:endParaRPr>
              </a:p>
            </p:txBody>
          </p:sp>
          <p:cxnSp>
            <p:nvCxnSpPr>
              <p:cNvPr id="36" name="Straight Connector 35"/>
              <p:cNvCxnSpPr/>
              <p:nvPr/>
            </p:nvCxnSpPr>
            <p:spPr bwMode="auto">
              <a:xfrm flipV="1">
                <a:off x="863592" y="1730116"/>
                <a:ext cx="3564392" cy="3528392"/>
              </a:xfrm>
              <a:prstGeom prst="line">
                <a:avLst/>
              </a:prstGeom>
              <a:solidFill>
                <a:schemeClr val="accent1"/>
              </a:solidFill>
              <a:ln w="19050" cap="flat" cmpd="sng" algn="ctr">
                <a:solidFill>
                  <a:schemeClr val="tx1"/>
                </a:solidFill>
                <a:prstDash val="sysDash"/>
                <a:round/>
                <a:headEnd type="none" w="med" len="med"/>
                <a:tailEnd type="none" w="med" len="med"/>
              </a:ln>
              <a:effectLst/>
            </p:spPr>
          </p:cxnSp>
        </p:grpSp>
        <p:grpSp>
          <p:nvGrpSpPr>
            <p:cNvPr id="2" name="Group 1"/>
            <p:cNvGrpSpPr/>
            <p:nvPr/>
          </p:nvGrpSpPr>
          <p:grpSpPr>
            <a:xfrm>
              <a:off x="3193767" y="4122476"/>
              <a:ext cx="694506" cy="369332"/>
              <a:chOff x="2713990" y="196871"/>
              <a:chExt cx="694506" cy="369332"/>
            </a:xfrm>
          </p:grpSpPr>
          <p:sp>
            <p:nvSpPr>
              <p:cNvPr id="21" name="Isosceles Triangle 20"/>
              <p:cNvSpPr/>
              <p:nvPr/>
            </p:nvSpPr>
            <p:spPr bwMode="auto">
              <a:xfrm>
                <a:off x="2713990" y="332656"/>
                <a:ext cx="144016" cy="144016"/>
              </a:xfrm>
              <a:prstGeom prst="triangl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ndParaRPr>
              </a:p>
            </p:txBody>
          </p:sp>
          <p:sp>
            <p:nvSpPr>
              <p:cNvPr id="25" name="TextBox 24"/>
              <p:cNvSpPr txBox="1"/>
              <p:nvPr/>
            </p:nvSpPr>
            <p:spPr>
              <a:xfrm>
                <a:off x="2839109" y="196871"/>
                <a:ext cx="569387" cy="369332"/>
              </a:xfrm>
              <a:prstGeom prst="rect">
                <a:avLst/>
              </a:prstGeom>
              <a:noFill/>
            </p:spPr>
            <p:txBody>
              <a:bodyPr wrap="none" rtlCol="0">
                <a:spAutoFit/>
              </a:bodyPr>
              <a:lstStyle/>
              <a:p>
                <a:r>
                  <a:rPr lang="en-US" sz="1800" b="1" dirty="0" smtClean="0">
                    <a:solidFill>
                      <a:srgbClr val="0000FF"/>
                    </a:solidFill>
                    <a:latin typeface="Arial Narrow"/>
                    <a:cs typeface="Arial Narrow"/>
                  </a:rPr>
                  <a:t>APA</a:t>
                </a:r>
                <a:endParaRPr lang="en-US" sz="1800" b="1" dirty="0">
                  <a:solidFill>
                    <a:srgbClr val="0000FF"/>
                  </a:solidFill>
                  <a:latin typeface="Arial Narrow"/>
                  <a:cs typeface="Arial Narrow"/>
                </a:endParaRPr>
              </a:p>
            </p:txBody>
          </p:sp>
        </p:grpSp>
        <p:grpSp>
          <p:nvGrpSpPr>
            <p:cNvPr id="5" name="Group 4"/>
            <p:cNvGrpSpPr/>
            <p:nvPr/>
          </p:nvGrpSpPr>
          <p:grpSpPr>
            <a:xfrm>
              <a:off x="3193767" y="4413907"/>
              <a:ext cx="737079" cy="369332"/>
              <a:chOff x="3559666" y="196871"/>
              <a:chExt cx="737079" cy="369332"/>
            </a:xfrm>
          </p:grpSpPr>
          <p:sp>
            <p:nvSpPr>
              <p:cNvPr id="22" name="Oval 21"/>
              <p:cNvSpPr/>
              <p:nvPr/>
            </p:nvSpPr>
            <p:spPr bwMode="auto">
              <a:xfrm>
                <a:off x="3559666" y="332656"/>
                <a:ext cx="144016" cy="144016"/>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ndParaRPr>
              </a:p>
            </p:txBody>
          </p:sp>
          <p:sp>
            <p:nvSpPr>
              <p:cNvPr id="26" name="TextBox 25"/>
              <p:cNvSpPr txBox="1"/>
              <p:nvPr/>
            </p:nvSpPr>
            <p:spPr>
              <a:xfrm>
                <a:off x="3702261" y="196871"/>
                <a:ext cx="594484" cy="369332"/>
              </a:xfrm>
              <a:prstGeom prst="rect">
                <a:avLst/>
              </a:prstGeom>
              <a:noFill/>
            </p:spPr>
            <p:txBody>
              <a:bodyPr wrap="none" rtlCol="0">
                <a:spAutoFit/>
              </a:bodyPr>
              <a:lstStyle/>
              <a:p>
                <a:r>
                  <a:rPr lang="en-US" sz="1800" b="1" dirty="0" smtClean="0">
                    <a:solidFill>
                      <a:srgbClr val="008000"/>
                    </a:solidFill>
                    <a:latin typeface="Arial Narrow"/>
                    <a:cs typeface="Arial Narrow"/>
                  </a:rPr>
                  <a:t>BAH</a:t>
                </a:r>
                <a:endParaRPr lang="en-US" sz="1800" b="1" dirty="0">
                  <a:solidFill>
                    <a:srgbClr val="008000"/>
                  </a:solidFill>
                  <a:latin typeface="Arial Narrow"/>
                  <a:cs typeface="Arial Narrow"/>
                </a:endParaRPr>
              </a:p>
            </p:txBody>
          </p:sp>
        </p:grpSp>
        <p:grpSp>
          <p:nvGrpSpPr>
            <p:cNvPr id="37" name="Group 36"/>
            <p:cNvGrpSpPr/>
            <p:nvPr/>
          </p:nvGrpSpPr>
          <p:grpSpPr>
            <a:xfrm>
              <a:off x="3193767" y="4668444"/>
              <a:ext cx="1380728" cy="369332"/>
              <a:chOff x="4418032" y="196871"/>
              <a:chExt cx="1380728" cy="369332"/>
            </a:xfrm>
          </p:grpSpPr>
          <p:sp>
            <p:nvSpPr>
              <p:cNvPr id="23" name="Diamond 22"/>
              <p:cNvSpPr/>
              <p:nvPr/>
            </p:nvSpPr>
            <p:spPr bwMode="auto">
              <a:xfrm>
                <a:off x="4418032" y="287935"/>
                <a:ext cx="144016" cy="216024"/>
              </a:xfrm>
              <a:prstGeom prst="diamond">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ndParaRPr>
              </a:p>
            </p:txBody>
          </p:sp>
          <p:sp>
            <p:nvSpPr>
              <p:cNvPr id="27" name="TextBox 26"/>
              <p:cNvSpPr txBox="1"/>
              <p:nvPr/>
            </p:nvSpPr>
            <p:spPr>
              <a:xfrm>
                <a:off x="4562048" y="196871"/>
                <a:ext cx="1236712" cy="369332"/>
              </a:xfrm>
              <a:prstGeom prst="rect">
                <a:avLst/>
              </a:prstGeom>
              <a:noFill/>
            </p:spPr>
            <p:txBody>
              <a:bodyPr wrap="none" rtlCol="0">
                <a:spAutoFit/>
              </a:bodyPr>
              <a:lstStyle/>
              <a:p>
                <a:r>
                  <a:rPr lang="en-US" sz="1800" b="1" dirty="0" smtClean="0">
                    <a:latin typeface="Arial Narrow"/>
                    <a:cs typeface="Arial Narrow"/>
                  </a:rPr>
                  <a:t>APA Failure</a:t>
                </a:r>
                <a:endParaRPr lang="en-US" sz="1800" b="1" dirty="0">
                  <a:latin typeface="Arial Narrow"/>
                  <a:cs typeface="Arial Narrow"/>
                </a:endParaRPr>
              </a:p>
            </p:txBody>
          </p:sp>
        </p:grpSp>
        <p:sp>
          <p:nvSpPr>
            <p:cNvPr id="39" name="TextBox 38"/>
            <p:cNvSpPr txBox="1"/>
            <p:nvPr/>
          </p:nvSpPr>
          <p:spPr>
            <a:xfrm flipH="1">
              <a:off x="259272" y="1546481"/>
              <a:ext cx="369333" cy="415498"/>
            </a:xfrm>
            <a:prstGeom prst="rect">
              <a:avLst/>
            </a:prstGeom>
            <a:noFill/>
          </p:spPr>
          <p:txBody>
            <a:bodyPr wrap="square" rtlCol="0">
              <a:spAutoFit/>
            </a:bodyPr>
            <a:lstStyle/>
            <a:p>
              <a:r>
                <a:rPr lang="en-US" sz="2100" b="1" dirty="0" smtClean="0"/>
                <a:t>a</a:t>
              </a:r>
              <a:endParaRPr lang="en-US" sz="2100" b="1" dirty="0"/>
            </a:p>
          </p:txBody>
        </p:sp>
      </p:grpSp>
      <p:grpSp>
        <p:nvGrpSpPr>
          <p:cNvPr id="47" name="Group 46"/>
          <p:cNvGrpSpPr/>
          <p:nvPr/>
        </p:nvGrpSpPr>
        <p:grpSpPr>
          <a:xfrm>
            <a:off x="4583936" y="1198510"/>
            <a:ext cx="4428032" cy="4495127"/>
            <a:chOff x="9973651" y="423333"/>
            <a:chExt cx="4428032" cy="4495127"/>
          </a:xfrm>
        </p:grpSpPr>
        <p:grpSp>
          <p:nvGrpSpPr>
            <p:cNvPr id="45" name="Group 44"/>
            <p:cNvGrpSpPr/>
            <p:nvPr/>
          </p:nvGrpSpPr>
          <p:grpSpPr>
            <a:xfrm>
              <a:off x="9973651" y="423333"/>
              <a:ext cx="4428032" cy="4495127"/>
              <a:chOff x="9973651" y="423333"/>
              <a:chExt cx="4428032" cy="4495127"/>
            </a:xfrm>
          </p:grpSpPr>
          <p:sp>
            <p:nvSpPr>
              <p:cNvPr id="44" name="Rectangle 43"/>
              <p:cNvSpPr/>
              <p:nvPr/>
            </p:nvSpPr>
            <p:spPr>
              <a:xfrm>
                <a:off x="9973651" y="423333"/>
                <a:ext cx="4428032" cy="4495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9973651" y="635496"/>
                <a:ext cx="4428032" cy="4282964"/>
                <a:chOff x="4427984" y="1594308"/>
                <a:chExt cx="4428032" cy="4282964"/>
              </a:xfrm>
            </p:grpSpPr>
            <p:grpSp>
              <p:nvGrpSpPr>
                <p:cNvPr id="28" name="Group 27"/>
                <p:cNvGrpSpPr/>
                <p:nvPr/>
              </p:nvGrpSpPr>
              <p:grpSpPr>
                <a:xfrm>
                  <a:off x="4427984" y="1594308"/>
                  <a:ext cx="4428032" cy="4282964"/>
                  <a:chOff x="4427984" y="1594308"/>
                  <a:chExt cx="4428032" cy="4282964"/>
                </a:xfrm>
              </p:grpSpPr>
              <p:pic>
                <p:nvPicPr>
                  <p:cNvPr id="30" name="Picture 29"/>
                  <p:cNvPicPr>
                    <a:picLocks noChangeAspect="1"/>
                  </p:cNvPicPr>
                  <p:nvPr/>
                </p:nvPicPr>
                <p:blipFill>
                  <a:blip r:embed="rId3"/>
                  <a:stretch>
                    <a:fillRect/>
                  </a:stretch>
                </p:blipFill>
                <p:spPr>
                  <a:xfrm>
                    <a:off x="4716016" y="1594308"/>
                    <a:ext cx="4140000" cy="3963077"/>
                  </a:xfrm>
                  <a:prstGeom prst="rect">
                    <a:avLst/>
                  </a:prstGeom>
                </p:spPr>
              </p:pic>
              <p:sp>
                <p:nvSpPr>
                  <p:cNvPr id="31" name="TextBox 30"/>
                  <p:cNvSpPr txBox="1"/>
                  <p:nvPr/>
                </p:nvSpPr>
                <p:spPr>
                  <a:xfrm>
                    <a:off x="5652120" y="5507940"/>
                    <a:ext cx="2505952" cy="369332"/>
                  </a:xfrm>
                  <a:prstGeom prst="rect">
                    <a:avLst/>
                  </a:prstGeom>
                  <a:noFill/>
                </p:spPr>
                <p:txBody>
                  <a:bodyPr wrap="none" rtlCol="0">
                    <a:spAutoFit/>
                  </a:bodyPr>
                  <a:lstStyle/>
                  <a:p>
                    <a:r>
                      <a:rPr lang="en-US" sz="1800" b="1" dirty="0" smtClean="0">
                        <a:latin typeface="Arial Narrow"/>
                        <a:cs typeface="Arial Narrow"/>
                      </a:rPr>
                      <a:t>Immunoassay A : Cortisol</a:t>
                    </a:r>
                    <a:endParaRPr lang="en-US" sz="1800" b="1" dirty="0">
                      <a:latin typeface="Arial Narrow"/>
                      <a:cs typeface="Arial Narrow"/>
                    </a:endParaRPr>
                  </a:p>
                </p:txBody>
              </p:sp>
              <p:sp>
                <p:nvSpPr>
                  <p:cNvPr id="32" name="TextBox 31"/>
                  <p:cNvSpPr txBox="1"/>
                  <p:nvPr/>
                </p:nvSpPr>
                <p:spPr>
                  <a:xfrm rot="16200000">
                    <a:off x="3105792" y="3372170"/>
                    <a:ext cx="3013716" cy="369332"/>
                  </a:xfrm>
                  <a:prstGeom prst="rect">
                    <a:avLst/>
                  </a:prstGeom>
                  <a:noFill/>
                </p:spPr>
                <p:txBody>
                  <a:bodyPr wrap="none" rtlCol="0">
                    <a:spAutoFit/>
                  </a:bodyPr>
                  <a:lstStyle/>
                  <a:p>
                    <a:r>
                      <a:rPr lang="en-US" sz="1800" b="1" dirty="0" smtClean="0">
                        <a:latin typeface="Arial Narrow"/>
                        <a:cs typeface="Arial Narrow"/>
                      </a:rPr>
                      <a:t>LC-MS/MS A : </a:t>
                    </a:r>
                    <a:r>
                      <a:rPr lang="en-US" sz="1800" b="1" dirty="0" err="1" smtClean="0">
                        <a:latin typeface="Arial Narrow"/>
                        <a:cs typeface="Arial Narrow"/>
                      </a:rPr>
                      <a:t>Androstenedione</a:t>
                    </a:r>
                    <a:endParaRPr lang="en-US" sz="1800" b="1" dirty="0">
                      <a:latin typeface="Arial Narrow"/>
                      <a:cs typeface="Arial Narrow"/>
                    </a:endParaRPr>
                  </a:p>
                </p:txBody>
              </p:sp>
            </p:grpSp>
            <p:cxnSp>
              <p:nvCxnSpPr>
                <p:cNvPr id="29" name="Straight Connector 28"/>
                <p:cNvCxnSpPr/>
                <p:nvPr/>
              </p:nvCxnSpPr>
              <p:spPr bwMode="auto">
                <a:xfrm flipV="1">
                  <a:off x="5148064" y="1730116"/>
                  <a:ext cx="3564392" cy="3528392"/>
                </a:xfrm>
                <a:prstGeom prst="line">
                  <a:avLst/>
                </a:prstGeom>
                <a:solidFill>
                  <a:schemeClr val="accent1"/>
                </a:solidFill>
                <a:ln w="19050" cap="flat" cmpd="sng" algn="ctr">
                  <a:solidFill>
                    <a:schemeClr val="tx1"/>
                  </a:solidFill>
                  <a:prstDash val="sysDash"/>
                  <a:round/>
                  <a:headEnd type="none" w="med" len="med"/>
                  <a:tailEnd type="none" w="med" len="med"/>
                </a:ln>
                <a:effectLst/>
              </p:spPr>
            </p:cxnSp>
          </p:grpSp>
        </p:grpSp>
        <p:sp>
          <p:nvSpPr>
            <p:cNvPr id="46" name="TextBox 45"/>
            <p:cNvSpPr txBox="1"/>
            <p:nvPr/>
          </p:nvSpPr>
          <p:spPr>
            <a:xfrm>
              <a:off x="9973651" y="630689"/>
              <a:ext cx="334440" cy="415498"/>
            </a:xfrm>
            <a:prstGeom prst="rect">
              <a:avLst/>
            </a:prstGeom>
            <a:noFill/>
          </p:spPr>
          <p:txBody>
            <a:bodyPr wrap="none" rtlCol="0">
              <a:spAutoFit/>
            </a:bodyPr>
            <a:lstStyle/>
            <a:p>
              <a:r>
                <a:rPr lang="en-US" sz="2100" b="1" dirty="0" smtClean="0"/>
                <a:t>c</a:t>
              </a:r>
              <a:endParaRPr lang="en-US" sz="2100" b="1" dirty="0"/>
            </a:p>
          </p:txBody>
        </p:sp>
      </p:grpSp>
      <p:grpSp>
        <p:nvGrpSpPr>
          <p:cNvPr id="43" name="Group 42"/>
          <p:cNvGrpSpPr/>
          <p:nvPr/>
        </p:nvGrpSpPr>
        <p:grpSpPr>
          <a:xfrm>
            <a:off x="4583936" y="1189066"/>
            <a:ext cx="4342372" cy="4536504"/>
            <a:chOff x="4562048" y="1273711"/>
            <a:chExt cx="4342372" cy="4536504"/>
          </a:xfrm>
        </p:grpSpPr>
        <p:grpSp>
          <p:nvGrpSpPr>
            <p:cNvPr id="10" name="Group 9"/>
            <p:cNvGrpSpPr/>
            <p:nvPr/>
          </p:nvGrpSpPr>
          <p:grpSpPr>
            <a:xfrm>
              <a:off x="4562048" y="1273711"/>
              <a:ext cx="4342372" cy="4536504"/>
              <a:chOff x="10234772" y="1638878"/>
              <a:chExt cx="4342372" cy="4536504"/>
            </a:xfrm>
          </p:grpSpPr>
          <p:sp>
            <p:nvSpPr>
              <p:cNvPr id="11" name="Rectangle 10"/>
              <p:cNvSpPr/>
              <p:nvPr/>
            </p:nvSpPr>
            <p:spPr bwMode="auto">
              <a:xfrm>
                <a:off x="10234772" y="1638878"/>
                <a:ext cx="4342372" cy="45365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ndParaRPr>
              </a:p>
            </p:txBody>
          </p:sp>
          <p:sp>
            <p:nvSpPr>
              <p:cNvPr id="12" name="TextBox 11"/>
              <p:cNvSpPr txBox="1"/>
              <p:nvPr/>
            </p:nvSpPr>
            <p:spPr>
              <a:xfrm>
                <a:off x="11517264" y="5744120"/>
                <a:ext cx="2505952" cy="369332"/>
              </a:xfrm>
              <a:prstGeom prst="rect">
                <a:avLst/>
              </a:prstGeom>
              <a:noFill/>
            </p:spPr>
            <p:txBody>
              <a:bodyPr wrap="none" rtlCol="0">
                <a:spAutoFit/>
              </a:bodyPr>
              <a:lstStyle/>
              <a:p>
                <a:r>
                  <a:rPr lang="en-US" sz="1800" b="1" dirty="0" smtClean="0">
                    <a:latin typeface="Arial Narrow"/>
                    <a:cs typeface="Arial Narrow"/>
                  </a:rPr>
                  <a:t>Immunoassay A : Cortisol</a:t>
                </a:r>
                <a:endParaRPr lang="en-US" sz="1800" b="1" dirty="0">
                  <a:latin typeface="Arial Narrow"/>
                  <a:cs typeface="Arial Narrow"/>
                </a:endParaRPr>
              </a:p>
            </p:txBody>
          </p:sp>
          <p:pic>
            <p:nvPicPr>
              <p:cNvPr id="13" name="Picture 12"/>
              <p:cNvPicPr>
                <a:picLocks noChangeAspect="1"/>
              </p:cNvPicPr>
              <p:nvPr/>
            </p:nvPicPr>
            <p:blipFill>
              <a:blip r:embed="rId4"/>
              <a:stretch>
                <a:fillRect/>
              </a:stretch>
            </p:blipFill>
            <p:spPr>
              <a:xfrm>
                <a:off x="10437144" y="1892418"/>
                <a:ext cx="4140000" cy="3917797"/>
              </a:xfrm>
              <a:prstGeom prst="rect">
                <a:avLst/>
              </a:prstGeom>
            </p:spPr>
          </p:pic>
          <p:sp>
            <p:nvSpPr>
              <p:cNvPr id="14" name="TextBox 13"/>
              <p:cNvSpPr txBox="1"/>
              <p:nvPr/>
            </p:nvSpPr>
            <p:spPr>
              <a:xfrm rot="16200000">
                <a:off x="9467896" y="3693294"/>
                <a:ext cx="1903085" cy="369332"/>
              </a:xfrm>
              <a:prstGeom prst="rect">
                <a:avLst/>
              </a:prstGeom>
              <a:noFill/>
            </p:spPr>
            <p:txBody>
              <a:bodyPr wrap="none" rtlCol="0">
                <a:spAutoFit/>
              </a:bodyPr>
              <a:lstStyle/>
              <a:p>
                <a:r>
                  <a:rPr lang="en-US" sz="1800" b="1" dirty="0" smtClean="0">
                    <a:latin typeface="Arial Narrow"/>
                    <a:cs typeface="Arial Narrow"/>
                  </a:rPr>
                  <a:t>LC-MS/MS A:DHEA</a:t>
                </a:r>
                <a:endParaRPr lang="en-US" sz="1800" b="1" dirty="0">
                  <a:latin typeface="Arial Narrow"/>
                  <a:cs typeface="Arial Narrow"/>
                </a:endParaRPr>
              </a:p>
            </p:txBody>
          </p:sp>
          <p:cxnSp>
            <p:nvCxnSpPr>
              <p:cNvPr id="15" name="Straight Connector 14"/>
              <p:cNvCxnSpPr/>
              <p:nvPr/>
            </p:nvCxnSpPr>
            <p:spPr bwMode="auto">
              <a:xfrm flipV="1">
                <a:off x="10982763" y="1892418"/>
                <a:ext cx="3564392" cy="3528392"/>
              </a:xfrm>
              <a:prstGeom prst="line">
                <a:avLst/>
              </a:prstGeom>
              <a:solidFill>
                <a:schemeClr val="accent1"/>
              </a:solidFill>
              <a:ln w="19050" cap="flat" cmpd="sng" algn="ctr">
                <a:solidFill>
                  <a:schemeClr val="tx1"/>
                </a:solidFill>
                <a:prstDash val="sysDash"/>
                <a:round/>
                <a:headEnd type="none" w="med" len="med"/>
                <a:tailEnd type="none" w="med" len="med"/>
              </a:ln>
              <a:effectLst/>
            </p:spPr>
          </p:cxnSp>
        </p:grpSp>
        <p:sp>
          <p:nvSpPr>
            <p:cNvPr id="41" name="TextBox 40"/>
            <p:cNvSpPr txBox="1"/>
            <p:nvPr/>
          </p:nvSpPr>
          <p:spPr>
            <a:xfrm>
              <a:off x="4583936" y="1546481"/>
              <a:ext cx="349168" cy="415498"/>
            </a:xfrm>
            <a:prstGeom prst="rect">
              <a:avLst/>
            </a:prstGeom>
            <a:noFill/>
          </p:spPr>
          <p:txBody>
            <a:bodyPr wrap="none" rtlCol="0">
              <a:spAutoFit/>
            </a:bodyPr>
            <a:lstStyle/>
            <a:p>
              <a:r>
                <a:rPr lang="en-US" sz="2100" b="1" dirty="0" smtClean="0"/>
                <a:t>b</a:t>
              </a:r>
              <a:endParaRPr lang="en-US" sz="2100" b="1" dirty="0"/>
            </a:p>
          </p:txBody>
        </p:sp>
      </p:grpSp>
    </p:spTree>
    <p:extLst>
      <p:ext uri="{BB962C8B-B14F-4D97-AF65-F5344CB8AC3E}">
        <p14:creationId xmlns:p14="http://schemas.microsoft.com/office/powerpoint/2010/main" val="17431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3"/>
                                        </p:tgtEl>
                                      </p:cBhvr>
                                    </p:animEffect>
                                    <p:set>
                                      <p:cBhvr>
                                        <p:cTn id="7"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11</a:t>
            </a:fld>
            <a:endParaRPr lang="en-US"/>
          </a:p>
        </p:txBody>
      </p:sp>
      <p:grpSp>
        <p:nvGrpSpPr>
          <p:cNvPr id="3" name="Group 2"/>
          <p:cNvGrpSpPr/>
          <p:nvPr/>
        </p:nvGrpSpPr>
        <p:grpSpPr>
          <a:xfrm>
            <a:off x="1192134" y="505954"/>
            <a:ext cx="6695584" cy="5821344"/>
            <a:chOff x="900752" y="548681"/>
            <a:chExt cx="6695584" cy="5821344"/>
          </a:xfrm>
        </p:grpSpPr>
        <p:pic>
          <p:nvPicPr>
            <p:cNvPr id="5" name="Picture 4"/>
            <p:cNvPicPr>
              <a:picLocks noChangeAspect="1"/>
            </p:cNvPicPr>
            <p:nvPr/>
          </p:nvPicPr>
          <p:blipFill>
            <a:blip r:embed="rId2"/>
            <a:stretch>
              <a:fillRect/>
            </a:stretch>
          </p:blipFill>
          <p:spPr>
            <a:xfrm>
              <a:off x="1331640" y="1052736"/>
              <a:ext cx="5880100" cy="4991100"/>
            </a:xfrm>
            <a:prstGeom prst="rect">
              <a:avLst/>
            </a:prstGeom>
          </p:spPr>
        </p:pic>
        <p:sp>
          <p:nvSpPr>
            <p:cNvPr id="6" name="TextBox 5"/>
            <p:cNvSpPr txBox="1"/>
            <p:nvPr/>
          </p:nvSpPr>
          <p:spPr>
            <a:xfrm>
              <a:off x="2555776" y="5939138"/>
              <a:ext cx="5040560" cy="430887"/>
            </a:xfrm>
            <a:prstGeom prst="rect">
              <a:avLst/>
            </a:prstGeom>
            <a:noFill/>
          </p:spPr>
          <p:txBody>
            <a:bodyPr wrap="square" rtlCol="0">
              <a:spAutoFit/>
            </a:bodyPr>
            <a:lstStyle/>
            <a:p>
              <a:r>
                <a:rPr lang="en-US" sz="2000" b="1" dirty="0" smtClean="0">
                  <a:latin typeface="Arial Narrow"/>
                  <a:cs typeface="Arial Narrow"/>
                </a:rPr>
                <a:t>LC-MS/MS </a:t>
              </a:r>
              <a:r>
                <a:rPr lang="en-US" sz="2200" b="1" dirty="0" err="1" smtClean="0">
                  <a:latin typeface="Arial Narrow"/>
                  <a:cs typeface="Arial Narrow"/>
                </a:rPr>
                <a:t>Aldosterone:DHEA</a:t>
              </a:r>
              <a:r>
                <a:rPr lang="en-US" sz="2000" b="1" dirty="0" smtClean="0">
                  <a:latin typeface="Arial Narrow"/>
                  <a:cs typeface="Arial Narrow"/>
                </a:rPr>
                <a:t> ratio</a:t>
              </a:r>
              <a:endParaRPr lang="en-US" sz="2000" b="1" dirty="0">
                <a:latin typeface="Arial Narrow"/>
                <a:cs typeface="Arial Narrow"/>
              </a:endParaRPr>
            </a:p>
          </p:txBody>
        </p:sp>
        <p:sp>
          <p:nvSpPr>
            <p:cNvPr id="7" name="TextBox 6"/>
            <p:cNvSpPr txBox="1"/>
            <p:nvPr/>
          </p:nvSpPr>
          <p:spPr>
            <a:xfrm rot="16200000">
              <a:off x="-1404084" y="2853517"/>
              <a:ext cx="5040560" cy="430887"/>
            </a:xfrm>
            <a:prstGeom prst="rect">
              <a:avLst/>
            </a:prstGeom>
            <a:noFill/>
          </p:spPr>
          <p:txBody>
            <a:bodyPr wrap="square" rtlCol="0">
              <a:spAutoFit/>
            </a:bodyPr>
            <a:lstStyle/>
            <a:p>
              <a:r>
                <a:rPr lang="en-US" sz="2200" b="1" dirty="0" smtClean="0">
                  <a:latin typeface="Arial Narrow"/>
                  <a:cs typeface="Arial Narrow"/>
                </a:rPr>
                <a:t>LC-MS/MS 18-oxocortisol:DHEA ratio</a:t>
              </a:r>
              <a:endParaRPr lang="en-US" sz="2200" b="1" dirty="0">
                <a:latin typeface="Arial Narrow"/>
                <a:cs typeface="Arial Narrow"/>
              </a:endParaRPr>
            </a:p>
          </p:txBody>
        </p:sp>
      </p:grpSp>
      <p:grpSp>
        <p:nvGrpSpPr>
          <p:cNvPr id="20" name="Group 19"/>
          <p:cNvGrpSpPr/>
          <p:nvPr/>
        </p:nvGrpSpPr>
        <p:grpSpPr>
          <a:xfrm>
            <a:off x="3487426" y="1726061"/>
            <a:ext cx="1368152" cy="2440346"/>
            <a:chOff x="3275856" y="1924758"/>
            <a:chExt cx="1368152" cy="2440346"/>
          </a:xfrm>
        </p:grpSpPr>
        <p:cxnSp>
          <p:nvCxnSpPr>
            <p:cNvPr id="21" name="Straight Arrow Connector 20"/>
            <p:cNvCxnSpPr/>
            <p:nvPr/>
          </p:nvCxnSpPr>
          <p:spPr bwMode="auto">
            <a:xfrm>
              <a:off x="3275856" y="1924758"/>
              <a:ext cx="1368152" cy="1837033"/>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22" name="Straight Arrow Connector 21"/>
            <p:cNvCxnSpPr/>
            <p:nvPr/>
          </p:nvCxnSpPr>
          <p:spPr bwMode="auto">
            <a:xfrm>
              <a:off x="3275856" y="1924758"/>
              <a:ext cx="1052500" cy="2440346"/>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23" name="Straight Arrow Connector 22"/>
            <p:cNvCxnSpPr/>
            <p:nvPr/>
          </p:nvCxnSpPr>
          <p:spPr bwMode="auto">
            <a:xfrm>
              <a:off x="3275856" y="1924758"/>
              <a:ext cx="836476" cy="2224322"/>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24" name="Straight Arrow Connector 23"/>
            <p:cNvCxnSpPr/>
            <p:nvPr/>
          </p:nvCxnSpPr>
          <p:spPr bwMode="auto">
            <a:xfrm>
              <a:off x="3275856" y="1924758"/>
              <a:ext cx="527084" cy="2145804"/>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25" name="Straight Arrow Connector 24"/>
            <p:cNvCxnSpPr/>
            <p:nvPr/>
          </p:nvCxnSpPr>
          <p:spPr bwMode="auto">
            <a:xfrm>
              <a:off x="3275856" y="1924758"/>
              <a:ext cx="335550" cy="1690565"/>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26" name="Straight Arrow Connector 25"/>
            <p:cNvCxnSpPr/>
            <p:nvPr/>
          </p:nvCxnSpPr>
          <p:spPr bwMode="auto">
            <a:xfrm>
              <a:off x="3275856" y="1924758"/>
              <a:ext cx="167775" cy="1656792"/>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grpSp>
      <p:sp>
        <p:nvSpPr>
          <p:cNvPr id="27" name="TextBox 26"/>
          <p:cNvSpPr txBox="1"/>
          <p:nvPr/>
        </p:nvSpPr>
        <p:spPr>
          <a:xfrm>
            <a:off x="2521206" y="1273342"/>
            <a:ext cx="1932440" cy="461665"/>
          </a:xfrm>
          <a:prstGeom prst="rect">
            <a:avLst/>
          </a:prstGeom>
          <a:solidFill>
            <a:schemeClr val="bg1">
              <a:lumMod val="95000"/>
            </a:schemeClr>
          </a:solidFill>
        </p:spPr>
        <p:txBody>
          <a:bodyPr wrap="none" rtlCol="0">
            <a:spAutoFit/>
          </a:bodyPr>
          <a:lstStyle/>
          <a:p>
            <a:r>
              <a:rPr lang="en-US" sz="2400" b="1" dirty="0" smtClean="0">
                <a:latin typeface="Arial Narrow"/>
                <a:cs typeface="Arial Narrow"/>
              </a:rPr>
              <a:t>APAs or BAH?</a:t>
            </a:r>
            <a:endParaRPr lang="en-US" sz="2400" b="1" dirty="0">
              <a:latin typeface="Arial Narrow"/>
              <a:cs typeface="Arial Narrow"/>
            </a:endParaRPr>
          </a:p>
        </p:txBody>
      </p:sp>
      <p:grpSp>
        <p:nvGrpSpPr>
          <p:cNvPr id="34" name="Group 33"/>
          <p:cNvGrpSpPr/>
          <p:nvPr/>
        </p:nvGrpSpPr>
        <p:grpSpPr>
          <a:xfrm>
            <a:off x="7567528" y="3009652"/>
            <a:ext cx="1391430" cy="1106884"/>
            <a:chOff x="7462466" y="1435537"/>
            <a:chExt cx="1391430" cy="1106884"/>
          </a:xfrm>
        </p:grpSpPr>
        <p:sp>
          <p:nvSpPr>
            <p:cNvPr id="28" name="Isosceles Triangle 27"/>
            <p:cNvSpPr/>
            <p:nvPr/>
          </p:nvSpPr>
          <p:spPr bwMode="auto">
            <a:xfrm>
              <a:off x="7462466" y="1924758"/>
              <a:ext cx="144016" cy="144016"/>
            </a:xfrm>
            <a:prstGeom prst="triangl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ndParaRPr>
            </a:p>
          </p:txBody>
        </p:sp>
        <p:sp>
          <p:nvSpPr>
            <p:cNvPr id="29" name="TextBox 28"/>
            <p:cNvSpPr txBox="1"/>
            <p:nvPr/>
          </p:nvSpPr>
          <p:spPr>
            <a:xfrm>
              <a:off x="7587585" y="1788973"/>
              <a:ext cx="569387" cy="369332"/>
            </a:xfrm>
            <a:prstGeom prst="rect">
              <a:avLst/>
            </a:prstGeom>
            <a:noFill/>
          </p:spPr>
          <p:txBody>
            <a:bodyPr wrap="none" rtlCol="0">
              <a:spAutoFit/>
            </a:bodyPr>
            <a:lstStyle/>
            <a:p>
              <a:r>
                <a:rPr lang="en-US" sz="1800" b="1" dirty="0" smtClean="0">
                  <a:solidFill>
                    <a:srgbClr val="0000FF"/>
                  </a:solidFill>
                  <a:latin typeface="Arial Narrow"/>
                  <a:cs typeface="Arial Narrow"/>
                </a:rPr>
                <a:t>APA</a:t>
              </a:r>
              <a:endParaRPr lang="en-US" sz="1800" b="1" dirty="0">
                <a:solidFill>
                  <a:srgbClr val="0000FF"/>
                </a:solidFill>
                <a:latin typeface="Arial Narrow"/>
                <a:cs typeface="Arial Narrow"/>
              </a:endParaRPr>
            </a:p>
          </p:txBody>
        </p:sp>
        <p:sp>
          <p:nvSpPr>
            <p:cNvPr id="30" name="Oval 29"/>
            <p:cNvSpPr/>
            <p:nvPr/>
          </p:nvSpPr>
          <p:spPr bwMode="auto">
            <a:xfrm>
              <a:off x="7466308" y="1571322"/>
              <a:ext cx="144016" cy="144016"/>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ndParaRPr>
            </a:p>
          </p:txBody>
        </p:sp>
        <p:sp>
          <p:nvSpPr>
            <p:cNvPr id="31" name="TextBox 30"/>
            <p:cNvSpPr txBox="1"/>
            <p:nvPr/>
          </p:nvSpPr>
          <p:spPr>
            <a:xfrm>
              <a:off x="7608903" y="1435537"/>
              <a:ext cx="594484" cy="369332"/>
            </a:xfrm>
            <a:prstGeom prst="rect">
              <a:avLst/>
            </a:prstGeom>
            <a:noFill/>
          </p:spPr>
          <p:txBody>
            <a:bodyPr wrap="none" rtlCol="0">
              <a:spAutoFit/>
            </a:bodyPr>
            <a:lstStyle/>
            <a:p>
              <a:r>
                <a:rPr lang="en-US" sz="1800" b="1" dirty="0" smtClean="0">
                  <a:solidFill>
                    <a:srgbClr val="008000"/>
                  </a:solidFill>
                  <a:latin typeface="Arial Narrow"/>
                  <a:cs typeface="Arial Narrow"/>
                </a:rPr>
                <a:t>BAH</a:t>
              </a:r>
              <a:endParaRPr lang="en-US" sz="1800" b="1" dirty="0">
                <a:solidFill>
                  <a:srgbClr val="008000"/>
                </a:solidFill>
                <a:latin typeface="Arial Narrow"/>
                <a:cs typeface="Arial Narrow"/>
              </a:endParaRPr>
            </a:p>
          </p:txBody>
        </p:sp>
        <p:sp>
          <p:nvSpPr>
            <p:cNvPr id="32" name="Diamond 31"/>
            <p:cNvSpPr/>
            <p:nvPr/>
          </p:nvSpPr>
          <p:spPr bwMode="auto">
            <a:xfrm>
              <a:off x="7473168" y="2264153"/>
              <a:ext cx="144016" cy="216024"/>
            </a:xfrm>
            <a:prstGeom prst="diamond">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ndParaRPr>
            </a:p>
          </p:txBody>
        </p:sp>
        <p:sp>
          <p:nvSpPr>
            <p:cNvPr id="33" name="TextBox 32"/>
            <p:cNvSpPr txBox="1"/>
            <p:nvPr/>
          </p:nvSpPr>
          <p:spPr>
            <a:xfrm>
              <a:off x="7617184" y="2173089"/>
              <a:ext cx="1236712" cy="369332"/>
            </a:xfrm>
            <a:prstGeom prst="rect">
              <a:avLst/>
            </a:prstGeom>
            <a:noFill/>
          </p:spPr>
          <p:txBody>
            <a:bodyPr wrap="none" rtlCol="0">
              <a:spAutoFit/>
            </a:bodyPr>
            <a:lstStyle/>
            <a:p>
              <a:r>
                <a:rPr lang="en-US" sz="1800" b="1" dirty="0" smtClean="0">
                  <a:latin typeface="Arial Narrow"/>
                  <a:cs typeface="Arial Narrow"/>
                </a:rPr>
                <a:t>APA Failure</a:t>
              </a:r>
              <a:endParaRPr lang="en-US" sz="1800" b="1" dirty="0">
                <a:latin typeface="Arial Narrow"/>
                <a:cs typeface="Arial Narrow"/>
              </a:endParaRPr>
            </a:p>
          </p:txBody>
        </p:sp>
      </p:grpSp>
      <p:sp>
        <p:nvSpPr>
          <p:cNvPr id="35" name="Rectangle 34"/>
          <p:cNvSpPr/>
          <p:nvPr/>
        </p:nvSpPr>
        <p:spPr>
          <a:xfrm>
            <a:off x="12857" y="182787"/>
            <a:ext cx="6949137" cy="738664"/>
          </a:xfrm>
          <a:prstGeom prst="rect">
            <a:avLst/>
          </a:prstGeom>
        </p:spPr>
        <p:txBody>
          <a:bodyPr wrap="square">
            <a:spAutoFit/>
          </a:bodyPr>
          <a:lstStyle/>
          <a:p>
            <a:r>
              <a:rPr lang="en-US" sz="2100" b="1" dirty="0">
                <a:latin typeface="Arial"/>
                <a:cs typeface="Arial"/>
              </a:rPr>
              <a:t>Lateralization ratios – 18-oxocortisol </a:t>
            </a:r>
            <a:r>
              <a:rPr lang="en-US" sz="2100" b="1" dirty="0" err="1">
                <a:latin typeface="Arial"/>
                <a:cs typeface="Arial"/>
              </a:rPr>
              <a:t>vs</a:t>
            </a:r>
            <a:r>
              <a:rPr lang="en-US" sz="2100" b="1" dirty="0">
                <a:latin typeface="Arial"/>
                <a:cs typeface="Arial"/>
              </a:rPr>
              <a:t> aldosterone, both normalized to DHEA  </a:t>
            </a:r>
          </a:p>
        </p:txBody>
      </p:sp>
    </p:spTree>
    <p:extLst>
      <p:ext uri="{BB962C8B-B14F-4D97-AF65-F5344CB8AC3E}">
        <p14:creationId xmlns:p14="http://schemas.microsoft.com/office/powerpoint/2010/main" val="3390269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
        <p:nvSpPr>
          <p:cNvPr id="7" name="TextBox 6"/>
          <p:cNvSpPr txBox="1"/>
          <p:nvPr/>
        </p:nvSpPr>
        <p:spPr>
          <a:xfrm>
            <a:off x="0" y="722484"/>
            <a:ext cx="8952767" cy="707886"/>
          </a:xfrm>
          <a:prstGeom prst="rect">
            <a:avLst/>
          </a:prstGeom>
          <a:noFill/>
        </p:spPr>
        <p:txBody>
          <a:bodyPr wrap="square" rtlCol="0">
            <a:spAutoFit/>
          </a:bodyPr>
          <a:lstStyle/>
          <a:p>
            <a:r>
              <a:rPr lang="en-US" sz="2000" b="1" dirty="0" smtClean="0">
                <a:latin typeface="+mj-lt"/>
              </a:rPr>
              <a:t>Plasma </a:t>
            </a:r>
            <a:r>
              <a:rPr lang="en-US" sz="2000" b="1" dirty="0">
                <a:latin typeface="+mj-lt"/>
              </a:rPr>
              <a:t>concentrations (</a:t>
            </a:r>
            <a:r>
              <a:rPr lang="en-US" sz="2000" b="1" dirty="0" err="1">
                <a:latin typeface="+mj-lt"/>
              </a:rPr>
              <a:t>ng</a:t>
            </a:r>
            <a:r>
              <a:rPr lang="en-US" sz="2000" b="1" dirty="0">
                <a:latin typeface="+mj-lt"/>
              </a:rPr>
              <a:t>/mL) of steroids in peripheral veins (PV) and adrenal veins (AV) of patients with </a:t>
            </a:r>
            <a:r>
              <a:rPr lang="en-US" sz="2000" b="1" dirty="0" smtClean="0">
                <a:latin typeface="+mj-lt"/>
              </a:rPr>
              <a:t>APAs (n </a:t>
            </a:r>
            <a:r>
              <a:rPr lang="en-US" sz="2000" b="1" dirty="0">
                <a:latin typeface="+mj-lt"/>
              </a:rPr>
              <a:t>= 119) and </a:t>
            </a:r>
            <a:r>
              <a:rPr lang="en-US" sz="2000" b="1" dirty="0" smtClean="0">
                <a:latin typeface="+mj-lt"/>
              </a:rPr>
              <a:t>BAH</a:t>
            </a:r>
            <a:r>
              <a:rPr lang="en-US" sz="2000" b="1" dirty="0">
                <a:latin typeface="+mj-lt"/>
              </a:rPr>
              <a:t>, n =90)</a:t>
            </a:r>
          </a:p>
        </p:txBody>
      </p:sp>
      <p:sp>
        <p:nvSpPr>
          <p:cNvPr id="3" name="Rectangle 2"/>
          <p:cNvSpPr/>
          <p:nvPr/>
        </p:nvSpPr>
        <p:spPr>
          <a:xfrm>
            <a:off x="2203689" y="5548650"/>
            <a:ext cx="5470100" cy="1169551"/>
          </a:xfrm>
          <a:prstGeom prst="rect">
            <a:avLst/>
          </a:prstGeom>
          <a:solidFill>
            <a:schemeClr val="bg1">
              <a:lumMod val="75000"/>
            </a:schemeClr>
          </a:solidFill>
        </p:spPr>
        <p:txBody>
          <a:bodyPr wrap="square">
            <a:spAutoFit/>
          </a:bodyPr>
          <a:lstStyle/>
          <a:p>
            <a:r>
              <a:rPr lang="en-US" sz="1400" dirty="0">
                <a:solidFill>
                  <a:srgbClr val="000000"/>
                </a:solidFill>
                <a:latin typeface="Arial" panose="020B0604020202020204" pitchFamily="34" charset="0"/>
                <a:ea typeface="Arial Narrow"/>
                <a:cs typeface="Arial" panose="020B0604020202020204" pitchFamily="34" charset="0"/>
              </a:rPr>
              <a:t>Results are shown as medians and </a:t>
            </a:r>
            <a:r>
              <a:rPr lang="en-US" sz="1400" dirty="0" err="1">
                <a:solidFill>
                  <a:srgbClr val="000000"/>
                </a:solidFill>
                <a:latin typeface="Arial" panose="020B0604020202020204" pitchFamily="34" charset="0"/>
                <a:ea typeface="Arial Narrow"/>
                <a:cs typeface="Arial" panose="020B0604020202020204" pitchFamily="34" charset="0"/>
              </a:rPr>
              <a:t>interquartiles</a:t>
            </a:r>
            <a:r>
              <a:rPr lang="en-US" sz="1400" dirty="0">
                <a:solidFill>
                  <a:srgbClr val="000000"/>
                </a:solidFill>
                <a:latin typeface="Arial" panose="020B0604020202020204" pitchFamily="34" charset="0"/>
                <a:ea typeface="Arial Narrow"/>
                <a:cs typeface="Arial" panose="020B0604020202020204" pitchFamily="34" charset="0"/>
              </a:rPr>
              <a:t>. †Adrenal venous concentrations are shown for dominant and non-dominant AVs, reflecting lateralization ratios for aldosterone relative to cortisol respectively larger and smaller than 1.0. • P&lt;0.05; ** P&lt;0.01, *** P&lt;0.001 ****P&lt;0.0001 differences between APA and BAH. </a:t>
            </a:r>
            <a:endParaRPr lang="en-US" sz="1400" i="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25400" y="1473200"/>
            <a:ext cx="9093200" cy="3898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41" y="616761"/>
            <a:ext cx="8607453" cy="747396"/>
          </a:xfrm>
        </p:spPr>
        <p:txBody>
          <a:bodyPr>
            <a:normAutofit fontScale="90000"/>
          </a:bodyPr>
          <a:lstStyle/>
          <a:p>
            <a:r>
              <a:rPr lang="en-US" dirty="0" smtClean="0"/>
              <a:t>Use of peripheral steroid profiles for classification</a:t>
            </a: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13</a:t>
            </a:fld>
            <a:endParaRPr lang="en-US"/>
          </a:p>
        </p:txBody>
      </p:sp>
      <p:grpSp>
        <p:nvGrpSpPr>
          <p:cNvPr id="25" name="Group 24"/>
          <p:cNvGrpSpPr/>
          <p:nvPr/>
        </p:nvGrpSpPr>
        <p:grpSpPr>
          <a:xfrm>
            <a:off x="4509032" y="1558940"/>
            <a:ext cx="4285569" cy="4203713"/>
            <a:chOff x="4496018" y="1550811"/>
            <a:chExt cx="4072338" cy="3912619"/>
          </a:xfrm>
        </p:grpSpPr>
        <p:sp>
          <p:nvSpPr>
            <p:cNvPr id="24" name="Rectangle 23"/>
            <p:cNvSpPr/>
            <p:nvPr/>
          </p:nvSpPr>
          <p:spPr>
            <a:xfrm>
              <a:off x="4606556" y="1550811"/>
              <a:ext cx="3961800" cy="3839633"/>
            </a:xfrm>
            <a:prstGeom prst="rect">
              <a:avLst/>
            </a:prstGeom>
            <a:solidFill>
              <a:srgbClr val="E8F8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4496018" y="1623797"/>
              <a:ext cx="4072338" cy="3839633"/>
            </a:xfrm>
            <a:prstGeom prst="rect">
              <a:avLst/>
            </a:prstGeom>
          </p:spPr>
        </p:pic>
      </p:grpSp>
      <p:grpSp>
        <p:nvGrpSpPr>
          <p:cNvPr id="27" name="Group 26"/>
          <p:cNvGrpSpPr/>
          <p:nvPr/>
        </p:nvGrpSpPr>
        <p:grpSpPr>
          <a:xfrm>
            <a:off x="110538" y="1515692"/>
            <a:ext cx="4495399" cy="1000169"/>
            <a:chOff x="872781" y="6204300"/>
            <a:chExt cx="4495399" cy="1000169"/>
          </a:xfrm>
        </p:grpSpPr>
        <p:grpSp>
          <p:nvGrpSpPr>
            <p:cNvPr id="28" name="Group 27"/>
            <p:cNvGrpSpPr/>
            <p:nvPr/>
          </p:nvGrpSpPr>
          <p:grpSpPr>
            <a:xfrm>
              <a:off x="872781" y="6204300"/>
              <a:ext cx="3828229" cy="1000169"/>
              <a:chOff x="1157837" y="6378388"/>
              <a:chExt cx="3828229" cy="1000169"/>
            </a:xfrm>
          </p:grpSpPr>
          <p:sp>
            <p:nvSpPr>
              <p:cNvPr id="34" name="TextBox 33"/>
              <p:cNvSpPr txBox="1"/>
              <p:nvPr/>
            </p:nvSpPr>
            <p:spPr>
              <a:xfrm rot="16200000">
                <a:off x="1084740" y="6738362"/>
                <a:ext cx="607859" cy="461665"/>
              </a:xfrm>
              <a:prstGeom prst="rect">
                <a:avLst/>
              </a:prstGeom>
              <a:noFill/>
            </p:spPr>
            <p:txBody>
              <a:bodyPr wrap="none" rtlCol="0">
                <a:spAutoFit/>
              </a:bodyPr>
              <a:lstStyle/>
              <a:p>
                <a:pPr algn="ctr"/>
                <a:r>
                  <a:rPr lang="en-US" sz="800" b="1" dirty="0" smtClean="0">
                    <a:latin typeface="Arial Narrow"/>
                    <a:cs typeface="Arial Narrow"/>
                  </a:rPr>
                  <a:t>Actual </a:t>
                </a:r>
              </a:p>
              <a:p>
                <a:pPr algn="ctr"/>
                <a:r>
                  <a:rPr lang="en-US" sz="800" b="1" dirty="0" smtClean="0">
                    <a:latin typeface="Arial Narrow"/>
                    <a:cs typeface="Arial Narrow"/>
                  </a:rPr>
                  <a:t>diagnosis/</a:t>
                </a:r>
              </a:p>
              <a:p>
                <a:pPr algn="ctr"/>
                <a:r>
                  <a:rPr lang="en-US" sz="800" b="1" dirty="0" smtClean="0">
                    <a:latin typeface="Arial Narrow"/>
                    <a:cs typeface="Arial Narrow"/>
                  </a:rPr>
                  <a:t>outcome</a:t>
                </a:r>
              </a:p>
            </p:txBody>
          </p:sp>
          <p:sp>
            <p:nvSpPr>
              <p:cNvPr id="35" name="TextBox 34"/>
              <p:cNvSpPr txBox="1"/>
              <p:nvPr/>
            </p:nvSpPr>
            <p:spPr>
              <a:xfrm rot="16200000">
                <a:off x="1393590" y="6861473"/>
                <a:ext cx="633507" cy="215444"/>
              </a:xfrm>
              <a:prstGeom prst="rect">
                <a:avLst/>
              </a:prstGeom>
              <a:noFill/>
            </p:spPr>
            <p:txBody>
              <a:bodyPr wrap="none" rtlCol="0">
                <a:spAutoFit/>
              </a:bodyPr>
              <a:lstStyle/>
              <a:p>
                <a:pPr algn="ctr"/>
                <a:r>
                  <a:rPr lang="en-US" sz="800" b="1" dirty="0" smtClean="0">
                    <a:latin typeface="Arial Narrow"/>
                    <a:cs typeface="Arial Narrow"/>
                  </a:rPr>
                  <a:t>BAH    APA</a:t>
                </a:r>
              </a:p>
            </p:txBody>
          </p:sp>
          <p:cxnSp>
            <p:nvCxnSpPr>
              <p:cNvPr id="36" name="Straight Connector 35"/>
              <p:cNvCxnSpPr/>
              <p:nvPr/>
            </p:nvCxnSpPr>
            <p:spPr>
              <a:xfrm>
                <a:off x="2564904" y="6609184"/>
                <a:ext cx="100446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3704072" y="6608659"/>
                <a:ext cx="1162314" cy="0"/>
                <a:chOff x="3705549" y="6558652"/>
                <a:chExt cx="1162314" cy="0"/>
              </a:xfrm>
            </p:grpSpPr>
            <p:cxnSp>
              <p:nvCxnSpPr>
                <p:cNvPr id="43" name="Straight Connector 42"/>
                <p:cNvCxnSpPr/>
                <p:nvPr/>
              </p:nvCxnSpPr>
              <p:spPr>
                <a:xfrm>
                  <a:off x="4159163" y="6558652"/>
                  <a:ext cx="7087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705549" y="6558652"/>
                  <a:ext cx="430339" cy="0"/>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38" name="Straight Connector 37"/>
              <p:cNvCxnSpPr/>
              <p:nvPr/>
            </p:nvCxnSpPr>
            <p:spPr>
              <a:xfrm flipV="1">
                <a:off x="1791633" y="6737947"/>
                <a:ext cx="0" cy="25428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1791633" y="7141948"/>
                <a:ext cx="0" cy="14628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1791633" y="6992228"/>
                <a:ext cx="0" cy="146281"/>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1602621" y="6704385"/>
                <a:ext cx="0" cy="58384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2" name="Picture 41"/>
              <p:cNvPicPr>
                <a:picLocks noChangeAspect="1"/>
              </p:cNvPicPr>
              <p:nvPr/>
            </p:nvPicPr>
            <p:blipFill>
              <a:blip r:embed="rId3"/>
              <a:stretch>
                <a:fillRect/>
              </a:stretch>
            </p:blipFill>
            <p:spPr>
              <a:xfrm>
                <a:off x="1818066" y="6378388"/>
                <a:ext cx="3168000" cy="1000169"/>
              </a:xfrm>
              <a:prstGeom prst="rect">
                <a:avLst/>
              </a:prstGeom>
            </p:spPr>
          </p:pic>
        </p:grpSp>
        <p:sp>
          <p:nvSpPr>
            <p:cNvPr id="29" name="TextBox 28"/>
            <p:cNvSpPr txBox="1"/>
            <p:nvPr/>
          </p:nvSpPr>
          <p:spPr>
            <a:xfrm>
              <a:off x="4682701" y="6317638"/>
              <a:ext cx="685479" cy="246221"/>
            </a:xfrm>
            <a:prstGeom prst="rect">
              <a:avLst/>
            </a:prstGeom>
            <a:noFill/>
          </p:spPr>
          <p:txBody>
            <a:bodyPr wrap="none" rtlCol="0">
              <a:spAutoFit/>
            </a:bodyPr>
            <a:lstStyle/>
            <a:p>
              <a:r>
                <a:rPr lang="en-US" sz="1000" dirty="0" smtClean="0">
                  <a:latin typeface="Arial Narrow"/>
                  <a:cs typeface="Arial Narrow"/>
                </a:rPr>
                <a:t>APA   BAH</a:t>
              </a:r>
              <a:endParaRPr lang="en-US" sz="1000" dirty="0">
                <a:latin typeface="Arial Narrow"/>
                <a:cs typeface="Arial Narrow"/>
              </a:endParaRPr>
            </a:p>
          </p:txBody>
        </p:sp>
        <p:sp>
          <p:nvSpPr>
            <p:cNvPr id="30" name="Rectangle 29"/>
            <p:cNvSpPr/>
            <p:nvPr/>
          </p:nvSpPr>
          <p:spPr>
            <a:xfrm>
              <a:off x="4753371" y="6590004"/>
              <a:ext cx="564816" cy="246221"/>
            </a:xfrm>
            <a:prstGeom prst="rect">
              <a:avLst/>
            </a:prstGeom>
          </p:spPr>
          <p:txBody>
            <a:bodyPr wrap="none">
              <a:spAutoFit/>
            </a:bodyPr>
            <a:lstStyle/>
            <a:p>
              <a:r>
                <a:rPr lang="en-US" sz="1000" dirty="0" smtClean="0">
                  <a:latin typeface="Arial Narrow"/>
                  <a:cs typeface="Arial Narrow"/>
                </a:rPr>
                <a:t>97     22</a:t>
              </a:r>
              <a:endParaRPr lang="en-US" sz="1000" dirty="0">
                <a:latin typeface="Arial Narrow"/>
                <a:cs typeface="Arial Narrow"/>
              </a:endParaRPr>
            </a:p>
          </p:txBody>
        </p:sp>
        <p:sp>
          <p:nvSpPr>
            <p:cNvPr id="31" name="Rectangle 30"/>
            <p:cNvSpPr/>
            <p:nvPr/>
          </p:nvSpPr>
          <p:spPr>
            <a:xfrm>
              <a:off x="4753371" y="6897216"/>
              <a:ext cx="564816" cy="246221"/>
            </a:xfrm>
            <a:prstGeom prst="rect">
              <a:avLst/>
            </a:prstGeom>
          </p:spPr>
          <p:txBody>
            <a:bodyPr wrap="none">
              <a:spAutoFit/>
            </a:bodyPr>
            <a:lstStyle/>
            <a:p>
              <a:r>
                <a:rPr lang="en-US" sz="1000" dirty="0" smtClean="0">
                  <a:latin typeface="Arial Narrow"/>
                  <a:cs typeface="Arial Narrow"/>
                </a:rPr>
                <a:t>22     75</a:t>
              </a:r>
              <a:endParaRPr lang="en-US" sz="1000" dirty="0">
                <a:latin typeface="Arial Narrow"/>
                <a:cs typeface="Arial Narrow"/>
              </a:endParaRPr>
            </a:p>
          </p:txBody>
        </p:sp>
        <p:sp>
          <p:nvSpPr>
            <p:cNvPr id="32" name="Right Bracket 31"/>
            <p:cNvSpPr/>
            <p:nvPr/>
          </p:nvSpPr>
          <p:spPr>
            <a:xfrm>
              <a:off x="4754266" y="6557681"/>
              <a:ext cx="45719" cy="307959"/>
            </a:xfrm>
            <a:prstGeom prst="rightBracket">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Right Bracket 32"/>
            <p:cNvSpPr/>
            <p:nvPr/>
          </p:nvSpPr>
          <p:spPr>
            <a:xfrm>
              <a:off x="4754266" y="6896510"/>
              <a:ext cx="45719" cy="307959"/>
            </a:xfrm>
            <a:prstGeom prst="rightBracket">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9" name="Group 48"/>
          <p:cNvGrpSpPr/>
          <p:nvPr/>
        </p:nvGrpSpPr>
        <p:grpSpPr>
          <a:xfrm>
            <a:off x="699832" y="2515861"/>
            <a:ext cx="3266958" cy="3246792"/>
            <a:chOff x="699832" y="2515861"/>
            <a:chExt cx="3266958" cy="3246792"/>
          </a:xfrm>
        </p:grpSpPr>
        <p:pic>
          <p:nvPicPr>
            <p:cNvPr id="45" name="Picture 44"/>
            <p:cNvPicPr>
              <a:picLocks noChangeAspect="1"/>
            </p:cNvPicPr>
            <p:nvPr/>
          </p:nvPicPr>
          <p:blipFill>
            <a:blip r:embed="rId4"/>
            <a:stretch>
              <a:fillRect/>
            </a:stretch>
          </p:blipFill>
          <p:spPr>
            <a:xfrm>
              <a:off x="699832" y="2515861"/>
              <a:ext cx="3266958" cy="3246792"/>
            </a:xfrm>
            <a:prstGeom prst="rect">
              <a:avLst/>
            </a:prstGeom>
          </p:spPr>
        </p:pic>
        <p:sp>
          <p:nvSpPr>
            <p:cNvPr id="46" name="TextBox 45"/>
            <p:cNvSpPr txBox="1"/>
            <p:nvPr/>
          </p:nvSpPr>
          <p:spPr>
            <a:xfrm>
              <a:off x="1426543" y="2977445"/>
              <a:ext cx="797013" cy="338554"/>
            </a:xfrm>
            <a:prstGeom prst="rect">
              <a:avLst/>
            </a:prstGeom>
            <a:solidFill>
              <a:schemeClr val="bg1"/>
            </a:solidFill>
          </p:spPr>
          <p:txBody>
            <a:bodyPr wrap="none" rtlCol="0">
              <a:spAutoFit/>
            </a:bodyPr>
            <a:lstStyle/>
            <a:p>
              <a:r>
                <a:rPr lang="en-US" sz="1600" b="1" dirty="0" smtClean="0">
                  <a:latin typeface="Arial (narrow"/>
                  <a:cs typeface="Arial (narrow"/>
                </a:rPr>
                <a:t>97/119</a:t>
              </a:r>
              <a:endParaRPr lang="en-US" sz="1600" b="1" dirty="0">
                <a:latin typeface="Arial (narrow"/>
                <a:cs typeface="Arial (narrow"/>
              </a:endParaRPr>
            </a:p>
          </p:txBody>
        </p:sp>
        <p:sp>
          <p:nvSpPr>
            <p:cNvPr id="47" name="TextBox 46"/>
            <p:cNvSpPr txBox="1"/>
            <p:nvPr/>
          </p:nvSpPr>
          <p:spPr>
            <a:xfrm>
              <a:off x="3279696" y="5014469"/>
              <a:ext cx="659071" cy="338554"/>
            </a:xfrm>
            <a:prstGeom prst="rect">
              <a:avLst/>
            </a:prstGeom>
            <a:solidFill>
              <a:schemeClr val="bg1"/>
            </a:solidFill>
          </p:spPr>
          <p:txBody>
            <a:bodyPr wrap="square" rtlCol="0">
              <a:spAutoFit/>
            </a:bodyPr>
            <a:lstStyle/>
            <a:p>
              <a:r>
                <a:rPr lang="en-US" sz="1600" b="1" dirty="0" smtClean="0">
                  <a:latin typeface="Arial (narrow"/>
                  <a:cs typeface="Arial (narrow"/>
                </a:rPr>
                <a:t>7/7</a:t>
              </a:r>
              <a:endParaRPr lang="en-US" sz="1600" b="1" dirty="0">
                <a:latin typeface="Arial (narrow"/>
                <a:cs typeface="Arial (narrow"/>
              </a:endParaRPr>
            </a:p>
          </p:txBody>
        </p:sp>
        <p:sp>
          <p:nvSpPr>
            <p:cNvPr id="48" name="TextBox 47"/>
            <p:cNvSpPr txBox="1"/>
            <p:nvPr/>
          </p:nvSpPr>
          <p:spPr>
            <a:xfrm>
              <a:off x="3087112" y="3650493"/>
              <a:ext cx="698128" cy="338554"/>
            </a:xfrm>
            <a:prstGeom prst="rect">
              <a:avLst/>
            </a:prstGeom>
            <a:solidFill>
              <a:schemeClr val="bg1"/>
            </a:solidFill>
          </p:spPr>
          <p:txBody>
            <a:bodyPr wrap="none" rtlCol="0">
              <a:spAutoFit/>
            </a:bodyPr>
            <a:lstStyle/>
            <a:p>
              <a:r>
                <a:rPr lang="en-US" sz="1600" b="1" dirty="0" smtClean="0">
                  <a:latin typeface="Arial (narrow"/>
                  <a:cs typeface="Arial (narrow"/>
                </a:rPr>
                <a:t>68/90</a:t>
              </a:r>
              <a:endParaRPr lang="en-US" sz="1600" b="1" dirty="0">
                <a:latin typeface="Arial (narrow"/>
                <a:cs typeface="Arial (narrow"/>
              </a:endParaRPr>
            </a:p>
          </p:txBody>
        </p:sp>
      </p:grpSp>
      <p:sp>
        <p:nvSpPr>
          <p:cNvPr id="50" name="Rectangle 49"/>
          <p:cNvSpPr/>
          <p:nvPr/>
        </p:nvSpPr>
        <p:spPr>
          <a:xfrm>
            <a:off x="2522074" y="5810215"/>
            <a:ext cx="5417816" cy="553998"/>
          </a:xfrm>
          <a:prstGeom prst="rect">
            <a:avLst/>
          </a:prstGeom>
          <a:solidFill>
            <a:schemeClr val="bg1">
              <a:lumMod val="75000"/>
            </a:schemeClr>
          </a:solidFill>
        </p:spPr>
        <p:txBody>
          <a:bodyPr wrap="square">
            <a:spAutoFit/>
          </a:bodyPr>
          <a:lstStyle/>
          <a:p>
            <a:r>
              <a:rPr lang="en-US" sz="1500" dirty="0">
                <a:latin typeface="Arial" panose="020B0604020202020204" pitchFamily="34" charset="0"/>
                <a:cs typeface="Arial" panose="020B0604020202020204" pitchFamily="34" charset="0"/>
              </a:rPr>
              <a:t>Discriminant analysis using peripheral plasma concentrations of 12 adrenal steroids for classification according to outcome. </a:t>
            </a:r>
          </a:p>
        </p:txBody>
      </p:sp>
    </p:spTree>
    <p:extLst>
      <p:ext uri="{BB962C8B-B14F-4D97-AF65-F5344CB8AC3E}">
        <p14:creationId xmlns:p14="http://schemas.microsoft.com/office/powerpoint/2010/main" val="647078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86" y="569851"/>
            <a:ext cx="8607453" cy="747396"/>
          </a:xfrm>
        </p:spPr>
        <p:txBody>
          <a:bodyPr>
            <a:noAutofit/>
          </a:bodyPr>
          <a:lstStyle/>
          <a:p>
            <a:r>
              <a:rPr lang="en-US" sz="2600" dirty="0" smtClean="0"/>
              <a:t>Use of peripheral steroid profiles for classification</a:t>
            </a:r>
            <a:br>
              <a:rPr lang="en-US" sz="2600" dirty="0" smtClean="0"/>
            </a:br>
            <a:r>
              <a:rPr lang="en-US" sz="2600" dirty="0" smtClean="0"/>
              <a:t>and therapeutic decision making</a:t>
            </a:r>
            <a:endParaRPr lang="en-US" sz="26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a:p>
        </p:txBody>
      </p:sp>
      <p:pic>
        <p:nvPicPr>
          <p:cNvPr id="7" name="Picture 6"/>
          <p:cNvPicPr>
            <a:picLocks noChangeAspect="1"/>
          </p:cNvPicPr>
          <p:nvPr/>
        </p:nvPicPr>
        <p:blipFill>
          <a:blip r:embed="rId2"/>
          <a:stretch>
            <a:fillRect/>
          </a:stretch>
        </p:blipFill>
        <p:spPr>
          <a:xfrm>
            <a:off x="222874" y="1648372"/>
            <a:ext cx="5117570" cy="3737350"/>
          </a:xfrm>
          <a:prstGeom prst="rect">
            <a:avLst/>
          </a:prstGeom>
        </p:spPr>
      </p:pic>
      <p:pic>
        <p:nvPicPr>
          <p:cNvPr id="8" name="Picture 7"/>
          <p:cNvPicPr>
            <a:picLocks noChangeAspect="1"/>
          </p:cNvPicPr>
          <p:nvPr/>
        </p:nvPicPr>
        <p:blipFill>
          <a:blip r:embed="rId3"/>
          <a:stretch>
            <a:fillRect/>
          </a:stretch>
        </p:blipFill>
        <p:spPr>
          <a:xfrm>
            <a:off x="5457722" y="1317247"/>
            <a:ext cx="3591824" cy="4036173"/>
          </a:xfrm>
          <a:prstGeom prst="rect">
            <a:avLst/>
          </a:prstGeom>
        </p:spPr>
      </p:pic>
      <p:sp>
        <p:nvSpPr>
          <p:cNvPr id="9" name="Rectangle 8"/>
          <p:cNvSpPr/>
          <p:nvPr/>
        </p:nvSpPr>
        <p:spPr>
          <a:xfrm>
            <a:off x="2032599" y="5516040"/>
            <a:ext cx="6379251" cy="1169551"/>
          </a:xfrm>
          <a:prstGeom prst="rect">
            <a:avLst/>
          </a:prstGeom>
          <a:solidFill>
            <a:schemeClr val="bg1">
              <a:lumMod val="75000"/>
            </a:schemeClr>
          </a:solidFill>
        </p:spPr>
        <p:txBody>
          <a:bodyPr wrap="square">
            <a:spAutoFit/>
          </a:bodyPr>
          <a:lstStyle/>
          <a:p>
            <a:r>
              <a:rPr lang="en-US" sz="1400" dirty="0" smtClean="0">
                <a:latin typeface="Arial" panose="020B0604020202020204" pitchFamily="34" charset="0"/>
                <a:cs typeface="Arial" panose="020B0604020202020204" pitchFamily="34" charset="0"/>
              </a:rPr>
              <a:t>Decision (A) outcome (B) and peripheral steroid classification (C) tree and use of the peripheral steroid classification for theoretical decision-making (D</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For that decision-making (D), 22 </a:t>
            </a:r>
            <a:r>
              <a:rPr lang="en-US" sz="1400" dirty="0">
                <a:latin typeface="Arial" panose="020B0604020202020204" pitchFamily="34" charset="0"/>
                <a:cs typeface="Arial" panose="020B0604020202020204" pitchFamily="34" charset="0"/>
              </a:rPr>
              <a:t>of the patients designated as BAH had APAs and would have benefited from </a:t>
            </a:r>
            <a:r>
              <a:rPr lang="en-US" sz="1400" dirty="0" err="1">
                <a:latin typeface="Arial" panose="020B0604020202020204" pitchFamily="34" charset="0"/>
                <a:cs typeface="Arial" panose="020B0604020202020204" pitchFamily="34" charset="0"/>
              </a:rPr>
              <a:t>adrenalectomy</a:t>
            </a:r>
            <a:r>
              <a:rPr lang="en-US" sz="1400" dirty="0">
                <a:latin typeface="Arial" panose="020B0604020202020204" pitchFamily="34" charset="0"/>
                <a:cs typeface="Arial" panose="020B0604020202020204" pitchFamily="34" charset="0"/>
              </a:rPr>
              <a:t>. However, this decision tree avoided 7 unnecessary </a:t>
            </a:r>
            <a:r>
              <a:rPr lang="en-US" sz="1400" dirty="0" err="1">
                <a:latin typeface="Arial" panose="020B0604020202020204" pitchFamily="34" charset="0"/>
                <a:cs typeface="Arial" panose="020B0604020202020204" pitchFamily="34" charset="0"/>
              </a:rPr>
              <a:t>adrenalectomies</a:t>
            </a:r>
            <a:r>
              <a:rPr lang="en-US" sz="1400" dirty="0">
                <a:latin typeface="Arial" panose="020B0604020202020204" pitchFamily="34" charset="0"/>
                <a:cs typeface="Arial" panose="020B0604020202020204" pitchFamily="34" charset="0"/>
              </a:rPr>
              <a:t> and reduced requirements for AVS by 44</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101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64" y="400656"/>
            <a:ext cx="7250202" cy="747396"/>
          </a:xfrm>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15</a:t>
            </a:fld>
            <a:endParaRPr lang="en-US"/>
          </a:p>
        </p:txBody>
      </p:sp>
      <p:sp>
        <p:nvSpPr>
          <p:cNvPr id="5" name="Content Placeholder 2"/>
          <p:cNvSpPr>
            <a:spLocks noGrp="1"/>
          </p:cNvSpPr>
          <p:nvPr>
            <p:ph idx="4294967295"/>
          </p:nvPr>
        </p:nvSpPr>
        <p:spPr>
          <a:xfrm>
            <a:off x="154456" y="1037518"/>
            <a:ext cx="8666688" cy="4693304"/>
          </a:xfrm>
        </p:spPr>
        <p:txBody>
          <a:bodyPr>
            <a:normAutofit fontScale="25000" lnSpcReduction="20000"/>
          </a:bodyPr>
          <a:lstStyle/>
          <a:p>
            <a:pPr lvl="1">
              <a:lnSpc>
                <a:spcPct val="120000"/>
              </a:lnSpc>
            </a:pPr>
            <a:r>
              <a:rPr lang="en-US" sz="7200" dirty="0" smtClean="0"/>
              <a:t>Why is AVS recommended by Endocrine Society clinical practice guidelines for the diagnostic work-up of patients with primary </a:t>
            </a:r>
            <a:r>
              <a:rPr lang="en-US" sz="7200" dirty="0" err="1" smtClean="0"/>
              <a:t>aldosteronism</a:t>
            </a:r>
            <a:r>
              <a:rPr lang="en-US" sz="7200" dirty="0" smtClean="0"/>
              <a:t>?</a:t>
            </a:r>
          </a:p>
          <a:p>
            <a:pPr marL="457200" lvl="1" indent="0">
              <a:lnSpc>
                <a:spcPct val="120000"/>
              </a:lnSpc>
              <a:buNone/>
            </a:pPr>
            <a:endParaRPr lang="en-US" sz="3200" dirty="0" smtClean="0"/>
          </a:p>
          <a:p>
            <a:pPr lvl="1">
              <a:lnSpc>
                <a:spcPct val="120000"/>
              </a:lnSpc>
            </a:pPr>
            <a:r>
              <a:rPr lang="en-US" sz="7200" dirty="0" smtClean="0"/>
              <a:t>Why is patient follow-up necessary to confirm diagnosis of an aldosterone-producing adenoma after </a:t>
            </a:r>
            <a:r>
              <a:rPr lang="en-US" sz="7200" dirty="0" err="1" smtClean="0"/>
              <a:t>adrenalectomy</a:t>
            </a:r>
            <a:r>
              <a:rPr lang="en-US" sz="7200" dirty="0" smtClean="0"/>
              <a:t>?</a:t>
            </a:r>
          </a:p>
          <a:p>
            <a:pPr lvl="1">
              <a:lnSpc>
                <a:spcPct val="120000"/>
              </a:lnSpc>
            </a:pPr>
            <a:endParaRPr lang="en-US" sz="3200" dirty="0"/>
          </a:p>
          <a:p>
            <a:pPr lvl="1">
              <a:lnSpc>
                <a:spcPct val="120000"/>
              </a:lnSpc>
            </a:pPr>
            <a:r>
              <a:rPr lang="en-US" sz="7200" dirty="0" smtClean="0"/>
              <a:t>Why are lateralization ratios for aldosterone higher when measured by mass spectrometry than by immunoassay?</a:t>
            </a:r>
          </a:p>
          <a:p>
            <a:pPr marL="457200" lvl="1" indent="0">
              <a:lnSpc>
                <a:spcPct val="120000"/>
              </a:lnSpc>
              <a:buNone/>
            </a:pPr>
            <a:endParaRPr lang="en-US" sz="3200" dirty="0"/>
          </a:p>
          <a:p>
            <a:pPr lvl="1">
              <a:lnSpc>
                <a:spcPct val="120000"/>
              </a:lnSpc>
            </a:pPr>
            <a:r>
              <a:rPr lang="en-US" sz="7200" dirty="0" smtClean="0"/>
              <a:t>Why are peripheral plasma concentrations of 18-oxocortisol higher and those of </a:t>
            </a:r>
            <a:r>
              <a:rPr lang="en-US" sz="7200" dirty="0" err="1" smtClean="0"/>
              <a:t>corticosterone</a:t>
            </a:r>
            <a:r>
              <a:rPr lang="en-US" sz="7200" dirty="0" smtClean="0"/>
              <a:t>, cortisol</a:t>
            </a:r>
            <a:r>
              <a:rPr lang="en-US" sz="7200" smtClean="0"/>
              <a:t>, DHEA, </a:t>
            </a:r>
            <a:r>
              <a:rPr lang="en-US" sz="7200" dirty="0" smtClean="0"/>
              <a:t>and DHEA-sulfate lower in patients with unilateral than bilateral disease?</a:t>
            </a:r>
          </a:p>
          <a:p>
            <a:pPr lvl="1">
              <a:lnSpc>
                <a:spcPct val="120000"/>
              </a:lnSpc>
            </a:pPr>
            <a:endParaRPr lang="en-US" sz="3200" dirty="0"/>
          </a:p>
          <a:p>
            <a:pPr lvl="1">
              <a:lnSpc>
                <a:spcPct val="120000"/>
              </a:lnSpc>
            </a:pPr>
            <a:r>
              <a:rPr lang="en-US" sz="7200" dirty="0" smtClean="0"/>
              <a:t>How might differences in peripheral venous steroid profiles assist with diagnosis of patients with primary </a:t>
            </a:r>
            <a:r>
              <a:rPr lang="en-US" sz="7200" dirty="0" err="1" smtClean="0"/>
              <a:t>aldosteronism</a:t>
            </a:r>
            <a:r>
              <a:rPr lang="en-US" sz="7200" dirty="0" smtClean="0"/>
              <a:t> and minimize requirements for AVS?</a:t>
            </a:r>
          </a:p>
          <a:p>
            <a:pPr lvl="1">
              <a:lnSpc>
                <a:spcPct val="120000"/>
              </a:lnSpc>
            </a:pPr>
            <a:endParaRPr lang="en-US" sz="3200" dirty="0" smtClean="0"/>
          </a:p>
          <a:p>
            <a:pPr lvl="1">
              <a:lnSpc>
                <a:spcPct val="120000"/>
              </a:lnSpc>
            </a:pPr>
            <a:r>
              <a:rPr lang="en-US" sz="7200" dirty="0" smtClean="0"/>
              <a:t>What are the limitations of the study and what next steps might be taken to address those limitations?</a:t>
            </a:r>
          </a:p>
          <a:p>
            <a:pPr marL="457200" lvl="1" indent="0">
              <a:lnSpc>
                <a:spcPct val="120000"/>
              </a:lnSpc>
              <a:buNone/>
            </a:pPr>
            <a:endParaRPr lang="en-US" dirty="0" smtClean="0"/>
          </a:p>
        </p:txBody>
      </p:sp>
    </p:spTree>
    <p:extLst>
      <p:ext uri="{BB962C8B-B14F-4D97-AF65-F5344CB8AC3E}">
        <p14:creationId xmlns:p14="http://schemas.microsoft.com/office/powerpoint/2010/main" val="1849604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16</a:t>
            </a:fld>
            <a:endParaRPr lang="en-US"/>
          </a:p>
        </p:txBody>
      </p:sp>
    </p:spTree>
    <p:extLst>
      <p:ext uri="{BB962C8B-B14F-4D97-AF65-F5344CB8AC3E}">
        <p14:creationId xmlns:p14="http://schemas.microsoft.com/office/powerpoint/2010/main" val="4041850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64" y="559503"/>
            <a:ext cx="7250202" cy="747396"/>
          </a:xfrm>
        </p:spPr>
        <p:txBody>
          <a:bodyPr/>
          <a:lstStyle/>
          <a:p>
            <a:r>
              <a:rPr lang="en-US" dirty="0" smtClean="0"/>
              <a:t>Background – Primary </a:t>
            </a:r>
            <a:r>
              <a:rPr lang="en-US" dirty="0" err="1" smtClean="0"/>
              <a:t>aldosteronism</a:t>
            </a:r>
            <a:endParaRPr lang="en-US" dirty="0"/>
          </a:p>
        </p:txBody>
      </p:sp>
      <p:sp>
        <p:nvSpPr>
          <p:cNvPr id="3" name="Content Placeholder 2"/>
          <p:cNvSpPr>
            <a:spLocks noGrp="1"/>
          </p:cNvSpPr>
          <p:nvPr>
            <p:ph idx="4294967295"/>
          </p:nvPr>
        </p:nvSpPr>
        <p:spPr>
          <a:xfrm>
            <a:off x="308912" y="1306899"/>
            <a:ext cx="8666688" cy="4734940"/>
          </a:xfrm>
        </p:spPr>
        <p:txBody>
          <a:bodyPr>
            <a:normAutofit fontScale="32500" lnSpcReduction="20000"/>
          </a:bodyPr>
          <a:lstStyle/>
          <a:p>
            <a:pPr marL="0" indent="0">
              <a:lnSpc>
                <a:spcPct val="120000"/>
              </a:lnSpc>
              <a:buNone/>
            </a:pPr>
            <a:r>
              <a:rPr lang="en-US" sz="6500" dirty="0" smtClean="0"/>
              <a:t>Primary </a:t>
            </a:r>
            <a:r>
              <a:rPr lang="en-US" sz="6500" dirty="0" err="1" smtClean="0"/>
              <a:t>aldosteronism</a:t>
            </a:r>
            <a:r>
              <a:rPr lang="en-US" sz="6500" dirty="0" smtClean="0"/>
              <a:t>, also known as Conn’s syndrome, </a:t>
            </a:r>
            <a:r>
              <a:rPr lang="en-US" sz="6500" dirty="0"/>
              <a:t>is </a:t>
            </a:r>
            <a:r>
              <a:rPr lang="en-US" sz="6500" dirty="0" smtClean="0"/>
              <a:t>a </a:t>
            </a:r>
            <a:r>
              <a:rPr lang="en-US" sz="6500" dirty="0"/>
              <a:t>form of  </a:t>
            </a:r>
            <a:r>
              <a:rPr lang="en-US" sz="6500" dirty="0" smtClean="0"/>
              <a:t>endocrine hypertension resulting from excess production of aldosterone by the adrenals. Diagnosis is important for several reasons: </a:t>
            </a:r>
          </a:p>
          <a:p>
            <a:pPr lvl="1">
              <a:lnSpc>
                <a:spcPct val="120000"/>
              </a:lnSpc>
            </a:pPr>
            <a:r>
              <a:rPr lang="en-US" sz="5500" dirty="0" smtClean="0"/>
              <a:t>It is relatively common, responsible for 4-15% of all cases of hypertension</a:t>
            </a:r>
          </a:p>
          <a:p>
            <a:pPr lvl="1">
              <a:lnSpc>
                <a:spcPct val="120000"/>
              </a:lnSpc>
            </a:pPr>
            <a:r>
              <a:rPr lang="en-US" sz="5500" dirty="0" smtClean="0"/>
              <a:t>It can cause severe treatment-resistant hypertension with high morbidity</a:t>
            </a:r>
          </a:p>
          <a:p>
            <a:pPr lvl="1">
              <a:lnSpc>
                <a:spcPct val="120000"/>
              </a:lnSpc>
            </a:pPr>
            <a:r>
              <a:rPr lang="en-US" sz="5500" dirty="0" smtClean="0"/>
              <a:t>Its diagnosis can lead to effective therapeutic intervention, even cure</a:t>
            </a:r>
          </a:p>
          <a:p>
            <a:pPr lvl="1">
              <a:lnSpc>
                <a:spcPct val="120000"/>
              </a:lnSpc>
            </a:pPr>
            <a:endParaRPr lang="en-US" sz="3100" dirty="0" smtClean="0"/>
          </a:p>
          <a:p>
            <a:pPr lvl="1">
              <a:lnSpc>
                <a:spcPct val="120000"/>
              </a:lnSpc>
            </a:pPr>
            <a:endParaRPr lang="en-US" sz="2100" dirty="0" smtClean="0"/>
          </a:p>
          <a:p>
            <a:pPr marL="0" indent="0">
              <a:buNone/>
            </a:pPr>
            <a:r>
              <a:rPr lang="en-US" sz="6500" dirty="0" smtClean="0"/>
              <a:t>The diagnostic work-up involves several key steps:</a:t>
            </a:r>
            <a:endParaRPr lang="en-US" sz="6500" dirty="0"/>
          </a:p>
          <a:p>
            <a:pPr lvl="1">
              <a:lnSpc>
                <a:spcPct val="120000"/>
              </a:lnSpc>
            </a:pPr>
            <a:r>
              <a:rPr lang="en-US" sz="5500" dirty="0" smtClean="0"/>
              <a:t>Initial clinical suspicion</a:t>
            </a:r>
            <a:endParaRPr lang="en-US" sz="5500" dirty="0"/>
          </a:p>
          <a:p>
            <a:pPr lvl="1">
              <a:lnSpc>
                <a:spcPct val="120000"/>
              </a:lnSpc>
            </a:pPr>
            <a:r>
              <a:rPr lang="en-US" sz="5500" dirty="0" smtClean="0"/>
              <a:t>Assessment of the plasma aldosterone to renin ratio (ARR) </a:t>
            </a:r>
            <a:endParaRPr lang="en-US" sz="5500" dirty="0"/>
          </a:p>
          <a:p>
            <a:pPr lvl="1">
              <a:lnSpc>
                <a:spcPct val="120000"/>
              </a:lnSpc>
            </a:pPr>
            <a:r>
              <a:rPr lang="en-US" sz="5500" dirty="0" smtClean="0"/>
              <a:t>Confirmatory tests – e.g., saline infusion test</a:t>
            </a:r>
          </a:p>
          <a:p>
            <a:pPr lvl="1">
              <a:lnSpc>
                <a:spcPct val="120000"/>
              </a:lnSpc>
            </a:pPr>
            <a:r>
              <a:rPr lang="en-US" sz="5500" dirty="0" smtClean="0"/>
              <a:t>CT or MRI imaging of the adrenals, but imaging is unreliable for distinguishing different forms of disease so that adrenal venous sampling (AVS) is generally mandated, particularly in patients older than 40 years</a:t>
            </a:r>
            <a:endParaRPr lang="en-US" sz="5500" dirty="0"/>
          </a:p>
          <a:p>
            <a:pPr lvl="1">
              <a:lnSpc>
                <a:spcPct val="120000"/>
              </a:lnSpc>
            </a:pPr>
            <a:endParaRPr lang="en-US" dirty="0" smtClean="0"/>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Tree>
    <p:extLst>
      <p:ext uri="{BB962C8B-B14F-4D97-AF65-F5344CB8AC3E}">
        <p14:creationId xmlns:p14="http://schemas.microsoft.com/office/powerpoint/2010/main" val="189155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68" y="445338"/>
            <a:ext cx="7250202" cy="747396"/>
          </a:xfrm>
        </p:spPr>
        <p:txBody>
          <a:bodyPr/>
          <a:lstStyle/>
          <a:p>
            <a:r>
              <a:rPr lang="en-US" dirty="0" smtClean="0"/>
              <a:t>Background – AVS</a:t>
            </a:r>
            <a:endParaRPr lang="en-US" dirty="0"/>
          </a:p>
        </p:txBody>
      </p:sp>
      <p:sp>
        <p:nvSpPr>
          <p:cNvPr id="3" name="Content Placeholder 2"/>
          <p:cNvSpPr>
            <a:spLocks noGrp="1"/>
          </p:cNvSpPr>
          <p:nvPr>
            <p:ph idx="4294967295"/>
          </p:nvPr>
        </p:nvSpPr>
        <p:spPr>
          <a:xfrm>
            <a:off x="373890" y="1113741"/>
            <a:ext cx="8490158" cy="1375296"/>
          </a:xfrm>
        </p:spPr>
        <p:txBody>
          <a:bodyPr>
            <a:noAutofit/>
          </a:bodyPr>
          <a:lstStyle/>
          <a:p>
            <a:pPr marL="0" indent="0" algn="just">
              <a:buNone/>
            </a:pPr>
            <a:r>
              <a:rPr lang="en-US" sz="2200" dirty="0" smtClean="0">
                <a:latin typeface="Arial Narrow"/>
                <a:cs typeface="Arial Narrow"/>
              </a:rPr>
              <a:t>Adrenal venous sampling (AVS) is recommended by the Endocrine Society clinical practice guidelines to discriminate two forms of primary </a:t>
            </a:r>
            <a:r>
              <a:rPr lang="en-US" sz="2200" dirty="0" err="1" smtClean="0">
                <a:latin typeface="Arial Narrow"/>
                <a:cs typeface="Arial Narrow"/>
              </a:rPr>
              <a:t>aldosteronism</a:t>
            </a:r>
            <a:r>
              <a:rPr lang="en-US" sz="2200" dirty="0" smtClean="0">
                <a:latin typeface="Arial Narrow"/>
                <a:cs typeface="Arial Narrow"/>
              </a:rPr>
              <a:t>, involving unilateral versus bilateral adrenal production of excess aldosterone, each form benefiting from different therapeutic interventions.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grpSp>
        <p:nvGrpSpPr>
          <p:cNvPr id="5" name="Group 4"/>
          <p:cNvGrpSpPr/>
          <p:nvPr/>
        </p:nvGrpSpPr>
        <p:grpSpPr>
          <a:xfrm>
            <a:off x="514028" y="2653554"/>
            <a:ext cx="8350020" cy="1925782"/>
            <a:chOff x="514028" y="2429890"/>
            <a:chExt cx="8350020" cy="1925782"/>
          </a:xfrm>
        </p:grpSpPr>
        <p:sp>
          <p:nvSpPr>
            <p:cNvPr id="7" name="TextBox 6"/>
            <p:cNvSpPr txBox="1"/>
            <p:nvPr/>
          </p:nvSpPr>
          <p:spPr>
            <a:xfrm>
              <a:off x="514028" y="2429890"/>
              <a:ext cx="3533394" cy="523220"/>
            </a:xfrm>
            <a:prstGeom prst="rect">
              <a:avLst/>
            </a:prstGeom>
            <a:noFill/>
          </p:spPr>
          <p:txBody>
            <a:bodyPr wrap="square" rtlCol="0">
              <a:spAutoFit/>
            </a:bodyPr>
            <a:lstStyle/>
            <a:p>
              <a:pPr marL="514350" indent="-514350">
                <a:buAutoNum type="arabicPeriod"/>
              </a:pPr>
              <a:r>
                <a:rPr lang="en-US" sz="2800" b="1" dirty="0" smtClean="0">
                  <a:latin typeface="Arial Narrow"/>
                  <a:cs typeface="Arial Narrow"/>
                </a:rPr>
                <a:t>Unilateral (APA)</a:t>
              </a:r>
            </a:p>
          </p:txBody>
        </p:sp>
        <p:sp>
          <p:nvSpPr>
            <p:cNvPr id="8" name="TextBox 7"/>
            <p:cNvSpPr txBox="1"/>
            <p:nvPr/>
          </p:nvSpPr>
          <p:spPr>
            <a:xfrm>
              <a:off x="618494" y="2955289"/>
              <a:ext cx="4104455" cy="1400383"/>
            </a:xfrm>
            <a:prstGeom prst="rect">
              <a:avLst/>
            </a:prstGeom>
            <a:noFill/>
          </p:spPr>
          <p:txBody>
            <a:bodyPr wrap="square" rtlCol="0">
              <a:spAutoFit/>
            </a:bodyPr>
            <a:lstStyle/>
            <a:p>
              <a:r>
                <a:rPr lang="en-US" sz="2200" dirty="0" smtClean="0">
                  <a:latin typeface="Arial Narrow"/>
                  <a:cs typeface="Arial Narrow"/>
                </a:rPr>
                <a:t>• </a:t>
              </a:r>
              <a:r>
                <a:rPr lang="en-US" sz="2100" dirty="0" smtClean="0">
                  <a:latin typeface="Arial Narrow"/>
                  <a:cs typeface="Arial Narrow"/>
                </a:rPr>
                <a:t>Unilateral aldosterone-producing  	</a:t>
              </a:r>
            </a:p>
            <a:p>
              <a:r>
                <a:rPr lang="en-US" sz="2100" dirty="0">
                  <a:latin typeface="Arial Narrow"/>
                  <a:cs typeface="Arial Narrow"/>
                </a:rPr>
                <a:t> </a:t>
              </a:r>
              <a:r>
                <a:rPr lang="en-US" sz="2100" dirty="0" smtClean="0">
                  <a:latin typeface="Arial Narrow"/>
                  <a:cs typeface="Arial Narrow"/>
                </a:rPr>
                <a:t>  adenoma (APA)</a:t>
              </a:r>
            </a:p>
            <a:p>
              <a:r>
                <a:rPr lang="en-US" sz="2100" dirty="0" smtClean="0">
                  <a:latin typeface="Arial Narrow"/>
                  <a:cs typeface="Arial Narrow"/>
                </a:rPr>
                <a:t>• Unilateral nodular hyperplasia</a:t>
              </a:r>
            </a:p>
            <a:p>
              <a:r>
                <a:rPr lang="en-US" sz="2100" dirty="0" smtClean="0">
                  <a:latin typeface="Arial Narrow"/>
                  <a:cs typeface="Arial Narrow"/>
                </a:rPr>
                <a:t>• Unilateral multiple adenomas</a:t>
              </a:r>
            </a:p>
          </p:txBody>
        </p:sp>
        <p:sp>
          <p:nvSpPr>
            <p:cNvPr id="9" name="Rectangle 8"/>
            <p:cNvSpPr/>
            <p:nvPr/>
          </p:nvSpPr>
          <p:spPr>
            <a:xfrm>
              <a:off x="5082989" y="2970677"/>
              <a:ext cx="3781059" cy="1384995"/>
            </a:xfrm>
            <a:prstGeom prst="rect">
              <a:avLst/>
            </a:prstGeom>
          </p:spPr>
          <p:txBody>
            <a:bodyPr wrap="square">
              <a:spAutoFit/>
            </a:bodyPr>
            <a:lstStyle/>
            <a:p>
              <a:r>
                <a:rPr lang="en-US" sz="2100" dirty="0" smtClean="0">
                  <a:latin typeface="Arial Narrow"/>
                  <a:cs typeface="Arial Narrow"/>
                </a:rPr>
                <a:t>• </a:t>
              </a:r>
              <a:r>
                <a:rPr lang="en-US" sz="2100" dirty="0">
                  <a:latin typeface="Arial Narrow"/>
                  <a:cs typeface="Arial Narrow"/>
                </a:rPr>
                <a:t>Bilateral diffuse </a:t>
              </a:r>
              <a:r>
                <a:rPr lang="en-US" sz="2100" dirty="0" smtClean="0">
                  <a:latin typeface="Arial Narrow"/>
                  <a:cs typeface="Arial Narrow"/>
                </a:rPr>
                <a:t>adrenal</a:t>
              </a:r>
              <a:r>
                <a:rPr lang="en-US" sz="2100" dirty="0">
                  <a:latin typeface="Arial Narrow"/>
                  <a:cs typeface="Arial Narrow"/>
                </a:rPr>
                <a:t> </a:t>
              </a:r>
              <a:r>
                <a:rPr lang="en-US" sz="2100" dirty="0" smtClean="0">
                  <a:latin typeface="Arial Narrow"/>
                  <a:cs typeface="Arial Narrow"/>
                </a:rPr>
                <a:t>nodular  </a:t>
              </a:r>
            </a:p>
            <a:p>
              <a:r>
                <a:rPr lang="en-US" sz="2100" dirty="0" smtClean="0">
                  <a:latin typeface="Arial Narrow"/>
                  <a:cs typeface="Arial Narrow"/>
                </a:rPr>
                <a:t>  hyperplasia (BAH)</a:t>
              </a:r>
              <a:endParaRPr lang="en-US" sz="2100" dirty="0">
                <a:latin typeface="Arial Narrow"/>
                <a:cs typeface="Arial Narrow"/>
              </a:endParaRPr>
            </a:p>
            <a:p>
              <a:r>
                <a:rPr lang="en-US" sz="2100" dirty="0">
                  <a:latin typeface="Arial Narrow"/>
                  <a:cs typeface="Arial Narrow"/>
                </a:rPr>
                <a:t>• Bilateral adenomas with </a:t>
              </a:r>
              <a:r>
                <a:rPr lang="en-US" sz="2100" dirty="0" smtClean="0">
                  <a:latin typeface="Arial Narrow"/>
                  <a:cs typeface="Arial Narrow"/>
                </a:rPr>
                <a:t>or without   </a:t>
              </a:r>
            </a:p>
            <a:p>
              <a:r>
                <a:rPr lang="en-US" sz="2100" dirty="0">
                  <a:latin typeface="Arial Narrow"/>
                  <a:cs typeface="Arial Narrow"/>
                </a:rPr>
                <a:t> </a:t>
              </a:r>
              <a:r>
                <a:rPr lang="en-US" sz="2100" dirty="0" smtClean="0">
                  <a:latin typeface="Arial Narrow"/>
                  <a:cs typeface="Arial Narrow"/>
                </a:rPr>
                <a:t> hyperplasia</a:t>
              </a:r>
              <a:endParaRPr lang="en-US" sz="2100" dirty="0">
                <a:latin typeface="Arial Narrow"/>
                <a:cs typeface="Arial Narrow"/>
              </a:endParaRPr>
            </a:p>
          </p:txBody>
        </p:sp>
        <p:sp>
          <p:nvSpPr>
            <p:cNvPr id="10" name="TextBox 9"/>
            <p:cNvSpPr txBox="1"/>
            <p:nvPr/>
          </p:nvSpPr>
          <p:spPr>
            <a:xfrm>
              <a:off x="4973274" y="2447457"/>
              <a:ext cx="2983102" cy="523220"/>
            </a:xfrm>
            <a:prstGeom prst="rect">
              <a:avLst/>
            </a:prstGeom>
            <a:noFill/>
          </p:spPr>
          <p:txBody>
            <a:bodyPr wrap="square" rtlCol="0">
              <a:spAutoFit/>
            </a:bodyPr>
            <a:lstStyle/>
            <a:p>
              <a:pPr marL="514350" indent="-514350">
                <a:buAutoNum type="arabicPeriod" startAt="2"/>
              </a:pPr>
              <a:r>
                <a:rPr lang="en-US" sz="2800" b="1" dirty="0" smtClean="0">
                  <a:latin typeface="Arial Narrow"/>
                  <a:cs typeface="Arial Narrow"/>
                </a:rPr>
                <a:t>Bilateral (BAH)</a:t>
              </a:r>
            </a:p>
          </p:txBody>
        </p:sp>
      </p:grpSp>
      <p:sp>
        <p:nvSpPr>
          <p:cNvPr id="11" name="TextBox 10"/>
          <p:cNvSpPr txBox="1"/>
          <p:nvPr/>
        </p:nvSpPr>
        <p:spPr>
          <a:xfrm>
            <a:off x="3537890" y="4492964"/>
            <a:ext cx="1435384" cy="1015663"/>
          </a:xfrm>
          <a:prstGeom prst="rect">
            <a:avLst/>
          </a:prstGeom>
          <a:solidFill>
            <a:schemeClr val="bg1"/>
          </a:solidFill>
        </p:spPr>
        <p:txBody>
          <a:bodyPr wrap="none" rtlCol="0">
            <a:spAutoFit/>
          </a:bodyPr>
          <a:lstStyle/>
          <a:p>
            <a:pPr algn="ctr"/>
            <a:r>
              <a:rPr lang="en-US" sz="6000" b="1" dirty="0" smtClean="0">
                <a:solidFill>
                  <a:srgbClr val="0000FF"/>
                </a:solidFill>
                <a:latin typeface="Arial Narrow"/>
                <a:cs typeface="Arial Narrow"/>
              </a:rPr>
              <a:t>AVS</a:t>
            </a:r>
            <a:endParaRPr lang="en-US" sz="6000" b="1" dirty="0">
              <a:solidFill>
                <a:srgbClr val="0000FF"/>
              </a:solidFill>
              <a:latin typeface="Arial Narrow"/>
              <a:cs typeface="Arial Narrow"/>
            </a:endParaRPr>
          </a:p>
        </p:txBody>
      </p:sp>
      <p:sp>
        <p:nvSpPr>
          <p:cNvPr id="13" name="Down Arrow 12"/>
          <p:cNvSpPr/>
          <p:nvPr/>
        </p:nvSpPr>
        <p:spPr bwMode="auto">
          <a:xfrm>
            <a:off x="1835696" y="4579336"/>
            <a:ext cx="936104" cy="940780"/>
          </a:xfrm>
          <a:prstGeom prst="downArrow">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ndParaRPr>
          </a:p>
        </p:txBody>
      </p:sp>
      <p:sp>
        <p:nvSpPr>
          <p:cNvPr id="15" name="TextBox 14"/>
          <p:cNvSpPr txBox="1"/>
          <p:nvPr/>
        </p:nvSpPr>
        <p:spPr>
          <a:xfrm>
            <a:off x="1075700" y="5444870"/>
            <a:ext cx="2313454" cy="523220"/>
          </a:xfrm>
          <a:prstGeom prst="rect">
            <a:avLst/>
          </a:prstGeom>
          <a:noFill/>
        </p:spPr>
        <p:txBody>
          <a:bodyPr wrap="none" rtlCol="0">
            <a:spAutoFit/>
          </a:bodyPr>
          <a:lstStyle/>
          <a:p>
            <a:r>
              <a:rPr lang="en-US" sz="2800" b="1" dirty="0" err="1" smtClean="0">
                <a:latin typeface="Arial Narrow"/>
                <a:cs typeface="Arial Narrow"/>
              </a:rPr>
              <a:t>Adrenalectomy</a:t>
            </a:r>
            <a:endParaRPr lang="en-US" sz="2800" b="1" dirty="0">
              <a:latin typeface="Arial Narrow"/>
              <a:cs typeface="Arial Narrow"/>
            </a:endParaRPr>
          </a:p>
        </p:txBody>
      </p:sp>
      <p:sp>
        <p:nvSpPr>
          <p:cNvPr id="16" name="TextBox 15"/>
          <p:cNvSpPr txBox="1"/>
          <p:nvPr/>
        </p:nvSpPr>
        <p:spPr>
          <a:xfrm>
            <a:off x="4814920" y="5434311"/>
            <a:ext cx="3634328" cy="892552"/>
          </a:xfrm>
          <a:prstGeom prst="rect">
            <a:avLst/>
          </a:prstGeom>
          <a:noFill/>
        </p:spPr>
        <p:txBody>
          <a:bodyPr wrap="none" rtlCol="0">
            <a:spAutoFit/>
          </a:bodyPr>
          <a:lstStyle/>
          <a:p>
            <a:pPr algn="ctr"/>
            <a:r>
              <a:rPr lang="en-US" sz="2600" b="1" dirty="0" smtClean="0">
                <a:latin typeface="Arial Narrow"/>
                <a:cs typeface="Arial Narrow"/>
              </a:rPr>
              <a:t>Mineralocorticoid </a:t>
            </a:r>
            <a:r>
              <a:rPr lang="en-US" sz="2600" b="1" dirty="0">
                <a:latin typeface="Arial Narrow"/>
                <a:cs typeface="Arial Narrow"/>
              </a:rPr>
              <a:t>receptor </a:t>
            </a:r>
            <a:endParaRPr lang="en-US" sz="2600" b="1" dirty="0" smtClean="0">
              <a:latin typeface="Arial Narrow"/>
              <a:cs typeface="Arial Narrow"/>
            </a:endParaRPr>
          </a:p>
          <a:p>
            <a:pPr algn="ctr"/>
            <a:r>
              <a:rPr lang="en-US" sz="2600" b="1" dirty="0" smtClean="0">
                <a:latin typeface="Arial Narrow"/>
                <a:cs typeface="Arial Narrow"/>
              </a:rPr>
              <a:t>antagonist (MRA)</a:t>
            </a:r>
            <a:endParaRPr lang="en-US" sz="2600" b="1" dirty="0">
              <a:latin typeface="Arial Narrow"/>
              <a:cs typeface="Arial Narrow"/>
            </a:endParaRPr>
          </a:p>
        </p:txBody>
      </p:sp>
      <p:sp>
        <p:nvSpPr>
          <p:cNvPr id="18" name="Down Arrow 17"/>
          <p:cNvSpPr/>
          <p:nvPr/>
        </p:nvSpPr>
        <p:spPr bwMode="auto">
          <a:xfrm>
            <a:off x="5943881" y="4579336"/>
            <a:ext cx="936104" cy="940780"/>
          </a:xfrm>
          <a:prstGeom prst="downArrow">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ndParaRPr>
          </a:p>
        </p:txBody>
      </p:sp>
    </p:spTree>
    <p:extLst>
      <p:ext uri="{BB962C8B-B14F-4D97-AF65-F5344CB8AC3E}">
        <p14:creationId xmlns:p14="http://schemas.microsoft.com/office/powerpoint/2010/main" val="360177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20" y="373698"/>
            <a:ext cx="7250202" cy="747396"/>
          </a:xfrm>
        </p:spPr>
        <p:txBody>
          <a:bodyPr/>
          <a:lstStyle/>
          <a:p>
            <a:r>
              <a:rPr lang="en-US" dirty="0" smtClean="0"/>
              <a:t>Background – AVS methodology</a:t>
            </a:r>
            <a:endParaRPr lang="en-US" dirty="0"/>
          </a:p>
        </p:txBody>
      </p:sp>
      <p:sp>
        <p:nvSpPr>
          <p:cNvPr id="4" name="Slide Number Placeholder 3"/>
          <p:cNvSpPr>
            <a:spLocks noGrp="1"/>
          </p:cNvSpPr>
          <p:nvPr>
            <p:ph type="sldNum" sz="quarter" idx="12"/>
          </p:nvPr>
        </p:nvSpPr>
        <p:spPr>
          <a:xfrm>
            <a:off x="8517156" y="6243335"/>
            <a:ext cx="730770" cy="365125"/>
          </a:xfrm>
        </p:spPr>
        <p:txBody>
          <a:bodyPr/>
          <a:lstStyle/>
          <a:p>
            <a:fld id="{B897C2A1-9313-CA4F-AEA9-36A479C1E1AD}" type="slidenum">
              <a:rPr lang="en-US" smtClean="0"/>
              <a:pPr/>
              <a:t>4</a:t>
            </a:fld>
            <a:endParaRPr lang="en-US"/>
          </a:p>
        </p:txBody>
      </p:sp>
      <p:grpSp>
        <p:nvGrpSpPr>
          <p:cNvPr id="55" name="Group 54"/>
          <p:cNvGrpSpPr/>
          <p:nvPr/>
        </p:nvGrpSpPr>
        <p:grpSpPr>
          <a:xfrm>
            <a:off x="-73412" y="1069285"/>
            <a:ext cx="8359510" cy="5355182"/>
            <a:chOff x="-73412" y="1069285"/>
            <a:chExt cx="8359510" cy="5355182"/>
          </a:xfrm>
        </p:grpSpPr>
        <p:pic>
          <p:nvPicPr>
            <p:cNvPr id="8" name="Picture 7"/>
            <p:cNvPicPr>
              <a:picLocks noChangeAspect="1"/>
            </p:cNvPicPr>
            <p:nvPr/>
          </p:nvPicPr>
          <p:blipFill>
            <a:blip r:embed="rId2"/>
            <a:stretch>
              <a:fillRect/>
            </a:stretch>
          </p:blipFill>
          <p:spPr>
            <a:xfrm>
              <a:off x="2662230" y="1131416"/>
              <a:ext cx="3558983" cy="5019079"/>
            </a:xfrm>
            <a:prstGeom prst="rect">
              <a:avLst/>
            </a:prstGeom>
          </p:spPr>
        </p:pic>
        <p:sp>
          <p:nvSpPr>
            <p:cNvPr id="10" name="TextBox 9"/>
            <p:cNvSpPr txBox="1"/>
            <p:nvPr/>
          </p:nvSpPr>
          <p:spPr>
            <a:xfrm>
              <a:off x="338349" y="1069285"/>
              <a:ext cx="1797337" cy="830997"/>
            </a:xfrm>
            <a:prstGeom prst="rect">
              <a:avLst/>
            </a:prstGeom>
            <a:noFill/>
          </p:spPr>
          <p:txBody>
            <a:bodyPr wrap="none" rtlCol="0">
              <a:spAutoFit/>
            </a:bodyPr>
            <a:lstStyle/>
            <a:p>
              <a:r>
                <a:rPr lang="en-US" sz="2400" b="1" dirty="0" smtClean="0">
                  <a:latin typeface="Arial Narrow"/>
                  <a:cs typeface="Arial Narrow"/>
                </a:rPr>
                <a:t>Right adrenal</a:t>
              </a:r>
            </a:p>
            <a:p>
              <a:r>
                <a:rPr lang="en-US" sz="2400" b="1" dirty="0" smtClean="0">
                  <a:latin typeface="Arial Narrow"/>
                  <a:cs typeface="Arial Narrow"/>
                </a:rPr>
                <a:t>      </a:t>
              </a:r>
              <a:endParaRPr lang="en-US" sz="2400" b="1" dirty="0">
                <a:latin typeface="Arial Narrow"/>
                <a:cs typeface="Arial Narrow"/>
              </a:endParaRPr>
            </a:p>
          </p:txBody>
        </p:sp>
        <p:sp>
          <p:nvSpPr>
            <p:cNvPr id="11" name="TextBox 10"/>
            <p:cNvSpPr txBox="1"/>
            <p:nvPr/>
          </p:nvSpPr>
          <p:spPr>
            <a:xfrm>
              <a:off x="6670902" y="1069285"/>
              <a:ext cx="1615196" cy="830997"/>
            </a:xfrm>
            <a:prstGeom prst="rect">
              <a:avLst/>
            </a:prstGeom>
            <a:noFill/>
          </p:spPr>
          <p:txBody>
            <a:bodyPr wrap="none" rtlCol="0">
              <a:spAutoFit/>
            </a:bodyPr>
            <a:lstStyle/>
            <a:p>
              <a:r>
                <a:rPr lang="en-US" sz="2400" b="1" dirty="0" smtClean="0">
                  <a:latin typeface="Arial Narrow"/>
                  <a:cs typeface="Arial Narrow"/>
                </a:rPr>
                <a:t>Left adrenal</a:t>
              </a:r>
            </a:p>
            <a:p>
              <a:r>
                <a:rPr lang="en-US" sz="2400" b="1" dirty="0" smtClean="0">
                  <a:latin typeface="Arial Narrow"/>
                  <a:cs typeface="Arial Narrow"/>
                </a:rPr>
                <a:t>    </a:t>
              </a:r>
              <a:endParaRPr lang="en-US" sz="2400" b="1" dirty="0">
                <a:latin typeface="Arial Narrow"/>
                <a:cs typeface="Arial Narrow"/>
              </a:endParaRPr>
            </a:p>
          </p:txBody>
        </p:sp>
        <p:sp>
          <p:nvSpPr>
            <p:cNvPr id="13" name="TextBox 12"/>
            <p:cNvSpPr txBox="1"/>
            <p:nvPr/>
          </p:nvSpPr>
          <p:spPr>
            <a:xfrm>
              <a:off x="720379" y="3724247"/>
              <a:ext cx="184666" cy="461665"/>
            </a:xfrm>
            <a:prstGeom prst="rect">
              <a:avLst/>
            </a:prstGeom>
            <a:noFill/>
          </p:spPr>
          <p:txBody>
            <a:bodyPr wrap="none" rtlCol="0">
              <a:spAutoFit/>
            </a:bodyPr>
            <a:lstStyle/>
            <a:p>
              <a:endParaRPr lang="en-US" sz="2400" b="1" dirty="0">
                <a:solidFill>
                  <a:srgbClr val="0000FF"/>
                </a:solidFill>
                <a:latin typeface="Arial Narrow"/>
                <a:cs typeface="Arial Narrow"/>
              </a:endParaRPr>
            </a:p>
          </p:txBody>
        </p:sp>
        <p:cxnSp>
          <p:nvCxnSpPr>
            <p:cNvPr id="15" name="Straight Connector 14"/>
            <p:cNvCxnSpPr/>
            <p:nvPr/>
          </p:nvCxnSpPr>
          <p:spPr bwMode="auto">
            <a:xfrm flipH="1">
              <a:off x="1936219" y="2067520"/>
              <a:ext cx="1987711" cy="1796867"/>
            </a:xfrm>
            <a:prstGeom prst="line">
              <a:avLst/>
            </a:prstGeom>
            <a:solidFill>
              <a:schemeClr val="accent1"/>
            </a:solidFill>
            <a:ln w="28575" cap="flat" cmpd="sng" algn="ctr">
              <a:solidFill>
                <a:srgbClr val="0000FF"/>
              </a:solidFill>
              <a:prstDash val="solid"/>
              <a:round/>
              <a:headEnd type="triangle" w="lg" len="lg"/>
              <a:tailEnd type="none" w="med" len="med"/>
            </a:ln>
            <a:effectLst/>
          </p:spPr>
        </p:cxnSp>
        <p:cxnSp>
          <p:nvCxnSpPr>
            <p:cNvPr id="16" name="Straight Connector 15"/>
            <p:cNvCxnSpPr/>
            <p:nvPr/>
          </p:nvCxnSpPr>
          <p:spPr bwMode="auto">
            <a:xfrm flipH="1">
              <a:off x="1936219" y="2009266"/>
              <a:ext cx="2980442" cy="1855121"/>
            </a:xfrm>
            <a:prstGeom prst="line">
              <a:avLst/>
            </a:prstGeom>
            <a:solidFill>
              <a:schemeClr val="accent1"/>
            </a:solidFill>
            <a:ln w="28575" cap="flat" cmpd="sng" algn="ctr">
              <a:solidFill>
                <a:srgbClr val="0000FF"/>
              </a:solidFill>
              <a:prstDash val="solid"/>
              <a:round/>
              <a:headEnd type="triangle" w="lg" len="lg"/>
              <a:tailEnd type="none" w="med" len="med"/>
            </a:ln>
            <a:effectLst/>
          </p:spPr>
        </p:cxnSp>
        <p:sp>
          <p:nvSpPr>
            <p:cNvPr id="20" name="TextBox 19"/>
            <p:cNvSpPr txBox="1"/>
            <p:nvPr/>
          </p:nvSpPr>
          <p:spPr>
            <a:xfrm>
              <a:off x="82520" y="2238668"/>
              <a:ext cx="2345113" cy="830997"/>
            </a:xfrm>
            <a:prstGeom prst="rect">
              <a:avLst/>
            </a:prstGeom>
            <a:noFill/>
          </p:spPr>
          <p:txBody>
            <a:bodyPr wrap="none" rtlCol="0">
              <a:spAutoFit/>
            </a:bodyPr>
            <a:lstStyle/>
            <a:p>
              <a:pPr algn="ctr"/>
              <a:r>
                <a:rPr lang="en-US" sz="2400" b="1" dirty="0" smtClean="0">
                  <a:solidFill>
                    <a:srgbClr val="0000FF"/>
                  </a:solidFill>
                  <a:latin typeface="Arial Narrow"/>
                  <a:cs typeface="Arial Narrow"/>
                </a:rPr>
                <a:t>Step 1: Verify AVS </a:t>
              </a:r>
            </a:p>
            <a:p>
              <a:pPr algn="ctr"/>
              <a:r>
                <a:rPr lang="en-US" sz="2400" b="1" dirty="0" smtClean="0">
                  <a:solidFill>
                    <a:srgbClr val="0000FF"/>
                  </a:solidFill>
                  <a:latin typeface="Arial Narrow"/>
                  <a:cs typeface="Arial Narrow"/>
                </a:rPr>
                <a:t>selectivity </a:t>
              </a:r>
              <a:endParaRPr lang="en-US" sz="2400" b="1" dirty="0">
                <a:solidFill>
                  <a:srgbClr val="0000FF"/>
                </a:solidFill>
                <a:latin typeface="Arial Narrow"/>
                <a:cs typeface="Arial Narrow"/>
              </a:endParaRPr>
            </a:p>
          </p:txBody>
        </p:sp>
        <p:sp>
          <p:nvSpPr>
            <p:cNvPr id="21" name="TextBox 20"/>
            <p:cNvSpPr txBox="1"/>
            <p:nvPr/>
          </p:nvSpPr>
          <p:spPr>
            <a:xfrm>
              <a:off x="-73412" y="4394522"/>
              <a:ext cx="2716759" cy="1200328"/>
            </a:xfrm>
            <a:prstGeom prst="rect">
              <a:avLst/>
            </a:prstGeom>
            <a:noFill/>
          </p:spPr>
          <p:txBody>
            <a:bodyPr wrap="none" rtlCol="0">
              <a:spAutoFit/>
            </a:bodyPr>
            <a:lstStyle/>
            <a:p>
              <a:pPr algn="ctr"/>
              <a:r>
                <a:rPr lang="en-US" sz="2400" b="1" dirty="0" smtClean="0">
                  <a:solidFill>
                    <a:srgbClr val="0000FF"/>
                  </a:solidFill>
                  <a:latin typeface="Arial Narrow"/>
                  <a:cs typeface="Arial Narrow"/>
                </a:rPr>
                <a:t>AV to PV ratio</a:t>
              </a:r>
            </a:p>
            <a:p>
              <a:pPr algn="ctr"/>
              <a:r>
                <a:rPr lang="en-US" sz="2400" b="1" dirty="0" smtClean="0">
                  <a:solidFill>
                    <a:srgbClr val="0000FF"/>
                  </a:solidFill>
                  <a:latin typeface="Arial Narrow"/>
                  <a:cs typeface="Arial Narrow"/>
                </a:rPr>
                <a:t>of cortisol &gt;2.0 or 3.0</a:t>
              </a:r>
            </a:p>
            <a:p>
              <a:pPr algn="ctr"/>
              <a:r>
                <a:rPr lang="en-US" sz="2400" b="1" dirty="0" smtClean="0">
                  <a:solidFill>
                    <a:srgbClr val="0000FF"/>
                  </a:solidFill>
                  <a:latin typeface="Arial Narrow"/>
                  <a:cs typeface="Arial Narrow"/>
                </a:rPr>
                <a:t>indicates selectivity</a:t>
              </a:r>
            </a:p>
          </p:txBody>
        </p:sp>
        <p:sp>
          <p:nvSpPr>
            <p:cNvPr id="22" name="TextBox 21"/>
            <p:cNvSpPr txBox="1"/>
            <p:nvPr/>
          </p:nvSpPr>
          <p:spPr>
            <a:xfrm>
              <a:off x="1843801" y="5593470"/>
              <a:ext cx="1419078" cy="830997"/>
            </a:xfrm>
            <a:prstGeom prst="rect">
              <a:avLst/>
            </a:prstGeom>
            <a:noFill/>
          </p:spPr>
          <p:txBody>
            <a:bodyPr wrap="none" rtlCol="0">
              <a:spAutoFit/>
            </a:bodyPr>
            <a:lstStyle/>
            <a:p>
              <a:pPr algn="ctr"/>
              <a:r>
                <a:rPr lang="en-US" sz="2400" b="1" dirty="0" smtClean="0">
                  <a:latin typeface="Arial Narrow"/>
                  <a:cs typeface="Arial Narrow"/>
                </a:rPr>
                <a:t>Peripheral </a:t>
              </a:r>
            </a:p>
            <a:p>
              <a:pPr algn="ctr"/>
              <a:r>
                <a:rPr lang="en-US" sz="2400" b="1" dirty="0" smtClean="0">
                  <a:latin typeface="Arial Narrow"/>
                  <a:cs typeface="Arial Narrow"/>
                </a:rPr>
                <a:t>vein (PV)</a:t>
              </a:r>
              <a:endParaRPr lang="en-US" sz="2400" b="1" dirty="0">
                <a:latin typeface="Arial Narrow"/>
                <a:cs typeface="Arial Narrow"/>
              </a:endParaRPr>
            </a:p>
          </p:txBody>
        </p:sp>
        <p:sp>
          <p:nvSpPr>
            <p:cNvPr id="24" name="TextBox 23"/>
            <p:cNvSpPr txBox="1"/>
            <p:nvPr/>
          </p:nvSpPr>
          <p:spPr>
            <a:xfrm>
              <a:off x="209605" y="1763045"/>
              <a:ext cx="184666" cy="246221"/>
            </a:xfrm>
            <a:prstGeom prst="rect">
              <a:avLst/>
            </a:prstGeom>
            <a:noFill/>
          </p:spPr>
          <p:txBody>
            <a:bodyPr wrap="none" rtlCol="0">
              <a:spAutoFit/>
            </a:bodyPr>
            <a:lstStyle/>
            <a:p>
              <a:endParaRPr lang="en-US" dirty="0"/>
            </a:p>
          </p:txBody>
        </p:sp>
        <p:sp>
          <p:nvSpPr>
            <p:cNvPr id="27" name="Rectangle 26"/>
            <p:cNvSpPr/>
            <p:nvPr/>
          </p:nvSpPr>
          <p:spPr>
            <a:xfrm>
              <a:off x="318652" y="1403681"/>
              <a:ext cx="1442071" cy="461665"/>
            </a:xfrm>
            <a:prstGeom prst="rect">
              <a:avLst/>
            </a:prstGeom>
          </p:spPr>
          <p:txBody>
            <a:bodyPr wrap="none">
              <a:spAutoFit/>
            </a:bodyPr>
            <a:lstStyle/>
            <a:p>
              <a:r>
                <a:rPr lang="en-US" sz="2400" b="1" dirty="0" smtClean="0">
                  <a:latin typeface="Arial Narrow"/>
                  <a:cs typeface="Arial Narrow"/>
                </a:rPr>
                <a:t>vein (RAV)</a:t>
              </a:r>
              <a:endParaRPr lang="en-US" sz="2400" b="1" dirty="0">
                <a:latin typeface="Arial Narrow"/>
                <a:cs typeface="Arial Narrow"/>
              </a:endParaRPr>
            </a:p>
          </p:txBody>
        </p:sp>
        <p:sp>
          <p:nvSpPr>
            <p:cNvPr id="28" name="Rectangle 27"/>
            <p:cNvSpPr/>
            <p:nvPr/>
          </p:nvSpPr>
          <p:spPr>
            <a:xfrm>
              <a:off x="6698220" y="1395490"/>
              <a:ext cx="1414119" cy="461665"/>
            </a:xfrm>
            <a:prstGeom prst="rect">
              <a:avLst/>
            </a:prstGeom>
          </p:spPr>
          <p:txBody>
            <a:bodyPr wrap="none">
              <a:spAutoFit/>
            </a:bodyPr>
            <a:lstStyle/>
            <a:p>
              <a:r>
                <a:rPr lang="en-US" sz="2400" b="1" dirty="0" smtClean="0">
                  <a:latin typeface="Arial Narrow"/>
                  <a:cs typeface="Arial Narrow"/>
                </a:rPr>
                <a:t>vein (LAV)</a:t>
              </a:r>
              <a:endParaRPr lang="en-US" sz="2400" b="1" dirty="0">
                <a:latin typeface="Arial Narrow"/>
                <a:cs typeface="Arial Narrow"/>
              </a:endParaRPr>
            </a:p>
          </p:txBody>
        </p:sp>
        <p:cxnSp>
          <p:nvCxnSpPr>
            <p:cNvPr id="29" name="Straight Connector 28"/>
            <p:cNvCxnSpPr>
              <a:endCxn id="10" idx="3"/>
            </p:cNvCxnSpPr>
            <p:nvPr/>
          </p:nvCxnSpPr>
          <p:spPr bwMode="auto">
            <a:xfrm flipH="1" flipV="1">
              <a:off x="2135686" y="1484784"/>
              <a:ext cx="1788244" cy="74942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H="1">
              <a:off x="4916661" y="1484784"/>
              <a:ext cx="1908464" cy="58273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9" name="TextBox 48"/>
            <p:cNvSpPr txBox="1"/>
            <p:nvPr/>
          </p:nvSpPr>
          <p:spPr>
            <a:xfrm>
              <a:off x="401273" y="3402722"/>
              <a:ext cx="1558389" cy="830997"/>
            </a:xfrm>
            <a:prstGeom prst="rect">
              <a:avLst/>
            </a:prstGeom>
            <a:noFill/>
          </p:spPr>
          <p:txBody>
            <a:bodyPr wrap="none" rtlCol="0">
              <a:spAutoFit/>
            </a:bodyPr>
            <a:lstStyle/>
            <a:p>
              <a:pPr algn="ctr"/>
              <a:r>
                <a:rPr lang="en-US" sz="2400" b="1" dirty="0" smtClean="0">
                  <a:solidFill>
                    <a:srgbClr val="0000FF"/>
                  </a:solidFill>
                  <a:latin typeface="Arial Narrow"/>
                  <a:cs typeface="Arial Narrow"/>
                </a:rPr>
                <a:t>Measure</a:t>
              </a:r>
            </a:p>
            <a:p>
              <a:pPr algn="ctr"/>
              <a:r>
                <a:rPr lang="en-US" sz="2400" b="1" dirty="0" smtClean="0">
                  <a:solidFill>
                    <a:srgbClr val="0000FF"/>
                  </a:solidFill>
                  <a:latin typeface="Arial Narrow"/>
                  <a:cs typeface="Arial Narrow"/>
                </a:rPr>
                <a:t>cortisol (C)</a:t>
              </a:r>
              <a:endParaRPr lang="en-US" sz="2400" b="1" dirty="0">
                <a:solidFill>
                  <a:srgbClr val="0000FF"/>
                </a:solidFill>
                <a:latin typeface="Arial Narrow"/>
                <a:cs typeface="Arial Narrow"/>
              </a:endParaRPr>
            </a:p>
          </p:txBody>
        </p:sp>
      </p:grpSp>
      <p:sp>
        <p:nvSpPr>
          <p:cNvPr id="9" name="TextBox 8"/>
          <p:cNvSpPr txBox="1"/>
          <p:nvPr/>
        </p:nvSpPr>
        <p:spPr>
          <a:xfrm>
            <a:off x="5135605" y="5408804"/>
            <a:ext cx="3381551" cy="1015663"/>
          </a:xfrm>
          <a:prstGeom prst="rect">
            <a:avLst/>
          </a:prstGeom>
          <a:noFill/>
          <a:ln>
            <a:solidFill>
              <a:schemeClr val="tx1"/>
            </a:solidFill>
          </a:ln>
        </p:spPr>
        <p:txBody>
          <a:bodyPr wrap="square" rtlCol="0">
            <a:spAutoFit/>
          </a:bodyPr>
          <a:lstStyle/>
          <a:p>
            <a:r>
              <a:rPr lang="en-US" sz="1200" b="1" smtClean="0">
                <a:latin typeface="Arial Narrow"/>
                <a:cs typeface="Arial Narrow"/>
              </a:rPr>
              <a:t>From </a:t>
            </a:r>
            <a:r>
              <a:rPr lang="en-US" sz="1200" b="1">
                <a:latin typeface="Arial Narrow"/>
                <a:cs typeface="Arial Narrow"/>
              </a:rPr>
              <a:t>NEJM, Melby et </a:t>
            </a:r>
            <a:r>
              <a:rPr lang="en-US" sz="1200" b="1">
                <a:latin typeface="Arial Narrow"/>
                <a:cs typeface="Arial Narrow"/>
              </a:rPr>
              <a:t>al</a:t>
            </a:r>
            <a:r>
              <a:rPr lang="en-US" sz="1200" b="1">
                <a:latin typeface="Arial Narrow"/>
                <a:cs typeface="Arial Narrow"/>
              </a:rPr>
              <a:t>., Diagnosis and Localization of </a:t>
            </a:r>
            <a:r>
              <a:rPr lang="en-US" sz="1200" b="1">
                <a:latin typeface="Arial Narrow"/>
                <a:cs typeface="Arial Narrow"/>
              </a:rPr>
              <a:t>Aldosterone-Producing </a:t>
            </a:r>
            <a:r>
              <a:rPr lang="en-US" sz="1200" b="1" smtClean="0">
                <a:latin typeface="Arial Narrow"/>
                <a:cs typeface="Arial Narrow"/>
              </a:rPr>
              <a:t>Adenomas </a:t>
            </a:r>
            <a:r>
              <a:rPr lang="en-US" sz="1200" b="1">
                <a:latin typeface="Arial Narrow"/>
                <a:cs typeface="Arial Narrow"/>
              </a:rPr>
              <a:t>by Adrenal-Vein </a:t>
            </a:r>
            <a:r>
              <a:rPr lang="en-US" sz="1200" b="1">
                <a:latin typeface="Arial Narrow"/>
                <a:cs typeface="Arial Narrow"/>
              </a:rPr>
              <a:t>Catheterization</a:t>
            </a:r>
            <a:r>
              <a:rPr lang="en-US" sz="1200" b="1" smtClean="0">
                <a:latin typeface="Arial Narrow"/>
                <a:cs typeface="Arial Narrow"/>
              </a:rPr>
              <a:t>, Vol 277, </a:t>
            </a:r>
            <a:r>
              <a:rPr lang="en-US" sz="1200" b="1">
                <a:latin typeface="Arial Narrow"/>
                <a:cs typeface="Arial Narrow"/>
              </a:rPr>
              <a:t>Page </a:t>
            </a:r>
            <a:r>
              <a:rPr lang="en-US" sz="1200" b="1" smtClean="0">
                <a:latin typeface="Arial Narrow"/>
                <a:cs typeface="Arial Narrow"/>
              </a:rPr>
              <a:t>1050-6. </a:t>
            </a:r>
            <a:r>
              <a:rPr lang="en-US" sz="1200" b="1">
                <a:latin typeface="Arial Narrow"/>
                <a:cs typeface="Arial Narrow"/>
              </a:rPr>
              <a:t>Copyright </a:t>
            </a:r>
            <a:r>
              <a:rPr lang="en-US" sz="1200" b="1">
                <a:latin typeface="Arial Narrow"/>
                <a:cs typeface="Arial Narrow"/>
              </a:rPr>
              <a:t>© </a:t>
            </a:r>
            <a:r>
              <a:rPr lang="en-US" sz="1200" b="1" smtClean="0">
                <a:latin typeface="Arial Narrow"/>
                <a:cs typeface="Arial Narrow"/>
              </a:rPr>
              <a:t>1967 Massachusetts </a:t>
            </a:r>
            <a:r>
              <a:rPr lang="en-US" sz="1200" b="1">
                <a:latin typeface="Arial Narrow"/>
                <a:cs typeface="Arial Narrow"/>
              </a:rPr>
              <a:t>Medical Society. Reprinted with permission from Massachusetts Medical Society.</a:t>
            </a:r>
            <a:endParaRPr lang="en-US" sz="1200" b="1" dirty="0" smtClean="0">
              <a:latin typeface="Arial Narrow"/>
              <a:cs typeface="Arial Narrow"/>
            </a:endParaRPr>
          </a:p>
        </p:txBody>
      </p:sp>
      <p:cxnSp>
        <p:nvCxnSpPr>
          <p:cNvPr id="18" name="Straight Connector 17"/>
          <p:cNvCxnSpPr/>
          <p:nvPr/>
        </p:nvCxnSpPr>
        <p:spPr bwMode="auto">
          <a:xfrm flipH="1" flipV="1">
            <a:off x="1936220" y="3864388"/>
            <a:ext cx="1655951" cy="1936520"/>
          </a:xfrm>
          <a:prstGeom prst="line">
            <a:avLst/>
          </a:prstGeom>
          <a:solidFill>
            <a:schemeClr val="accent1"/>
          </a:solidFill>
          <a:ln w="28575" cap="flat" cmpd="sng" algn="ctr">
            <a:solidFill>
              <a:srgbClr val="0000FF"/>
            </a:solidFill>
            <a:prstDash val="solid"/>
            <a:round/>
            <a:headEnd type="triangle" w="lg" len="lg"/>
            <a:tailEnd type="none" w="med" len="med"/>
          </a:ln>
          <a:effectLst/>
        </p:spPr>
      </p:cxnSp>
      <p:cxnSp>
        <p:nvCxnSpPr>
          <p:cNvPr id="23" name="Straight Connector 22"/>
          <p:cNvCxnSpPr/>
          <p:nvPr/>
        </p:nvCxnSpPr>
        <p:spPr bwMode="auto">
          <a:xfrm flipH="1">
            <a:off x="3157112" y="6095230"/>
            <a:ext cx="229792" cy="72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66" name="Group 65"/>
          <p:cNvGrpSpPr/>
          <p:nvPr/>
        </p:nvGrpSpPr>
        <p:grpSpPr>
          <a:xfrm>
            <a:off x="3949599" y="2051688"/>
            <a:ext cx="5115105" cy="3402340"/>
            <a:chOff x="3949599" y="2051688"/>
            <a:chExt cx="5115105" cy="3402340"/>
          </a:xfrm>
        </p:grpSpPr>
        <p:sp>
          <p:nvSpPr>
            <p:cNvPr id="56" name="TextBox 55"/>
            <p:cNvSpPr txBox="1"/>
            <p:nvPr/>
          </p:nvSpPr>
          <p:spPr>
            <a:xfrm>
              <a:off x="6516951" y="2051688"/>
              <a:ext cx="2218426" cy="830997"/>
            </a:xfrm>
            <a:prstGeom prst="rect">
              <a:avLst/>
            </a:prstGeom>
            <a:noFill/>
          </p:spPr>
          <p:txBody>
            <a:bodyPr wrap="none" rtlCol="0">
              <a:spAutoFit/>
            </a:bodyPr>
            <a:lstStyle/>
            <a:p>
              <a:pPr algn="ctr"/>
              <a:r>
                <a:rPr lang="en-US" sz="2400" b="1" dirty="0" smtClean="0">
                  <a:solidFill>
                    <a:srgbClr val="008000"/>
                  </a:solidFill>
                  <a:latin typeface="Arial Narrow"/>
                  <a:cs typeface="Arial Narrow"/>
                </a:rPr>
                <a:t>Step 2: Establish</a:t>
              </a:r>
            </a:p>
            <a:p>
              <a:pPr algn="ctr"/>
              <a:r>
                <a:rPr lang="en-US" sz="2400" b="1" dirty="0" smtClean="0">
                  <a:solidFill>
                    <a:srgbClr val="008000"/>
                  </a:solidFill>
                  <a:latin typeface="Arial Narrow"/>
                  <a:cs typeface="Arial Narrow"/>
                </a:rPr>
                <a:t>lateralization</a:t>
              </a:r>
              <a:endParaRPr lang="en-US" sz="2400" b="1" dirty="0">
                <a:solidFill>
                  <a:srgbClr val="008000"/>
                </a:solidFill>
                <a:latin typeface="Arial Narrow"/>
                <a:cs typeface="Arial Narrow"/>
              </a:endParaRPr>
            </a:p>
          </p:txBody>
        </p:sp>
        <p:sp>
          <p:nvSpPr>
            <p:cNvPr id="58" name="TextBox 57"/>
            <p:cNvSpPr txBox="1"/>
            <p:nvPr/>
          </p:nvSpPr>
          <p:spPr>
            <a:xfrm>
              <a:off x="6489649" y="3367002"/>
              <a:ext cx="2077311" cy="830997"/>
            </a:xfrm>
            <a:prstGeom prst="rect">
              <a:avLst/>
            </a:prstGeom>
            <a:noFill/>
          </p:spPr>
          <p:txBody>
            <a:bodyPr wrap="none" rtlCol="0">
              <a:spAutoFit/>
            </a:bodyPr>
            <a:lstStyle/>
            <a:p>
              <a:pPr algn="ctr"/>
              <a:r>
                <a:rPr lang="en-US" sz="2400" b="1" dirty="0" smtClean="0">
                  <a:solidFill>
                    <a:srgbClr val="008000"/>
                  </a:solidFill>
                  <a:latin typeface="Arial Narrow"/>
                  <a:cs typeface="Arial Narrow"/>
                </a:rPr>
                <a:t>Measure</a:t>
              </a:r>
            </a:p>
            <a:p>
              <a:pPr algn="ctr"/>
              <a:r>
                <a:rPr lang="en-US" sz="2400" b="1" dirty="0" smtClean="0">
                  <a:solidFill>
                    <a:srgbClr val="008000"/>
                  </a:solidFill>
                  <a:latin typeface="Arial Narrow"/>
                  <a:cs typeface="Arial Narrow"/>
                </a:rPr>
                <a:t>aldosterone (A)</a:t>
              </a:r>
              <a:endParaRPr lang="en-US" sz="2400" b="1" dirty="0">
                <a:solidFill>
                  <a:srgbClr val="008000"/>
                </a:solidFill>
                <a:latin typeface="Arial Narrow"/>
                <a:cs typeface="Arial Narrow"/>
              </a:endParaRPr>
            </a:p>
          </p:txBody>
        </p:sp>
        <p:cxnSp>
          <p:nvCxnSpPr>
            <p:cNvPr id="59" name="Straight Connector 58"/>
            <p:cNvCxnSpPr/>
            <p:nvPr/>
          </p:nvCxnSpPr>
          <p:spPr bwMode="auto">
            <a:xfrm>
              <a:off x="4891002" y="2115869"/>
              <a:ext cx="1934123" cy="1608378"/>
            </a:xfrm>
            <a:prstGeom prst="line">
              <a:avLst/>
            </a:prstGeom>
            <a:solidFill>
              <a:schemeClr val="accent1"/>
            </a:solidFill>
            <a:ln w="28575" cap="flat" cmpd="sng" algn="ctr">
              <a:solidFill>
                <a:srgbClr val="008000"/>
              </a:solidFill>
              <a:prstDash val="solid"/>
              <a:round/>
              <a:headEnd type="triangle" w="lg" len="lg"/>
              <a:tailEnd type="none" w="med" len="med"/>
            </a:ln>
            <a:effectLst/>
          </p:spPr>
        </p:cxnSp>
        <p:cxnSp>
          <p:nvCxnSpPr>
            <p:cNvPr id="62" name="Straight Connector 61"/>
            <p:cNvCxnSpPr/>
            <p:nvPr/>
          </p:nvCxnSpPr>
          <p:spPr bwMode="auto">
            <a:xfrm>
              <a:off x="3949599" y="2145373"/>
              <a:ext cx="2875526" cy="1578874"/>
            </a:xfrm>
            <a:prstGeom prst="line">
              <a:avLst/>
            </a:prstGeom>
            <a:solidFill>
              <a:schemeClr val="accent1"/>
            </a:solidFill>
            <a:ln w="28575" cap="flat" cmpd="sng" algn="ctr">
              <a:solidFill>
                <a:srgbClr val="008000"/>
              </a:solidFill>
              <a:prstDash val="solid"/>
              <a:round/>
              <a:headEnd type="triangle" w="lg" len="lg"/>
              <a:tailEnd type="none" w="med" len="med"/>
            </a:ln>
            <a:effectLst/>
          </p:spPr>
        </p:cxnSp>
        <p:sp>
          <p:nvSpPr>
            <p:cNvPr id="65" name="TextBox 64"/>
            <p:cNvSpPr txBox="1"/>
            <p:nvPr/>
          </p:nvSpPr>
          <p:spPr>
            <a:xfrm>
              <a:off x="6011915" y="4253700"/>
              <a:ext cx="3052789" cy="1200328"/>
            </a:xfrm>
            <a:prstGeom prst="rect">
              <a:avLst/>
            </a:prstGeom>
            <a:noFill/>
          </p:spPr>
          <p:txBody>
            <a:bodyPr wrap="none" rtlCol="0">
              <a:spAutoFit/>
            </a:bodyPr>
            <a:lstStyle/>
            <a:p>
              <a:pPr algn="ctr"/>
              <a:r>
                <a:rPr lang="en-US" sz="2400" b="1" dirty="0" smtClean="0">
                  <a:solidFill>
                    <a:srgbClr val="008000"/>
                  </a:solidFill>
                  <a:latin typeface="Arial Narrow"/>
                  <a:cs typeface="Arial Narrow"/>
                </a:rPr>
                <a:t>RAV A:C / LAV A:C or</a:t>
              </a:r>
            </a:p>
            <a:p>
              <a:pPr algn="ctr"/>
              <a:r>
                <a:rPr lang="en-US" sz="2400" b="1" dirty="0" smtClean="0">
                  <a:solidFill>
                    <a:srgbClr val="008000"/>
                  </a:solidFill>
                  <a:latin typeface="Arial Narrow"/>
                  <a:cs typeface="Arial Narrow"/>
                </a:rPr>
                <a:t>LAV A:C / RAV A:C &gt; 4.0 </a:t>
              </a:r>
            </a:p>
            <a:p>
              <a:pPr algn="ctr"/>
              <a:r>
                <a:rPr lang="en-US" sz="2400" b="1" dirty="0" smtClean="0">
                  <a:solidFill>
                    <a:srgbClr val="008000"/>
                  </a:solidFill>
                  <a:latin typeface="Arial Narrow"/>
                  <a:cs typeface="Arial Narrow"/>
                </a:rPr>
                <a:t>indicates lateralization</a:t>
              </a:r>
            </a:p>
          </p:txBody>
        </p:sp>
      </p:grpSp>
      <p:grpSp>
        <p:nvGrpSpPr>
          <p:cNvPr id="70" name="Group 69"/>
          <p:cNvGrpSpPr/>
          <p:nvPr/>
        </p:nvGrpSpPr>
        <p:grpSpPr>
          <a:xfrm>
            <a:off x="3592171" y="3724247"/>
            <a:ext cx="3232954" cy="2076661"/>
            <a:chOff x="3592171" y="3724247"/>
            <a:chExt cx="3232954" cy="2076661"/>
          </a:xfrm>
        </p:grpSpPr>
        <p:cxnSp>
          <p:nvCxnSpPr>
            <p:cNvPr id="67" name="Straight Connector 66"/>
            <p:cNvCxnSpPr/>
            <p:nvPr/>
          </p:nvCxnSpPr>
          <p:spPr bwMode="auto">
            <a:xfrm flipV="1">
              <a:off x="3592171" y="3724247"/>
              <a:ext cx="3232954" cy="2076661"/>
            </a:xfrm>
            <a:prstGeom prst="line">
              <a:avLst/>
            </a:prstGeom>
            <a:solidFill>
              <a:schemeClr val="accent1"/>
            </a:solidFill>
            <a:ln w="28575" cap="flat" cmpd="sng" algn="ctr">
              <a:solidFill>
                <a:srgbClr val="008000"/>
              </a:solidFill>
              <a:prstDash val="solid"/>
              <a:round/>
              <a:headEnd type="triangle" w="lg" len="lg"/>
              <a:tailEnd type="none" w="med" len="med"/>
            </a:ln>
            <a:effectLst/>
          </p:spPr>
        </p:cxnSp>
        <p:sp>
          <p:nvSpPr>
            <p:cNvPr id="69" name="TextBox 68"/>
            <p:cNvSpPr txBox="1"/>
            <p:nvPr/>
          </p:nvSpPr>
          <p:spPr>
            <a:xfrm>
              <a:off x="4444907" y="3981328"/>
              <a:ext cx="1589182" cy="1323439"/>
            </a:xfrm>
            <a:prstGeom prst="rect">
              <a:avLst/>
            </a:prstGeom>
            <a:noFill/>
          </p:spPr>
          <p:txBody>
            <a:bodyPr wrap="none" rtlCol="0">
              <a:spAutoFit/>
            </a:bodyPr>
            <a:lstStyle/>
            <a:p>
              <a:pPr algn="ctr"/>
              <a:r>
                <a:rPr lang="en-US" sz="1600" b="1" i="1" dirty="0" smtClean="0">
                  <a:solidFill>
                    <a:srgbClr val="008000"/>
                  </a:solidFill>
                  <a:latin typeface="Arial Narrow"/>
                  <a:cs typeface="Arial Narrow"/>
                </a:rPr>
                <a:t>Aldosterone also </a:t>
              </a:r>
            </a:p>
            <a:p>
              <a:pPr algn="ctr"/>
              <a:r>
                <a:rPr lang="en-US" sz="1600" b="1" i="1" dirty="0" smtClean="0">
                  <a:solidFill>
                    <a:srgbClr val="008000"/>
                  </a:solidFill>
                  <a:latin typeface="Arial Narrow"/>
                  <a:cs typeface="Arial Narrow"/>
                </a:rPr>
                <a:t>measured in PV </a:t>
              </a:r>
            </a:p>
            <a:p>
              <a:pPr algn="ctr"/>
              <a:r>
                <a:rPr lang="en-US" sz="1600" b="1" i="1" dirty="0" smtClean="0">
                  <a:solidFill>
                    <a:srgbClr val="008000"/>
                  </a:solidFill>
                  <a:latin typeface="Arial Narrow"/>
                  <a:cs typeface="Arial Narrow"/>
                </a:rPr>
                <a:t>to assess </a:t>
              </a:r>
            </a:p>
            <a:p>
              <a:pPr algn="ctr"/>
              <a:r>
                <a:rPr lang="en-US" sz="1600" b="1" i="1" dirty="0" smtClean="0">
                  <a:solidFill>
                    <a:srgbClr val="008000"/>
                  </a:solidFill>
                  <a:latin typeface="Arial Narrow"/>
                  <a:cs typeface="Arial Narrow"/>
                </a:rPr>
                <a:t>contralateral </a:t>
              </a:r>
            </a:p>
            <a:p>
              <a:pPr algn="ctr"/>
              <a:r>
                <a:rPr lang="en-US" sz="1600" b="1" i="1" dirty="0" smtClean="0">
                  <a:solidFill>
                    <a:srgbClr val="008000"/>
                  </a:solidFill>
                  <a:latin typeface="Arial Narrow"/>
                  <a:cs typeface="Arial Narrow"/>
                </a:rPr>
                <a:t>suppression</a:t>
              </a:r>
            </a:p>
          </p:txBody>
        </p:sp>
      </p:grpSp>
    </p:spTree>
    <p:extLst>
      <p:ext uri="{BB962C8B-B14F-4D97-AF65-F5344CB8AC3E}">
        <p14:creationId xmlns:p14="http://schemas.microsoft.com/office/powerpoint/2010/main" val="8809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up)">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64" y="559503"/>
            <a:ext cx="7250202" cy="747396"/>
          </a:xfrm>
        </p:spPr>
        <p:txBody>
          <a:bodyPr/>
          <a:lstStyle/>
          <a:p>
            <a:r>
              <a:rPr lang="en-US" dirty="0" smtClean="0"/>
              <a:t>Background – AVS problems</a:t>
            </a:r>
            <a:endParaRPr lang="en-US" dirty="0"/>
          </a:p>
        </p:txBody>
      </p:sp>
      <p:sp>
        <p:nvSpPr>
          <p:cNvPr id="3" name="Content Placeholder 2"/>
          <p:cNvSpPr>
            <a:spLocks noGrp="1"/>
          </p:cNvSpPr>
          <p:nvPr>
            <p:ph idx="4294967295"/>
          </p:nvPr>
        </p:nvSpPr>
        <p:spPr>
          <a:xfrm>
            <a:off x="0" y="1427025"/>
            <a:ext cx="8890118" cy="4356261"/>
          </a:xfrm>
        </p:spPr>
        <p:txBody>
          <a:bodyPr>
            <a:normAutofit fontScale="40000" lnSpcReduction="20000"/>
          </a:bodyPr>
          <a:lstStyle/>
          <a:p>
            <a:pPr lvl="1">
              <a:lnSpc>
                <a:spcPct val="120000"/>
              </a:lnSpc>
            </a:pPr>
            <a:r>
              <a:rPr lang="en-US" sz="5300" dirty="0" smtClean="0"/>
              <a:t>AVS is a complex</a:t>
            </a:r>
            <a:r>
              <a:rPr lang="en-US" sz="5300" smtClean="0"/>
              <a:t>, difficult, and time-consuming procedure</a:t>
            </a:r>
            <a:endParaRPr lang="en-US" sz="5300" dirty="0" smtClean="0"/>
          </a:p>
          <a:p>
            <a:pPr marL="457200" lvl="1" indent="0">
              <a:lnSpc>
                <a:spcPct val="120000"/>
              </a:lnSpc>
              <a:buNone/>
            </a:pPr>
            <a:endParaRPr lang="en-US" sz="2500" dirty="0"/>
          </a:p>
          <a:p>
            <a:pPr lvl="1">
              <a:lnSpc>
                <a:spcPct val="120000"/>
              </a:lnSpc>
            </a:pPr>
            <a:r>
              <a:rPr lang="en-US" sz="5300" dirty="0" smtClean="0"/>
              <a:t>Cortisol provides an unreliable indicator of AVS selectivity and can be problematic for assessment of lateralized aldosterone secretion in tumors that co-produce both cortisol </a:t>
            </a:r>
            <a:r>
              <a:rPr lang="en-US" sz="5300" smtClean="0"/>
              <a:t>and aldosterone</a:t>
            </a:r>
            <a:endParaRPr lang="en-US" sz="5300" dirty="0" smtClean="0"/>
          </a:p>
          <a:p>
            <a:pPr marL="457200" lvl="1" indent="0">
              <a:lnSpc>
                <a:spcPct val="120000"/>
              </a:lnSpc>
              <a:buNone/>
            </a:pPr>
            <a:endParaRPr lang="en-US" sz="2500" dirty="0"/>
          </a:p>
          <a:p>
            <a:pPr lvl="1">
              <a:lnSpc>
                <a:spcPct val="120000"/>
              </a:lnSpc>
            </a:pPr>
            <a:r>
              <a:rPr lang="en-US" sz="5300" dirty="0" smtClean="0"/>
              <a:t>Commonly used immunoassay measurements can suffer </a:t>
            </a:r>
            <a:r>
              <a:rPr lang="en-US" sz="5300" smtClean="0"/>
              <a:t>from inaccuracies</a:t>
            </a:r>
            <a:endParaRPr lang="en-US" sz="5300" dirty="0" smtClean="0"/>
          </a:p>
          <a:p>
            <a:pPr lvl="1">
              <a:lnSpc>
                <a:spcPct val="120000"/>
              </a:lnSpc>
            </a:pPr>
            <a:endParaRPr lang="en-US" sz="2500" dirty="0" smtClean="0"/>
          </a:p>
          <a:p>
            <a:pPr lvl="1">
              <a:lnSpc>
                <a:spcPct val="120000"/>
              </a:lnSpc>
            </a:pPr>
            <a:r>
              <a:rPr lang="en-US" sz="5300" dirty="0" smtClean="0"/>
              <a:t>Lateralization ratios below or above certain thresholds may not always accurately discriminate bilateral from </a:t>
            </a:r>
            <a:r>
              <a:rPr lang="en-US" sz="5300" smtClean="0"/>
              <a:t>unilateral disease</a:t>
            </a:r>
            <a:endParaRPr lang="en-US" sz="5300" dirty="0" smtClean="0"/>
          </a:p>
          <a:p>
            <a:pPr lvl="1">
              <a:lnSpc>
                <a:spcPct val="120000"/>
              </a:lnSpc>
            </a:pPr>
            <a:endParaRPr lang="en-US" dirty="0" smtClean="0"/>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Tree>
    <p:extLst>
      <p:ext uri="{BB962C8B-B14F-4D97-AF65-F5344CB8AC3E}">
        <p14:creationId xmlns:p14="http://schemas.microsoft.com/office/powerpoint/2010/main" val="3772462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64" y="559503"/>
            <a:ext cx="7250202" cy="747396"/>
          </a:xfrm>
        </p:spPr>
        <p:txBody>
          <a:bodyPr/>
          <a:lstStyle/>
          <a:p>
            <a:r>
              <a:rPr lang="en-US" dirty="0" smtClean="0"/>
              <a:t>Objectives</a:t>
            </a:r>
            <a:endParaRPr lang="en-US" dirty="0"/>
          </a:p>
        </p:txBody>
      </p:sp>
      <p:sp>
        <p:nvSpPr>
          <p:cNvPr id="3" name="Content Placeholder 2"/>
          <p:cNvSpPr>
            <a:spLocks noGrp="1"/>
          </p:cNvSpPr>
          <p:nvPr>
            <p:ph idx="4294967295"/>
          </p:nvPr>
        </p:nvSpPr>
        <p:spPr>
          <a:xfrm>
            <a:off x="154456" y="1306899"/>
            <a:ext cx="8666688" cy="4474188"/>
          </a:xfrm>
        </p:spPr>
        <p:txBody>
          <a:bodyPr>
            <a:normAutofit fontScale="40000" lnSpcReduction="20000"/>
          </a:bodyPr>
          <a:lstStyle/>
          <a:p>
            <a:pPr lvl="1">
              <a:lnSpc>
                <a:spcPct val="120000"/>
              </a:lnSpc>
            </a:pPr>
            <a:r>
              <a:rPr lang="en-US" sz="5300" dirty="0" smtClean="0"/>
              <a:t>Establish impact of any differences between LC-MS/MS and immunoassay measurements on aldosterone lateralization ratios determined in AVS studies on patients with </a:t>
            </a:r>
            <a:r>
              <a:rPr lang="en-US" sz="5300" smtClean="0"/>
              <a:t>primary aldosteronism</a:t>
            </a:r>
            <a:endParaRPr lang="en-US" sz="5300" dirty="0" smtClean="0"/>
          </a:p>
          <a:p>
            <a:pPr marL="457200" lvl="1" indent="0">
              <a:lnSpc>
                <a:spcPct val="120000"/>
              </a:lnSpc>
              <a:buNone/>
            </a:pPr>
            <a:endParaRPr lang="en-US" sz="2500" dirty="0"/>
          </a:p>
          <a:p>
            <a:pPr lvl="1">
              <a:lnSpc>
                <a:spcPct val="120000"/>
              </a:lnSpc>
            </a:pPr>
            <a:r>
              <a:rPr lang="en-US" sz="5300" dirty="0" smtClean="0"/>
              <a:t>Investigate utility of other steroids besides aldosterone and cortisol to distinguish bilateral from unilateral forms of </a:t>
            </a:r>
            <a:r>
              <a:rPr lang="en-US" sz="5300" smtClean="0"/>
              <a:t>primary aldosteronism</a:t>
            </a:r>
            <a:endParaRPr lang="en-US" sz="5300" dirty="0" smtClean="0"/>
          </a:p>
          <a:p>
            <a:pPr marL="457200" lvl="1" indent="0">
              <a:lnSpc>
                <a:spcPct val="120000"/>
              </a:lnSpc>
              <a:buNone/>
            </a:pPr>
            <a:endParaRPr lang="en-US" sz="2500" dirty="0"/>
          </a:p>
          <a:p>
            <a:pPr lvl="1">
              <a:lnSpc>
                <a:spcPct val="120000"/>
              </a:lnSpc>
            </a:pPr>
            <a:r>
              <a:rPr lang="en-US" sz="5300" dirty="0" smtClean="0"/>
              <a:t>Characterize the presence of differences in adrenal steroid production that might translate to differences in peripheral plasma concentrations potentially useful for </a:t>
            </a:r>
            <a:r>
              <a:rPr lang="en-US" sz="5300" smtClean="0"/>
              <a:t>subtype classification</a:t>
            </a:r>
            <a:endParaRPr lang="en-US" sz="5300" dirty="0" smtClean="0"/>
          </a:p>
          <a:p>
            <a:pPr lvl="1">
              <a:lnSpc>
                <a:spcPct val="120000"/>
              </a:lnSpc>
            </a:pPr>
            <a:endParaRPr lang="en-US" dirty="0" smtClean="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Tree>
    <p:extLst>
      <p:ext uri="{BB962C8B-B14F-4D97-AF65-F5344CB8AC3E}">
        <p14:creationId xmlns:p14="http://schemas.microsoft.com/office/powerpoint/2010/main" val="3325607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srcRect l="8501" t="13335" r="40493" b="5323"/>
          <a:stretch>
            <a:fillRect/>
          </a:stretch>
        </p:blipFill>
        <p:spPr bwMode="auto">
          <a:xfrm>
            <a:off x="2840404" y="4505502"/>
            <a:ext cx="3444044" cy="1579738"/>
          </a:xfrm>
          <a:prstGeom prst="rect">
            <a:avLst/>
          </a:prstGeom>
          <a:noFill/>
          <a:ln w="9525">
            <a:noFill/>
            <a:miter lim="800000"/>
            <a:headEnd/>
            <a:tailEnd/>
          </a:ln>
        </p:spPr>
      </p:pic>
      <p:sp>
        <p:nvSpPr>
          <p:cNvPr id="24" name="Bent Arrow 23"/>
          <p:cNvSpPr/>
          <p:nvPr/>
        </p:nvSpPr>
        <p:spPr>
          <a:xfrm flipV="1">
            <a:off x="1438421" y="4879686"/>
            <a:ext cx="4320301" cy="809227"/>
          </a:xfrm>
          <a:prstGeom prst="bentArrow">
            <a:avLst>
              <a:gd name="adj1" fmla="val 36664"/>
              <a:gd name="adj2" fmla="val 32953"/>
              <a:gd name="adj3" fmla="val 23940"/>
              <a:gd name="adj4" fmla="val 43750"/>
            </a:avLst>
          </a:prstGeom>
          <a:solidFill>
            <a:schemeClr val="tx1">
              <a:lumMod val="25000"/>
              <a:lumOff val="75000"/>
              <a:alpha val="3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83127" y="456536"/>
            <a:ext cx="7250202" cy="747396"/>
          </a:xfrm>
        </p:spPr>
        <p:txBody>
          <a:bodyPr/>
          <a:lstStyle/>
          <a:p>
            <a:r>
              <a:rPr lang="en-US" dirty="0" smtClean="0"/>
              <a:t>Methods</a:t>
            </a: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
        <p:nvSpPr>
          <p:cNvPr id="5" name="TextBox 4"/>
          <p:cNvSpPr txBox="1"/>
          <p:nvPr/>
        </p:nvSpPr>
        <p:spPr>
          <a:xfrm>
            <a:off x="3092275" y="3722350"/>
            <a:ext cx="2759364" cy="523220"/>
          </a:xfrm>
          <a:prstGeom prst="rect">
            <a:avLst/>
          </a:prstGeom>
          <a:noFill/>
        </p:spPr>
        <p:txBody>
          <a:bodyPr wrap="none" rtlCol="0">
            <a:spAutoFit/>
          </a:bodyPr>
          <a:lstStyle/>
          <a:p>
            <a:r>
              <a:rPr lang="en-US" sz="2800" b="1" dirty="0" smtClean="0">
                <a:latin typeface="Arial Narrow"/>
                <a:cs typeface="Arial Narrow"/>
              </a:rPr>
              <a:t>126 APA &amp; 90 BAH</a:t>
            </a:r>
            <a:endParaRPr lang="en-US" sz="2800" b="1" dirty="0">
              <a:latin typeface="Arial Narrow"/>
              <a:cs typeface="Arial Narrow"/>
            </a:endParaRPr>
          </a:p>
        </p:txBody>
      </p:sp>
      <p:sp>
        <p:nvSpPr>
          <p:cNvPr id="6" name="TextBox 5"/>
          <p:cNvSpPr txBox="1"/>
          <p:nvPr/>
        </p:nvSpPr>
        <p:spPr>
          <a:xfrm>
            <a:off x="1438421" y="2166739"/>
            <a:ext cx="896675" cy="523220"/>
          </a:xfrm>
          <a:prstGeom prst="rect">
            <a:avLst/>
          </a:prstGeom>
          <a:noFill/>
        </p:spPr>
        <p:txBody>
          <a:bodyPr wrap="none" rtlCol="0">
            <a:spAutoFit/>
          </a:bodyPr>
          <a:lstStyle/>
          <a:p>
            <a:r>
              <a:rPr lang="en-US" sz="2800" b="1" dirty="0" smtClean="0">
                <a:latin typeface="Arial Narrow"/>
                <a:cs typeface="Arial Narrow"/>
              </a:rPr>
              <a:t>n=69</a:t>
            </a:r>
            <a:endParaRPr lang="en-US" sz="2800" b="1" dirty="0">
              <a:latin typeface="Arial Narrow"/>
              <a:cs typeface="Arial Narrow"/>
            </a:endParaRPr>
          </a:p>
        </p:txBody>
      </p:sp>
      <p:sp>
        <p:nvSpPr>
          <p:cNvPr id="7" name="TextBox 6"/>
          <p:cNvSpPr txBox="1"/>
          <p:nvPr/>
        </p:nvSpPr>
        <p:spPr>
          <a:xfrm>
            <a:off x="3881699" y="2166739"/>
            <a:ext cx="1027820" cy="523220"/>
          </a:xfrm>
          <a:prstGeom prst="rect">
            <a:avLst/>
          </a:prstGeom>
          <a:noFill/>
        </p:spPr>
        <p:txBody>
          <a:bodyPr wrap="none" rtlCol="0">
            <a:spAutoFit/>
          </a:bodyPr>
          <a:lstStyle/>
          <a:p>
            <a:r>
              <a:rPr lang="en-US" sz="2800" b="1" dirty="0" smtClean="0">
                <a:latin typeface="Arial Narrow"/>
                <a:cs typeface="Arial Narrow"/>
              </a:rPr>
              <a:t>n=128</a:t>
            </a:r>
            <a:endParaRPr lang="en-US" sz="2800" b="1" dirty="0">
              <a:latin typeface="Arial Narrow"/>
              <a:cs typeface="Arial Narrow"/>
            </a:endParaRPr>
          </a:p>
        </p:txBody>
      </p:sp>
      <p:sp>
        <p:nvSpPr>
          <p:cNvPr id="8" name="TextBox 7"/>
          <p:cNvSpPr txBox="1"/>
          <p:nvPr/>
        </p:nvSpPr>
        <p:spPr>
          <a:xfrm>
            <a:off x="6606559" y="2167042"/>
            <a:ext cx="864064" cy="523220"/>
          </a:xfrm>
          <a:prstGeom prst="rect">
            <a:avLst/>
          </a:prstGeom>
          <a:noFill/>
        </p:spPr>
        <p:txBody>
          <a:bodyPr wrap="none" rtlCol="0">
            <a:spAutoFit/>
          </a:bodyPr>
          <a:lstStyle/>
          <a:p>
            <a:r>
              <a:rPr lang="en-US" sz="2800" b="1" dirty="0" smtClean="0">
                <a:latin typeface="Arial Narrow"/>
                <a:cs typeface="Arial Narrow"/>
              </a:rPr>
              <a:t>n=19</a:t>
            </a:r>
            <a:endParaRPr lang="en-US" sz="2800" b="1" dirty="0">
              <a:latin typeface="Arial Narrow"/>
              <a:cs typeface="Arial Narrow"/>
            </a:endParaRPr>
          </a:p>
        </p:txBody>
      </p:sp>
      <p:sp>
        <p:nvSpPr>
          <p:cNvPr id="9" name="Right Arrow 8"/>
          <p:cNvSpPr/>
          <p:nvPr/>
        </p:nvSpPr>
        <p:spPr bwMode="auto">
          <a:xfrm rot="5400000">
            <a:off x="4101315" y="3402845"/>
            <a:ext cx="576064" cy="27723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ndParaRPr>
          </a:p>
        </p:txBody>
      </p:sp>
      <p:sp>
        <p:nvSpPr>
          <p:cNvPr id="10" name="Right Arrow 9"/>
          <p:cNvSpPr/>
          <p:nvPr/>
        </p:nvSpPr>
        <p:spPr bwMode="auto">
          <a:xfrm rot="7842366">
            <a:off x="5407620" y="3388004"/>
            <a:ext cx="576064" cy="27723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ndParaRPr>
          </a:p>
        </p:txBody>
      </p:sp>
      <p:sp>
        <p:nvSpPr>
          <p:cNvPr id="11" name="Right Arrow 10"/>
          <p:cNvSpPr/>
          <p:nvPr/>
        </p:nvSpPr>
        <p:spPr bwMode="auto">
          <a:xfrm rot="3050942">
            <a:off x="2772231" y="3379994"/>
            <a:ext cx="576064" cy="27723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ndParaRPr>
          </a:p>
        </p:txBody>
      </p:sp>
      <p:sp>
        <p:nvSpPr>
          <p:cNvPr id="12" name="Right Arrow 11"/>
          <p:cNvSpPr/>
          <p:nvPr/>
        </p:nvSpPr>
        <p:spPr bwMode="auto">
          <a:xfrm rot="5400000">
            <a:off x="4141289" y="4278159"/>
            <a:ext cx="465518" cy="27723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ndParaRPr>
          </a:p>
        </p:txBody>
      </p:sp>
      <p:sp>
        <p:nvSpPr>
          <p:cNvPr id="13" name="TextBox 12"/>
          <p:cNvSpPr txBox="1"/>
          <p:nvPr/>
        </p:nvSpPr>
        <p:spPr>
          <a:xfrm>
            <a:off x="1105594" y="1820874"/>
            <a:ext cx="1509974" cy="523220"/>
          </a:xfrm>
          <a:prstGeom prst="rect">
            <a:avLst/>
          </a:prstGeom>
          <a:noFill/>
        </p:spPr>
        <p:txBody>
          <a:bodyPr wrap="none" rtlCol="0">
            <a:spAutoFit/>
          </a:bodyPr>
          <a:lstStyle/>
          <a:p>
            <a:r>
              <a:rPr lang="en-US" sz="2800" b="1" dirty="0" smtClean="0">
                <a:latin typeface="Arial Narrow"/>
                <a:cs typeface="Arial Narrow"/>
              </a:rPr>
              <a:t>Nijmegen</a:t>
            </a:r>
            <a:endParaRPr lang="en-US" sz="2800" b="1" dirty="0">
              <a:latin typeface="Arial Narrow"/>
              <a:cs typeface="Arial Narrow"/>
            </a:endParaRPr>
          </a:p>
        </p:txBody>
      </p:sp>
      <p:sp>
        <p:nvSpPr>
          <p:cNvPr id="14" name="TextBox 13"/>
          <p:cNvSpPr txBox="1"/>
          <p:nvPr/>
        </p:nvSpPr>
        <p:spPr>
          <a:xfrm>
            <a:off x="3841936" y="1820874"/>
            <a:ext cx="1215247" cy="523220"/>
          </a:xfrm>
          <a:prstGeom prst="rect">
            <a:avLst/>
          </a:prstGeom>
          <a:noFill/>
        </p:spPr>
        <p:txBody>
          <a:bodyPr wrap="none" rtlCol="0">
            <a:spAutoFit/>
          </a:bodyPr>
          <a:lstStyle/>
          <a:p>
            <a:r>
              <a:rPr lang="en-US" sz="2800" b="1" dirty="0" smtClean="0">
                <a:latin typeface="Arial Narrow"/>
                <a:cs typeface="Arial Narrow"/>
              </a:rPr>
              <a:t>Munich</a:t>
            </a:r>
            <a:endParaRPr lang="en-US" sz="2800" b="1" dirty="0">
              <a:latin typeface="Arial Narrow"/>
              <a:cs typeface="Arial Narrow"/>
            </a:endParaRPr>
          </a:p>
        </p:txBody>
      </p:sp>
      <p:sp>
        <p:nvSpPr>
          <p:cNvPr id="15" name="TextBox 14"/>
          <p:cNvSpPr txBox="1"/>
          <p:nvPr/>
        </p:nvSpPr>
        <p:spPr>
          <a:xfrm>
            <a:off x="6171231" y="1820874"/>
            <a:ext cx="1723549" cy="523220"/>
          </a:xfrm>
          <a:prstGeom prst="rect">
            <a:avLst/>
          </a:prstGeom>
          <a:noFill/>
        </p:spPr>
        <p:txBody>
          <a:bodyPr wrap="none" rtlCol="0">
            <a:spAutoFit/>
          </a:bodyPr>
          <a:lstStyle/>
          <a:p>
            <a:r>
              <a:rPr lang="en-US" sz="2800" b="1" dirty="0" smtClean="0">
                <a:latin typeface="Arial Narrow"/>
                <a:cs typeface="Arial Narrow"/>
              </a:rPr>
              <a:t>Düsseldorf</a:t>
            </a:r>
            <a:endParaRPr lang="en-US" sz="2800" b="1" dirty="0">
              <a:latin typeface="Arial Narrow"/>
              <a:cs typeface="Arial Narrow"/>
            </a:endParaRPr>
          </a:p>
        </p:txBody>
      </p:sp>
      <p:sp>
        <p:nvSpPr>
          <p:cNvPr id="16" name="TextBox 15"/>
          <p:cNvSpPr txBox="1"/>
          <p:nvPr/>
        </p:nvSpPr>
        <p:spPr>
          <a:xfrm>
            <a:off x="3754551" y="4649534"/>
            <a:ext cx="1362698" cy="523220"/>
          </a:xfrm>
          <a:prstGeom prst="rect">
            <a:avLst/>
          </a:prstGeom>
          <a:noFill/>
        </p:spPr>
        <p:txBody>
          <a:bodyPr wrap="none" rtlCol="0">
            <a:spAutoFit/>
          </a:bodyPr>
          <a:lstStyle/>
          <a:p>
            <a:r>
              <a:rPr lang="en-US" sz="2800" b="1" dirty="0" smtClean="0">
                <a:latin typeface="Arial Narrow"/>
                <a:cs typeface="Arial Narrow"/>
              </a:rPr>
              <a:t>Dresden</a:t>
            </a:r>
            <a:endParaRPr lang="en-US" sz="2800" b="1" dirty="0">
              <a:latin typeface="Arial Narrow"/>
              <a:cs typeface="Arial Narrow"/>
            </a:endParaRPr>
          </a:p>
        </p:txBody>
      </p:sp>
      <p:sp>
        <p:nvSpPr>
          <p:cNvPr id="18" name="Textfeld 7"/>
          <p:cNvSpPr txBox="1">
            <a:spLocks noChangeArrowheads="1"/>
          </p:cNvSpPr>
          <p:nvPr/>
        </p:nvSpPr>
        <p:spPr bwMode="auto">
          <a:xfrm>
            <a:off x="5393085" y="4269358"/>
            <a:ext cx="2218155" cy="2339102"/>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37931725" indent="-37474525">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pPr algn="r"/>
            <a:r>
              <a:rPr lang="de-DE" sz="1600" dirty="0" err="1" smtClean="0">
                <a:latin typeface="Arial Narrow"/>
                <a:cs typeface="Arial Narrow"/>
              </a:rPr>
              <a:t>Aldosterone</a:t>
            </a:r>
            <a:endParaRPr lang="de-DE" sz="1600" dirty="0" smtClean="0">
              <a:latin typeface="Arial Narrow"/>
              <a:cs typeface="Arial Narrow"/>
            </a:endParaRPr>
          </a:p>
          <a:p>
            <a:pPr algn="r"/>
            <a:r>
              <a:rPr lang="de-DE" sz="1600" dirty="0" smtClean="0">
                <a:latin typeface="Arial Narrow"/>
                <a:cs typeface="Arial Narrow"/>
              </a:rPr>
              <a:t>18-Oxocortisol</a:t>
            </a:r>
          </a:p>
          <a:p>
            <a:pPr algn="r"/>
            <a:r>
              <a:rPr lang="de-DE" sz="1600" dirty="0" smtClean="0">
                <a:latin typeface="Arial Narrow"/>
                <a:cs typeface="Arial Narrow"/>
              </a:rPr>
              <a:t>18-Hydroxycortisol</a:t>
            </a:r>
          </a:p>
          <a:p>
            <a:pPr algn="r"/>
            <a:r>
              <a:rPr lang="de-DE" sz="1600" dirty="0" err="1" smtClean="0">
                <a:latin typeface="Arial Narrow"/>
                <a:cs typeface="Arial Narrow"/>
              </a:rPr>
              <a:t>Corticosterone</a:t>
            </a:r>
            <a:endParaRPr lang="de-DE" sz="1600" dirty="0" smtClean="0">
              <a:latin typeface="Arial Narrow"/>
              <a:cs typeface="Arial Narrow"/>
            </a:endParaRPr>
          </a:p>
          <a:p>
            <a:pPr algn="r"/>
            <a:r>
              <a:rPr lang="de-DE" sz="1600" dirty="0" smtClean="0">
                <a:latin typeface="Arial Narrow"/>
                <a:cs typeface="Arial Narrow"/>
              </a:rPr>
              <a:t>11-Deoxycorticosterone</a:t>
            </a:r>
          </a:p>
          <a:p>
            <a:pPr algn="r"/>
            <a:r>
              <a:rPr lang="de-DE" sz="1600" dirty="0" err="1" smtClean="0">
                <a:latin typeface="Arial Narrow"/>
                <a:cs typeface="Arial Narrow"/>
              </a:rPr>
              <a:t>Pregnenolone</a:t>
            </a:r>
            <a:endParaRPr lang="de-DE" sz="1600" dirty="0" smtClean="0">
              <a:latin typeface="Arial Narrow"/>
              <a:cs typeface="Arial Narrow"/>
            </a:endParaRPr>
          </a:p>
          <a:p>
            <a:pPr algn="r"/>
            <a:r>
              <a:rPr lang="de-DE" sz="1600" dirty="0" err="1" smtClean="0">
                <a:latin typeface="Arial Narrow"/>
                <a:cs typeface="Arial Narrow"/>
              </a:rPr>
              <a:t>Progesterone</a:t>
            </a:r>
            <a:endParaRPr lang="de-DE" sz="1600" dirty="0" smtClean="0">
              <a:latin typeface="Arial Narrow"/>
              <a:cs typeface="Arial Narrow"/>
            </a:endParaRPr>
          </a:p>
          <a:p>
            <a:pPr algn="r"/>
            <a:r>
              <a:rPr lang="de-DE" sz="1600" dirty="0" smtClean="0">
                <a:latin typeface="Arial Narrow"/>
                <a:cs typeface="Arial Narrow"/>
              </a:rPr>
              <a:t>17-Hydroxyprogesterone</a:t>
            </a:r>
          </a:p>
          <a:p>
            <a:pPr algn="r"/>
            <a:endParaRPr lang="de-DE" sz="1800" b="1" dirty="0">
              <a:latin typeface="Arial Narrow"/>
              <a:cs typeface="Arial Narrow"/>
            </a:endParaRPr>
          </a:p>
        </p:txBody>
      </p:sp>
      <p:sp>
        <p:nvSpPr>
          <p:cNvPr id="19" name="Rectangle 18"/>
          <p:cNvSpPr/>
          <p:nvPr/>
        </p:nvSpPr>
        <p:spPr>
          <a:xfrm>
            <a:off x="7559754" y="4269358"/>
            <a:ext cx="1863928" cy="1815882"/>
          </a:xfrm>
          <a:prstGeom prst="rect">
            <a:avLst/>
          </a:prstGeom>
        </p:spPr>
        <p:txBody>
          <a:bodyPr wrap="square">
            <a:spAutoFit/>
          </a:bodyPr>
          <a:lstStyle/>
          <a:p>
            <a:r>
              <a:rPr lang="de-DE" sz="1600" dirty="0">
                <a:latin typeface="Arial Narrow"/>
                <a:cs typeface="Arial Narrow"/>
              </a:rPr>
              <a:t>11-Deoxycortisol</a:t>
            </a:r>
          </a:p>
          <a:p>
            <a:r>
              <a:rPr lang="de-DE" sz="1600" dirty="0" err="1">
                <a:latin typeface="Arial Narrow"/>
                <a:cs typeface="Arial Narrow"/>
              </a:rPr>
              <a:t>Cortisol</a:t>
            </a:r>
            <a:endParaRPr lang="de-DE" sz="1600" dirty="0">
              <a:latin typeface="Arial Narrow"/>
              <a:cs typeface="Arial Narrow"/>
            </a:endParaRPr>
          </a:p>
          <a:p>
            <a:r>
              <a:rPr lang="de-DE" sz="1600" dirty="0" err="1">
                <a:latin typeface="Arial Narrow"/>
                <a:cs typeface="Arial Narrow"/>
              </a:rPr>
              <a:t>Cortisone</a:t>
            </a:r>
            <a:endParaRPr lang="de-DE" sz="1600" dirty="0">
              <a:latin typeface="Arial Narrow"/>
              <a:cs typeface="Arial Narrow"/>
            </a:endParaRPr>
          </a:p>
          <a:p>
            <a:r>
              <a:rPr lang="de-DE" sz="1600" dirty="0">
                <a:latin typeface="Arial Narrow"/>
                <a:cs typeface="Arial Narrow"/>
              </a:rPr>
              <a:t>21-Deoxycortisol</a:t>
            </a:r>
          </a:p>
          <a:p>
            <a:r>
              <a:rPr lang="de-DE" sz="1600" dirty="0" err="1">
                <a:latin typeface="Arial Narrow"/>
                <a:cs typeface="Arial Narrow"/>
              </a:rPr>
              <a:t>Androstenedione</a:t>
            </a:r>
            <a:endParaRPr lang="de-DE" sz="1600" dirty="0">
              <a:latin typeface="Arial Narrow"/>
              <a:cs typeface="Arial Narrow"/>
            </a:endParaRPr>
          </a:p>
          <a:p>
            <a:r>
              <a:rPr lang="de-DE" sz="1600" dirty="0">
                <a:latin typeface="Arial Narrow"/>
                <a:cs typeface="Arial Narrow"/>
              </a:rPr>
              <a:t>DHEA</a:t>
            </a:r>
          </a:p>
          <a:p>
            <a:r>
              <a:rPr lang="de-DE" sz="1600" dirty="0">
                <a:latin typeface="Arial Narrow"/>
                <a:cs typeface="Arial Narrow"/>
              </a:rPr>
              <a:t>DHEA-SO4</a:t>
            </a:r>
          </a:p>
        </p:txBody>
      </p:sp>
      <p:sp>
        <p:nvSpPr>
          <p:cNvPr id="20" name="TextBox 19"/>
          <p:cNvSpPr txBox="1"/>
          <p:nvPr/>
        </p:nvSpPr>
        <p:spPr>
          <a:xfrm>
            <a:off x="609623" y="5107590"/>
            <a:ext cx="1785540" cy="707886"/>
          </a:xfrm>
          <a:prstGeom prst="rect">
            <a:avLst/>
          </a:prstGeom>
          <a:noFill/>
          <a:effectLst/>
        </p:spPr>
        <p:txBody>
          <a:bodyPr wrap="none" rtlCol="0">
            <a:spAutoFit/>
          </a:bodyPr>
          <a:lstStyle/>
          <a:p>
            <a:pPr algn="ctr"/>
            <a:r>
              <a:rPr lang="en-US" sz="2000" b="1" dirty="0" smtClean="0">
                <a:latin typeface="Arial Narrow"/>
                <a:cs typeface="Arial Narrow"/>
              </a:rPr>
              <a:t>LC-MS/MS </a:t>
            </a:r>
          </a:p>
          <a:p>
            <a:pPr algn="ctr"/>
            <a:r>
              <a:rPr lang="en-US" sz="2000" b="1" dirty="0" smtClean="0">
                <a:latin typeface="Arial Narrow"/>
                <a:cs typeface="Arial Narrow"/>
              </a:rPr>
              <a:t>steroid profiling</a:t>
            </a:r>
            <a:endParaRPr lang="en-US" sz="2000" b="1" dirty="0">
              <a:latin typeface="Arial Narrow"/>
              <a:cs typeface="Arial Narrow"/>
            </a:endParaRPr>
          </a:p>
        </p:txBody>
      </p:sp>
      <p:sp>
        <p:nvSpPr>
          <p:cNvPr id="21" name="TextBox 20"/>
          <p:cNvSpPr txBox="1"/>
          <p:nvPr/>
        </p:nvSpPr>
        <p:spPr>
          <a:xfrm>
            <a:off x="194948" y="4122705"/>
            <a:ext cx="2627868" cy="984885"/>
          </a:xfrm>
          <a:prstGeom prst="rect">
            <a:avLst/>
          </a:prstGeom>
          <a:noFill/>
        </p:spPr>
        <p:txBody>
          <a:bodyPr wrap="none" rtlCol="0">
            <a:spAutoFit/>
          </a:bodyPr>
          <a:lstStyle/>
          <a:p>
            <a:pPr algn="ctr"/>
            <a:r>
              <a:rPr lang="en-US" sz="2000" b="1" dirty="0">
                <a:latin typeface="Arial Narrow"/>
                <a:cs typeface="Arial Narrow"/>
              </a:rPr>
              <a:t>648 </a:t>
            </a:r>
            <a:r>
              <a:rPr lang="en-US" sz="2000" b="1" dirty="0" smtClean="0">
                <a:latin typeface="Arial Narrow"/>
                <a:cs typeface="Arial Narrow"/>
              </a:rPr>
              <a:t>peripheral </a:t>
            </a:r>
            <a:r>
              <a:rPr lang="en-US" sz="2000" b="1" dirty="0">
                <a:latin typeface="Arial Narrow"/>
                <a:cs typeface="Arial Narrow"/>
              </a:rPr>
              <a:t>&amp; </a:t>
            </a:r>
            <a:r>
              <a:rPr lang="en-US" sz="2000" b="1" dirty="0" smtClean="0">
                <a:latin typeface="Arial Narrow"/>
                <a:cs typeface="Arial Narrow"/>
              </a:rPr>
              <a:t>adrenal</a:t>
            </a:r>
          </a:p>
          <a:p>
            <a:pPr algn="ctr"/>
            <a:r>
              <a:rPr lang="en-US" sz="2000" b="1" dirty="0" smtClean="0">
                <a:latin typeface="Arial Narrow"/>
                <a:cs typeface="Arial Narrow"/>
              </a:rPr>
              <a:t>venous plasma samples</a:t>
            </a:r>
            <a:endParaRPr lang="en-US" sz="2000" b="1" dirty="0">
              <a:latin typeface="Arial Narrow"/>
              <a:cs typeface="Arial Narrow"/>
            </a:endParaRPr>
          </a:p>
          <a:p>
            <a:endParaRPr lang="en-US" dirty="0"/>
          </a:p>
        </p:txBody>
      </p:sp>
      <p:sp>
        <p:nvSpPr>
          <p:cNvPr id="22" name="TextBox 21"/>
          <p:cNvSpPr txBox="1"/>
          <p:nvPr/>
        </p:nvSpPr>
        <p:spPr>
          <a:xfrm>
            <a:off x="1438421" y="2589110"/>
            <a:ext cx="5894908" cy="707886"/>
          </a:xfrm>
          <a:prstGeom prst="rect">
            <a:avLst/>
          </a:prstGeom>
          <a:noFill/>
        </p:spPr>
        <p:txBody>
          <a:bodyPr wrap="square" rtlCol="0">
            <a:spAutoFit/>
          </a:bodyPr>
          <a:lstStyle/>
          <a:p>
            <a:pPr algn="ctr"/>
            <a:r>
              <a:rPr lang="en-US" sz="2000" dirty="0" smtClean="0">
                <a:latin typeface="Arial Narrow"/>
                <a:cs typeface="Arial Narrow"/>
              </a:rPr>
              <a:t>APA </a:t>
            </a:r>
            <a:r>
              <a:rPr lang="en-US" sz="2000" dirty="0" err="1" smtClean="0">
                <a:latin typeface="Arial Narrow"/>
                <a:cs typeface="Arial Narrow"/>
              </a:rPr>
              <a:t>vs</a:t>
            </a:r>
            <a:r>
              <a:rPr lang="en-US" sz="2000" dirty="0" smtClean="0">
                <a:latin typeface="Arial Narrow"/>
                <a:cs typeface="Arial Narrow"/>
              </a:rPr>
              <a:t> BAH diagnosis based on AVS using immunoassay </a:t>
            </a:r>
          </a:p>
          <a:p>
            <a:pPr algn="ctr"/>
            <a:r>
              <a:rPr lang="en-US" sz="2000" dirty="0" smtClean="0">
                <a:latin typeface="Arial Narrow"/>
                <a:cs typeface="Arial Narrow"/>
              </a:rPr>
              <a:t>measurements of aldosterone and cortisol</a:t>
            </a:r>
          </a:p>
        </p:txBody>
      </p:sp>
      <p:sp>
        <p:nvSpPr>
          <p:cNvPr id="23" name="Rectangle 22"/>
          <p:cNvSpPr/>
          <p:nvPr/>
        </p:nvSpPr>
        <p:spPr>
          <a:xfrm>
            <a:off x="694221" y="969741"/>
            <a:ext cx="8229894" cy="769441"/>
          </a:xfrm>
          <a:prstGeom prst="rect">
            <a:avLst/>
          </a:prstGeom>
        </p:spPr>
        <p:txBody>
          <a:bodyPr wrap="square">
            <a:spAutoFit/>
          </a:bodyPr>
          <a:lstStyle/>
          <a:p>
            <a:r>
              <a:rPr lang="en-US" sz="2200" dirty="0" smtClean="0">
                <a:latin typeface="Arial Narrow"/>
                <a:cs typeface="Arial Narrow"/>
              </a:rPr>
              <a:t>216 patients with primary </a:t>
            </a:r>
            <a:r>
              <a:rPr lang="en-US" sz="2200" dirty="0" err="1" smtClean="0">
                <a:latin typeface="Arial Narrow"/>
                <a:cs typeface="Arial Narrow"/>
              </a:rPr>
              <a:t>aldosteronism</a:t>
            </a:r>
            <a:r>
              <a:rPr lang="en-US" sz="2200" dirty="0" smtClean="0">
                <a:latin typeface="Arial Narrow"/>
                <a:cs typeface="Arial Narrow"/>
              </a:rPr>
              <a:t> </a:t>
            </a:r>
            <a:r>
              <a:rPr lang="en-US" sz="2200" dirty="0">
                <a:latin typeface="Arial Narrow"/>
                <a:cs typeface="Arial Narrow"/>
              </a:rPr>
              <a:t>diagnosed by </a:t>
            </a:r>
            <a:r>
              <a:rPr lang="en-US" sz="2200" dirty="0" smtClean="0">
                <a:latin typeface="Arial Narrow"/>
                <a:cs typeface="Arial Narrow"/>
              </a:rPr>
              <a:t>measurements of aldosterone to renin ratios </a:t>
            </a:r>
            <a:r>
              <a:rPr lang="en-US" sz="2200" dirty="0">
                <a:latin typeface="Arial Narrow"/>
                <a:cs typeface="Arial Narrow"/>
              </a:rPr>
              <a:t>and </a:t>
            </a:r>
            <a:r>
              <a:rPr lang="en-US" sz="2200" dirty="0" smtClean="0">
                <a:latin typeface="Arial Narrow"/>
                <a:cs typeface="Arial Narrow"/>
              </a:rPr>
              <a:t>saline infusion tests at three centers</a:t>
            </a:r>
            <a:endParaRPr lang="en-US" sz="2200" dirty="0">
              <a:latin typeface="Arial Narrow"/>
              <a:cs typeface="Arial Narrow"/>
            </a:endParaRPr>
          </a:p>
        </p:txBody>
      </p:sp>
    </p:spTree>
    <p:extLst>
      <p:ext uri="{BB962C8B-B14F-4D97-AF65-F5344CB8AC3E}">
        <p14:creationId xmlns:p14="http://schemas.microsoft.com/office/powerpoint/2010/main" val="139629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456536"/>
            <a:ext cx="7250202" cy="747396"/>
          </a:xfrm>
        </p:spPr>
        <p:txBody>
          <a:bodyPr/>
          <a:lstStyle/>
          <a:p>
            <a:r>
              <a:rPr lang="en-US" dirty="0" smtClean="0"/>
              <a:t>Treatment and therapeutic outcome</a:t>
            </a: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grpSp>
        <p:nvGrpSpPr>
          <p:cNvPr id="53" name="Group 52"/>
          <p:cNvGrpSpPr/>
          <p:nvPr/>
        </p:nvGrpSpPr>
        <p:grpSpPr>
          <a:xfrm>
            <a:off x="935680" y="1893659"/>
            <a:ext cx="7215378" cy="2860342"/>
            <a:chOff x="1022265" y="1967429"/>
            <a:chExt cx="7215378" cy="2860342"/>
          </a:xfrm>
        </p:grpSpPr>
        <p:cxnSp>
          <p:nvCxnSpPr>
            <p:cNvPr id="26" name="Gewinkelte Verbindung 7"/>
            <p:cNvCxnSpPr/>
            <p:nvPr/>
          </p:nvCxnSpPr>
          <p:spPr>
            <a:xfrm>
              <a:off x="4748018" y="3423855"/>
              <a:ext cx="648072" cy="1"/>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Gewinkelte Verbindung 12"/>
            <p:cNvCxnSpPr/>
            <p:nvPr/>
          </p:nvCxnSpPr>
          <p:spPr>
            <a:xfrm rot="5400000">
              <a:off x="3785236" y="2471743"/>
              <a:ext cx="1194815" cy="709409"/>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Rechteck 15"/>
            <p:cNvSpPr/>
            <p:nvPr/>
          </p:nvSpPr>
          <p:spPr>
            <a:xfrm>
              <a:off x="3163842" y="2757759"/>
              <a:ext cx="338437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Arial Narrow"/>
                  <a:cs typeface="Arial Narrow"/>
                </a:rPr>
                <a:t>AVS </a:t>
              </a:r>
              <a:r>
                <a:rPr lang="de-DE" b="1" dirty="0" err="1" smtClean="0">
                  <a:solidFill>
                    <a:schemeClr val="tx1"/>
                  </a:solidFill>
                  <a:latin typeface="Arial Narrow"/>
                  <a:cs typeface="Arial Narrow"/>
                </a:rPr>
                <a:t>immunoassay-based</a:t>
              </a:r>
              <a:r>
                <a:rPr lang="de-DE" b="1" dirty="0" smtClean="0">
                  <a:solidFill>
                    <a:schemeClr val="tx1"/>
                  </a:solidFill>
                  <a:latin typeface="Arial Narrow"/>
                  <a:cs typeface="Arial Narrow"/>
                </a:rPr>
                <a:t> </a:t>
              </a:r>
              <a:r>
                <a:rPr lang="de-DE" b="1" dirty="0" err="1" smtClean="0">
                  <a:solidFill>
                    <a:schemeClr val="tx1"/>
                  </a:solidFill>
                  <a:latin typeface="Arial Narrow"/>
                  <a:cs typeface="Arial Narrow"/>
                </a:rPr>
                <a:t>decision</a:t>
              </a:r>
              <a:r>
                <a:rPr lang="de-DE" b="1" dirty="0" smtClean="0">
                  <a:solidFill>
                    <a:schemeClr val="tx1"/>
                  </a:solidFill>
                  <a:latin typeface="Arial Narrow"/>
                  <a:cs typeface="Arial Narrow"/>
                </a:rPr>
                <a:t> </a:t>
              </a:r>
              <a:endParaRPr lang="en-US" b="1" dirty="0">
                <a:solidFill>
                  <a:schemeClr val="tx1"/>
                </a:solidFill>
                <a:latin typeface="Arial Narrow"/>
                <a:cs typeface="Arial Narrow"/>
              </a:endParaRPr>
            </a:p>
          </p:txBody>
        </p:sp>
        <p:sp>
          <p:nvSpPr>
            <p:cNvPr id="29" name="Rechteck 16"/>
            <p:cNvSpPr/>
            <p:nvPr/>
          </p:nvSpPr>
          <p:spPr>
            <a:xfrm>
              <a:off x="1094274" y="4269109"/>
              <a:ext cx="3168360" cy="48489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Arial Narrow"/>
                  <a:cs typeface="Arial Narrow"/>
                </a:rPr>
                <a:t>ADX, </a:t>
              </a:r>
              <a:r>
                <a:rPr lang="de-DE" b="1" dirty="0" err="1" smtClean="0">
                  <a:solidFill>
                    <a:schemeClr val="tx1"/>
                  </a:solidFill>
                  <a:latin typeface="Arial Narrow"/>
                  <a:cs typeface="Arial Narrow"/>
                </a:rPr>
                <a:t>cure</a:t>
              </a:r>
              <a:r>
                <a:rPr lang="de-DE" b="1" dirty="0" smtClean="0">
                  <a:solidFill>
                    <a:schemeClr val="tx1"/>
                  </a:solidFill>
                  <a:latin typeface="Arial Narrow"/>
                  <a:cs typeface="Arial Narrow"/>
                </a:rPr>
                <a:t> &amp; </a:t>
              </a:r>
              <a:r>
                <a:rPr lang="de-DE" b="1" dirty="0" err="1" smtClean="0">
                  <a:solidFill>
                    <a:schemeClr val="tx1"/>
                  </a:solidFill>
                  <a:latin typeface="Arial Narrow"/>
                  <a:cs typeface="Arial Narrow"/>
                </a:rPr>
                <a:t>improvement</a:t>
              </a:r>
              <a:r>
                <a:rPr lang="de-DE" b="1" dirty="0">
                  <a:solidFill>
                    <a:schemeClr val="tx1"/>
                  </a:solidFill>
                  <a:latin typeface="Arial Narrow"/>
                  <a:cs typeface="Arial Narrow"/>
                </a:rPr>
                <a:t> </a:t>
              </a:r>
              <a:r>
                <a:rPr lang="de-DE" sz="1700" b="1" dirty="0" err="1" smtClean="0">
                  <a:solidFill>
                    <a:schemeClr val="tx1"/>
                  </a:solidFill>
                  <a:latin typeface="Arial Narrow"/>
                  <a:cs typeface="Arial Narrow"/>
                </a:rPr>
                <a:t>n</a:t>
              </a:r>
              <a:r>
                <a:rPr lang="de-DE" sz="1700" b="1" dirty="0" smtClean="0">
                  <a:solidFill>
                    <a:schemeClr val="tx1"/>
                  </a:solidFill>
                  <a:latin typeface="Arial Narrow"/>
                  <a:cs typeface="Arial Narrow"/>
                </a:rPr>
                <a:t>=119</a:t>
              </a:r>
              <a:endParaRPr lang="en-US" sz="1700" b="1" dirty="0">
                <a:solidFill>
                  <a:schemeClr val="tx1"/>
                </a:solidFill>
                <a:latin typeface="Arial Narrow"/>
                <a:cs typeface="Arial Narrow"/>
              </a:endParaRPr>
            </a:p>
          </p:txBody>
        </p:sp>
        <p:sp>
          <p:nvSpPr>
            <p:cNvPr id="30" name="Rechteck 17"/>
            <p:cNvSpPr/>
            <p:nvPr/>
          </p:nvSpPr>
          <p:spPr>
            <a:xfrm>
              <a:off x="4379993" y="4269109"/>
              <a:ext cx="1656184" cy="48489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Arial Narrow"/>
                  <a:cs typeface="Arial Narrow"/>
                </a:rPr>
                <a:t>ADX, </a:t>
              </a:r>
              <a:r>
                <a:rPr lang="de-DE" b="1" dirty="0" err="1" smtClean="0">
                  <a:solidFill>
                    <a:schemeClr val="tx1"/>
                  </a:solidFill>
                  <a:latin typeface="Arial Narrow"/>
                  <a:cs typeface="Arial Narrow"/>
                </a:rPr>
                <a:t>failure</a:t>
              </a:r>
              <a:r>
                <a:rPr lang="de-DE" b="1" dirty="0" smtClean="0">
                  <a:solidFill>
                    <a:schemeClr val="tx1"/>
                  </a:solidFill>
                  <a:latin typeface="Arial Narrow"/>
                  <a:cs typeface="Arial Narrow"/>
                </a:rPr>
                <a:t> </a:t>
              </a:r>
              <a:r>
                <a:rPr lang="de-DE" sz="1700" b="1" dirty="0" err="1" smtClean="0">
                  <a:solidFill>
                    <a:schemeClr val="tx1"/>
                  </a:solidFill>
                  <a:latin typeface="Arial Narrow"/>
                  <a:cs typeface="Arial Narrow"/>
                </a:rPr>
                <a:t>n</a:t>
              </a:r>
              <a:r>
                <a:rPr lang="de-DE" sz="1700" b="1" dirty="0" smtClean="0">
                  <a:solidFill>
                    <a:schemeClr val="tx1"/>
                  </a:solidFill>
                  <a:latin typeface="Arial Narrow"/>
                  <a:cs typeface="Arial Narrow"/>
                </a:rPr>
                <a:t>=7</a:t>
              </a:r>
              <a:endParaRPr lang="de-DE" sz="1700" b="1" dirty="0">
                <a:solidFill>
                  <a:schemeClr val="tx1"/>
                </a:solidFill>
                <a:latin typeface="Arial Narrow"/>
                <a:cs typeface="Arial Narrow"/>
              </a:endParaRPr>
            </a:p>
          </p:txBody>
        </p:sp>
        <p:sp>
          <p:nvSpPr>
            <p:cNvPr id="31" name="Rechteck 18"/>
            <p:cNvSpPr/>
            <p:nvPr/>
          </p:nvSpPr>
          <p:spPr>
            <a:xfrm>
              <a:off x="6134834" y="4269109"/>
              <a:ext cx="2016224" cy="48489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Arial Narrow"/>
                  <a:cs typeface="Arial Narrow"/>
                </a:rPr>
                <a:t>MRA </a:t>
              </a:r>
              <a:r>
                <a:rPr lang="de-DE" b="1" dirty="0" err="1" smtClean="0">
                  <a:solidFill>
                    <a:schemeClr val="tx1"/>
                  </a:solidFill>
                  <a:latin typeface="Arial Narrow"/>
                  <a:cs typeface="Arial Narrow"/>
                </a:rPr>
                <a:t>treatment</a:t>
              </a:r>
              <a:r>
                <a:rPr lang="de-DE" b="1" dirty="0" smtClean="0">
                  <a:solidFill>
                    <a:schemeClr val="tx1"/>
                  </a:solidFill>
                  <a:latin typeface="Arial Narrow"/>
                  <a:cs typeface="Arial Narrow"/>
                </a:rPr>
                <a:t> </a:t>
              </a:r>
              <a:r>
                <a:rPr lang="de-DE" sz="1700" b="1" dirty="0" err="1" smtClean="0">
                  <a:solidFill>
                    <a:schemeClr val="tx1"/>
                  </a:solidFill>
                  <a:latin typeface="Arial Narrow"/>
                  <a:cs typeface="Arial Narrow"/>
                </a:rPr>
                <a:t>n</a:t>
              </a:r>
              <a:r>
                <a:rPr lang="de-DE" sz="1700" b="1" dirty="0" smtClean="0">
                  <a:solidFill>
                    <a:schemeClr val="tx1"/>
                  </a:solidFill>
                  <a:latin typeface="Arial Narrow"/>
                  <a:cs typeface="Arial Narrow"/>
                </a:rPr>
                <a:t>=90</a:t>
              </a:r>
              <a:endParaRPr lang="de-DE" sz="1700" b="1" dirty="0">
                <a:solidFill>
                  <a:schemeClr val="tx1"/>
                </a:solidFill>
                <a:latin typeface="Arial Narrow"/>
                <a:cs typeface="Arial Narrow"/>
              </a:endParaRPr>
            </a:p>
          </p:txBody>
        </p:sp>
        <p:cxnSp>
          <p:nvCxnSpPr>
            <p:cNvPr id="32" name="Gewinkelte Verbindung 23"/>
            <p:cNvCxnSpPr/>
            <p:nvPr/>
          </p:nvCxnSpPr>
          <p:spPr>
            <a:xfrm rot="5400000">
              <a:off x="3292887" y="3947435"/>
              <a:ext cx="643347" cy="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Rechteck 4"/>
            <p:cNvSpPr/>
            <p:nvPr/>
          </p:nvSpPr>
          <p:spPr>
            <a:xfrm>
              <a:off x="1853184" y="3277679"/>
              <a:ext cx="208823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Arial Narrow"/>
                  <a:cs typeface="Arial Narrow"/>
                </a:rPr>
                <a:t>ADX </a:t>
              </a:r>
              <a:r>
                <a:rPr lang="de-DE" b="1" dirty="0" err="1" smtClean="0">
                  <a:solidFill>
                    <a:schemeClr val="tx1"/>
                  </a:solidFill>
                  <a:latin typeface="Arial Narrow"/>
                  <a:cs typeface="Arial Narrow"/>
                </a:rPr>
                <a:t>n</a:t>
              </a:r>
              <a:r>
                <a:rPr lang="de-DE" b="1" dirty="0" smtClean="0">
                  <a:solidFill>
                    <a:schemeClr val="tx1"/>
                  </a:solidFill>
                  <a:latin typeface="Arial Narrow"/>
                  <a:cs typeface="Arial Narrow"/>
                </a:rPr>
                <a:t>=126</a:t>
              </a:r>
              <a:endParaRPr lang="en-US" b="1" dirty="0">
                <a:solidFill>
                  <a:schemeClr val="tx1"/>
                </a:solidFill>
                <a:latin typeface="Arial Narrow"/>
                <a:cs typeface="Arial Narrow"/>
              </a:endParaRPr>
            </a:p>
          </p:txBody>
        </p:sp>
        <p:cxnSp>
          <p:nvCxnSpPr>
            <p:cNvPr id="37" name="Gewinkelte Verbindung 21"/>
            <p:cNvCxnSpPr/>
            <p:nvPr/>
          </p:nvCxnSpPr>
          <p:spPr>
            <a:xfrm>
              <a:off x="3614554" y="3981077"/>
              <a:ext cx="1620180" cy="28804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Gewinkelte Verbindung 7"/>
            <p:cNvCxnSpPr/>
            <p:nvPr/>
          </p:nvCxnSpPr>
          <p:spPr>
            <a:xfrm rot="5400000">
              <a:off x="6628938" y="3833457"/>
              <a:ext cx="871302" cy="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Rechteck 3"/>
            <p:cNvSpPr/>
            <p:nvPr/>
          </p:nvSpPr>
          <p:spPr>
            <a:xfrm>
              <a:off x="2659786" y="2074867"/>
              <a:ext cx="4176464"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solidFill>
                    <a:schemeClr val="tx1"/>
                  </a:solidFill>
                  <a:latin typeface="Arial Narrow"/>
                  <a:cs typeface="Arial Narrow"/>
                </a:rPr>
                <a:t>Patients</a:t>
              </a:r>
              <a:r>
                <a:rPr lang="de-DE" b="1" dirty="0" smtClean="0">
                  <a:solidFill>
                    <a:schemeClr val="tx1"/>
                  </a:solidFill>
                  <a:latin typeface="Arial Narrow"/>
                  <a:cs typeface="Arial Narrow"/>
                </a:rPr>
                <a:t> </a:t>
              </a:r>
              <a:r>
                <a:rPr lang="de-DE" b="1" dirty="0" err="1" smtClean="0">
                  <a:solidFill>
                    <a:schemeClr val="tx1"/>
                  </a:solidFill>
                  <a:latin typeface="Arial Narrow"/>
                  <a:cs typeface="Arial Narrow"/>
                </a:rPr>
                <a:t>with</a:t>
              </a:r>
              <a:r>
                <a:rPr lang="de-DE" b="1" dirty="0" smtClean="0">
                  <a:solidFill>
                    <a:schemeClr val="tx1"/>
                  </a:solidFill>
                  <a:latin typeface="Arial Narrow"/>
                  <a:cs typeface="Arial Narrow"/>
                </a:rPr>
                <a:t> </a:t>
              </a:r>
              <a:r>
                <a:rPr lang="de-DE" b="1" dirty="0" err="1" smtClean="0">
                  <a:solidFill>
                    <a:schemeClr val="tx1"/>
                  </a:solidFill>
                  <a:latin typeface="Arial Narrow"/>
                  <a:cs typeface="Arial Narrow"/>
                </a:rPr>
                <a:t>primary</a:t>
              </a:r>
              <a:r>
                <a:rPr lang="de-DE" b="1" dirty="0" smtClean="0">
                  <a:solidFill>
                    <a:schemeClr val="tx1"/>
                  </a:solidFill>
                  <a:latin typeface="Arial Narrow"/>
                  <a:cs typeface="Arial Narrow"/>
                </a:rPr>
                <a:t> </a:t>
              </a:r>
              <a:r>
                <a:rPr lang="de-DE" b="1" dirty="0" err="1" smtClean="0">
                  <a:solidFill>
                    <a:schemeClr val="tx1"/>
                  </a:solidFill>
                  <a:latin typeface="Arial Narrow"/>
                  <a:cs typeface="Arial Narrow"/>
                </a:rPr>
                <a:t>aldosteronism</a:t>
              </a:r>
              <a:r>
                <a:rPr lang="de-DE" b="1" dirty="0" smtClean="0">
                  <a:solidFill>
                    <a:schemeClr val="tx1"/>
                  </a:solidFill>
                  <a:latin typeface="Arial Narrow"/>
                  <a:cs typeface="Arial Narrow"/>
                </a:rPr>
                <a:t> (n=216)</a:t>
              </a:r>
              <a:endParaRPr lang="en-US" b="1" dirty="0">
                <a:solidFill>
                  <a:schemeClr val="tx1"/>
                </a:solidFill>
                <a:latin typeface="Arial Narrow"/>
                <a:cs typeface="Arial Narrow"/>
              </a:endParaRPr>
            </a:p>
          </p:txBody>
        </p:sp>
        <p:sp>
          <p:nvSpPr>
            <p:cNvPr id="41" name="Rechteck 4"/>
            <p:cNvSpPr/>
            <p:nvPr/>
          </p:nvSpPr>
          <p:spPr>
            <a:xfrm>
              <a:off x="5514006" y="3277679"/>
              <a:ext cx="208823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Arial Narrow"/>
                  <a:cs typeface="Arial Narrow"/>
                </a:rPr>
                <a:t>MRA </a:t>
              </a:r>
              <a:r>
                <a:rPr lang="de-DE" b="1" dirty="0" err="1" smtClean="0">
                  <a:solidFill>
                    <a:schemeClr val="tx1"/>
                  </a:solidFill>
                  <a:latin typeface="Arial Narrow"/>
                  <a:cs typeface="Arial Narrow"/>
                </a:rPr>
                <a:t>treatment</a:t>
              </a:r>
              <a:r>
                <a:rPr lang="de-DE" b="1" dirty="0" smtClean="0">
                  <a:solidFill>
                    <a:schemeClr val="tx1"/>
                  </a:solidFill>
                  <a:latin typeface="Arial Narrow"/>
                  <a:cs typeface="Arial Narrow"/>
                </a:rPr>
                <a:t> </a:t>
              </a:r>
              <a:r>
                <a:rPr lang="de-DE" b="1" dirty="0" err="1" smtClean="0">
                  <a:solidFill>
                    <a:schemeClr val="tx1"/>
                  </a:solidFill>
                  <a:latin typeface="Arial Narrow"/>
                  <a:cs typeface="Arial Narrow"/>
                </a:rPr>
                <a:t>n</a:t>
              </a:r>
              <a:r>
                <a:rPr lang="de-DE" b="1" dirty="0" smtClean="0">
                  <a:solidFill>
                    <a:schemeClr val="tx1"/>
                  </a:solidFill>
                  <a:latin typeface="Arial Narrow"/>
                  <a:cs typeface="Arial Narrow"/>
                </a:rPr>
                <a:t>=90</a:t>
              </a:r>
              <a:endParaRPr lang="en-US" b="1" dirty="0">
                <a:solidFill>
                  <a:schemeClr val="tx1"/>
                </a:solidFill>
                <a:latin typeface="Arial Narrow"/>
                <a:cs typeface="Arial Narrow"/>
              </a:endParaRPr>
            </a:p>
          </p:txBody>
        </p:sp>
        <p:sp>
          <p:nvSpPr>
            <p:cNvPr id="42" name="TextBox 41"/>
            <p:cNvSpPr txBox="1"/>
            <p:nvPr/>
          </p:nvSpPr>
          <p:spPr>
            <a:xfrm>
              <a:off x="1022266" y="1967430"/>
              <a:ext cx="402674" cy="523220"/>
            </a:xfrm>
            <a:prstGeom prst="rect">
              <a:avLst/>
            </a:prstGeom>
            <a:noFill/>
          </p:spPr>
          <p:txBody>
            <a:bodyPr wrap="none" rtlCol="0">
              <a:spAutoFit/>
            </a:bodyPr>
            <a:lstStyle/>
            <a:p>
              <a:r>
                <a:rPr lang="en-US" sz="2800" b="1" dirty="0" smtClean="0">
                  <a:latin typeface="Arial Narrow"/>
                  <a:cs typeface="Arial Narrow"/>
                </a:rPr>
                <a:t>A</a:t>
              </a:r>
              <a:endParaRPr lang="en-US" sz="2800" b="1" dirty="0">
                <a:latin typeface="Arial Narrow"/>
                <a:cs typeface="Arial Narrow"/>
              </a:endParaRPr>
            </a:p>
          </p:txBody>
        </p:sp>
        <p:sp>
          <p:nvSpPr>
            <p:cNvPr id="43" name="TextBox 42"/>
            <p:cNvSpPr txBox="1"/>
            <p:nvPr/>
          </p:nvSpPr>
          <p:spPr>
            <a:xfrm>
              <a:off x="1022266" y="3829855"/>
              <a:ext cx="402674" cy="523220"/>
            </a:xfrm>
            <a:prstGeom prst="rect">
              <a:avLst/>
            </a:prstGeom>
            <a:noFill/>
          </p:spPr>
          <p:txBody>
            <a:bodyPr wrap="none" rtlCol="0">
              <a:spAutoFit/>
            </a:bodyPr>
            <a:lstStyle/>
            <a:p>
              <a:r>
                <a:rPr lang="en-US" sz="2800" b="1" dirty="0" smtClean="0">
                  <a:latin typeface="Arial Narrow"/>
                  <a:cs typeface="Arial Narrow"/>
                </a:rPr>
                <a:t>B</a:t>
              </a:r>
              <a:endParaRPr lang="en-US" sz="2800" b="1" dirty="0">
                <a:latin typeface="Arial Narrow"/>
                <a:cs typeface="Arial Narrow"/>
              </a:endParaRPr>
            </a:p>
          </p:txBody>
        </p:sp>
        <p:sp>
          <p:nvSpPr>
            <p:cNvPr id="3" name="Rectangle 2"/>
            <p:cNvSpPr/>
            <p:nvPr/>
          </p:nvSpPr>
          <p:spPr>
            <a:xfrm>
              <a:off x="1022265" y="1967429"/>
              <a:ext cx="7215377" cy="1806447"/>
            </a:xfrm>
            <a:prstGeom prst="rect">
              <a:avLst/>
            </a:prstGeom>
            <a:noFill/>
            <a:ln w="19050" cmpd="sng">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1022266" y="3878381"/>
              <a:ext cx="7215377" cy="949390"/>
            </a:xfrm>
            <a:prstGeom prst="rect">
              <a:avLst/>
            </a:prstGeom>
            <a:noFill/>
            <a:ln w="19050" cmpd="sng">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Rectangle 46"/>
          <p:cNvSpPr/>
          <p:nvPr/>
        </p:nvSpPr>
        <p:spPr>
          <a:xfrm>
            <a:off x="342404" y="1029805"/>
            <a:ext cx="8607453" cy="707886"/>
          </a:xfrm>
          <a:prstGeom prst="rect">
            <a:avLst/>
          </a:prstGeom>
        </p:spPr>
        <p:txBody>
          <a:bodyPr wrap="square">
            <a:spAutoFit/>
          </a:bodyPr>
          <a:lstStyle/>
          <a:p>
            <a:r>
              <a:rPr lang="en-US" sz="2200" b="1" dirty="0" smtClean="0">
                <a:latin typeface="Arial Narrow"/>
                <a:cs typeface="Arial Narrow"/>
              </a:rPr>
              <a:t>A</a:t>
            </a:r>
            <a:r>
              <a:rPr lang="en-US" sz="2200" dirty="0" smtClean="0">
                <a:latin typeface="Arial Narrow"/>
                <a:cs typeface="Arial Narrow"/>
              </a:rPr>
              <a:t> </a:t>
            </a:r>
            <a:r>
              <a:rPr lang="en-US" dirty="0" smtClean="0">
                <a:latin typeface="Arial Narrow"/>
                <a:cs typeface="Arial Narrow"/>
              </a:rPr>
              <a:t>The 126 patients defined by AVS as having unilateral disease underwent </a:t>
            </a:r>
            <a:r>
              <a:rPr lang="en-US" dirty="0" err="1" smtClean="0">
                <a:latin typeface="Arial Narrow"/>
                <a:cs typeface="Arial Narrow"/>
              </a:rPr>
              <a:t>adrenalectomy</a:t>
            </a:r>
            <a:r>
              <a:rPr lang="en-US" dirty="0" smtClean="0">
                <a:latin typeface="Arial Narrow"/>
                <a:cs typeface="Arial Narrow"/>
              </a:rPr>
              <a:t> (ADX). </a:t>
            </a:r>
          </a:p>
          <a:p>
            <a:r>
              <a:rPr lang="en-US" dirty="0">
                <a:latin typeface="Arial Narrow"/>
                <a:cs typeface="Arial Narrow"/>
              </a:rPr>
              <a:t> </a:t>
            </a:r>
            <a:r>
              <a:rPr lang="en-US" dirty="0" smtClean="0">
                <a:latin typeface="Arial Narrow"/>
                <a:cs typeface="Arial Narrow"/>
              </a:rPr>
              <a:t>    The 90 patients with bilateral disease received mineralocorticoid receptor antagonist therapy.</a:t>
            </a:r>
            <a:endParaRPr lang="en-US" dirty="0">
              <a:latin typeface="Arial Narrow"/>
              <a:cs typeface="Arial Narrow"/>
            </a:endParaRPr>
          </a:p>
        </p:txBody>
      </p:sp>
      <p:sp>
        <p:nvSpPr>
          <p:cNvPr id="48" name="Rectangle 47"/>
          <p:cNvSpPr/>
          <p:nvPr/>
        </p:nvSpPr>
        <p:spPr>
          <a:xfrm>
            <a:off x="342404" y="4754001"/>
            <a:ext cx="8607453" cy="1261884"/>
          </a:xfrm>
          <a:prstGeom prst="rect">
            <a:avLst/>
          </a:prstGeom>
        </p:spPr>
        <p:txBody>
          <a:bodyPr wrap="square">
            <a:spAutoFit/>
          </a:bodyPr>
          <a:lstStyle/>
          <a:p>
            <a:r>
              <a:rPr lang="en-US" sz="2200" b="1" dirty="0" smtClean="0">
                <a:latin typeface="Arial Narrow"/>
                <a:cs typeface="Arial Narrow"/>
              </a:rPr>
              <a:t>B</a:t>
            </a:r>
            <a:r>
              <a:rPr lang="en-US" sz="2200" dirty="0" smtClean="0">
                <a:latin typeface="Arial Narrow"/>
                <a:cs typeface="Arial Narrow"/>
              </a:rPr>
              <a:t> </a:t>
            </a:r>
            <a:r>
              <a:rPr lang="en-US" dirty="0" smtClean="0">
                <a:latin typeface="Arial Narrow"/>
                <a:cs typeface="Arial Narrow"/>
              </a:rPr>
              <a:t>Follow-up ARRs, saline infusion tests, blood pressure measurements and use of </a:t>
            </a:r>
            <a:r>
              <a:rPr lang="en-US" dirty="0" err="1" smtClean="0">
                <a:latin typeface="Arial Narrow"/>
                <a:cs typeface="Arial Narrow"/>
              </a:rPr>
              <a:t>antihypertensives</a:t>
            </a:r>
            <a:r>
              <a:rPr lang="en-US" dirty="0" smtClean="0">
                <a:latin typeface="Arial Narrow"/>
                <a:cs typeface="Arial Narrow"/>
              </a:rPr>
              <a:t> </a:t>
            </a:r>
          </a:p>
          <a:p>
            <a:r>
              <a:rPr lang="en-US" dirty="0" smtClean="0">
                <a:latin typeface="Arial Narrow"/>
                <a:cs typeface="Arial Narrow"/>
              </a:rPr>
              <a:t>     were used to establish therapeutic outcome in the 126 patients who were </a:t>
            </a:r>
            <a:r>
              <a:rPr lang="en-US" dirty="0" err="1" smtClean="0">
                <a:latin typeface="Arial Narrow"/>
                <a:cs typeface="Arial Narrow"/>
              </a:rPr>
              <a:t>adrenalectomized</a:t>
            </a:r>
            <a:r>
              <a:rPr lang="en-US" dirty="0" smtClean="0">
                <a:latin typeface="Arial Narrow"/>
                <a:cs typeface="Arial Narrow"/>
              </a:rPr>
              <a:t>.  </a:t>
            </a:r>
          </a:p>
          <a:p>
            <a:r>
              <a:rPr lang="en-US" dirty="0">
                <a:latin typeface="Arial Narrow"/>
                <a:cs typeface="Arial Narrow"/>
              </a:rPr>
              <a:t> </a:t>
            </a:r>
            <a:r>
              <a:rPr lang="en-US" dirty="0" smtClean="0">
                <a:latin typeface="Arial Narrow"/>
                <a:cs typeface="Arial Narrow"/>
              </a:rPr>
              <a:t>    Most patients showed cure or improvement, but 7 (5.6%) failed to show improvement indicating </a:t>
            </a:r>
          </a:p>
          <a:p>
            <a:r>
              <a:rPr lang="en-US" dirty="0">
                <a:latin typeface="Arial Narrow"/>
                <a:cs typeface="Arial Narrow"/>
              </a:rPr>
              <a:t> </a:t>
            </a:r>
            <a:r>
              <a:rPr lang="en-US" dirty="0" smtClean="0">
                <a:latin typeface="Arial Narrow"/>
                <a:cs typeface="Arial Narrow"/>
              </a:rPr>
              <a:t>    incorrect diagnosis by AVS using immunoassay measurements of aldosterone and cortisol.</a:t>
            </a:r>
            <a:endParaRPr lang="en-US" dirty="0">
              <a:latin typeface="Arial Narrow"/>
              <a:cs typeface="Arial Narrow"/>
            </a:endParaRPr>
          </a:p>
        </p:txBody>
      </p:sp>
    </p:spTree>
    <p:extLst>
      <p:ext uri="{BB962C8B-B14F-4D97-AF65-F5344CB8AC3E}">
        <p14:creationId xmlns:p14="http://schemas.microsoft.com/office/powerpoint/2010/main" val="2402009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456536"/>
            <a:ext cx="7250202" cy="747396"/>
          </a:xfrm>
        </p:spPr>
        <p:txBody>
          <a:bodyPr/>
          <a:lstStyle/>
          <a:p>
            <a:r>
              <a:rPr lang="en-US" dirty="0" smtClean="0"/>
              <a:t>LC-MS/MS </a:t>
            </a:r>
            <a:r>
              <a:rPr lang="en-US" dirty="0" err="1" smtClean="0"/>
              <a:t>vs</a:t>
            </a:r>
            <a:r>
              <a:rPr lang="en-US" dirty="0" smtClean="0"/>
              <a:t> Immunoassays</a:t>
            </a:r>
            <a:endParaRPr lang="en-US" dirty="0"/>
          </a:p>
        </p:txBody>
      </p:sp>
      <p:sp>
        <p:nvSpPr>
          <p:cNvPr id="4" name="Slide Number Placeholder 3"/>
          <p:cNvSpPr>
            <a:spLocks noGrp="1"/>
          </p:cNvSpPr>
          <p:nvPr>
            <p:ph type="sldNum" sz="quarter" idx="12"/>
          </p:nvPr>
        </p:nvSpPr>
        <p:spPr>
          <a:xfrm>
            <a:off x="8413230" y="6283818"/>
            <a:ext cx="730770" cy="365125"/>
          </a:xfrm>
        </p:spPr>
        <p:txBody>
          <a:bodyPr/>
          <a:lstStyle/>
          <a:p>
            <a:fld id="{B897C2A1-9313-CA4F-AEA9-36A479C1E1AD}" type="slidenum">
              <a:rPr lang="en-US" smtClean="0"/>
              <a:pPr/>
              <a:t>9</a:t>
            </a:fld>
            <a:endParaRPr lang="en-US"/>
          </a:p>
        </p:txBody>
      </p:sp>
      <p:grpSp>
        <p:nvGrpSpPr>
          <p:cNvPr id="25" name="Group 24"/>
          <p:cNvGrpSpPr/>
          <p:nvPr/>
        </p:nvGrpSpPr>
        <p:grpSpPr>
          <a:xfrm>
            <a:off x="722541" y="1196351"/>
            <a:ext cx="7960990" cy="4178300"/>
            <a:chOff x="742950" y="1616100"/>
            <a:chExt cx="7960990" cy="4178300"/>
          </a:xfrm>
        </p:grpSpPr>
        <p:grpSp>
          <p:nvGrpSpPr>
            <p:cNvPr id="34" name="Group 33"/>
            <p:cNvGrpSpPr/>
            <p:nvPr/>
          </p:nvGrpSpPr>
          <p:grpSpPr>
            <a:xfrm>
              <a:off x="742950" y="1616100"/>
              <a:ext cx="7960990" cy="4178300"/>
              <a:chOff x="742950" y="1616100"/>
              <a:chExt cx="7960990" cy="4178300"/>
            </a:xfrm>
          </p:grpSpPr>
          <p:pic>
            <p:nvPicPr>
              <p:cNvPr id="50" name="Picture 49"/>
              <p:cNvPicPr>
                <a:picLocks noChangeAspect="1"/>
              </p:cNvPicPr>
              <p:nvPr/>
            </p:nvPicPr>
            <p:blipFill>
              <a:blip r:embed="rId2"/>
              <a:stretch>
                <a:fillRect/>
              </a:stretch>
            </p:blipFill>
            <p:spPr>
              <a:xfrm>
                <a:off x="742950" y="1628800"/>
                <a:ext cx="3822700" cy="4165600"/>
              </a:xfrm>
              <a:prstGeom prst="rect">
                <a:avLst/>
              </a:prstGeom>
            </p:spPr>
          </p:pic>
          <p:pic>
            <p:nvPicPr>
              <p:cNvPr id="51" name="Picture 50"/>
              <p:cNvPicPr>
                <a:picLocks noChangeAspect="1"/>
              </p:cNvPicPr>
              <p:nvPr/>
            </p:nvPicPr>
            <p:blipFill>
              <a:blip r:embed="rId3"/>
              <a:stretch>
                <a:fillRect/>
              </a:stretch>
            </p:blipFill>
            <p:spPr>
              <a:xfrm>
                <a:off x="4932040" y="1616100"/>
                <a:ext cx="3771900" cy="4178300"/>
              </a:xfrm>
              <a:prstGeom prst="rect">
                <a:avLst/>
              </a:prstGeom>
            </p:spPr>
          </p:pic>
        </p:grpSp>
        <p:sp>
          <p:nvSpPr>
            <p:cNvPr id="35" name="TextBox 34"/>
            <p:cNvSpPr txBox="1"/>
            <p:nvPr/>
          </p:nvSpPr>
          <p:spPr>
            <a:xfrm>
              <a:off x="1187624" y="1742619"/>
              <a:ext cx="951402" cy="338554"/>
            </a:xfrm>
            <a:prstGeom prst="rect">
              <a:avLst/>
            </a:prstGeom>
            <a:noFill/>
          </p:spPr>
          <p:txBody>
            <a:bodyPr wrap="none" rtlCol="0">
              <a:spAutoFit/>
            </a:bodyPr>
            <a:lstStyle/>
            <a:p>
              <a:r>
                <a:rPr lang="en-US" sz="1600" b="1" dirty="0" smtClean="0">
                  <a:latin typeface="Arial Narrow"/>
                  <a:cs typeface="Arial Narrow"/>
                </a:rPr>
                <a:t>2 Centers</a:t>
              </a:r>
              <a:endParaRPr lang="en-US" sz="1600" b="1" dirty="0">
                <a:latin typeface="Arial Narrow"/>
                <a:cs typeface="Arial Narrow"/>
              </a:endParaRPr>
            </a:p>
          </p:txBody>
        </p:sp>
        <p:sp>
          <p:nvSpPr>
            <p:cNvPr id="36" name="TextBox 35"/>
            <p:cNvSpPr txBox="1"/>
            <p:nvPr/>
          </p:nvSpPr>
          <p:spPr>
            <a:xfrm>
              <a:off x="5364088" y="1742619"/>
              <a:ext cx="951402" cy="338554"/>
            </a:xfrm>
            <a:prstGeom prst="rect">
              <a:avLst/>
            </a:prstGeom>
            <a:noFill/>
          </p:spPr>
          <p:txBody>
            <a:bodyPr wrap="none" rtlCol="0">
              <a:spAutoFit/>
            </a:bodyPr>
            <a:lstStyle/>
            <a:p>
              <a:r>
                <a:rPr lang="en-US" sz="1600" b="1" dirty="0" smtClean="0">
                  <a:latin typeface="Arial Narrow"/>
                  <a:cs typeface="Arial Narrow"/>
                </a:rPr>
                <a:t>2 Centers</a:t>
              </a:r>
              <a:endParaRPr lang="en-US" sz="1600" b="1" dirty="0">
                <a:latin typeface="Arial Narrow"/>
                <a:cs typeface="Arial Narrow"/>
              </a:endParaRPr>
            </a:p>
          </p:txBody>
        </p:sp>
        <p:cxnSp>
          <p:nvCxnSpPr>
            <p:cNvPr id="40" name="Straight Connector 39"/>
            <p:cNvCxnSpPr/>
            <p:nvPr/>
          </p:nvCxnSpPr>
          <p:spPr bwMode="auto">
            <a:xfrm flipV="1">
              <a:off x="5652120" y="3360786"/>
              <a:ext cx="2808312" cy="64427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flipV="1">
              <a:off x="1619672" y="3501008"/>
              <a:ext cx="2664296"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1475656" y="3696635"/>
              <a:ext cx="2808312"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cxnSp>
          <p:nvCxnSpPr>
            <p:cNvPr id="49" name="Straight Connector 48"/>
            <p:cNvCxnSpPr/>
            <p:nvPr/>
          </p:nvCxnSpPr>
          <p:spPr bwMode="auto">
            <a:xfrm flipV="1">
              <a:off x="5652120" y="3234913"/>
              <a:ext cx="2520280" cy="72008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grpSp>
      <p:grpSp>
        <p:nvGrpSpPr>
          <p:cNvPr id="52" name="Group 51"/>
          <p:cNvGrpSpPr/>
          <p:nvPr/>
        </p:nvGrpSpPr>
        <p:grpSpPr>
          <a:xfrm>
            <a:off x="722541" y="1170951"/>
            <a:ext cx="7927870" cy="4218199"/>
            <a:chOff x="742950" y="1590700"/>
            <a:chExt cx="7927870" cy="4218199"/>
          </a:xfrm>
        </p:grpSpPr>
        <p:grpSp>
          <p:nvGrpSpPr>
            <p:cNvPr id="54" name="Group 53"/>
            <p:cNvGrpSpPr/>
            <p:nvPr/>
          </p:nvGrpSpPr>
          <p:grpSpPr>
            <a:xfrm>
              <a:off x="742950" y="1590700"/>
              <a:ext cx="7927870" cy="4218199"/>
              <a:chOff x="742950" y="1590700"/>
              <a:chExt cx="7927870" cy="4218199"/>
            </a:xfrm>
          </p:grpSpPr>
          <p:grpSp>
            <p:nvGrpSpPr>
              <p:cNvPr id="57" name="Group 56"/>
              <p:cNvGrpSpPr/>
              <p:nvPr/>
            </p:nvGrpSpPr>
            <p:grpSpPr>
              <a:xfrm>
                <a:off x="742950" y="1630599"/>
                <a:ext cx="3797300" cy="4178300"/>
                <a:chOff x="2843808" y="870727"/>
                <a:chExt cx="3797300" cy="4178300"/>
              </a:xfrm>
            </p:grpSpPr>
            <p:pic>
              <p:nvPicPr>
                <p:cNvPr id="61" name="Picture 60"/>
                <p:cNvPicPr>
                  <a:picLocks noChangeAspect="1"/>
                </p:cNvPicPr>
                <p:nvPr/>
              </p:nvPicPr>
              <p:blipFill>
                <a:blip r:embed="rId4"/>
                <a:stretch>
                  <a:fillRect/>
                </a:stretch>
              </p:blipFill>
              <p:spPr>
                <a:xfrm>
                  <a:off x="2843808" y="870727"/>
                  <a:ext cx="3797300" cy="4178300"/>
                </a:xfrm>
                <a:prstGeom prst="rect">
                  <a:avLst/>
                </a:prstGeom>
              </p:spPr>
            </p:pic>
            <p:sp>
              <p:nvSpPr>
                <p:cNvPr id="62" name="TextBox 61"/>
                <p:cNvSpPr txBox="1"/>
                <p:nvPr/>
              </p:nvSpPr>
              <p:spPr>
                <a:xfrm>
                  <a:off x="3284238" y="947764"/>
                  <a:ext cx="951402" cy="338554"/>
                </a:xfrm>
                <a:prstGeom prst="rect">
                  <a:avLst/>
                </a:prstGeom>
                <a:noFill/>
              </p:spPr>
              <p:txBody>
                <a:bodyPr wrap="none" rtlCol="0">
                  <a:spAutoFit/>
                </a:bodyPr>
                <a:lstStyle/>
                <a:p>
                  <a:r>
                    <a:rPr lang="en-US" sz="1600" b="1" dirty="0" smtClean="0">
                      <a:latin typeface="Arial Narrow"/>
                      <a:cs typeface="Arial Narrow"/>
                    </a:rPr>
                    <a:t>3 Centers</a:t>
                  </a:r>
                  <a:endParaRPr lang="en-US" sz="1600" b="1" dirty="0">
                    <a:latin typeface="Arial Narrow"/>
                    <a:cs typeface="Arial Narrow"/>
                  </a:endParaRPr>
                </a:p>
              </p:txBody>
            </p:sp>
          </p:grpSp>
          <p:grpSp>
            <p:nvGrpSpPr>
              <p:cNvPr id="58" name="Group 57"/>
              <p:cNvGrpSpPr/>
              <p:nvPr/>
            </p:nvGrpSpPr>
            <p:grpSpPr>
              <a:xfrm>
                <a:off x="4898920" y="1590700"/>
                <a:ext cx="3771900" cy="4203700"/>
                <a:chOff x="3683198" y="-1041175"/>
                <a:chExt cx="3771900" cy="4203700"/>
              </a:xfrm>
            </p:grpSpPr>
            <p:pic>
              <p:nvPicPr>
                <p:cNvPr id="59" name="Picture 58"/>
                <p:cNvPicPr>
                  <a:picLocks noChangeAspect="1"/>
                </p:cNvPicPr>
                <p:nvPr/>
              </p:nvPicPr>
              <p:blipFill>
                <a:blip r:embed="rId5"/>
                <a:stretch>
                  <a:fillRect/>
                </a:stretch>
              </p:blipFill>
              <p:spPr>
                <a:xfrm>
                  <a:off x="3683198" y="-1041175"/>
                  <a:ext cx="3771900" cy="4203700"/>
                </a:xfrm>
                <a:prstGeom prst="rect">
                  <a:avLst/>
                </a:prstGeom>
              </p:spPr>
            </p:pic>
            <p:sp>
              <p:nvSpPr>
                <p:cNvPr id="60" name="TextBox 59"/>
                <p:cNvSpPr txBox="1"/>
                <p:nvPr/>
              </p:nvSpPr>
              <p:spPr>
                <a:xfrm>
                  <a:off x="4152578" y="-928443"/>
                  <a:ext cx="951402" cy="338554"/>
                </a:xfrm>
                <a:prstGeom prst="rect">
                  <a:avLst/>
                </a:prstGeom>
                <a:noFill/>
              </p:spPr>
              <p:txBody>
                <a:bodyPr wrap="none" rtlCol="0">
                  <a:spAutoFit/>
                </a:bodyPr>
                <a:lstStyle/>
                <a:p>
                  <a:r>
                    <a:rPr lang="en-US" sz="1600" b="1" dirty="0" smtClean="0">
                      <a:latin typeface="Arial Narrow"/>
                      <a:cs typeface="Arial Narrow"/>
                    </a:rPr>
                    <a:t>3 Centers</a:t>
                  </a:r>
                  <a:endParaRPr lang="en-US" sz="1600" b="1" dirty="0">
                    <a:latin typeface="Arial Narrow"/>
                    <a:cs typeface="Arial Narrow"/>
                  </a:endParaRPr>
                </a:p>
              </p:txBody>
            </p:sp>
          </p:grpSp>
        </p:grpSp>
        <p:cxnSp>
          <p:nvCxnSpPr>
            <p:cNvPr id="55" name="Straight Connector 54"/>
            <p:cNvCxnSpPr/>
            <p:nvPr/>
          </p:nvCxnSpPr>
          <p:spPr bwMode="auto">
            <a:xfrm>
              <a:off x="1216472" y="3427760"/>
              <a:ext cx="2952328" cy="704717"/>
            </a:xfrm>
            <a:prstGeom prst="line">
              <a:avLst/>
            </a:prstGeom>
            <a:solidFill>
              <a:schemeClr val="accent1"/>
            </a:solidFill>
            <a:ln w="28575" cap="flat" cmpd="sng" algn="ctr">
              <a:solidFill>
                <a:srgbClr val="000090"/>
              </a:solidFill>
              <a:prstDash val="solid"/>
              <a:round/>
              <a:headEnd type="none" w="med" len="med"/>
              <a:tailEnd type="none" w="med" len="med"/>
            </a:ln>
            <a:effectLst/>
          </p:spPr>
        </p:cxnSp>
        <p:cxnSp>
          <p:nvCxnSpPr>
            <p:cNvPr id="56" name="Straight Connector 55"/>
            <p:cNvCxnSpPr/>
            <p:nvPr/>
          </p:nvCxnSpPr>
          <p:spPr bwMode="auto">
            <a:xfrm flipV="1">
              <a:off x="5368300" y="3234913"/>
              <a:ext cx="2804100" cy="897564"/>
            </a:xfrm>
            <a:prstGeom prst="line">
              <a:avLst/>
            </a:prstGeom>
            <a:solidFill>
              <a:schemeClr val="accent1"/>
            </a:solidFill>
            <a:ln w="28575" cap="flat" cmpd="sng" algn="ctr">
              <a:solidFill>
                <a:srgbClr val="000090"/>
              </a:solidFill>
              <a:prstDash val="solid"/>
              <a:round/>
              <a:headEnd type="none" w="med" len="med"/>
              <a:tailEnd type="none" w="med" len="med"/>
            </a:ln>
            <a:effectLst/>
          </p:spPr>
        </p:cxnSp>
      </p:grpSp>
      <p:grpSp>
        <p:nvGrpSpPr>
          <p:cNvPr id="63" name="Group 62"/>
          <p:cNvGrpSpPr/>
          <p:nvPr/>
        </p:nvGrpSpPr>
        <p:grpSpPr>
          <a:xfrm>
            <a:off x="353209" y="980017"/>
            <a:ext cx="7603058" cy="4758699"/>
            <a:chOff x="373618" y="1399766"/>
            <a:chExt cx="7603058" cy="4758699"/>
          </a:xfrm>
        </p:grpSpPr>
        <p:sp>
          <p:nvSpPr>
            <p:cNvPr id="64" name="TextBox 63"/>
            <p:cNvSpPr txBox="1"/>
            <p:nvPr/>
          </p:nvSpPr>
          <p:spPr>
            <a:xfrm>
              <a:off x="2278928" y="1471920"/>
              <a:ext cx="1138052" cy="461665"/>
            </a:xfrm>
            <a:prstGeom prst="rect">
              <a:avLst/>
            </a:prstGeom>
            <a:solidFill>
              <a:schemeClr val="bg1"/>
            </a:solidFill>
          </p:spPr>
          <p:txBody>
            <a:bodyPr wrap="none" rtlCol="0">
              <a:spAutoFit/>
            </a:bodyPr>
            <a:lstStyle/>
            <a:p>
              <a:r>
                <a:rPr lang="en-US" sz="2400" b="1" dirty="0" smtClean="0">
                  <a:latin typeface="Arial Narrow"/>
                  <a:cs typeface="Arial Narrow"/>
                </a:rPr>
                <a:t>Cortisol</a:t>
              </a:r>
              <a:endParaRPr lang="en-US" sz="2400" b="1" dirty="0">
                <a:latin typeface="Arial Narrow"/>
                <a:cs typeface="Arial Narrow"/>
              </a:endParaRPr>
            </a:p>
          </p:txBody>
        </p:sp>
        <p:sp>
          <p:nvSpPr>
            <p:cNvPr id="65" name="TextBox 64"/>
            <p:cNvSpPr txBox="1"/>
            <p:nvPr/>
          </p:nvSpPr>
          <p:spPr>
            <a:xfrm>
              <a:off x="6319702" y="1399766"/>
              <a:ext cx="1656974" cy="461665"/>
            </a:xfrm>
            <a:prstGeom prst="rect">
              <a:avLst/>
            </a:prstGeom>
            <a:solidFill>
              <a:schemeClr val="bg1"/>
            </a:solidFill>
          </p:spPr>
          <p:txBody>
            <a:bodyPr wrap="none" rtlCol="0">
              <a:spAutoFit/>
            </a:bodyPr>
            <a:lstStyle/>
            <a:p>
              <a:r>
                <a:rPr lang="en-US" sz="2400" b="1" dirty="0" smtClean="0">
                  <a:latin typeface="Arial Narrow"/>
                  <a:cs typeface="Arial Narrow"/>
                </a:rPr>
                <a:t>Aldosterone</a:t>
              </a:r>
              <a:endParaRPr lang="en-US" sz="2400" b="1" dirty="0">
                <a:latin typeface="Arial Narrow"/>
                <a:cs typeface="Arial Narrow"/>
              </a:endParaRPr>
            </a:p>
          </p:txBody>
        </p:sp>
        <p:sp>
          <p:nvSpPr>
            <p:cNvPr id="66" name="TextBox 65"/>
            <p:cNvSpPr txBox="1"/>
            <p:nvPr/>
          </p:nvSpPr>
          <p:spPr>
            <a:xfrm>
              <a:off x="1589171" y="5789133"/>
              <a:ext cx="2312427" cy="369332"/>
            </a:xfrm>
            <a:prstGeom prst="rect">
              <a:avLst/>
            </a:prstGeom>
            <a:noFill/>
          </p:spPr>
          <p:txBody>
            <a:bodyPr wrap="none" rtlCol="0">
              <a:spAutoFit/>
            </a:bodyPr>
            <a:lstStyle/>
            <a:p>
              <a:r>
                <a:rPr lang="en-US" sz="1800" b="1" dirty="0" smtClean="0">
                  <a:latin typeface="Arial Narrow"/>
                  <a:cs typeface="Arial Narrow"/>
                </a:rPr>
                <a:t>Mean of IA &amp; LC-MS/MS</a:t>
              </a:r>
              <a:endParaRPr lang="en-US" sz="1800" b="1" dirty="0">
                <a:latin typeface="Arial Narrow"/>
                <a:cs typeface="Arial Narrow"/>
              </a:endParaRPr>
            </a:p>
          </p:txBody>
        </p:sp>
        <p:sp>
          <p:nvSpPr>
            <p:cNvPr id="67" name="TextBox 66"/>
            <p:cNvSpPr txBox="1"/>
            <p:nvPr/>
          </p:nvSpPr>
          <p:spPr>
            <a:xfrm>
              <a:off x="5659051" y="5789133"/>
              <a:ext cx="2312427" cy="369332"/>
            </a:xfrm>
            <a:prstGeom prst="rect">
              <a:avLst/>
            </a:prstGeom>
            <a:noFill/>
          </p:spPr>
          <p:txBody>
            <a:bodyPr wrap="none" rtlCol="0">
              <a:spAutoFit/>
            </a:bodyPr>
            <a:lstStyle/>
            <a:p>
              <a:r>
                <a:rPr lang="en-US" sz="1800" b="1" dirty="0" smtClean="0">
                  <a:latin typeface="Arial Narrow"/>
                  <a:cs typeface="Arial Narrow"/>
                </a:rPr>
                <a:t>Mean of IA &amp; LC-MS/MS</a:t>
              </a:r>
              <a:endParaRPr lang="en-US" sz="1800" b="1" dirty="0">
                <a:latin typeface="Arial Narrow"/>
                <a:cs typeface="Arial Narrow"/>
              </a:endParaRPr>
            </a:p>
          </p:txBody>
        </p:sp>
        <p:sp>
          <p:nvSpPr>
            <p:cNvPr id="68" name="TextBox 67"/>
            <p:cNvSpPr txBox="1"/>
            <p:nvPr/>
          </p:nvSpPr>
          <p:spPr>
            <a:xfrm rot="16200000">
              <a:off x="-303491" y="3316341"/>
              <a:ext cx="1723549" cy="369332"/>
            </a:xfrm>
            <a:prstGeom prst="rect">
              <a:avLst/>
            </a:prstGeom>
            <a:noFill/>
          </p:spPr>
          <p:txBody>
            <a:bodyPr wrap="none" rtlCol="0">
              <a:spAutoFit/>
            </a:bodyPr>
            <a:lstStyle/>
            <a:p>
              <a:r>
                <a:rPr lang="en-US" sz="1800" b="1" dirty="0" smtClean="0">
                  <a:latin typeface="Arial Narrow"/>
                  <a:cs typeface="Arial Narrow"/>
                </a:rPr>
                <a:t>∆ LC-MS/MS – IA</a:t>
              </a:r>
              <a:endParaRPr lang="en-US" sz="1800" b="1" dirty="0">
                <a:latin typeface="Arial Narrow"/>
                <a:cs typeface="Arial Narrow"/>
              </a:endParaRPr>
            </a:p>
          </p:txBody>
        </p:sp>
        <p:sp>
          <p:nvSpPr>
            <p:cNvPr id="69" name="TextBox 68"/>
            <p:cNvSpPr txBox="1"/>
            <p:nvPr/>
          </p:nvSpPr>
          <p:spPr>
            <a:xfrm rot="16200000">
              <a:off x="3925937" y="3316341"/>
              <a:ext cx="1723549" cy="369332"/>
            </a:xfrm>
            <a:prstGeom prst="rect">
              <a:avLst/>
            </a:prstGeom>
            <a:noFill/>
          </p:spPr>
          <p:txBody>
            <a:bodyPr wrap="none" rtlCol="0">
              <a:spAutoFit/>
            </a:bodyPr>
            <a:lstStyle/>
            <a:p>
              <a:r>
                <a:rPr lang="en-US" sz="1800" b="1" dirty="0" smtClean="0">
                  <a:latin typeface="Arial Narrow"/>
                  <a:cs typeface="Arial Narrow"/>
                </a:rPr>
                <a:t>∆ LC-MS/MS – IA</a:t>
              </a:r>
              <a:endParaRPr lang="en-US" sz="1800" b="1" dirty="0">
                <a:latin typeface="Arial Narrow"/>
                <a:cs typeface="Arial Narrow"/>
              </a:endParaRPr>
            </a:p>
          </p:txBody>
        </p:sp>
      </p:grpSp>
      <p:sp>
        <p:nvSpPr>
          <p:cNvPr id="70" name="TextBox 69"/>
          <p:cNvSpPr txBox="1"/>
          <p:nvPr/>
        </p:nvSpPr>
        <p:spPr>
          <a:xfrm rot="16200000">
            <a:off x="361403" y="1860895"/>
            <a:ext cx="352944" cy="369332"/>
          </a:xfrm>
          <a:prstGeom prst="rect">
            <a:avLst/>
          </a:prstGeom>
          <a:noFill/>
        </p:spPr>
        <p:txBody>
          <a:bodyPr wrap="none" rtlCol="0">
            <a:spAutoFit/>
          </a:bodyPr>
          <a:lstStyle/>
          <a:p>
            <a:r>
              <a:rPr lang="en-US" sz="1800" b="1" dirty="0">
                <a:latin typeface="Arial Narrow"/>
                <a:cs typeface="Arial Narrow"/>
              </a:rPr>
              <a:t>%</a:t>
            </a:r>
          </a:p>
        </p:txBody>
      </p:sp>
      <p:sp>
        <p:nvSpPr>
          <p:cNvPr id="71" name="TextBox 70"/>
          <p:cNvSpPr txBox="1"/>
          <p:nvPr/>
        </p:nvSpPr>
        <p:spPr>
          <a:xfrm rot="16200000">
            <a:off x="4626752" y="1860895"/>
            <a:ext cx="352944" cy="369332"/>
          </a:xfrm>
          <a:prstGeom prst="rect">
            <a:avLst/>
          </a:prstGeom>
          <a:noFill/>
        </p:spPr>
        <p:txBody>
          <a:bodyPr wrap="none" rtlCol="0">
            <a:spAutoFit/>
          </a:bodyPr>
          <a:lstStyle/>
          <a:p>
            <a:r>
              <a:rPr lang="en-US" sz="1800" b="1" dirty="0">
                <a:latin typeface="Arial Narrow"/>
                <a:cs typeface="Arial Narrow"/>
              </a:rPr>
              <a:t>%</a:t>
            </a:r>
          </a:p>
        </p:txBody>
      </p:sp>
      <p:sp>
        <p:nvSpPr>
          <p:cNvPr id="73" name="Rectangle 72"/>
          <p:cNvSpPr/>
          <p:nvPr/>
        </p:nvSpPr>
        <p:spPr>
          <a:xfrm>
            <a:off x="2544715" y="5891403"/>
            <a:ext cx="4667591" cy="784830"/>
          </a:xfrm>
          <a:prstGeom prst="rect">
            <a:avLst/>
          </a:prstGeom>
          <a:solidFill>
            <a:schemeClr val="bg1">
              <a:lumMod val="75000"/>
            </a:schemeClr>
          </a:solidFill>
        </p:spPr>
        <p:txBody>
          <a:bodyPr wrap="square">
            <a:spAutoFit/>
          </a:bodyPr>
          <a:lstStyle/>
          <a:p>
            <a:r>
              <a:rPr lang="en-US" sz="1500" dirty="0">
                <a:latin typeface="Arial" panose="020B0604020202020204" pitchFamily="34" charset="0"/>
                <a:cs typeface="Arial" panose="020B0604020202020204" pitchFamily="34" charset="0"/>
              </a:rPr>
              <a:t>Figure 1. Bland-Altman plots for LC-MS/MS versus immunoassay measurements of plasma cortisol and aldosterone concentrations according to center.</a:t>
            </a:r>
          </a:p>
        </p:txBody>
      </p:sp>
    </p:spTree>
    <p:extLst>
      <p:ext uri="{BB962C8B-B14F-4D97-AF65-F5344CB8AC3E}">
        <p14:creationId xmlns:p14="http://schemas.microsoft.com/office/powerpoint/2010/main" val="281838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2255</TotalTime>
  <Words>1227</Words>
  <Application>Microsoft Office PowerPoint</Application>
  <PresentationFormat>On-screen Show (4:3)</PresentationFormat>
  <Paragraphs>207</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ＭＳ Ｐゴシック</vt:lpstr>
      <vt:lpstr>ＭＳ Ｐゴシック</vt:lpstr>
      <vt:lpstr>Arial</vt:lpstr>
      <vt:lpstr>Arial (narrow</vt:lpstr>
      <vt:lpstr>Arial Narrow</vt:lpstr>
      <vt:lpstr>Calibri</vt:lpstr>
      <vt:lpstr>Courier New</vt:lpstr>
      <vt:lpstr>Times</vt:lpstr>
      <vt:lpstr>Times New Roman</vt:lpstr>
      <vt:lpstr>Office Theme</vt:lpstr>
      <vt:lpstr>PowerPoint Presentation</vt:lpstr>
      <vt:lpstr>Background – Primary aldosteronism</vt:lpstr>
      <vt:lpstr>Background – AVS</vt:lpstr>
      <vt:lpstr>Background – AVS methodology</vt:lpstr>
      <vt:lpstr>Background – AVS problems</vt:lpstr>
      <vt:lpstr>Objectives</vt:lpstr>
      <vt:lpstr>Methods</vt:lpstr>
      <vt:lpstr>Treatment and therapeutic outcome</vt:lpstr>
      <vt:lpstr>LC-MS/MS vs Immunoassays</vt:lpstr>
      <vt:lpstr>PowerPoint Presentation</vt:lpstr>
      <vt:lpstr>PowerPoint Presentation</vt:lpstr>
      <vt:lpstr>PowerPoint Presentation</vt:lpstr>
      <vt:lpstr>Use of peripheral steroid profiles for classification</vt:lpstr>
      <vt:lpstr>Use of peripheral steroid profiles for classification and therapeutic decision making</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Alina Foo</cp:lastModifiedBy>
  <cp:revision>150</cp:revision>
  <dcterms:created xsi:type="dcterms:W3CDTF">2016-02-18T22:15:24Z</dcterms:created>
  <dcterms:modified xsi:type="dcterms:W3CDTF">2016-02-25T18:34:53Z</dcterms:modified>
</cp:coreProperties>
</file>