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64" r:id="rId4"/>
    <p:sldId id="276" r:id="rId5"/>
    <p:sldId id="275" r:id="rId6"/>
    <p:sldId id="258" r:id="rId7"/>
    <p:sldId id="263" r:id="rId8"/>
    <p:sldId id="277" r:id="rId9"/>
    <p:sldId id="278" r:id="rId10"/>
    <p:sldId id="266" r:id="rId11"/>
    <p:sldId id="267" r:id="rId12"/>
    <p:sldId id="272" r:id="rId13"/>
    <p:sldId id="273" r:id="rId14"/>
    <p:sldId id="261"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onas Terävä" initials="JT" lastIdx="12" clrIdx="0"/>
  <p:cmAuthor id="1" name="Kaisa Huhtinen" initials="KH" lastIdx="3" clrIdx="1"/>
  <p:cmAuthor id="2" name="Parvez Syed" initials="P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07" d="100"/>
          <a:sy n="107" d="100"/>
        </p:scale>
        <p:origin x="114"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mgid\Desktop\CA125-Raw%20Data\CA125-2015\CA125%20%20NP%20assay%20comm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mgid\Desktop\CA125-Raw%20Data\CA125-2015\CA125%20%20NP%20assay%20comm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mgid\Desktop\CA125-Raw%20Data\CA125-2015\CA125%20%20NP%20assay%20common.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fi-FI" sz="1000" b="0" dirty="0"/>
              <a:t>A) OvCa-CA125</a:t>
            </a:r>
          </a:p>
        </c:rich>
      </c:tx>
      <c:overlay val="0"/>
    </c:title>
    <c:autoTitleDeleted val="0"/>
    <c:plotArea>
      <c:layout>
        <c:manualLayout>
          <c:layoutTarget val="inner"/>
          <c:xMode val="edge"/>
          <c:yMode val="edge"/>
          <c:x val="8.6984581095323976E-2"/>
          <c:y val="0.121912202092053"/>
          <c:w val="0.87540055565031849"/>
          <c:h val="0.62188851176878102"/>
        </c:manualLayout>
      </c:layout>
      <c:barChart>
        <c:barDir val="col"/>
        <c:grouping val="clustered"/>
        <c:varyColors val="0"/>
        <c:ser>
          <c:idx val="0"/>
          <c:order val="0"/>
          <c:tx>
            <c:strRef>
              <c:f>'CA125-Lecin NP '!$C$154</c:f>
              <c:strCache>
                <c:ptCount val="1"/>
                <c:pt idx="0">
                  <c:v>5U/ml</c:v>
                </c:pt>
              </c:strCache>
            </c:strRef>
          </c:tx>
          <c:spPr>
            <a:solidFill>
              <a:schemeClr val="tx1">
                <a:lumMod val="50000"/>
                <a:lumOff val="50000"/>
              </a:schemeClr>
            </a:solidFill>
            <a:ln w="6350" cmpd="sng"/>
          </c:spPr>
          <c:invertIfNegative val="0"/>
          <c:cat>
            <c:strRef>
              <c:f>'CA125-Lecin NP '!$D$153:$S$153</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'!$D$154:$S$154</c:f>
              <c:numCache>
                <c:formatCode>0</c:formatCode>
                <c:ptCount val="16"/>
                <c:pt idx="0">
                  <c:v>4.8099528099528097</c:v>
                </c:pt>
                <c:pt idx="1">
                  <c:v>0.92057761732851995</c:v>
                </c:pt>
                <c:pt idx="2">
                  <c:v>1.0894203405062659</c:v>
                </c:pt>
                <c:pt idx="3">
                  <c:v>1.01171875</c:v>
                </c:pt>
                <c:pt idx="4">
                  <c:v>1.589313157583639</c:v>
                </c:pt>
                <c:pt idx="5">
                  <c:v>1.2485701715794111</c:v>
                </c:pt>
                <c:pt idx="6">
                  <c:v>0.80570038234271801</c:v>
                </c:pt>
                <c:pt idx="7">
                  <c:v>1.7846189059281301</c:v>
                </c:pt>
                <c:pt idx="8">
                  <c:v>0.74840085287846503</c:v>
                </c:pt>
                <c:pt idx="9">
                  <c:v>0.62934594878726402</c:v>
                </c:pt>
                <c:pt idx="10">
                  <c:v>2.3223562152133579</c:v>
                </c:pt>
                <c:pt idx="11">
                  <c:v>1.222785285285285</c:v>
                </c:pt>
                <c:pt idx="12">
                  <c:v>0.98951208390332901</c:v>
                </c:pt>
                <c:pt idx="13">
                  <c:v>1.217724184132452</c:v>
                </c:pt>
                <c:pt idx="14">
                  <c:v>1.4490358126721761</c:v>
                </c:pt>
                <c:pt idx="15">
                  <c:v>1.1224587190989801</c:v>
                </c:pt>
              </c:numCache>
            </c:numRef>
          </c:val>
          <c:extLst>
            <c:ext xmlns:c16="http://schemas.microsoft.com/office/drawing/2014/chart" uri="{C3380CC4-5D6E-409C-BE32-E72D297353CC}">
              <c16:uniqueId val="{00000000-DEE4-4189-BF99-11D403E57B93}"/>
            </c:ext>
          </c:extLst>
        </c:ser>
        <c:ser>
          <c:idx val="1"/>
          <c:order val="1"/>
          <c:tx>
            <c:strRef>
              <c:f>'CA125-Lecin NP '!$C$155</c:f>
              <c:strCache>
                <c:ptCount val="1"/>
                <c:pt idx="0">
                  <c:v>50U/ml</c:v>
                </c:pt>
              </c:strCache>
            </c:strRef>
          </c:tx>
          <c:spPr>
            <a:pattFill prst="ltUpDiag">
              <a:fgClr>
                <a:schemeClr val="tx1"/>
              </a:fgClr>
              <a:bgClr>
                <a:schemeClr val="bg1"/>
              </a:bgClr>
            </a:pattFill>
            <a:ln w="6350" cmpd="sng">
              <a:solidFill>
                <a:schemeClr val="tx1"/>
              </a:solidFill>
            </a:ln>
          </c:spPr>
          <c:invertIfNegative val="0"/>
          <c:cat>
            <c:strRef>
              <c:f>'CA125-Lecin NP '!$D$153:$S$153</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'!$D$155:$S$155</c:f>
              <c:numCache>
                <c:formatCode>0</c:formatCode>
                <c:ptCount val="16"/>
                <c:pt idx="0">
                  <c:v>37.886743886743872</c:v>
                </c:pt>
                <c:pt idx="1">
                  <c:v>1.2021660649819501</c:v>
                </c:pt>
                <c:pt idx="2">
                  <c:v>1.086835200071008</c:v>
                </c:pt>
                <c:pt idx="3">
                  <c:v>5.59375</c:v>
                </c:pt>
                <c:pt idx="4">
                  <c:v>7.1977775150727021</c:v>
                </c:pt>
                <c:pt idx="5">
                  <c:v>1.404311482622085</c:v>
                </c:pt>
                <c:pt idx="6">
                  <c:v>0.83837330552658995</c:v>
                </c:pt>
                <c:pt idx="7">
                  <c:v>5.8563744563973428</c:v>
                </c:pt>
                <c:pt idx="8">
                  <c:v>1.0932074322266221</c:v>
                </c:pt>
                <c:pt idx="9">
                  <c:v>0.95997597056394102</c:v>
                </c:pt>
                <c:pt idx="10">
                  <c:v>14.602040816326531</c:v>
                </c:pt>
                <c:pt idx="11">
                  <c:v>1.320570570570571</c:v>
                </c:pt>
                <c:pt idx="12">
                  <c:v>1.1409028727770181</c:v>
                </c:pt>
                <c:pt idx="13">
                  <c:v>1.286534596612116</c:v>
                </c:pt>
                <c:pt idx="14">
                  <c:v>4.4838467317806181</c:v>
                </c:pt>
                <c:pt idx="15">
                  <c:v>1.2117972702109381</c:v>
                </c:pt>
              </c:numCache>
            </c:numRef>
          </c:val>
          <c:extLst>
            <c:ext xmlns:c16="http://schemas.microsoft.com/office/drawing/2014/chart" uri="{C3380CC4-5D6E-409C-BE32-E72D297353CC}">
              <c16:uniqueId val="{00000001-DEE4-4189-BF99-11D403E57B93}"/>
            </c:ext>
          </c:extLst>
        </c:ser>
        <c:ser>
          <c:idx val="2"/>
          <c:order val="2"/>
          <c:tx>
            <c:strRef>
              <c:f>'CA125-Lecin NP '!$C$156</c:f>
              <c:strCache>
                <c:ptCount val="1"/>
                <c:pt idx="0">
                  <c:v>100U/ml</c:v>
                </c:pt>
              </c:strCache>
            </c:strRef>
          </c:tx>
          <c:spPr>
            <a:solidFill>
              <a:schemeClr val="tx1"/>
            </a:solidFill>
          </c:spPr>
          <c:invertIfNegative val="0"/>
          <c:cat>
            <c:strRef>
              <c:f>'CA125-Lecin NP '!$D$153:$S$153</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'!$D$156:$S$156</c:f>
              <c:numCache>
                <c:formatCode>0</c:formatCode>
                <c:ptCount val="16"/>
                <c:pt idx="0">
                  <c:v>74.329472329472267</c:v>
                </c:pt>
                <c:pt idx="1">
                  <c:v>1.341756919374248</c:v>
                </c:pt>
                <c:pt idx="2">
                  <c:v>1.1528173037983811</c:v>
                </c:pt>
                <c:pt idx="3">
                  <c:v>7.7734375</c:v>
                </c:pt>
                <c:pt idx="4">
                  <c:v>16.637072940063831</c:v>
                </c:pt>
                <c:pt idx="5">
                  <c:v>1.229432468103828</c:v>
                </c:pt>
                <c:pt idx="6">
                  <c:v>0.96298227320125096</c:v>
                </c:pt>
                <c:pt idx="7">
                  <c:v>9.9880979629205715</c:v>
                </c:pt>
                <c:pt idx="8">
                  <c:v>1.4776119402985071</c:v>
                </c:pt>
                <c:pt idx="9">
                  <c:v>0.99962454006157497</c:v>
                </c:pt>
                <c:pt idx="10">
                  <c:v>26.531076066790359</c:v>
                </c:pt>
                <c:pt idx="11">
                  <c:v>2.621621621621621</c:v>
                </c:pt>
                <c:pt idx="12">
                  <c:v>1.559963520291838</c:v>
                </c:pt>
                <c:pt idx="13">
                  <c:v>1.247344243468274</c:v>
                </c:pt>
                <c:pt idx="14">
                  <c:v>7.8464813423491107</c:v>
                </c:pt>
                <c:pt idx="15">
                  <c:v>1.355970220482962</c:v>
                </c:pt>
              </c:numCache>
            </c:numRef>
          </c:val>
          <c:extLst>
            <c:ext xmlns:c16="http://schemas.microsoft.com/office/drawing/2014/chart" uri="{C3380CC4-5D6E-409C-BE32-E72D297353CC}">
              <c16:uniqueId val="{00000002-DEE4-4189-BF99-11D403E57B93}"/>
            </c:ext>
          </c:extLst>
        </c:ser>
        <c:dLbls>
          <c:showLegendKey val="0"/>
          <c:showVal val="0"/>
          <c:showCatName val="0"/>
          <c:showSerName val="0"/>
          <c:showPercent val="0"/>
          <c:showBubbleSize val="0"/>
        </c:dLbls>
        <c:gapWidth val="150"/>
        <c:axId val="83513728"/>
        <c:axId val="83515264"/>
      </c:barChart>
      <c:catAx>
        <c:axId val="83513728"/>
        <c:scaling>
          <c:orientation val="minMax"/>
        </c:scaling>
        <c:delete val="0"/>
        <c:axPos val="b"/>
        <c:numFmt formatCode="General" sourceLinked="0"/>
        <c:majorTickMark val="none"/>
        <c:minorTickMark val="none"/>
        <c:tickLblPos val="nextTo"/>
        <c:txPr>
          <a:bodyPr/>
          <a:lstStyle/>
          <a:p>
            <a:pPr>
              <a:defRPr sz="600"/>
            </a:pPr>
            <a:endParaRPr lang="en-US"/>
          </a:p>
        </c:txPr>
        <c:crossAx val="83515264"/>
        <c:crosses val="autoZero"/>
        <c:auto val="1"/>
        <c:lblAlgn val="ctr"/>
        <c:lblOffset val="100"/>
        <c:noMultiLvlLbl val="0"/>
      </c:catAx>
      <c:valAx>
        <c:axId val="83515264"/>
        <c:scaling>
          <c:orientation val="minMax"/>
          <c:max val="80"/>
        </c:scaling>
        <c:delete val="0"/>
        <c:axPos val="l"/>
        <c:title>
          <c:tx>
            <c:rich>
              <a:bodyPr/>
              <a:lstStyle/>
              <a:p>
                <a:pPr>
                  <a:defRPr sz="800" b="0"/>
                </a:pPr>
                <a:r>
                  <a:rPr lang="fi-FI" sz="800" b="0"/>
                  <a:t>Signal/Background</a:t>
                </a:r>
              </a:p>
            </c:rich>
          </c:tx>
          <c:layout>
            <c:manualLayout>
              <c:xMode val="edge"/>
              <c:yMode val="edge"/>
              <c:x val="1.7936900005803013E-2"/>
              <c:y val="5.1559100737071976E-2"/>
            </c:manualLayout>
          </c:layout>
          <c:overlay val="0"/>
        </c:title>
        <c:numFmt formatCode="0" sourceLinked="1"/>
        <c:majorTickMark val="out"/>
        <c:minorTickMark val="none"/>
        <c:tickLblPos val="nextTo"/>
        <c:txPr>
          <a:bodyPr/>
          <a:lstStyle/>
          <a:p>
            <a:pPr>
              <a:defRPr sz="800"/>
            </a:pPr>
            <a:endParaRPr lang="en-US"/>
          </a:p>
        </c:txPr>
        <c:crossAx val="83513728"/>
        <c:crosses val="autoZero"/>
        <c:crossBetween val="between"/>
        <c:majorUnit val="20"/>
      </c:valAx>
    </c:plotArea>
    <c:legend>
      <c:legendPos val="r"/>
      <c:layout>
        <c:manualLayout>
          <c:xMode val="edge"/>
          <c:yMode val="edge"/>
          <c:x val="0.82735096480265602"/>
          <c:y val="0.14607205041461499"/>
          <c:w val="0.108145221106713"/>
          <c:h val="0.29141895493859299"/>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fi-FI" sz="1000" b="0" dirty="0"/>
              <a:t>B) Pla-CA125</a:t>
            </a:r>
          </a:p>
        </c:rich>
      </c:tx>
      <c:overlay val="0"/>
    </c:title>
    <c:autoTitleDeleted val="0"/>
    <c:plotArea>
      <c:layout>
        <c:manualLayout>
          <c:layoutTarget val="inner"/>
          <c:xMode val="edge"/>
          <c:yMode val="edge"/>
          <c:x val="7.7435525478381256E-2"/>
          <c:y val="0.152580675062751"/>
          <c:w val="0.91975079990135167"/>
          <c:h val="0.63348674354072099"/>
        </c:manualLayout>
      </c:layout>
      <c:barChart>
        <c:barDir val="col"/>
        <c:grouping val="clustered"/>
        <c:varyColors val="0"/>
        <c:ser>
          <c:idx val="0"/>
          <c:order val="0"/>
          <c:tx>
            <c:strRef>
              <c:f>'CA125-Lecin NP '!$C$167</c:f>
              <c:strCache>
                <c:ptCount val="1"/>
                <c:pt idx="0">
                  <c:v>5U/ml</c:v>
                </c:pt>
              </c:strCache>
            </c:strRef>
          </c:tx>
          <c:spPr>
            <a:solidFill>
              <a:schemeClr val="tx1">
                <a:lumMod val="50000"/>
                <a:lumOff val="50000"/>
              </a:schemeClr>
            </a:solidFill>
          </c:spPr>
          <c:invertIfNegative val="0"/>
          <c:cat>
            <c:strRef>
              <c:f>'CA125-Lecin NP '!$D$166:$S$166</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'!$D$167:$S$167</c:f>
              <c:numCache>
                <c:formatCode>0</c:formatCode>
                <c:ptCount val="16"/>
                <c:pt idx="0">
                  <c:v>1.4092664092664089</c:v>
                </c:pt>
                <c:pt idx="1">
                  <c:v>2.34416365824308</c:v>
                </c:pt>
                <c:pt idx="2">
                  <c:v>1.2191821858305461</c:v>
                </c:pt>
                <c:pt idx="3">
                  <c:v>3.54296875</c:v>
                </c:pt>
                <c:pt idx="4">
                  <c:v>1.917720770776687</c:v>
                </c:pt>
                <c:pt idx="5">
                  <c:v>2.5679718433787948</c:v>
                </c:pt>
                <c:pt idx="6">
                  <c:v>1.137295794230101</c:v>
                </c:pt>
                <c:pt idx="7">
                  <c:v>0.91805905241473995</c:v>
                </c:pt>
                <c:pt idx="8">
                  <c:v>0.81480353335363997</c:v>
                </c:pt>
                <c:pt idx="9">
                  <c:v>1.2309078621311109</c:v>
                </c:pt>
                <c:pt idx="10">
                  <c:v>1.449907235621521</c:v>
                </c:pt>
                <c:pt idx="11">
                  <c:v>1.4804926560587519</c:v>
                </c:pt>
                <c:pt idx="12">
                  <c:v>2.0332541567695972</c:v>
                </c:pt>
                <c:pt idx="13">
                  <c:v>0.79722502368509496</c:v>
                </c:pt>
                <c:pt idx="14">
                  <c:v>1.297104888467014</c:v>
                </c:pt>
                <c:pt idx="15">
                  <c:v>1.97189080843753</c:v>
                </c:pt>
              </c:numCache>
            </c:numRef>
          </c:val>
          <c:extLst>
            <c:ext xmlns:c16="http://schemas.microsoft.com/office/drawing/2014/chart" uri="{C3380CC4-5D6E-409C-BE32-E72D297353CC}">
              <c16:uniqueId val="{00000000-8CD6-4F0F-911C-BA3FFB236234}"/>
            </c:ext>
          </c:extLst>
        </c:ser>
        <c:ser>
          <c:idx val="1"/>
          <c:order val="1"/>
          <c:tx>
            <c:strRef>
              <c:f>'CA125-Lecin NP '!$C$168</c:f>
              <c:strCache>
                <c:ptCount val="1"/>
                <c:pt idx="0">
                  <c:v>50U/ml</c:v>
                </c:pt>
              </c:strCache>
            </c:strRef>
          </c:tx>
          <c:spPr>
            <a:pattFill prst="ltUpDiag">
              <a:fgClr>
                <a:schemeClr val="tx1"/>
              </a:fgClr>
              <a:bgClr>
                <a:schemeClr val="bg1"/>
              </a:bgClr>
            </a:pattFill>
            <a:ln w="6350">
              <a:solidFill>
                <a:schemeClr val="tx1"/>
              </a:solidFill>
            </a:ln>
          </c:spPr>
          <c:invertIfNegative val="0"/>
          <c:cat>
            <c:strRef>
              <c:f>'CA125-Lecin NP '!$D$166:$S$166</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'!$D$168:$S$168</c:f>
              <c:numCache>
                <c:formatCode>0</c:formatCode>
                <c:ptCount val="16"/>
                <c:pt idx="0">
                  <c:v>4.8176748176748161</c:v>
                </c:pt>
                <c:pt idx="1">
                  <c:v>11.88768551945447</c:v>
                </c:pt>
                <c:pt idx="2">
                  <c:v>1.93654756159125</c:v>
                </c:pt>
                <c:pt idx="3">
                  <c:v>14.859375</c:v>
                </c:pt>
                <c:pt idx="4">
                  <c:v>10.312448279938531</c:v>
                </c:pt>
                <c:pt idx="5">
                  <c:v>8.9656841179058588</c:v>
                </c:pt>
                <c:pt idx="6">
                  <c:v>6.9619395203336811</c:v>
                </c:pt>
                <c:pt idx="7">
                  <c:v>2.7899977111467158</c:v>
                </c:pt>
                <c:pt idx="8">
                  <c:v>1.217484008528785</c:v>
                </c:pt>
                <c:pt idx="9">
                  <c:v>2.033941578433581</c:v>
                </c:pt>
                <c:pt idx="10">
                  <c:v>5.2193877551020407</c:v>
                </c:pt>
                <c:pt idx="11">
                  <c:v>4.5208078335373303</c:v>
                </c:pt>
                <c:pt idx="12">
                  <c:v>8.6009501187648443</c:v>
                </c:pt>
                <c:pt idx="13">
                  <c:v>0.93004492527734495</c:v>
                </c:pt>
                <c:pt idx="14">
                  <c:v>3.455624110109158</c:v>
                </c:pt>
                <c:pt idx="15">
                  <c:v>6.675479622029207</c:v>
                </c:pt>
              </c:numCache>
            </c:numRef>
          </c:val>
          <c:extLst>
            <c:ext xmlns:c16="http://schemas.microsoft.com/office/drawing/2014/chart" uri="{C3380CC4-5D6E-409C-BE32-E72D297353CC}">
              <c16:uniqueId val="{00000001-8CD6-4F0F-911C-BA3FFB236234}"/>
            </c:ext>
          </c:extLst>
        </c:ser>
        <c:ser>
          <c:idx val="2"/>
          <c:order val="2"/>
          <c:tx>
            <c:strRef>
              <c:f>'CA125-Lecin NP '!$C$169</c:f>
              <c:strCache>
                <c:ptCount val="1"/>
                <c:pt idx="0">
                  <c:v>100U/ml</c:v>
                </c:pt>
              </c:strCache>
            </c:strRef>
          </c:tx>
          <c:spPr>
            <a:solidFill>
              <a:schemeClr val="tx1"/>
            </a:solidFill>
          </c:spPr>
          <c:invertIfNegative val="0"/>
          <c:cat>
            <c:strRef>
              <c:f>'CA125-Lecin NP '!$D$166:$S$166</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'!$D$169:$S$169</c:f>
              <c:numCache>
                <c:formatCode>0</c:formatCode>
                <c:ptCount val="16"/>
                <c:pt idx="0">
                  <c:v>8.8073788073788037</c:v>
                </c:pt>
                <c:pt idx="1">
                  <c:v>18.867629362214199</c:v>
                </c:pt>
                <c:pt idx="2">
                  <c:v>2.5927238837019648</c:v>
                </c:pt>
                <c:pt idx="3">
                  <c:v>19.4296875</c:v>
                </c:pt>
                <c:pt idx="4">
                  <c:v>19.325333963825511</c:v>
                </c:pt>
                <c:pt idx="5">
                  <c:v>19.281126264848211</c:v>
                </c:pt>
                <c:pt idx="6">
                  <c:v>11.199165797705939</c:v>
                </c:pt>
                <c:pt idx="7">
                  <c:v>4.6543068589303394</c:v>
                </c:pt>
                <c:pt idx="8">
                  <c:v>1.9747182455071579</c:v>
                </c:pt>
                <c:pt idx="9">
                  <c:v>2.4072989412029742</c:v>
                </c:pt>
                <c:pt idx="10">
                  <c:v>9.6567717996289453</c:v>
                </c:pt>
                <c:pt idx="11">
                  <c:v>7.98821909424725</c:v>
                </c:pt>
                <c:pt idx="12">
                  <c:v>14.01603325415677</c:v>
                </c:pt>
                <c:pt idx="13">
                  <c:v>1.0194676201827571</c:v>
                </c:pt>
                <c:pt idx="14">
                  <c:v>4.1963692453725701</c:v>
                </c:pt>
                <c:pt idx="15">
                  <c:v>9.1623556361553877</c:v>
                </c:pt>
              </c:numCache>
            </c:numRef>
          </c:val>
          <c:extLst>
            <c:ext xmlns:c16="http://schemas.microsoft.com/office/drawing/2014/chart" uri="{C3380CC4-5D6E-409C-BE32-E72D297353CC}">
              <c16:uniqueId val="{00000002-8CD6-4F0F-911C-BA3FFB236234}"/>
            </c:ext>
          </c:extLst>
        </c:ser>
        <c:dLbls>
          <c:showLegendKey val="0"/>
          <c:showVal val="0"/>
          <c:showCatName val="0"/>
          <c:showSerName val="0"/>
          <c:showPercent val="0"/>
          <c:showBubbleSize val="0"/>
        </c:dLbls>
        <c:gapWidth val="150"/>
        <c:axId val="83551360"/>
        <c:axId val="83552896"/>
      </c:barChart>
      <c:catAx>
        <c:axId val="83551360"/>
        <c:scaling>
          <c:orientation val="minMax"/>
        </c:scaling>
        <c:delete val="0"/>
        <c:axPos val="b"/>
        <c:numFmt formatCode="General" sourceLinked="0"/>
        <c:majorTickMark val="none"/>
        <c:minorTickMark val="none"/>
        <c:tickLblPos val="nextTo"/>
        <c:txPr>
          <a:bodyPr/>
          <a:lstStyle/>
          <a:p>
            <a:pPr>
              <a:defRPr sz="600"/>
            </a:pPr>
            <a:endParaRPr lang="en-US"/>
          </a:p>
        </c:txPr>
        <c:crossAx val="83552896"/>
        <c:crossesAt val="0"/>
        <c:auto val="1"/>
        <c:lblAlgn val="ctr"/>
        <c:lblOffset val="100"/>
        <c:noMultiLvlLbl val="0"/>
      </c:catAx>
      <c:valAx>
        <c:axId val="83552896"/>
        <c:scaling>
          <c:orientation val="minMax"/>
          <c:max val="80"/>
        </c:scaling>
        <c:delete val="0"/>
        <c:axPos val="l"/>
        <c:title>
          <c:tx>
            <c:rich>
              <a:bodyPr/>
              <a:lstStyle/>
              <a:p>
                <a:pPr>
                  <a:defRPr sz="800" b="0"/>
                </a:pPr>
                <a:r>
                  <a:rPr lang="fi-FI" sz="800" b="0"/>
                  <a:t>Signal/BAckground</a:t>
                </a:r>
              </a:p>
            </c:rich>
          </c:tx>
          <c:layout>
            <c:manualLayout>
              <c:xMode val="edge"/>
              <c:yMode val="edge"/>
              <c:x val="5.75545155143572E-3"/>
              <c:y val="0.15565971975788101"/>
            </c:manualLayout>
          </c:layout>
          <c:overlay val="0"/>
        </c:title>
        <c:numFmt formatCode="0" sourceLinked="1"/>
        <c:majorTickMark val="out"/>
        <c:minorTickMark val="none"/>
        <c:tickLblPos val="nextTo"/>
        <c:txPr>
          <a:bodyPr/>
          <a:lstStyle/>
          <a:p>
            <a:pPr>
              <a:defRPr sz="800"/>
            </a:pPr>
            <a:endParaRPr lang="en-US"/>
          </a:p>
        </c:txPr>
        <c:crossAx val="83551360"/>
        <c:crosses val="autoZero"/>
        <c:crossBetween val="between"/>
        <c:majorUnit val="20"/>
      </c:valAx>
    </c:plotArea>
    <c:legend>
      <c:legendPos val="r"/>
      <c:layout>
        <c:manualLayout>
          <c:xMode val="edge"/>
          <c:yMode val="edge"/>
          <c:x val="0.81805241335024104"/>
          <c:y val="0.17181447616190601"/>
          <c:w val="0.12401845961816201"/>
          <c:h val="0.29141895493859299"/>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fi-FI" sz="1000" b="0" dirty="0"/>
              <a:t>C) LC-CA125</a:t>
            </a:r>
          </a:p>
        </c:rich>
      </c:tx>
      <c:overlay val="0"/>
    </c:title>
    <c:autoTitleDeleted val="0"/>
    <c:plotArea>
      <c:layout>
        <c:manualLayout>
          <c:layoutTarget val="inner"/>
          <c:xMode val="edge"/>
          <c:yMode val="edge"/>
          <c:x val="7.7560262963336069E-2"/>
          <c:y val="0.14678155917678101"/>
          <c:w val="0.91962596739794877"/>
          <c:h val="0.70368358183439506"/>
        </c:manualLayout>
      </c:layout>
      <c:barChart>
        <c:barDir val="col"/>
        <c:grouping val="clustered"/>
        <c:varyColors val="0"/>
        <c:ser>
          <c:idx val="0"/>
          <c:order val="0"/>
          <c:tx>
            <c:strRef>
              <c:f>'CA125-Lecin NP '!$C$181</c:f>
              <c:strCache>
                <c:ptCount val="1"/>
                <c:pt idx="0">
                  <c:v>5U/ml</c:v>
                </c:pt>
              </c:strCache>
            </c:strRef>
          </c:tx>
          <c:spPr>
            <a:solidFill>
              <a:schemeClr val="tx1">
                <a:lumMod val="50000"/>
                <a:lumOff val="50000"/>
              </a:schemeClr>
            </a:solidFill>
          </c:spPr>
          <c:invertIfNegative val="0"/>
          <c:cat>
            <c:strRef>
              <c:f>'CA125-Lecin NP '!$D$180:$S$180</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'!$D$181:$S$181</c:f>
              <c:numCache>
                <c:formatCode>0</c:formatCode>
                <c:ptCount val="16"/>
                <c:pt idx="0">
                  <c:v>1.2110682110682109</c:v>
                </c:pt>
                <c:pt idx="1">
                  <c:v>1.200962695547533</c:v>
                </c:pt>
                <c:pt idx="2">
                  <c:v>1.1759615224591009</c:v>
                </c:pt>
                <c:pt idx="3">
                  <c:v>1.6015625</c:v>
                </c:pt>
                <c:pt idx="4">
                  <c:v>3.77491429246956</c:v>
                </c:pt>
                <c:pt idx="5">
                  <c:v>1.3145622525296961</c:v>
                </c:pt>
                <c:pt idx="6">
                  <c:v>0.68352450469238801</c:v>
                </c:pt>
                <c:pt idx="7">
                  <c:v>1.291142137788968</c:v>
                </c:pt>
                <c:pt idx="8">
                  <c:v>0.67803837953091695</c:v>
                </c:pt>
                <c:pt idx="9">
                  <c:v>1.1279567470150931</c:v>
                </c:pt>
                <c:pt idx="10">
                  <c:v>2.1150278293135432</c:v>
                </c:pt>
                <c:pt idx="11">
                  <c:v>0.94653550042771595</c:v>
                </c:pt>
                <c:pt idx="12">
                  <c:v>1.084604715672677</c:v>
                </c:pt>
                <c:pt idx="13">
                  <c:v>1.0078206048998479</c:v>
                </c:pt>
                <c:pt idx="14">
                  <c:v>1.1200000000000001</c:v>
                </c:pt>
                <c:pt idx="15">
                  <c:v>1.033120167987019</c:v>
                </c:pt>
              </c:numCache>
            </c:numRef>
          </c:val>
          <c:extLst>
            <c:ext xmlns:c16="http://schemas.microsoft.com/office/drawing/2014/chart" uri="{C3380CC4-5D6E-409C-BE32-E72D297353CC}">
              <c16:uniqueId val="{00000000-FB9F-46DE-83B3-A9C4923529A2}"/>
            </c:ext>
          </c:extLst>
        </c:ser>
        <c:ser>
          <c:idx val="1"/>
          <c:order val="1"/>
          <c:tx>
            <c:strRef>
              <c:f>'CA125-Lecin NP '!$C$182</c:f>
              <c:strCache>
                <c:ptCount val="1"/>
                <c:pt idx="0">
                  <c:v>50U/ml</c:v>
                </c:pt>
              </c:strCache>
            </c:strRef>
          </c:tx>
          <c:spPr>
            <a:pattFill prst="ltUpDiag">
              <a:fgClr>
                <a:schemeClr val="tx1"/>
              </a:fgClr>
              <a:bgClr>
                <a:schemeClr val="bg1"/>
              </a:bgClr>
            </a:pattFill>
            <a:ln w="6350">
              <a:solidFill>
                <a:schemeClr val="tx1"/>
              </a:solidFill>
            </a:ln>
          </c:spPr>
          <c:invertIfNegative val="0"/>
          <c:cat>
            <c:strRef>
              <c:f>'CA125-Lecin NP '!$D$180:$S$180</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'!$D$182:$S$182</c:f>
              <c:numCache>
                <c:formatCode>0</c:formatCode>
                <c:ptCount val="16"/>
                <c:pt idx="0">
                  <c:v>1.113256113256113</c:v>
                </c:pt>
                <c:pt idx="1">
                  <c:v>1.1588447653429601</c:v>
                </c:pt>
                <c:pt idx="2">
                  <c:v>1.4718325095278511</c:v>
                </c:pt>
                <c:pt idx="3">
                  <c:v>1.7421875</c:v>
                </c:pt>
                <c:pt idx="4">
                  <c:v>29.896205225203921</c:v>
                </c:pt>
                <c:pt idx="5">
                  <c:v>1.1517817861856581</c:v>
                </c:pt>
                <c:pt idx="6">
                  <c:v>0.72732012513034405</c:v>
                </c:pt>
                <c:pt idx="7">
                  <c:v>2.762302586404211</c:v>
                </c:pt>
                <c:pt idx="8">
                  <c:v>0.85318306427048396</c:v>
                </c:pt>
                <c:pt idx="9">
                  <c:v>1.2224975595104</c:v>
                </c:pt>
                <c:pt idx="10">
                  <c:v>17.833024118738411</c:v>
                </c:pt>
                <c:pt idx="11">
                  <c:v>0.75876817792985496</c:v>
                </c:pt>
                <c:pt idx="12">
                  <c:v>0.98936662043458201</c:v>
                </c:pt>
                <c:pt idx="13">
                  <c:v>0.87694517596360999</c:v>
                </c:pt>
                <c:pt idx="14">
                  <c:v>3.970752688172043</c:v>
                </c:pt>
                <c:pt idx="15">
                  <c:v>0.99274601508065297</c:v>
                </c:pt>
              </c:numCache>
            </c:numRef>
          </c:val>
          <c:extLst>
            <c:ext xmlns:c16="http://schemas.microsoft.com/office/drawing/2014/chart" uri="{C3380CC4-5D6E-409C-BE32-E72D297353CC}">
              <c16:uniqueId val="{00000001-FB9F-46DE-83B3-A9C4923529A2}"/>
            </c:ext>
          </c:extLst>
        </c:ser>
        <c:ser>
          <c:idx val="2"/>
          <c:order val="2"/>
          <c:tx>
            <c:strRef>
              <c:f>'CA125-Lecin NP '!$C$183</c:f>
              <c:strCache>
                <c:ptCount val="1"/>
                <c:pt idx="0">
                  <c:v>100U/ml</c:v>
                </c:pt>
              </c:strCache>
            </c:strRef>
          </c:tx>
          <c:spPr>
            <a:solidFill>
              <a:schemeClr val="tx1"/>
            </a:solidFill>
          </c:spPr>
          <c:invertIfNegative val="0"/>
          <c:cat>
            <c:strRef>
              <c:f>'CA125-Lecin NP '!$D$180:$S$180</c:f>
              <c:strCache>
                <c:ptCount val="16"/>
                <c:pt idx="0">
                  <c:v>MGL</c:v>
                </c:pt>
                <c:pt idx="1">
                  <c:v>DC-SIGN</c:v>
                </c:pt>
                <c:pt idx="2">
                  <c:v>PHA-E</c:v>
                </c:pt>
                <c:pt idx="3">
                  <c:v>SBA</c:v>
                </c:pt>
                <c:pt idx="4">
                  <c:v>WGA</c:v>
                </c:pt>
                <c:pt idx="5">
                  <c:v>SNA</c:v>
                </c:pt>
                <c:pt idx="6">
                  <c:v>PNA</c:v>
                </c:pt>
                <c:pt idx="7">
                  <c:v>WFA</c:v>
                </c:pt>
                <c:pt idx="8">
                  <c:v>PSA</c:v>
                </c:pt>
                <c:pt idx="9">
                  <c:v>VVL</c:v>
                </c:pt>
                <c:pt idx="10">
                  <c:v>RCA</c:v>
                </c:pt>
                <c:pt idx="11">
                  <c:v>AAL</c:v>
                </c:pt>
                <c:pt idx="12">
                  <c:v>TJA</c:v>
                </c:pt>
                <c:pt idx="13">
                  <c:v>MAA</c:v>
                </c:pt>
                <c:pt idx="14">
                  <c:v>UEA</c:v>
                </c:pt>
                <c:pt idx="15">
                  <c:v>HPA</c:v>
                </c:pt>
              </c:strCache>
            </c:strRef>
          </c:cat>
          <c:val>
            <c:numRef>
              <c:f>'CA125-Lecin NP '!$D$183:$S$183</c:f>
              <c:numCache>
                <c:formatCode>0</c:formatCode>
                <c:ptCount val="16"/>
                <c:pt idx="0">
                  <c:v>1.3796653796653799</c:v>
                </c:pt>
                <c:pt idx="1">
                  <c:v>1.021660649819494</c:v>
                </c:pt>
                <c:pt idx="2">
                  <c:v>1.110007156290046</c:v>
                </c:pt>
                <c:pt idx="3">
                  <c:v>0.796875</c:v>
                </c:pt>
                <c:pt idx="4">
                  <c:v>54.343302990897271</c:v>
                </c:pt>
                <c:pt idx="5">
                  <c:v>1.193576770787506</c:v>
                </c:pt>
                <c:pt idx="6">
                  <c:v>0.78206465067778896</c:v>
                </c:pt>
                <c:pt idx="7">
                  <c:v>5.0248340581368689</c:v>
                </c:pt>
                <c:pt idx="8">
                  <c:v>1.1769722814498931</c:v>
                </c:pt>
                <c:pt idx="9">
                  <c:v>1.0729894120297361</c:v>
                </c:pt>
                <c:pt idx="10">
                  <c:v>31.679499072356219</c:v>
                </c:pt>
                <c:pt idx="11">
                  <c:v>1.2991873396065019</c:v>
                </c:pt>
                <c:pt idx="12">
                  <c:v>1.073046694405918</c:v>
                </c:pt>
                <c:pt idx="13">
                  <c:v>0.96995451280823597</c:v>
                </c:pt>
                <c:pt idx="14">
                  <c:v>6.9705376344086023</c:v>
                </c:pt>
                <c:pt idx="15">
                  <c:v>3.2599980910566</c:v>
                </c:pt>
              </c:numCache>
            </c:numRef>
          </c:val>
          <c:extLst>
            <c:ext xmlns:c16="http://schemas.microsoft.com/office/drawing/2014/chart" uri="{C3380CC4-5D6E-409C-BE32-E72D297353CC}">
              <c16:uniqueId val="{00000002-FB9F-46DE-83B3-A9C4923529A2}"/>
            </c:ext>
          </c:extLst>
        </c:ser>
        <c:dLbls>
          <c:showLegendKey val="0"/>
          <c:showVal val="0"/>
          <c:showCatName val="0"/>
          <c:showSerName val="0"/>
          <c:showPercent val="0"/>
          <c:showBubbleSize val="0"/>
        </c:dLbls>
        <c:gapWidth val="150"/>
        <c:axId val="85354368"/>
        <c:axId val="85355904"/>
      </c:barChart>
      <c:catAx>
        <c:axId val="85354368"/>
        <c:scaling>
          <c:orientation val="minMax"/>
        </c:scaling>
        <c:delete val="0"/>
        <c:axPos val="b"/>
        <c:numFmt formatCode="General" sourceLinked="0"/>
        <c:majorTickMark val="none"/>
        <c:minorTickMark val="none"/>
        <c:tickLblPos val="nextTo"/>
        <c:txPr>
          <a:bodyPr/>
          <a:lstStyle/>
          <a:p>
            <a:pPr>
              <a:defRPr sz="600"/>
            </a:pPr>
            <a:endParaRPr lang="en-US"/>
          </a:p>
        </c:txPr>
        <c:crossAx val="85355904"/>
        <c:crosses val="autoZero"/>
        <c:auto val="1"/>
        <c:lblAlgn val="ctr"/>
        <c:lblOffset val="100"/>
        <c:noMultiLvlLbl val="0"/>
      </c:catAx>
      <c:valAx>
        <c:axId val="85355904"/>
        <c:scaling>
          <c:orientation val="minMax"/>
          <c:max val="80"/>
          <c:min val="0"/>
        </c:scaling>
        <c:delete val="0"/>
        <c:axPos val="l"/>
        <c:title>
          <c:tx>
            <c:rich>
              <a:bodyPr/>
              <a:lstStyle/>
              <a:p>
                <a:pPr>
                  <a:defRPr sz="800" b="0"/>
                </a:pPr>
                <a:r>
                  <a:rPr lang="fi-FI" sz="800" b="0"/>
                  <a:t>Signal/Background</a:t>
                </a:r>
              </a:p>
            </c:rich>
          </c:tx>
          <c:layout>
            <c:manualLayout>
              <c:xMode val="edge"/>
              <c:yMode val="edge"/>
              <c:x val="5.75545155143572E-3"/>
              <c:y val="0.137114210830486"/>
            </c:manualLayout>
          </c:layout>
          <c:overlay val="0"/>
        </c:title>
        <c:numFmt formatCode="0" sourceLinked="1"/>
        <c:majorTickMark val="out"/>
        <c:minorTickMark val="none"/>
        <c:tickLblPos val="nextTo"/>
        <c:txPr>
          <a:bodyPr/>
          <a:lstStyle/>
          <a:p>
            <a:pPr>
              <a:defRPr sz="800"/>
            </a:pPr>
            <a:endParaRPr lang="en-US"/>
          </a:p>
        </c:txPr>
        <c:crossAx val="85354368"/>
        <c:crosses val="autoZero"/>
        <c:crossBetween val="between"/>
        <c:majorUnit val="20"/>
      </c:valAx>
    </c:plotArea>
    <c:legend>
      <c:legendPos val="r"/>
      <c:layout>
        <c:manualLayout>
          <c:xMode val="edge"/>
          <c:yMode val="edge"/>
          <c:x val="0.81965612427176504"/>
          <c:y val="0.201246480686086"/>
          <c:w val="0.13107323228991699"/>
          <c:h val="0.28498334850177098"/>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805925465114"/>
          <c:y val="7.9409782149761896E-2"/>
          <c:w val="0.73301545306335503"/>
          <c:h val="0.742657832164206"/>
        </c:manualLayout>
      </c:layout>
      <c:scatterChart>
        <c:scatterStyle val="lineMarker"/>
        <c:varyColors val="0"/>
        <c:ser>
          <c:idx val="0"/>
          <c:order val="0"/>
          <c:tx>
            <c:strRef>
              <c:f>'CA125 MGL Fc NP'!$AE$17</c:f>
              <c:strCache>
                <c:ptCount val="1"/>
                <c:pt idx="0">
                  <c:v>OvCa-CA125</c:v>
                </c:pt>
              </c:strCache>
            </c:strRef>
          </c:tx>
          <c:spPr>
            <a:ln w="19050">
              <a:solidFill>
                <a:schemeClr val="tx1"/>
              </a:solidFill>
            </a:ln>
          </c:spPr>
          <c:marker>
            <c:symbol val="none"/>
          </c:marker>
          <c:errBars>
            <c:errDir val="y"/>
            <c:errBarType val="both"/>
            <c:errValType val="cust"/>
            <c:noEndCap val="0"/>
            <c:plus>
              <c:numRef>
                <c:f>'CA125 MGL Fc NP'!$AH$18:$AH$25</c:f>
                <c:numCache>
                  <c:formatCode>General</c:formatCode>
                  <c:ptCount val="8"/>
                  <c:pt idx="0">
                    <c:v>0.44066649823264498</c:v>
                  </c:pt>
                  <c:pt idx="1">
                    <c:v>2.5185658874369681</c:v>
                  </c:pt>
                  <c:pt idx="2">
                    <c:v>3.266347663734281</c:v>
                  </c:pt>
                  <c:pt idx="3">
                    <c:v>20.750260294827122</c:v>
                  </c:pt>
                  <c:pt idx="4">
                    <c:v>36.816170783688733</c:v>
                  </c:pt>
                  <c:pt idx="5">
                    <c:v>23.93332860623574</c:v>
                  </c:pt>
                  <c:pt idx="6">
                    <c:v>46.008137944675028</c:v>
                  </c:pt>
                  <c:pt idx="7">
                    <c:v>76.899921363638271</c:v>
                  </c:pt>
                </c:numCache>
              </c:numRef>
            </c:plus>
            <c:minus>
              <c:numRef>
                <c:f>'CA125 MGL Fc NP'!$AH$18:$AH$25</c:f>
                <c:numCache>
                  <c:formatCode>General</c:formatCode>
                  <c:ptCount val="8"/>
                  <c:pt idx="0">
                    <c:v>0.44066649823264498</c:v>
                  </c:pt>
                  <c:pt idx="1">
                    <c:v>2.5185658874369681</c:v>
                  </c:pt>
                  <c:pt idx="2">
                    <c:v>3.266347663734281</c:v>
                  </c:pt>
                  <c:pt idx="3">
                    <c:v>20.750260294827122</c:v>
                  </c:pt>
                  <c:pt idx="4">
                    <c:v>36.816170783688733</c:v>
                  </c:pt>
                  <c:pt idx="5">
                    <c:v>23.93332860623574</c:v>
                  </c:pt>
                  <c:pt idx="6">
                    <c:v>46.008137944675028</c:v>
                  </c:pt>
                  <c:pt idx="7">
                    <c:v>76.899921363638271</c:v>
                  </c:pt>
                </c:numCache>
              </c:numRef>
            </c:minus>
          </c:errBars>
          <c:errBars>
            <c:errDir val="x"/>
            <c:errBarType val="both"/>
            <c:errValType val="fixedVal"/>
            <c:noEndCap val="0"/>
            <c:val val="1"/>
          </c:errBars>
          <c:xVal>
            <c:numRef>
              <c:f>'CA125 MGL Fc NP'!$AD$18:$AD$25</c:f>
              <c:numCache>
                <c:formatCode>General</c:formatCode>
                <c:ptCount val="8"/>
                <c:pt idx="0">
                  <c:v>2</c:v>
                </c:pt>
                <c:pt idx="1">
                  <c:v>5</c:v>
                </c:pt>
                <c:pt idx="2">
                  <c:v>10</c:v>
                </c:pt>
                <c:pt idx="3">
                  <c:v>50</c:v>
                </c:pt>
                <c:pt idx="4">
                  <c:v>100</c:v>
                </c:pt>
                <c:pt idx="5">
                  <c:v>500</c:v>
                </c:pt>
                <c:pt idx="6">
                  <c:v>1000</c:v>
                </c:pt>
                <c:pt idx="7">
                  <c:v>2000</c:v>
                </c:pt>
              </c:numCache>
            </c:numRef>
          </c:xVal>
          <c:yVal>
            <c:numRef>
              <c:f>'CA125 MGL Fc NP'!$AE$18:$AE$25</c:f>
              <c:numCache>
                <c:formatCode>0</c:formatCode>
                <c:ptCount val="8"/>
                <c:pt idx="0">
                  <c:v>5.4684654332002012</c:v>
                </c:pt>
                <c:pt idx="1">
                  <c:v>14.132971121200351</c:v>
                </c:pt>
                <c:pt idx="2">
                  <c:v>23.122626498395171</c:v>
                </c:pt>
                <c:pt idx="3">
                  <c:v>102.1993319533817</c:v>
                </c:pt>
                <c:pt idx="4">
                  <c:v>207.31355307248589</c:v>
                </c:pt>
                <c:pt idx="5">
                  <c:v>673.60725124255305</c:v>
                </c:pt>
                <c:pt idx="6">
                  <c:v>969.84746443361905</c:v>
                </c:pt>
                <c:pt idx="7">
                  <c:v>1250.130459136938</c:v>
                </c:pt>
              </c:numCache>
            </c:numRef>
          </c:yVal>
          <c:smooth val="0"/>
          <c:extLst>
            <c:ext xmlns:c16="http://schemas.microsoft.com/office/drawing/2014/chart" uri="{C3380CC4-5D6E-409C-BE32-E72D297353CC}">
              <c16:uniqueId val="{00000000-E886-415E-B642-DF0FB0FBEA04}"/>
            </c:ext>
          </c:extLst>
        </c:ser>
        <c:ser>
          <c:idx val="1"/>
          <c:order val="1"/>
          <c:tx>
            <c:strRef>
              <c:f>'CA125 MGL Fc NP'!$AF$17</c:f>
              <c:strCache>
                <c:ptCount val="1"/>
                <c:pt idx="0">
                  <c:v>LC-CA125</c:v>
                </c:pt>
              </c:strCache>
            </c:strRef>
          </c:tx>
          <c:spPr>
            <a:ln w="19050">
              <a:solidFill>
                <a:schemeClr val="tx1"/>
              </a:solidFill>
              <a:prstDash val="sysDot"/>
            </a:ln>
          </c:spPr>
          <c:marker>
            <c:symbol val="none"/>
          </c:marker>
          <c:errBars>
            <c:errDir val="y"/>
            <c:errBarType val="both"/>
            <c:errValType val="cust"/>
            <c:noEndCap val="0"/>
            <c:plus>
              <c:numRef>
                <c:f>'CA125 MGL Fc NP'!$AI$18:$AI$25</c:f>
                <c:numCache>
                  <c:formatCode>General</c:formatCode>
                  <c:ptCount val="8"/>
                  <c:pt idx="0">
                    <c:v>0.14490692378900899</c:v>
                  </c:pt>
                  <c:pt idx="1">
                    <c:v>7.3209560268277102E-2</c:v>
                  </c:pt>
                  <c:pt idx="2">
                    <c:v>8.63654660066977E-2</c:v>
                  </c:pt>
                  <c:pt idx="3">
                    <c:v>0.25488081854954803</c:v>
                  </c:pt>
                  <c:pt idx="4">
                    <c:v>0.28188227666027099</c:v>
                  </c:pt>
                  <c:pt idx="5">
                    <c:v>0.28707248371914301</c:v>
                  </c:pt>
                  <c:pt idx="6">
                    <c:v>0.91039350377829198</c:v>
                  </c:pt>
                  <c:pt idx="7">
                    <c:v>0.56267026156450095</c:v>
                  </c:pt>
                </c:numCache>
              </c:numRef>
            </c:plus>
            <c:minus>
              <c:numRef>
                <c:f>'CA125 MGL Fc NP'!$AI$18:$AI$25</c:f>
                <c:numCache>
                  <c:formatCode>General</c:formatCode>
                  <c:ptCount val="8"/>
                  <c:pt idx="0">
                    <c:v>0.14490692378900899</c:v>
                  </c:pt>
                  <c:pt idx="1">
                    <c:v>7.3209560268277102E-2</c:v>
                  </c:pt>
                  <c:pt idx="2">
                    <c:v>8.63654660066977E-2</c:v>
                  </c:pt>
                  <c:pt idx="3">
                    <c:v>0.25488081854954803</c:v>
                  </c:pt>
                  <c:pt idx="4">
                    <c:v>0.28188227666027099</c:v>
                  </c:pt>
                  <c:pt idx="5">
                    <c:v>0.28707248371914301</c:v>
                  </c:pt>
                  <c:pt idx="6">
                    <c:v>0.91039350377829198</c:v>
                  </c:pt>
                  <c:pt idx="7">
                    <c:v>0.56267026156450095</c:v>
                  </c:pt>
                </c:numCache>
              </c:numRef>
            </c:minus>
          </c:errBars>
          <c:errBars>
            <c:errDir val="x"/>
            <c:errBarType val="both"/>
            <c:errValType val="fixedVal"/>
            <c:noEndCap val="0"/>
            <c:val val="1"/>
          </c:errBars>
          <c:xVal>
            <c:numRef>
              <c:f>'CA125 MGL Fc NP'!$AD$18:$AD$25</c:f>
              <c:numCache>
                <c:formatCode>General</c:formatCode>
                <c:ptCount val="8"/>
                <c:pt idx="0">
                  <c:v>2</c:v>
                </c:pt>
                <c:pt idx="1">
                  <c:v>5</c:v>
                </c:pt>
                <c:pt idx="2">
                  <c:v>10</c:v>
                </c:pt>
                <c:pt idx="3">
                  <c:v>50</c:v>
                </c:pt>
                <c:pt idx="4">
                  <c:v>100</c:v>
                </c:pt>
                <c:pt idx="5">
                  <c:v>500</c:v>
                </c:pt>
                <c:pt idx="6">
                  <c:v>1000</c:v>
                </c:pt>
                <c:pt idx="7">
                  <c:v>2000</c:v>
                </c:pt>
              </c:numCache>
            </c:numRef>
          </c:xVal>
          <c:yVal>
            <c:numRef>
              <c:f>'CA125 MGL Fc NP'!$AF$18:$AF$25</c:f>
              <c:numCache>
                <c:formatCode>0</c:formatCode>
                <c:ptCount val="8"/>
                <c:pt idx="0">
                  <c:v>1.1088149029882359</c:v>
                </c:pt>
                <c:pt idx="1">
                  <c:v>1.224442646080369</c:v>
                </c:pt>
                <c:pt idx="2">
                  <c:v>1.102217325171678</c:v>
                </c:pt>
                <c:pt idx="3">
                  <c:v>1.523832432426476</c:v>
                </c:pt>
                <c:pt idx="4">
                  <c:v>2.0903736723619728</c:v>
                </c:pt>
                <c:pt idx="5">
                  <c:v>5.50950268561611</c:v>
                </c:pt>
                <c:pt idx="6">
                  <c:v>8.2046185831976555</c:v>
                </c:pt>
                <c:pt idx="7">
                  <c:v>13.41076894282017</c:v>
                </c:pt>
              </c:numCache>
            </c:numRef>
          </c:yVal>
          <c:smooth val="0"/>
          <c:extLst>
            <c:ext xmlns:c16="http://schemas.microsoft.com/office/drawing/2014/chart" uri="{C3380CC4-5D6E-409C-BE32-E72D297353CC}">
              <c16:uniqueId val="{00000001-E886-415E-B642-DF0FB0FBEA04}"/>
            </c:ext>
          </c:extLst>
        </c:ser>
        <c:ser>
          <c:idx val="2"/>
          <c:order val="2"/>
          <c:tx>
            <c:strRef>
              <c:f>'CA125 MGL Fc NP'!$AG$17</c:f>
              <c:strCache>
                <c:ptCount val="1"/>
                <c:pt idx="0">
                  <c:v>Pla-CA125</c:v>
                </c:pt>
              </c:strCache>
            </c:strRef>
          </c:tx>
          <c:spPr>
            <a:ln w="19050">
              <a:solidFill>
                <a:schemeClr val="tx1"/>
              </a:solidFill>
              <a:prstDash val="dashDot"/>
            </a:ln>
          </c:spPr>
          <c:marker>
            <c:symbol val="none"/>
          </c:marker>
          <c:errBars>
            <c:errDir val="y"/>
            <c:errBarType val="both"/>
            <c:errValType val="cust"/>
            <c:noEndCap val="0"/>
            <c:plus>
              <c:numRef>
                <c:f>'CA125 MGL Fc NP'!$AJ$18:$AJ$25</c:f>
                <c:numCache>
                  <c:formatCode>General</c:formatCode>
                  <c:ptCount val="8"/>
                  <c:pt idx="0">
                    <c:v>0.30994921646580698</c:v>
                  </c:pt>
                  <c:pt idx="1">
                    <c:v>0.26605947671055702</c:v>
                  </c:pt>
                  <c:pt idx="2">
                    <c:v>0.51824664244263796</c:v>
                  </c:pt>
                  <c:pt idx="3">
                    <c:v>0.43292062221710198</c:v>
                  </c:pt>
                  <c:pt idx="4">
                    <c:v>1.4117719994123581</c:v>
                  </c:pt>
                  <c:pt idx="5">
                    <c:v>6.0207013085466459</c:v>
                  </c:pt>
                  <c:pt idx="6">
                    <c:v>8.1115901506492243</c:v>
                  </c:pt>
                  <c:pt idx="7">
                    <c:v>5.3680346791629878</c:v>
                  </c:pt>
                </c:numCache>
              </c:numRef>
            </c:plus>
            <c:minus>
              <c:numRef>
                <c:f>'CA125 MGL Fc NP'!$AJ$18:$AJ$25</c:f>
                <c:numCache>
                  <c:formatCode>General</c:formatCode>
                  <c:ptCount val="8"/>
                  <c:pt idx="0">
                    <c:v>0.30994921646580698</c:v>
                  </c:pt>
                  <c:pt idx="1">
                    <c:v>0.26605947671055702</c:v>
                  </c:pt>
                  <c:pt idx="2">
                    <c:v>0.51824664244263796</c:v>
                  </c:pt>
                  <c:pt idx="3">
                    <c:v>0.43292062221710198</c:v>
                  </c:pt>
                  <c:pt idx="4">
                    <c:v>1.4117719994123581</c:v>
                  </c:pt>
                  <c:pt idx="5">
                    <c:v>6.0207013085466459</c:v>
                  </c:pt>
                  <c:pt idx="6">
                    <c:v>8.1115901506492243</c:v>
                  </c:pt>
                  <c:pt idx="7">
                    <c:v>5.3680346791629878</c:v>
                  </c:pt>
                </c:numCache>
              </c:numRef>
            </c:minus>
          </c:errBars>
          <c:errBars>
            <c:errDir val="x"/>
            <c:errBarType val="both"/>
            <c:errValType val="fixedVal"/>
            <c:noEndCap val="0"/>
            <c:val val="1"/>
          </c:errBars>
          <c:xVal>
            <c:numRef>
              <c:f>'CA125 MGL Fc NP'!$AD$18:$AD$25</c:f>
              <c:numCache>
                <c:formatCode>General</c:formatCode>
                <c:ptCount val="8"/>
                <c:pt idx="0">
                  <c:v>2</c:v>
                </c:pt>
                <c:pt idx="1">
                  <c:v>5</c:v>
                </c:pt>
                <c:pt idx="2">
                  <c:v>10</c:v>
                </c:pt>
                <c:pt idx="3">
                  <c:v>50</c:v>
                </c:pt>
                <c:pt idx="4">
                  <c:v>100</c:v>
                </c:pt>
                <c:pt idx="5">
                  <c:v>500</c:v>
                </c:pt>
                <c:pt idx="6">
                  <c:v>1000</c:v>
                </c:pt>
                <c:pt idx="7">
                  <c:v>2000</c:v>
                </c:pt>
              </c:numCache>
            </c:numRef>
          </c:xVal>
          <c:yVal>
            <c:numRef>
              <c:f>'CA125 MGL Fc NP'!$AG$18:$AG$25</c:f>
              <c:numCache>
                <c:formatCode>0</c:formatCode>
                <c:ptCount val="8"/>
                <c:pt idx="0">
                  <c:v>1.5171738930143219</c:v>
                </c:pt>
                <c:pt idx="1">
                  <c:v>2.1661090372550031</c:v>
                </c:pt>
                <c:pt idx="2">
                  <c:v>3.2756617665976879</c:v>
                </c:pt>
                <c:pt idx="3">
                  <c:v>9.8507209913956899</c:v>
                </c:pt>
                <c:pt idx="4">
                  <c:v>21.287876620965172</c:v>
                </c:pt>
                <c:pt idx="5">
                  <c:v>92.645255742128356</c:v>
                </c:pt>
                <c:pt idx="6">
                  <c:v>157.32109470280571</c:v>
                </c:pt>
                <c:pt idx="7">
                  <c:v>255.50921853115599</c:v>
                </c:pt>
              </c:numCache>
            </c:numRef>
          </c:yVal>
          <c:smooth val="0"/>
          <c:extLst>
            <c:ext xmlns:c16="http://schemas.microsoft.com/office/drawing/2014/chart" uri="{C3380CC4-5D6E-409C-BE32-E72D297353CC}">
              <c16:uniqueId val="{00000002-E886-415E-B642-DF0FB0FBEA04}"/>
            </c:ext>
          </c:extLst>
        </c:ser>
        <c:dLbls>
          <c:showLegendKey val="0"/>
          <c:showVal val="0"/>
          <c:showCatName val="0"/>
          <c:showSerName val="0"/>
          <c:showPercent val="0"/>
          <c:showBubbleSize val="0"/>
        </c:dLbls>
        <c:axId val="45649920"/>
        <c:axId val="45651840"/>
      </c:scatterChart>
      <c:valAx>
        <c:axId val="45649920"/>
        <c:scaling>
          <c:orientation val="minMax"/>
          <c:max val="2000"/>
        </c:scaling>
        <c:delete val="0"/>
        <c:axPos val="b"/>
        <c:title>
          <c:tx>
            <c:rich>
              <a:bodyPr/>
              <a:lstStyle/>
              <a:p>
                <a:pPr>
                  <a:defRPr b="0"/>
                </a:pPr>
                <a:r>
                  <a:rPr lang="fi-FI" b="0" dirty="0"/>
                  <a:t>CA125 (U/ml)</a:t>
                </a:r>
              </a:p>
            </c:rich>
          </c:tx>
          <c:layout>
            <c:manualLayout>
              <c:xMode val="edge"/>
              <c:yMode val="edge"/>
              <c:x val="0.47026719253416299"/>
              <c:y val="0.90335808133740103"/>
            </c:manualLayout>
          </c:layout>
          <c:overlay val="0"/>
        </c:title>
        <c:numFmt formatCode="General" sourceLinked="1"/>
        <c:majorTickMark val="out"/>
        <c:minorTickMark val="none"/>
        <c:tickLblPos val="nextTo"/>
        <c:txPr>
          <a:bodyPr/>
          <a:lstStyle/>
          <a:p>
            <a:pPr>
              <a:defRPr sz="800"/>
            </a:pPr>
            <a:endParaRPr lang="en-US"/>
          </a:p>
        </c:txPr>
        <c:crossAx val="45651840"/>
        <c:crosses val="autoZero"/>
        <c:crossBetween val="midCat"/>
      </c:valAx>
      <c:valAx>
        <c:axId val="45651840"/>
        <c:scaling>
          <c:orientation val="minMax"/>
        </c:scaling>
        <c:delete val="0"/>
        <c:axPos val="l"/>
        <c:title>
          <c:tx>
            <c:rich>
              <a:bodyPr/>
              <a:lstStyle/>
              <a:p>
                <a:pPr>
                  <a:defRPr b="0"/>
                </a:pPr>
                <a:r>
                  <a:rPr lang="fi-FI" b="0"/>
                  <a:t>Signal/Background</a:t>
                </a:r>
              </a:p>
            </c:rich>
          </c:tx>
          <c:overlay val="0"/>
        </c:title>
        <c:numFmt formatCode="0" sourceLinked="1"/>
        <c:majorTickMark val="out"/>
        <c:minorTickMark val="none"/>
        <c:tickLblPos val="nextTo"/>
        <c:txPr>
          <a:bodyPr/>
          <a:lstStyle/>
          <a:p>
            <a:pPr>
              <a:defRPr sz="800"/>
            </a:pPr>
            <a:endParaRPr lang="en-US"/>
          </a:p>
        </c:txPr>
        <c:crossAx val="45649920"/>
        <c:crosses val="autoZero"/>
        <c:crossBetween val="midCat"/>
      </c:valAx>
    </c:plotArea>
    <c:legend>
      <c:legendPos val="r"/>
      <c:layout>
        <c:manualLayout>
          <c:xMode val="edge"/>
          <c:yMode val="edge"/>
          <c:x val="0.226176096712768"/>
          <c:y val="0.11755406752938399"/>
          <c:w val="0.32482350749101102"/>
          <c:h val="0.18771963941230399"/>
        </c:manualLayout>
      </c:layout>
      <c:overlay val="0"/>
      <c:txPr>
        <a:bodyPr/>
        <a:lstStyle/>
        <a:p>
          <a:pPr>
            <a:defRPr sz="800"/>
          </a:pPr>
          <a:endParaRPr lang="en-US"/>
        </a:p>
      </c:txPr>
    </c:legend>
    <c:plotVisOnly val="1"/>
    <c:dispBlanksAs val="gap"/>
    <c:showDLblsOverMax val="0"/>
  </c:chart>
  <c:spPr>
    <a:ln>
      <a:solidFill>
        <a:sysClr val="window" lastClr="FFFFFF"/>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10/26/2016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10/26/2016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4000" b="1" dirty="0">
              <a:latin typeface="Arial" pitchFamily="34" charset="0"/>
              <a:cs typeface="Arial" pitchFamily="34" charset="0"/>
            </a:endParaRPr>
          </a:p>
          <a:p>
            <a:pPr marL="0" indent="0">
              <a:buFont typeface="Arial" charset="0"/>
              <a:buNone/>
              <a:defRPr/>
            </a:pPr>
            <a:r>
              <a:rPr lang="en-US" sz="8800" b="1">
                <a:latin typeface="Arial" pitchFamily="34" charset="0"/>
                <a:cs typeface="Arial" pitchFamily="34" charset="0"/>
              </a:rPr>
              <a:t>A Nanoparticle-Lectin Immunoassay </a:t>
            </a:r>
            <a:r>
              <a:rPr lang="en-US" sz="8800" b="1" dirty="0">
                <a:latin typeface="Arial" pitchFamily="34" charset="0"/>
                <a:cs typeface="Arial" pitchFamily="34" charset="0"/>
              </a:rPr>
              <a:t>Improves Discrimination of Serum CA125 from Malignant and Benign Sources </a:t>
            </a:r>
          </a:p>
          <a:p>
            <a:pPr marL="0" indent="0">
              <a:buFont typeface="Arial" charset="0"/>
              <a:buNone/>
              <a:defRPr/>
            </a:pPr>
            <a:endParaRPr lang="en-US" sz="7600" dirty="0">
              <a:latin typeface="Arial" pitchFamily="34" charset="0"/>
              <a:cs typeface="Arial" pitchFamily="34" charset="0"/>
            </a:endParaRPr>
          </a:p>
          <a:p>
            <a:pPr marL="0" indent="0">
              <a:buFont typeface="Arial" charset="0"/>
              <a:buNone/>
              <a:defRPr/>
            </a:pPr>
            <a:r>
              <a:rPr lang="en-US" sz="6800" dirty="0">
                <a:latin typeface="Arial" pitchFamily="34" charset="0"/>
                <a:cs typeface="Arial" pitchFamily="34" charset="0"/>
              </a:rPr>
              <a:t>K. Gidwani, K. </a:t>
            </a:r>
            <a:r>
              <a:rPr lang="en-US" sz="6800" dirty="0" err="1">
                <a:latin typeface="Arial" pitchFamily="34" charset="0"/>
                <a:cs typeface="Arial" pitchFamily="34" charset="0"/>
              </a:rPr>
              <a:t>Huhtinen</a:t>
            </a:r>
            <a:r>
              <a:rPr lang="en-US" sz="6800" dirty="0">
                <a:latin typeface="Arial" pitchFamily="34" charset="0"/>
                <a:cs typeface="Arial" pitchFamily="34" charset="0"/>
              </a:rPr>
              <a:t>, H. </a:t>
            </a:r>
            <a:r>
              <a:rPr lang="en-US" sz="6800" dirty="0" err="1">
                <a:latin typeface="Arial" pitchFamily="34" charset="0"/>
                <a:cs typeface="Arial" pitchFamily="34" charset="0"/>
              </a:rPr>
              <a:t>Kekki</a:t>
            </a:r>
            <a:r>
              <a:rPr lang="en-US" sz="6800" dirty="0">
                <a:latin typeface="Arial" pitchFamily="34" charset="0"/>
                <a:cs typeface="Arial" pitchFamily="34" charset="0"/>
              </a:rPr>
              <a:t>, S. van Vliet, </a:t>
            </a:r>
          </a:p>
          <a:p>
            <a:pPr marL="0" indent="0">
              <a:buFont typeface="Arial" charset="0"/>
              <a:buNone/>
              <a:defRPr/>
            </a:pPr>
            <a:r>
              <a:rPr lang="en-US" sz="6800" dirty="0">
                <a:latin typeface="Arial" pitchFamily="34" charset="0"/>
                <a:cs typeface="Arial" pitchFamily="34" charset="0"/>
              </a:rPr>
              <a:t>J. </a:t>
            </a:r>
            <a:r>
              <a:rPr lang="en-US" sz="6800" dirty="0" err="1">
                <a:latin typeface="Arial" pitchFamily="34" charset="0"/>
                <a:cs typeface="Arial" pitchFamily="34" charset="0"/>
              </a:rPr>
              <a:t>Hynninen</a:t>
            </a:r>
            <a:r>
              <a:rPr lang="en-US" sz="6800" dirty="0">
                <a:latin typeface="Arial" pitchFamily="34" charset="0"/>
                <a:cs typeface="Arial" pitchFamily="34" charset="0"/>
              </a:rPr>
              <a:t>, N. </a:t>
            </a:r>
            <a:r>
              <a:rPr lang="en-US" sz="6800" dirty="0" err="1">
                <a:latin typeface="Arial" pitchFamily="34" charset="0"/>
                <a:cs typeface="Arial" pitchFamily="34" charset="0"/>
              </a:rPr>
              <a:t>Koivuviita</a:t>
            </a:r>
            <a:r>
              <a:rPr lang="en-US" sz="6800" dirty="0">
                <a:latin typeface="Arial" pitchFamily="34" charset="0"/>
                <a:cs typeface="Arial" pitchFamily="34" charset="0"/>
              </a:rPr>
              <a:t>, A. </a:t>
            </a:r>
            <a:r>
              <a:rPr lang="en-US" sz="6800" dirty="0" err="1">
                <a:latin typeface="Arial" pitchFamily="34" charset="0"/>
                <a:cs typeface="Arial" pitchFamily="34" charset="0"/>
              </a:rPr>
              <a:t>Perheentupa</a:t>
            </a:r>
            <a:r>
              <a:rPr lang="en-US" sz="6800" dirty="0">
                <a:latin typeface="Arial" pitchFamily="34" charset="0"/>
                <a:cs typeface="Arial" pitchFamily="34" charset="0"/>
              </a:rPr>
              <a:t>, </a:t>
            </a:r>
          </a:p>
          <a:p>
            <a:pPr marL="0" indent="0">
              <a:buFont typeface="Arial" charset="0"/>
              <a:buNone/>
              <a:defRPr/>
            </a:pPr>
            <a:r>
              <a:rPr lang="en-US" sz="6800" dirty="0">
                <a:latin typeface="Arial" pitchFamily="34" charset="0"/>
                <a:cs typeface="Arial" pitchFamily="34" charset="0"/>
              </a:rPr>
              <a:t>M. </a:t>
            </a:r>
            <a:r>
              <a:rPr lang="en-US" sz="6800" dirty="0" err="1">
                <a:latin typeface="Arial" pitchFamily="34" charset="0"/>
                <a:cs typeface="Arial" pitchFamily="34" charset="0"/>
              </a:rPr>
              <a:t>Poutanen</a:t>
            </a:r>
            <a:r>
              <a:rPr lang="en-US" sz="6800" dirty="0">
                <a:latin typeface="Arial" pitchFamily="34" charset="0"/>
                <a:cs typeface="Arial" pitchFamily="34" charset="0"/>
              </a:rPr>
              <a:t>, A. </a:t>
            </a:r>
            <a:r>
              <a:rPr lang="en-US" sz="6800" dirty="0" err="1">
                <a:latin typeface="Arial" pitchFamily="34" charset="0"/>
                <a:cs typeface="Arial" pitchFamily="34" charset="0"/>
              </a:rPr>
              <a:t>Auranen</a:t>
            </a:r>
            <a:r>
              <a:rPr lang="en-US" sz="6800" dirty="0">
                <a:latin typeface="Arial" pitchFamily="34" charset="0"/>
                <a:cs typeface="Arial" pitchFamily="34" charset="0"/>
              </a:rPr>
              <a:t>, S. </a:t>
            </a:r>
            <a:r>
              <a:rPr lang="en-US" sz="6800" dirty="0" err="1">
                <a:latin typeface="Arial" pitchFamily="34" charset="0"/>
                <a:cs typeface="Arial" pitchFamily="34" charset="0"/>
              </a:rPr>
              <a:t>Grenman</a:t>
            </a:r>
            <a:r>
              <a:rPr lang="en-US" sz="6800" dirty="0">
                <a:latin typeface="Arial" pitchFamily="34" charset="0"/>
                <a:cs typeface="Arial" pitchFamily="34" charset="0"/>
              </a:rPr>
              <a:t>, </a:t>
            </a:r>
          </a:p>
          <a:p>
            <a:pPr marL="0" indent="0">
              <a:buFont typeface="Arial" charset="0"/>
              <a:buNone/>
              <a:defRPr/>
            </a:pPr>
            <a:r>
              <a:rPr lang="en-US" sz="6800" dirty="0">
                <a:latin typeface="Arial" pitchFamily="34" charset="0"/>
                <a:cs typeface="Arial" pitchFamily="34" charset="0"/>
              </a:rPr>
              <a:t>U. </a:t>
            </a:r>
            <a:r>
              <a:rPr lang="en-US" sz="6800" dirty="0" err="1">
                <a:latin typeface="Arial" pitchFamily="34" charset="0"/>
                <a:cs typeface="Arial" pitchFamily="34" charset="0"/>
              </a:rPr>
              <a:t>Lamminmäki</a:t>
            </a:r>
            <a:r>
              <a:rPr lang="en-US" sz="6800" dirty="0">
                <a:latin typeface="Arial" pitchFamily="34" charset="0"/>
                <a:cs typeface="Arial" pitchFamily="34" charset="0"/>
              </a:rPr>
              <a:t>, O. </a:t>
            </a:r>
            <a:r>
              <a:rPr lang="en-US" sz="6800" dirty="0" err="1">
                <a:latin typeface="Arial" pitchFamily="34" charset="0"/>
                <a:cs typeface="Arial" pitchFamily="34" charset="0"/>
              </a:rPr>
              <a:t>Carpen</a:t>
            </a:r>
            <a:r>
              <a:rPr lang="en-US" sz="6800" dirty="0">
                <a:latin typeface="Arial" pitchFamily="34" charset="0"/>
                <a:cs typeface="Arial" pitchFamily="34" charset="0"/>
              </a:rPr>
              <a:t>, Y. van </a:t>
            </a:r>
            <a:r>
              <a:rPr lang="en-US" sz="6800" dirty="0" err="1">
                <a:latin typeface="Arial" pitchFamily="34" charset="0"/>
                <a:cs typeface="Arial" pitchFamily="34" charset="0"/>
              </a:rPr>
              <a:t>Kooyk</a:t>
            </a:r>
            <a:r>
              <a:rPr lang="en-US" sz="6800" dirty="0">
                <a:latin typeface="Arial" pitchFamily="34" charset="0"/>
                <a:cs typeface="Arial" pitchFamily="34" charset="0"/>
              </a:rPr>
              <a:t>, and </a:t>
            </a:r>
          </a:p>
          <a:p>
            <a:pPr marL="0" indent="0">
              <a:buFont typeface="Arial" charset="0"/>
              <a:buNone/>
              <a:defRPr/>
            </a:pPr>
            <a:r>
              <a:rPr lang="en-US" sz="6800" dirty="0">
                <a:latin typeface="Arial" pitchFamily="34" charset="0"/>
                <a:cs typeface="Arial" pitchFamily="34" charset="0"/>
              </a:rPr>
              <a:t>K. </a:t>
            </a:r>
            <a:r>
              <a:rPr lang="en-US" sz="6800" dirty="0" err="1">
                <a:latin typeface="Arial" pitchFamily="34" charset="0"/>
                <a:cs typeface="Arial" pitchFamily="34" charset="0"/>
              </a:rPr>
              <a:t>Pettersson</a:t>
            </a:r>
            <a:endParaRPr lang="en-US" sz="6800" b="1" dirty="0">
              <a:latin typeface="Arial" pitchFamily="34" charset="0"/>
              <a:cs typeface="Arial" pitchFamily="34" charset="0"/>
            </a:endParaRPr>
          </a:p>
          <a:p>
            <a:pPr marL="0" indent="0">
              <a:buFont typeface="Arial" charset="0"/>
              <a:buNone/>
              <a:defRPr/>
            </a:pPr>
            <a:endParaRPr lang="en-US" sz="5600" b="1" dirty="0">
              <a:latin typeface="Arial" pitchFamily="34" charset="0"/>
              <a:cs typeface="Arial" pitchFamily="34" charset="0"/>
            </a:endParaRPr>
          </a:p>
          <a:p>
            <a:pPr marL="0" indent="0">
              <a:buFont typeface="Arial" charset="0"/>
              <a:buNone/>
              <a:defRPr/>
            </a:pPr>
            <a:endParaRPr lang="en-US" sz="5600" b="1" dirty="0">
              <a:latin typeface="Arial" pitchFamily="34" charset="0"/>
              <a:cs typeface="Arial" pitchFamily="34" charset="0"/>
            </a:endParaRPr>
          </a:p>
          <a:p>
            <a:pPr marL="0" indent="0">
              <a:buFont typeface="Arial" charset="0"/>
              <a:buNone/>
              <a:defRPr/>
            </a:pPr>
            <a:r>
              <a:rPr lang="en-US" sz="6400" dirty="0">
                <a:latin typeface="Arial" pitchFamily="34" charset="0"/>
                <a:cs typeface="Arial" pitchFamily="34" charset="0"/>
              </a:rPr>
              <a:t>October 2016</a:t>
            </a:r>
            <a:endParaRPr lang="en-US" sz="6400" dirty="0">
              <a:solidFill>
                <a:srgbClr val="C00000"/>
              </a:solidFill>
              <a:latin typeface="Arial" pitchFamily="34" charset="0"/>
              <a:cs typeface="Arial" pitchFamily="34" charset="0"/>
            </a:endParaRPr>
          </a:p>
          <a:p>
            <a:pPr marL="0" indent="0">
              <a:buFont typeface="Arial" charset="0"/>
              <a:buNone/>
              <a:defRPr/>
            </a:pPr>
            <a:endParaRPr lang="en-US" sz="5600" b="1" dirty="0">
              <a:solidFill>
                <a:srgbClr val="C00000"/>
              </a:solidFill>
              <a:latin typeface="Arial" pitchFamily="34" charset="0"/>
              <a:cs typeface="Arial" pitchFamily="34" charset="0"/>
            </a:endParaRPr>
          </a:p>
          <a:p>
            <a:pPr marL="0" indent="0">
              <a:buFont typeface="Arial" pitchFamily="34" charset="0"/>
              <a:buNone/>
              <a:defRPr/>
            </a:pPr>
            <a:r>
              <a:rPr lang="en-US" sz="6400" dirty="0">
                <a:latin typeface="Arial" pitchFamily="34" charset="0"/>
                <a:cs typeface="Arial" pitchFamily="34" charset="0"/>
              </a:rPr>
              <a:t>www.clinchem.org/content/62/10/1390.full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2016 by the American Association for Clinical Chemistry</a:t>
            </a:r>
          </a:p>
        </p:txBody>
      </p:sp>
      <p:pic>
        <p:nvPicPr>
          <p:cNvPr id="5" name="Picture 4"/>
          <p:cNvPicPr>
            <a:picLocks noChangeAspect="1"/>
          </p:cNvPicPr>
          <p:nvPr/>
        </p:nvPicPr>
        <p:blipFill>
          <a:blip r:embed="rId2"/>
          <a:stretch>
            <a:fillRect/>
          </a:stretch>
        </p:blipFill>
        <p:spPr>
          <a:xfrm>
            <a:off x="116542" y="1971072"/>
            <a:ext cx="3492764" cy="4709235"/>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630430" y="905793"/>
            <a:ext cx="1931098" cy="553998"/>
          </a:xfrm>
          <a:prstGeom prst="rect">
            <a:avLst/>
          </a:prstGeom>
          <a:noFill/>
        </p:spPr>
        <p:txBody>
          <a:bodyPr wrap="square" rtlCol="0">
            <a:spAutoFit/>
          </a:bodyPr>
          <a:lstStyle/>
          <a:p>
            <a:r>
              <a:rPr lang="en-US" sz="3000" b="1" dirty="0"/>
              <a:t>Results</a:t>
            </a:r>
            <a:endParaRPr lang="en-US" sz="3000" b="1" dirty="0">
              <a:latin typeface="+mj-lt"/>
            </a:endParaRPr>
          </a:p>
        </p:txBody>
      </p:sp>
      <p:sp>
        <p:nvSpPr>
          <p:cNvPr id="3" name="Rectangle 2"/>
          <p:cNvSpPr/>
          <p:nvPr/>
        </p:nvSpPr>
        <p:spPr>
          <a:xfrm>
            <a:off x="845245" y="4873745"/>
            <a:ext cx="7169202" cy="1077218"/>
          </a:xfrm>
          <a:prstGeom prst="rect">
            <a:avLst/>
          </a:prstGeom>
          <a:solidFill>
            <a:schemeClr val="bg1">
              <a:lumMod val="75000"/>
            </a:schemeClr>
          </a:solidFill>
        </p:spPr>
        <p:txBody>
          <a:bodyPr wrap="square">
            <a:spAutoFit/>
          </a:bodyPr>
          <a:lstStyle/>
          <a:p>
            <a:r>
              <a:rPr lang="en-US" sz="1600" dirty="0">
                <a:solidFill>
                  <a:srgbClr val="B11F24"/>
                </a:solidFill>
              </a:rPr>
              <a:t>Figure 3. A) OvCa-CA125 resulted in markedly higher signal to background ratio as compared to that observed for CA125 of benign origin. B) Calibration curve (solid line) and precision profiles (dashed line) of CA125 MGL assay for OvCa-CA125</a:t>
            </a:r>
            <a:endParaRPr lang="fi-FI" sz="1600" dirty="0"/>
          </a:p>
        </p:txBody>
      </p:sp>
      <p:grpSp>
        <p:nvGrpSpPr>
          <p:cNvPr id="12" name="Group 11"/>
          <p:cNvGrpSpPr/>
          <p:nvPr/>
        </p:nvGrpSpPr>
        <p:grpSpPr>
          <a:xfrm>
            <a:off x="1111624" y="1843547"/>
            <a:ext cx="6461775" cy="2597641"/>
            <a:chOff x="323528" y="1556792"/>
            <a:chExt cx="7776864" cy="3415795"/>
          </a:xfrm>
        </p:grpSpPr>
        <p:grpSp>
          <p:nvGrpSpPr>
            <p:cNvPr id="13" name="Group 12"/>
            <p:cNvGrpSpPr/>
            <p:nvPr/>
          </p:nvGrpSpPr>
          <p:grpSpPr>
            <a:xfrm>
              <a:off x="323528" y="1556792"/>
              <a:ext cx="6714114" cy="3415795"/>
              <a:chOff x="323528" y="1556792"/>
              <a:chExt cx="6714114" cy="3415795"/>
            </a:xfrm>
          </p:grpSpPr>
          <p:graphicFrame>
            <p:nvGraphicFramePr>
              <p:cNvPr id="15" name="Chart 14"/>
              <p:cNvGraphicFramePr/>
              <p:nvPr>
                <p:extLst>
                  <p:ext uri="{D42A27DB-BD31-4B8C-83A1-F6EECF244321}">
                    <p14:modId xmlns:p14="http://schemas.microsoft.com/office/powerpoint/2010/main" val="420101984"/>
                  </p:ext>
                </p:extLst>
              </p:nvPr>
            </p:nvGraphicFramePr>
            <p:xfrm>
              <a:off x="323528" y="1700808"/>
              <a:ext cx="3816424" cy="327177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197485" y="1556792"/>
                <a:ext cx="5840157" cy="393854"/>
              </a:xfrm>
              <a:prstGeom prst="rect">
                <a:avLst/>
              </a:prstGeom>
            </p:spPr>
            <p:txBody>
              <a:bodyPr wrap="square">
                <a:spAutoFit/>
              </a:bodyPr>
              <a:lstStyle/>
              <a:p>
                <a:r>
                  <a:rPr lang="en-GB" sz="1600" b="1" dirty="0">
                    <a:latin typeface="Times New Roman" panose="02020603050405020304" pitchFamily="18" charset="0"/>
                    <a:cs typeface="Times New Roman" panose="02020603050405020304" pitchFamily="18" charset="0"/>
                  </a:rPr>
                  <a:t>A                                                        B</a:t>
                </a:r>
                <a:endParaRPr lang="fi-FI" sz="1600" b="1"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528352025"/>
                </p:ext>
              </p:extLst>
            </p:nvPr>
          </p:nvGraphicFramePr>
          <p:xfrm>
            <a:off x="3995936" y="1556793"/>
            <a:ext cx="4104456" cy="3393534"/>
          </p:xfrm>
          <a:graphic>
            <a:graphicData uri="http://schemas.openxmlformats.org/presentationml/2006/ole">
              <mc:AlternateContent xmlns:mc="http://schemas.openxmlformats.org/markup-compatibility/2006">
                <mc:Choice xmlns:v="urn:schemas-microsoft-com:vml" Requires="v">
                  <p:oleObj spid="_x0000_s2120" r:id="rId4" imgW="4154760" imgH="2901600" progId="">
                    <p:embed/>
                  </p:oleObj>
                </mc:Choice>
                <mc:Fallback>
                  <p:oleObj r:id="rId4" imgW="4154760" imgH="290160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556793"/>
                          <a:ext cx="4104456" cy="339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Rectangle 1"/>
          <p:cNvSpPr/>
          <p:nvPr/>
        </p:nvSpPr>
        <p:spPr>
          <a:xfrm>
            <a:off x="3204795" y="1450616"/>
            <a:ext cx="1963999" cy="369332"/>
          </a:xfrm>
          <a:prstGeom prst="rect">
            <a:avLst/>
          </a:prstGeom>
        </p:spPr>
        <p:txBody>
          <a:bodyPr wrap="none">
            <a:spAutoFit/>
          </a:bodyPr>
          <a:lstStyle/>
          <a:p>
            <a:r>
              <a:rPr lang="en-US" dirty="0">
                <a:solidFill>
                  <a:srgbClr val="1F1F1F"/>
                </a:solidFill>
              </a:rPr>
              <a:t>CA125</a:t>
            </a:r>
            <a:r>
              <a:rPr lang="en-US" baseline="30000" dirty="0">
                <a:solidFill>
                  <a:srgbClr val="1F1F1F"/>
                </a:solidFill>
              </a:rPr>
              <a:t>MGL</a:t>
            </a:r>
            <a:r>
              <a:rPr lang="en-US" dirty="0">
                <a:solidFill>
                  <a:srgbClr val="1F1F1F"/>
                </a:solidFill>
              </a:rPr>
              <a:t>-assay</a:t>
            </a:r>
            <a:endParaRPr lang="fi-FI" dirty="0"/>
          </a:p>
        </p:txBody>
      </p:sp>
    </p:spTree>
    <p:extLst>
      <p:ext uri="{BB962C8B-B14F-4D97-AF65-F5344CB8AC3E}">
        <p14:creationId xmlns:p14="http://schemas.microsoft.com/office/powerpoint/2010/main" val="53971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sp>
        <p:nvSpPr>
          <p:cNvPr id="21" name="Rectangle 20"/>
          <p:cNvSpPr/>
          <p:nvPr/>
        </p:nvSpPr>
        <p:spPr>
          <a:xfrm>
            <a:off x="592096" y="837442"/>
            <a:ext cx="7664340" cy="707886"/>
          </a:xfrm>
          <a:prstGeom prst="rect">
            <a:avLst/>
          </a:prstGeom>
        </p:spPr>
        <p:txBody>
          <a:bodyPr wrap="square">
            <a:spAutoFit/>
          </a:bodyPr>
          <a:lstStyle/>
          <a:p>
            <a:r>
              <a:rPr lang="en-US" sz="2000" b="1" dirty="0">
                <a:solidFill>
                  <a:srgbClr val="1F1F1F"/>
                </a:solidFill>
              </a:rPr>
              <a:t>Discrimination of high grade serious ovarian cancer (HGSOC) from benign and healthy controls using CA125</a:t>
            </a:r>
            <a:r>
              <a:rPr lang="en-US" sz="2000" b="1" baseline="30000" dirty="0">
                <a:solidFill>
                  <a:srgbClr val="1F1F1F"/>
                </a:solidFill>
              </a:rPr>
              <a:t>MGL</a:t>
            </a:r>
            <a:r>
              <a:rPr lang="en-US" sz="2000" b="1" dirty="0">
                <a:solidFill>
                  <a:srgbClr val="1F1F1F"/>
                </a:solidFill>
              </a:rPr>
              <a:t>-assay </a:t>
            </a:r>
            <a:endParaRPr lang="fi-FI" sz="2000" b="1" dirty="0"/>
          </a:p>
        </p:txBody>
      </p:sp>
      <p:sp>
        <p:nvSpPr>
          <p:cNvPr id="22" name="Rectangle 21"/>
          <p:cNvSpPr/>
          <p:nvPr/>
        </p:nvSpPr>
        <p:spPr>
          <a:xfrm>
            <a:off x="839468" y="5103791"/>
            <a:ext cx="6828312" cy="830997"/>
          </a:xfrm>
          <a:prstGeom prst="rect">
            <a:avLst/>
          </a:prstGeom>
          <a:solidFill>
            <a:schemeClr val="bg1">
              <a:lumMod val="75000"/>
            </a:schemeClr>
          </a:solidFill>
        </p:spPr>
        <p:txBody>
          <a:bodyPr wrap="square">
            <a:spAutoFit/>
          </a:bodyPr>
          <a:lstStyle/>
          <a:p>
            <a:pPr algn="just"/>
            <a:r>
              <a:rPr lang="en-US" sz="1600" dirty="0">
                <a:solidFill>
                  <a:srgbClr val="C00000"/>
                </a:solidFill>
              </a:rPr>
              <a:t>Figure 4. </a:t>
            </a:r>
            <a:r>
              <a:rPr lang="en-US" sz="1600" b="1" dirty="0">
                <a:solidFill>
                  <a:srgbClr val="C00000"/>
                </a:solidFill>
              </a:rPr>
              <a:t>A)</a:t>
            </a:r>
            <a:r>
              <a:rPr lang="en-US" sz="1600" dirty="0">
                <a:solidFill>
                  <a:srgbClr val="C00000"/>
                </a:solidFill>
              </a:rPr>
              <a:t> Endometriosis and marginally increased high grade serous ovarian cancer (35-100U/ml) samples did not differ with CA125 immunoassay, but </a:t>
            </a:r>
            <a:r>
              <a:rPr lang="en-US" sz="1600" b="1" dirty="0">
                <a:solidFill>
                  <a:srgbClr val="C00000"/>
                </a:solidFill>
              </a:rPr>
              <a:t>B)</a:t>
            </a:r>
            <a:r>
              <a:rPr lang="en-US" sz="1600" dirty="0">
                <a:solidFill>
                  <a:srgbClr val="C00000"/>
                </a:solidFill>
              </a:rPr>
              <a:t> separated well with the CA125</a:t>
            </a:r>
            <a:r>
              <a:rPr lang="en-US" sz="1600" baseline="30000" dirty="0">
                <a:solidFill>
                  <a:srgbClr val="C00000"/>
                </a:solidFill>
              </a:rPr>
              <a:t>MGL</a:t>
            </a:r>
            <a:r>
              <a:rPr lang="en-US" sz="1600" dirty="0">
                <a:solidFill>
                  <a:srgbClr val="C00000"/>
                </a:solidFill>
              </a:rPr>
              <a:t> assay.</a:t>
            </a:r>
            <a:endParaRPr lang="fi-FI" sz="1600" dirty="0">
              <a:solidFill>
                <a:srgbClr val="C00000"/>
              </a:solidFill>
            </a:endParaRPr>
          </a:p>
        </p:txBody>
      </p:sp>
      <p:grpSp>
        <p:nvGrpSpPr>
          <p:cNvPr id="4" name="Group 3"/>
          <p:cNvGrpSpPr/>
          <p:nvPr/>
        </p:nvGrpSpPr>
        <p:grpSpPr>
          <a:xfrm>
            <a:off x="1485938" y="2277618"/>
            <a:ext cx="5876655" cy="2503131"/>
            <a:chOff x="1330969" y="1767032"/>
            <a:chExt cx="6446192" cy="2815911"/>
          </a:xfrm>
        </p:grpSpPr>
        <p:grpSp>
          <p:nvGrpSpPr>
            <p:cNvPr id="23" name="Group 22"/>
            <p:cNvGrpSpPr/>
            <p:nvPr/>
          </p:nvGrpSpPr>
          <p:grpSpPr>
            <a:xfrm>
              <a:off x="1330969" y="1767032"/>
              <a:ext cx="6446192" cy="2708189"/>
              <a:chOff x="1366168" y="1988840"/>
              <a:chExt cx="6446192" cy="2708189"/>
            </a:xfrm>
          </p:grpSpPr>
          <p:grpSp>
            <p:nvGrpSpPr>
              <p:cNvPr id="24" name="Group 23"/>
              <p:cNvGrpSpPr/>
              <p:nvPr/>
            </p:nvGrpSpPr>
            <p:grpSpPr>
              <a:xfrm>
                <a:off x="1366168" y="1988840"/>
                <a:ext cx="6446192" cy="2708189"/>
                <a:chOff x="1366168" y="1988840"/>
                <a:chExt cx="6446192" cy="2708189"/>
              </a:xfrm>
            </p:grpSpPr>
            <p:grpSp>
              <p:nvGrpSpPr>
                <p:cNvPr id="27" name="Group 26"/>
                <p:cNvGrpSpPr/>
                <p:nvPr/>
              </p:nvGrpSpPr>
              <p:grpSpPr>
                <a:xfrm>
                  <a:off x="1366168" y="1988840"/>
                  <a:ext cx="2994118" cy="2674418"/>
                  <a:chOff x="2016080" y="3573016"/>
                  <a:chExt cx="3276000" cy="3096000"/>
                </a:xfrm>
              </p:grpSpPr>
              <p:graphicFrame>
                <p:nvGraphicFramePr>
                  <p:cNvPr id="36" name="Object 35"/>
                  <p:cNvGraphicFramePr>
                    <a:graphicFrameLocks/>
                  </p:cNvGraphicFramePr>
                  <p:nvPr>
                    <p:extLst>
                      <p:ext uri="{D42A27DB-BD31-4B8C-83A1-F6EECF244321}">
                        <p14:modId xmlns:p14="http://schemas.microsoft.com/office/powerpoint/2010/main" val="1962452969"/>
                      </p:ext>
                    </p:extLst>
                  </p:nvPr>
                </p:nvGraphicFramePr>
                <p:xfrm>
                  <a:off x="2016080" y="3573016"/>
                  <a:ext cx="3276000" cy="3096000"/>
                </p:xfrm>
                <a:graphic>
                  <a:graphicData uri="http://schemas.openxmlformats.org/presentationml/2006/ole">
                    <mc:AlternateContent xmlns:mc="http://schemas.openxmlformats.org/markup-compatibility/2006">
                      <mc:Choice xmlns:v="urn:schemas-microsoft-com:vml" Requires="v">
                        <p:oleObj spid="_x0000_s3197" name="SPW 13.0 Graph" r:id="rId3" imgW="5816600" imgH="5588000" progId="">
                          <p:embed/>
                        </p:oleObj>
                      </mc:Choice>
                      <mc:Fallback>
                        <p:oleObj name="SPW 13.0 Graph" r:id="rId3" imgW="5816600" imgH="5588000" progId="">
                          <p:embed/>
                          <p:pic>
                            <p:nvPicPr>
                              <p:cNvPr id="0" name="Picture 1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080" y="3573016"/>
                                <a:ext cx="3276000" cy="3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ight Bracket 36"/>
                  <p:cNvSpPr/>
                  <p:nvPr/>
                </p:nvSpPr>
                <p:spPr>
                  <a:xfrm rot="16200000">
                    <a:off x="3469926" y="4075974"/>
                    <a:ext cx="55940" cy="698799"/>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8" name="TextBox 37"/>
                  <p:cNvSpPr txBox="1"/>
                  <p:nvPr/>
                </p:nvSpPr>
                <p:spPr>
                  <a:xfrm>
                    <a:off x="3202929" y="4221088"/>
                    <a:ext cx="630813" cy="204286"/>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P&lt;0.001</a:t>
                    </a:r>
                  </a:p>
                </p:txBody>
              </p:sp>
              <p:sp>
                <p:nvSpPr>
                  <p:cNvPr id="39" name="Right Bracket 38"/>
                  <p:cNvSpPr/>
                  <p:nvPr/>
                </p:nvSpPr>
                <p:spPr>
                  <a:xfrm rot="16200000">
                    <a:off x="4158095" y="3912412"/>
                    <a:ext cx="55938" cy="677537"/>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0" name="TextBox 39"/>
                  <p:cNvSpPr txBox="1"/>
                  <p:nvPr/>
                </p:nvSpPr>
                <p:spPr>
                  <a:xfrm>
                    <a:off x="3825785" y="4046894"/>
                    <a:ext cx="699047"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P=0.960</a:t>
                    </a:r>
                  </a:p>
                </p:txBody>
              </p:sp>
              <p:sp>
                <p:nvSpPr>
                  <p:cNvPr id="41" name="Right Bracket 40"/>
                  <p:cNvSpPr/>
                  <p:nvPr/>
                </p:nvSpPr>
                <p:spPr>
                  <a:xfrm rot="16200000">
                    <a:off x="3805182" y="3376193"/>
                    <a:ext cx="57121" cy="137049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2" name="TextBox 41"/>
                  <p:cNvSpPr txBox="1"/>
                  <p:nvPr/>
                </p:nvSpPr>
                <p:spPr>
                  <a:xfrm>
                    <a:off x="3148494" y="3856566"/>
                    <a:ext cx="1370495" cy="20428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P&lt;0.001</a:t>
                    </a:r>
                  </a:p>
                </p:txBody>
              </p:sp>
            </p:grpSp>
            <p:grpSp>
              <p:nvGrpSpPr>
                <p:cNvPr id="28" name="Group 27"/>
                <p:cNvGrpSpPr/>
                <p:nvPr/>
              </p:nvGrpSpPr>
              <p:grpSpPr>
                <a:xfrm>
                  <a:off x="4534611" y="1988840"/>
                  <a:ext cx="3277749" cy="2708189"/>
                  <a:chOff x="5544472" y="3573016"/>
                  <a:chExt cx="3276000" cy="3096000"/>
                </a:xfrm>
              </p:grpSpPr>
              <p:graphicFrame>
                <p:nvGraphicFramePr>
                  <p:cNvPr id="29" name="Object 28"/>
                  <p:cNvGraphicFramePr>
                    <a:graphicFrameLocks/>
                  </p:cNvGraphicFramePr>
                  <p:nvPr>
                    <p:extLst>
                      <p:ext uri="{D42A27DB-BD31-4B8C-83A1-F6EECF244321}">
                        <p14:modId xmlns:p14="http://schemas.microsoft.com/office/powerpoint/2010/main" val="1236532322"/>
                      </p:ext>
                    </p:extLst>
                  </p:nvPr>
                </p:nvGraphicFramePr>
                <p:xfrm>
                  <a:off x="5544472" y="3573016"/>
                  <a:ext cx="3276000" cy="3096000"/>
                </p:xfrm>
                <a:graphic>
                  <a:graphicData uri="http://schemas.openxmlformats.org/presentationml/2006/ole">
                    <mc:AlternateContent xmlns:mc="http://schemas.openxmlformats.org/markup-compatibility/2006">
                      <mc:Choice xmlns:v="urn:schemas-microsoft-com:vml" Requires="v">
                        <p:oleObj spid="_x0000_s3198" name="SPW 13.0 Graph" r:id="rId5" imgW="5956300" imgH="5588000" progId="">
                          <p:embed/>
                        </p:oleObj>
                      </mc:Choice>
                      <mc:Fallback>
                        <p:oleObj name="SPW 13.0 Graph" r:id="rId5" imgW="5956300" imgH="5588000" progId="">
                          <p:embed/>
                          <p:pic>
                            <p:nvPicPr>
                              <p:cNvPr id="0" name="Picture 1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472" y="3573016"/>
                                <a:ext cx="3276000" cy="3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ight Bracket 29"/>
                  <p:cNvSpPr/>
                  <p:nvPr/>
                </p:nvSpPr>
                <p:spPr>
                  <a:xfrm rot="16200000">
                    <a:off x="6980511" y="4132902"/>
                    <a:ext cx="55939" cy="696497"/>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1" name="TextBox 30"/>
                  <p:cNvSpPr txBox="1"/>
                  <p:nvPr/>
                </p:nvSpPr>
                <p:spPr>
                  <a:xfrm>
                    <a:off x="6686445" y="4276866"/>
                    <a:ext cx="682758" cy="204286"/>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P=0.025</a:t>
                    </a:r>
                  </a:p>
                </p:txBody>
              </p:sp>
              <p:sp>
                <p:nvSpPr>
                  <p:cNvPr id="32" name="Right Bracket 31"/>
                  <p:cNvSpPr/>
                  <p:nvPr/>
                </p:nvSpPr>
                <p:spPr>
                  <a:xfrm rot="16200000">
                    <a:off x="7655763" y="3895016"/>
                    <a:ext cx="64908" cy="6629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3" name="TextBox 32"/>
                  <p:cNvSpPr txBox="1"/>
                  <p:nvPr/>
                </p:nvSpPr>
                <p:spPr>
                  <a:xfrm>
                    <a:off x="7310404" y="4017732"/>
                    <a:ext cx="710522"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P&lt;0.001</a:t>
                    </a:r>
                  </a:p>
                </p:txBody>
              </p:sp>
              <p:sp>
                <p:nvSpPr>
                  <p:cNvPr id="34" name="Right Bracket 33"/>
                  <p:cNvSpPr/>
                  <p:nvPr/>
                </p:nvSpPr>
                <p:spPr>
                  <a:xfrm rot="16200000">
                    <a:off x="7311409" y="3352542"/>
                    <a:ext cx="57121" cy="135947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5" name="TextBox 34"/>
                  <p:cNvSpPr txBox="1"/>
                  <p:nvPr/>
                </p:nvSpPr>
                <p:spPr>
                  <a:xfrm>
                    <a:off x="6660233" y="3827404"/>
                    <a:ext cx="1392992" cy="20428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P&lt;0.001</a:t>
                    </a:r>
                  </a:p>
                </p:txBody>
              </p:sp>
            </p:grpSp>
          </p:grpSp>
          <p:sp>
            <p:nvSpPr>
              <p:cNvPr id="25" name="Rectangle 24"/>
              <p:cNvSpPr/>
              <p:nvPr/>
            </p:nvSpPr>
            <p:spPr>
              <a:xfrm>
                <a:off x="1979712" y="2021241"/>
                <a:ext cx="340158" cy="400110"/>
              </a:xfrm>
              <a:prstGeom prst="rect">
                <a:avLst/>
              </a:prstGeom>
            </p:spPr>
            <p:txBody>
              <a:bodyPr wrap="none">
                <a:spAutoFit/>
              </a:bodyPr>
              <a:lstStyle/>
              <a:p>
                <a:r>
                  <a:rPr lang="en-US" sz="2000" b="1" dirty="0"/>
                  <a:t>A</a:t>
                </a:r>
                <a:endParaRPr lang="fi-FI" sz="2000" b="1" dirty="0"/>
              </a:p>
            </p:txBody>
          </p:sp>
          <p:sp>
            <p:nvSpPr>
              <p:cNvPr id="26" name="Rectangle 25"/>
              <p:cNvSpPr/>
              <p:nvPr/>
            </p:nvSpPr>
            <p:spPr>
              <a:xfrm>
                <a:off x="5177659" y="1992306"/>
                <a:ext cx="328936" cy="400110"/>
              </a:xfrm>
              <a:prstGeom prst="rect">
                <a:avLst/>
              </a:prstGeom>
            </p:spPr>
            <p:txBody>
              <a:bodyPr wrap="none">
                <a:spAutoFit/>
              </a:bodyPr>
              <a:lstStyle/>
              <a:p>
                <a:r>
                  <a:rPr lang="en-US" sz="2000" b="1" dirty="0"/>
                  <a:t>B</a:t>
                </a:r>
                <a:endParaRPr lang="fi-FI" sz="2000" b="1" dirty="0"/>
              </a:p>
            </p:txBody>
          </p:sp>
        </p:grpSp>
        <p:sp>
          <p:nvSpPr>
            <p:cNvPr id="3" name="Rectangle 2"/>
            <p:cNvSpPr/>
            <p:nvPr/>
          </p:nvSpPr>
          <p:spPr>
            <a:xfrm>
              <a:off x="2149307" y="4336050"/>
              <a:ext cx="1795684" cy="215444"/>
            </a:xfrm>
            <a:prstGeom prst="rect">
              <a:avLst/>
            </a:prstGeom>
          </p:spPr>
          <p:txBody>
            <a:bodyPr wrap="none">
              <a:spAutoFit/>
            </a:bodyPr>
            <a:lstStyle/>
            <a:p>
              <a:r>
                <a:rPr lang="en-US" sz="800" dirty="0">
                  <a:solidFill>
                    <a:srgbClr val="1F1F1F"/>
                  </a:solidFill>
                </a:rPr>
                <a:t>(N=50)        (N=44)              (N=38)</a:t>
              </a:r>
              <a:endParaRPr lang="fi-FI" sz="800" dirty="0"/>
            </a:p>
          </p:txBody>
        </p:sp>
        <p:sp>
          <p:nvSpPr>
            <p:cNvPr id="43" name="Rectangle 42"/>
            <p:cNvSpPr/>
            <p:nvPr/>
          </p:nvSpPr>
          <p:spPr>
            <a:xfrm>
              <a:off x="5339122" y="4367499"/>
              <a:ext cx="2026875" cy="215444"/>
            </a:xfrm>
            <a:prstGeom prst="rect">
              <a:avLst/>
            </a:prstGeom>
          </p:spPr>
          <p:txBody>
            <a:bodyPr wrap="square">
              <a:spAutoFit/>
            </a:bodyPr>
            <a:lstStyle/>
            <a:p>
              <a:r>
                <a:rPr lang="en-US" sz="800" dirty="0">
                  <a:solidFill>
                    <a:srgbClr val="1F1F1F"/>
                  </a:solidFill>
                </a:rPr>
                <a:t>  (N=50)           (N=44)              (N=38)</a:t>
              </a:r>
              <a:endParaRPr lang="fi-FI" sz="800" dirty="0"/>
            </a:p>
          </p:txBody>
        </p:sp>
      </p:grpSp>
      <p:sp>
        <p:nvSpPr>
          <p:cNvPr id="5" name="Rectangle 4"/>
          <p:cNvSpPr/>
          <p:nvPr/>
        </p:nvSpPr>
        <p:spPr>
          <a:xfrm>
            <a:off x="5237195" y="1673626"/>
            <a:ext cx="1692836" cy="338554"/>
          </a:xfrm>
          <a:prstGeom prst="rect">
            <a:avLst/>
          </a:prstGeom>
        </p:spPr>
        <p:txBody>
          <a:bodyPr wrap="none">
            <a:spAutoFit/>
          </a:bodyPr>
          <a:lstStyle/>
          <a:p>
            <a:r>
              <a:rPr lang="en-US" sz="1600" dirty="0">
                <a:solidFill>
                  <a:srgbClr val="1F1F1F"/>
                </a:solidFill>
              </a:rPr>
              <a:t>CA125</a:t>
            </a:r>
            <a:r>
              <a:rPr lang="en-US" sz="1600" baseline="30000" dirty="0">
                <a:solidFill>
                  <a:srgbClr val="1F1F1F"/>
                </a:solidFill>
              </a:rPr>
              <a:t>MGL</a:t>
            </a:r>
            <a:r>
              <a:rPr lang="en-US" sz="1600" dirty="0">
                <a:solidFill>
                  <a:srgbClr val="1F1F1F"/>
                </a:solidFill>
              </a:rPr>
              <a:t> assay</a:t>
            </a:r>
            <a:endParaRPr lang="fi-FI" sz="1600" dirty="0"/>
          </a:p>
        </p:txBody>
      </p:sp>
      <p:sp>
        <p:nvSpPr>
          <p:cNvPr id="44" name="Rectangle 43"/>
          <p:cNvSpPr/>
          <p:nvPr/>
        </p:nvSpPr>
        <p:spPr>
          <a:xfrm>
            <a:off x="1769372" y="1667771"/>
            <a:ext cx="2654894" cy="338554"/>
          </a:xfrm>
          <a:prstGeom prst="rect">
            <a:avLst/>
          </a:prstGeom>
        </p:spPr>
        <p:txBody>
          <a:bodyPr wrap="none">
            <a:spAutoFit/>
          </a:bodyPr>
          <a:lstStyle/>
          <a:p>
            <a:r>
              <a:rPr lang="en-US" sz="1600" dirty="0">
                <a:solidFill>
                  <a:srgbClr val="1F1F1F"/>
                </a:solidFill>
              </a:rPr>
              <a:t>Conventional CA125 assay</a:t>
            </a:r>
            <a:endParaRPr lang="fi-FI" sz="1600" dirty="0"/>
          </a:p>
        </p:txBody>
      </p:sp>
    </p:spTree>
    <p:extLst>
      <p:ext uri="{BB962C8B-B14F-4D97-AF65-F5344CB8AC3E}">
        <p14:creationId xmlns:p14="http://schemas.microsoft.com/office/powerpoint/2010/main" val="360192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647819" y="882901"/>
            <a:ext cx="6411423" cy="830997"/>
          </a:xfrm>
          <a:prstGeom prst="rect">
            <a:avLst/>
          </a:prstGeom>
          <a:noFill/>
        </p:spPr>
        <p:txBody>
          <a:bodyPr wrap="square" rtlCol="0">
            <a:spAutoFit/>
          </a:bodyPr>
          <a:lstStyle/>
          <a:p>
            <a:r>
              <a:rPr lang="en-US" sz="2400" b="1" dirty="0">
                <a:solidFill>
                  <a:srgbClr val="1F1F1F"/>
                </a:solidFill>
              </a:rPr>
              <a:t>Conventional CA125 assay Vs CA125</a:t>
            </a:r>
            <a:r>
              <a:rPr lang="en-US" sz="2400" b="1" baseline="30000" dirty="0">
                <a:solidFill>
                  <a:srgbClr val="1F1F1F"/>
                </a:solidFill>
              </a:rPr>
              <a:t>MGL</a:t>
            </a:r>
            <a:r>
              <a:rPr lang="en-US" sz="2400" b="1" dirty="0">
                <a:solidFill>
                  <a:srgbClr val="1F1F1F"/>
                </a:solidFill>
              </a:rPr>
              <a:t> assay in EOC progression cases</a:t>
            </a:r>
            <a:endParaRPr lang="fi-FI" sz="2400" b="1" dirty="0"/>
          </a:p>
        </p:txBody>
      </p:sp>
      <p:sp>
        <p:nvSpPr>
          <p:cNvPr id="3" name="Rectangle 2"/>
          <p:cNvSpPr/>
          <p:nvPr/>
        </p:nvSpPr>
        <p:spPr>
          <a:xfrm>
            <a:off x="864369" y="5323735"/>
            <a:ext cx="6828312" cy="584775"/>
          </a:xfrm>
          <a:prstGeom prst="rect">
            <a:avLst/>
          </a:prstGeom>
          <a:solidFill>
            <a:schemeClr val="bg1">
              <a:lumMod val="75000"/>
            </a:schemeClr>
          </a:solidFill>
        </p:spPr>
        <p:txBody>
          <a:bodyPr wrap="square">
            <a:spAutoFit/>
          </a:bodyPr>
          <a:lstStyle/>
          <a:p>
            <a:r>
              <a:rPr lang="en-US" sz="1600" dirty="0">
                <a:solidFill>
                  <a:srgbClr val="B11F24"/>
                </a:solidFill>
              </a:rPr>
              <a:t>Figure 5. Relative serum CA125 concentrations during early EOC progression after response to primary treatment</a:t>
            </a:r>
            <a:endParaRPr lang="en-US" sz="1600" i="1" dirty="0"/>
          </a:p>
        </p:txBody>
      </p:sp>
      <p:pic>
        <p:nvPicPr>
          <p:cNvPr id="8" name="Picture 1" descr="C:\Users\kamlesh\Downloads\Figure 6-rev-reduced (1).jpg"/>
          <p:cNvPicPr>
            <a:picLocks noChangeAspect="1" noChangeArrowheads="1"/>
          </p:cNvPicPr>
          <p:nvPr/>
        </p:nvPicPr>
        <p:blipFill>
          <a:blip r:embed="rId2"/>
          <a:srcRect/>
          <a:stretch>
            <a:fillRect/>
          </a:stretch>
        </p:blipFill>
        <p:spPr bwMode="auto">
          <a:xfrm>
            <a:off x="797858" y="1708750"/>
            <a:ext cx="4750285" cy="3591957"/>
          </a:xfrm>
          <a:prstGeom prst="rect">
            <a:avLst/>
          </a:prstGeom>
          <a:noFill/>
        </p:spPr>
      </p:pic>
      <p:sp>
        <p:nvSpPr>
          <p:cNvPr id="2" name="Rectangle 1"/>
          <p:cNvSpPr/>
          <p:nvPr/>
        </p:nvSpPr>
        <p:spPr>
          <a:xfrm>
            <a:off x="5468286" y="1713898"/>
            <a:ext cx="3327842" cy="900246"/>
          </a:xfrm>
          <a:prstGeom prst="rect">
            <a:avLst/>
          </a:prstGeom>
        </p:spPr>
        <p:txBody>
          <a:bodyPr wrap="square">
            <a:spAutoFit/>
          </a:bodyPr>
          <a:lstStyle/>
          <a:p>
            <a:pPr marL="180975" indent="-180975" algn="just">
              <a:buFont typeface="Wingdings" panose="05000000000000000000" pitchFamily="2" charset="2"/>
              <a:buChar char="Ø"/>
            </a:pPr>
            <a:r>
              <a:rPr lang="en-GB" sz="1050" dirty="0"/>
              <a:t>New assay could alarm clinicians much </a:t>
            </a:r>
          </a:p>
          <a:p>
            <a:pPr algn="just"/>
            <a:r>
              <a:rPr lang="en-GB" sz="1050" dirty="0"/>
              <a:t>     earlier (4-6 months) than conventional </a:t>
            </a:r>
          </a:p>
          <a:p>
            <a:pPr algn="just"/>
            <a:r>
              <a:rPr lang="en-GB" sz="1050" dirty="0"/>
              <a:t>     CA125 assay about disease relapse as </a:t>
            </a:r>
          </a:p>
          <a:p>
            <a:pPr algn="just"/>
            <a:r>
              <a:rPr lang="en-GB" sz="1050" dirty="0"/>
              <a:t>     shown from the testing of 27 ovarian </a:t>
            </a:r>
          </a:p>
          <a:p>
            <a:pPr algn="just"/>
            <a:r>
              <a:rPr lang="en-GB" sz="1050" dirty="0"/>
              <a:t>     patients in progression of the disease</a:t>
            </a:r>
            <a:endParaRPr lang="fi-FI" sz="1050" dirty="0"/>
          </a:p>
        </p:txBody>
      </p:sp>
    </p:spTree>
    <p:extLst>
      <p:ext uri="{BB962C8B-B14F-4D97-AF65-F5344CB8AC3E}">
        <p14:creationId xmlns:p14="http://schemas.microsoft.com/office/powerpoint/2010/main" val="394777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Rectangle 2"/>
          <p:cNvSpPr/>
          <p:nvPr/>
        </p:nvSpPr>
        <p:spPr>
          <a:xfrm>
            <a:off x="906895" y="2082852"/>
            <a:ext cx="7504955" cy="3970318"/>
          </a:xfrm>
          <a:prstGeom prst="rect">
            <a:avLst/>
          </a:prstGeom>
        </p:spPr>
        <p:txBody>
          <a:bodyPr wrap="square">
            <a:spAutoFit/>
          </a:bodyPr>
          <a:lstStyle/>
          <a:p>
            <a:pPr marL="285750" indent="-285750">
              <a:buFont typeface="Wingdings" panose="05000000000000000000" pitchFamily="2" charset="2"/>
              <a:buChar char="Ø"/>
            </a:pPr>
            <a:r>
              <a:rPr lang="en-US" dirty="0"/>
              <a:t>The novel CA125MGL assay helps to reduce the false positive </a:t>
            </a:r>
          </a:p>
          <a:p>
            <a:r>
              <a:rPr lang="en-US" dirty="0"/>
              <a:t>     rate of conventional CA125 immunoassays.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Based on the improved differentiation of benign and malignant </a:t>
            </a:r>
          </a:p>
          <a:p>
            <a:r>
              <a:rPr lang="en-US" dirty="0"/>
              <a:t>    conditions at low marker concentration range and earlier detection </a:t>
            </a:r>
          </a:p>
          <a:p>
            <a:r>
              <a:rPr lang="en-US" dirty="0"/>
              <a:t>    of EOC progression, we hypothesize that the CA125MGL assay </a:t>
            </a:r>
          </a:p>
          <a:p>
            <a:r>
              <a:rPr lang="en-US" dirty="0"/>
              <a:t>    may have potential for earlier detection of EOC. </a:t>
            </a:r>
          </a:p>
          <a:p>
            <a:pPr marL="285750" indent="-285750">
              <a:buFont typeface="Wingdings" panose="05000000000000000000" pitchFamily="2" charset="2"/>
              <a:buChar char="Ø"/>
            </a:pPr>
            <a:endParaRPr lang="fi-FI" dirty="0"/>
          </a:p>
          <a:p>
            <a:pPr marL="285750" indent="-285750">
              <a:buFont typeface="Wingdings" panose="05000000000000000000" pitchFamily="2" charset="2"/>
              <a:buChar char="Ø"/>
            </a:pPr>
            <a:r>
              <a:rPr lang="en-US" dirty="0"/>
              <a:t>Combinations of lectins and antibodies, test concept presented here </a:t>
            </a:r>
          </a:p>
          <a:p>
            <a:r>
              <a:rPr lang="en-US" dirty="0"/>
              <a:t>    can also be explored for </a:t>
            </a:r>
            <a:r>
              <a:rPr lang="en-GB" dirty="0"/>
              <a:t>other diagnostic targets, where changes in    </a:t>
            </a:r>
          </a:p>
          <a:p>
            <a:r>
              <a:rPr lang="en-GB" dirty="0"/>
              <a:t>    glycosylation are indicative of an ongoing disease process.</a:t>
            </a:r>
          </a:p>
          <a:p>
            <a:endParaRPr lang="fi-FI" dirty="0"/>
          </a:p>
          <a:p>
            <a:endParaRPr lang="fi-FI" dirty="0"/>
          </a:p>
          <a:p>
            <a:endParaRPr lang="fi-FI" dirty="0"/>
          </a:p>
        </p:txBody>
      </p:sp>
      <p:sp>
        <p:nvSpPr>
          <p:cNvPr id="4" name="TextBox 3"/>
          <p:cNvSpPr txBox="1"/>
          <p:nvPr/>
        </p:nvSpPr>
        <p:spPr>
          <a:xfrm>
            <a:off x="464669" y="1010478"/>
            <a:ext cx="2357349" cy="523220"/>
          </a:xfrm>
          <a:prstGeom prst="rect">
            <a:avLst/>
          </a:prstGeom>
          <a:noFill/>
        </p:spPr>
        <p:txBody>
          <a:bodyPr wrap="square" rtlCol="0">
            <a:spAutoFit/>
          </a:bodyPr>
          <a:lstStyle/>
          <a:p>
            <a:r>
              <a:rPr lang="en-US" sz="2800" b="1" dirty="0"/>
              <a:t>Conclusion</a:t>
            </a:r>
            <a:endParaRPr lang="en-US" sz="3000" b="1" dirty="0">
              <a:latin typeface="+mj-lt"/>
            </a:endParaRPr>
          </a:p>
        </p:txBody>
      </p:sp>
    </p:spTree>
    <p:extLst>
      <p:ext uri="{BB962C8B-B14F-4D97-AF65-F5344CB8AC3E}">
        <p14:creationId xmlns:p14="http://schemas.microsoft.com/office/powerpoint/2010/main" val="405298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92" y="1027587"/>
            <a:ext cx="7250202" cy="747396"/>
          </a:xfrm>
        </p:spPr>
        <p:txBody>
          <a:bodyPr/>
          <a:lstStyle/>
          <a:p>
            <a:r>
              <a:rPr lang="en-US" dirty="0"/>
              <a:t>Introduction (1)</a:t>
            </a:r>
          </a:p>
        </p:txBody>
      </p:sp>
      <p:sp>
        <p:nvSpPr>
          <p:cNvPr id="3" name="Content Placeholder 2"/>
          <p:cNvSpPr>
            <a:spLocks noGrp="1"/>
          </p:cNvSpPr>
          <p:nvPr>
            <p:ph idx="4294967295"/>
          </p:nvPr>
        </p:nvSpPr>
        <p:spPr>
          <a:xfrm>
            <a:off x="854635" y="1964633"/>
            <a:ext cx="7994577" cy="3794183"/>
          </a:xfrm>
        </p:spPr>
        <p:txBody>
          <a:bodyPr>
            <a:normAutofit/>
          </a:bodyPr>
          <a:lstStyle/>
          <a:p>
            <a:pPr marL="0" indent="0">
              <a:buNone/>
            </a:pPr>
            <a:r>
              <a:rPr lang="en-US" sz="2200" b="1" dirty="0">
                <a:latin typeface="+mj-lt"/>
                <a:cs typeface="Times New Roman" panose="02020603050405020304" pitchFamily="18" charset="0"/>
              </a:rPr>
              <a:t>Epithelial Ovarian Cancer (EOC) </a:t>
            </a:r>
          </a:p>
          <a:p>
            <a:pPr lvl="1"/>
            <a:r>
              <a:rPr lang="en-US" sz="2000" dirty="0"/>
              <a:t>EOC lacks specific symptoms in early stages </a:t>
            </a:r>
          </a:p>
          <a:p>
            <a:pPr lvl="1"/>
            <a:r>
              <a:rPr lang="fi-FI" sz="2000" dirty="0" err="1"/>
              <a:t>Most</a:t>
            </a:r>
            <a:r>
              <a:rPr lang="fi-FI" sz="2000" dirty="0"/>
              <a:t> </a:t>
            </a:r>
            <a:r>
              <a:rPr lang="en-US" sz="2000" dirty="0"/>
              <a:t>patients diagnosed with advanced disease </a:t>
            </a:r>
          </a:p>
          <a:p>
            <a:pPr marL="457200" lvl="1" indent="0">
              <a:buNone/>
            </a:pPr>
            <a:endParaRPr lang="en-US" sz="1000" dirty="0"/>
          </a:p>
          <a:p>
            <a:pPr marL="457200" lvl="1" indent="0">
              <a:buNone/>
            </a:pPr>
            <a:endParaRPr lang="en-US" sz="1000" dirty="0"/>
          </a:p>
          <a:p>
            <a:pPr marL="0" indent="0">
              <a:buNone/>
            </a:pPr>
            <a:r>
              <a:rPr lang="en-US" sz="2200" b="1" dirty="0">
                <a:latin typeface="+mj-lt"/>
                <a:cs typeface="Arial" panose="020B0604020202020204" pitchFamily="34" charset="0"/>
              </a:rPr>
              <a:t>CA125 glycoprotein is the established marker for EOC</a:t>
            </a:r>
          </a:p>
          <a:p>
            <a:pPr lvl="1"/>
            <a:r>
              <a:rPr lang="en-US" sz="2000" dirty="0"/>
              <a:t>Also increased (&gt;35 U/mL) in benign conditions</a:t>
            </a:r>
          </a:p>
          <a:p>
            <a:pPr lvl="1"/>
            <a:r>
              <a:rPr lang="en-US" sz="2000" dirty="0"/>
              <a:t>CA125 has aberrant glycan(s) in EOC, offering improved cancer specificity</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1027100"/>
            <a:ext cx="7250202" cy="747396"/>
          </a:xfrm>
        </p:spPr>
        <p:txBody>
          <a:bodyPr/>
          <a:lstStyle/>
          <a:p>
            <a:r>
              <a:rPr lang="en-US" dirty="0"/>
              <a:t>Introduction (2)</a:t>
            </a:r>
          </a:p>
        </p:txBody>
      </p:sp>
      <p:sp>
        <p:nvSpPr>
          <p:cNvPr id="3" name="Content Placeholder 2"/>
          <p:cNvSpPr>
            <a:spLocks noGrp="1"/>
          </p:cNvSpPr>
          <p:nvPr>
            <p:ph idx="4294967295"/>
          </p:nvPr>
        </p:nvSpPr>
        <p:spPr>
          <a:xfrm>
            <a:off x="854376" y="1962243"/>
            <a:ext cx="7994577" cy="3794183"/>
          </a:xfrm>
        </p:spPr>
        <p:txBody>
          <a:bodyPr>
            <a:normAutofit/>
          </a:bodyPr>
          <a:lstStyle/>
          <a:p>
            <a:pPr marL="0" indent="0">
              <a:buNone/>
            </a:pPr>
            <a:r>
              <a:rPr lang="en-US" sz="2200" b="1" dirty="0">
                <a:latin typeface="+mj-lt"/>
                <a:cs typeface="Times New Roman" panose="02020603050405020304" pitchFamily="18" charset="0"/>
              </a:rPr>
              <a:t>Lectins (carbohydrate binding proteins)</a:t>
            </a:r>
          </a:p>
          <a:p>
            <a:pPr lvl="1"/>
            <a:r>
              <a:rPr lang="en-US" sz="2000" dirty="0"/>
              <a:t>Used as probes for recognizing changed glycosylation</a:t>
            </a:r>
          </a:p>
          <a:p>
            <a:pPr lvl="1"/>
            <a:r>
              <a:rPr lang="en-US" sz="2000" dirty="0" err="1"/>
              <a:t>Lectins</a:t>
            </a:r>
            <a:r>
              <a:rPr lang="en-US" sz="2000" dirty="0"/>
              <a:t> have generally low affinities to their </a:t>
            </a:r>
            <a:r>
              <a:rPr lang="en-US" sz="2000" dirty="0" err="1"/>
              <a:t>glycans</a:t>
            </a:r>
            <a:endParaRPr lang="en-US" sz="2000" dirty="0"/>
          </a:p>
          <a:p>
            <a:pPr marL="457200" lvl="1" indent="0">
              <a:buNone/>
            </a:pPr>
            <a:endParaRPr lang="en-US" sz="1000" dirty="0"/>
          </a:p>
          <a:p>
            <a:pPr marL="457200" lvl="1" indent="0">
              <a:buNone/>
            </a:pPr>
            <a:endParaRPr lang="en-US" sz="1000" dirty="0"/>
          </a:p>
          <a:p>
            <a:pPr marL="0" indent="0">
              <a:buNone/>
            </a:pPr>
            <a:r>
              <a:rPr lang="en-GB" sz="2200" b="1" dirty="0">
                <a:latin typeface="+mj-lt"/>
                <a:cs typeface="Times New Roman" panose="02020603050405020304" pitchFamily="18" charset="0"/>
              </a:rPr>
              <a:t>Tools to improve the lectin binding affinity     </a:t>
            </a:r>
            <a:r>
              <a:rPr lang="en-US" sz="2200" b="1" dirty="0">
                <a:latin typeface="+mj-lt"/>
                <a:cs typeface="Times New Roman" panose="02020603050405020304" pitchFamily="18" charset="0"/>
              </a:rPr>
              <a:t>   </a:t>
            </a:r>
          </a:p>
          <a:p>
            <a:pPr lvl="1"/>
            <a:r>
              <a:rPr lang="en-US" sz="2000" dirty="0"/>
              <a:t>Europium nanoparticle-aided approach whereby the strength of lectins can be greatly enhanced</a:t>
            </a:r>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105984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68" y="1026875"/>
            <a:ext cx="7250202" cy="747396"/>
          </a:xfrm>
        </p:spPr>
        <p:txBody>
          <a:bodyPr/>
          <a:lstStyle/>
          <a:p>
            <a:r>
              <a:rPr lang="en-US" dirty="0"/>
              <a:t>Question</a:t>
            </a:r>
          </a:p>
        </p:txBody>
      </p:sp>
      <p:sp>
        <p:nvSpPr>
          <p:cNvPr id="3" name="Content Placeholder 2"/>
          <p:cNvSpPr>
            <a:spLocks noGrp="1"/>
          </p:cNvSpPr>
          <p:nvPr>
            <p:ph idx="4294967295"/>
          </p:nvPr>
        </p:nvSpPr>
        <p:spPr>
          <a:xfrm>
            <a:off x="953089" y="2378429"/>
            <a:ext cx="7458761" cy="1600200"/>
          </a:xfrm>
        </p:spPr>
        <p:txBody>
          <a:bodyPr>
            <a:normAutofit/>
          </a:bodyPr>
          <a:lstStyle/>
          <a:p>
            <a:pPr marL="0" lvl="1" indent="0" defTabSz="914400">
              <a:spcBef>
                <a:spcPts val="0"/>
              </a:spcBef>
              <a:buNone/>
            </a:pPr>
            <a:r>
              <a:rPr lang="en-US" sz="2800" dirty="0"/>
              <a:t>How can the aberrant glycosylation be used </a:t>
            </a:r>
          </a:p>
          <a:p>
            <a:pPr marL="0" lvl="1" indent="0" defTabSz="914400">
              <a:spcBef>
                <a:spcPts val="0"/>
              </a:spcBef>
              <a:buNone/>
            </a:pPr>
            <a:r>
              <a:rPr lang="en-US" sz="2800" dirty="0"/>
              <a:t>for cancer specific diagnostics?</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82295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6" y="1065638"/>
            <a:ext cx="7250202" cy="747396"/>
          </a:xfrm>
        </p:spPr>
        <p:txBody>
          <a:bodyPr>
            <a:normAutofit/>
          </a:bodyPr>
          <a:lstStyle/>
          <a:p>
            <a:r>
              <a:rPr lang="en-US" dirty="0"/>
              <a:t>Materials and Methods</a:t>
            </a:r>
          </a:p>
        </p:txBody>
      </p:sp>
      <p:sp>
        <p:nvSpPr>
          <p:cNvPr id="3" name="Content Placeholder 2"/>
          <p:cNvSpPr>
            <a:spLocks noGrp="1"/>
          </p:cNvSpPr>
          <p:nvPr>
            <p:ph idx="4294967295"/>
          </p:nvPr>
        </p:nvSpPr>
        <p:spPr>
          <a:xfrm>
            <a:off x="436862" y="1886925"/>
            <a:ext cx="8340373" cy="3719548"/>
          </a:xfrm>
        </p:spPr>
        <p:txBody>
          <a:bodyPr>
            <a:normAutofit/>
          </a:bodyPr>
          <a:lstStyle/>
          <a:p>
            <a:pPr marL="457200" lvl="1" indent="-457200" defTabSz="914400">
              <a:spcBef>
                <a:spcPts val="0"/>
              </a:spcBef>
              <a:buFont typeface="Arial" panose="020B0604020202020204" pitchFamily="34" charset="0"/>
              <a:buChar char="•"/>
            </a:pPr>
            <a:r>
              <a:rPr lang="en-US" sz="2200" dirty="0"/>
              <a:t>Anti-CA125 monoclonal antibodies (</a:t>
            </a:r>
            <a:r>
              <a:rPr lang="en-US" sz="2200" dirty="0" err="1"/>
              <a:t>mAbs</a:t>
            </a:r>
            <a:r>
              <a:rPr lang="en-US" sz="2200" dirty="0"/>
              <a:t>)</a:t>
            </a:r>
          </a:p>
          <a:p>
            <a:pPr marL="898525" lvl="1" indent="-898525" defTabSz="914400">
              <a:spcBef>
                <a:spcPts val="0"/>
              </a:spcBef>
              <a:buNone/>
            </a:pPr>
            <a:r>
              <a:rPr lang="en-US" sz="2200" dirty="0"/>
              <a:t>            </a:t>
            </a:r>
            <a:r>
              <a:rPr lang="en-US" sz="2000" dirty="0"/>
              <a:t>-</a:t>
            </a:r>
            <a:r>
              <a:rPr lang="en-US" sz="2000" dirty="0" err="1"/>
              <a:t>biotinylated</a:t>
            </a:r>
            <a:r>
              <a:rPr lang="en-US" sz="2000" dirty="0"/>
              <a:t> </a:t>
            </a:r>
            <a:r>
              <a:rPr lang="en-US" sz="2000" dirty="0" err="1"/>
              <a:t>mAbs</a:t>
            </a:r>
            <a:r>
              <a:rPr lang="en-US" sz="2000" dirty="0"/>
              <a:t> immobilized on streptavidin-coated wells were used to capture CA125</a:t>
            </a:r>
          </a:p>
          <a:p>
            <a:pPr marL="898525" lvl="1" indent="-898525" defTabSz="914400">
              <a:spcBef>
                <a:spcPts val="0"/>
              </a:spcBef>
              <a:buNone/>
            </a:pPr>
            <a:endParaRPr lang="en-US" sz="2000" dirty="0"/>
          </a:p>
          <a:p>
            <a:pPr marL="457200" lvl="1" indent="-457200" defTabSz="914400">
              <a:spcBef>
                <a:spcPts val="0"/>
              </a:spcBef>
              <a:buFont typeface="Arial" panose="020B0604020202020204" pitchFamily="34" charset="0"/>
              <a:buChar char="•"/>
            </a:pPr>
            <a:r>
              <a:rPr lang="en-US" sz="2200" dirty="0"/>
              <a:t>Lectins</a:t>
            </a:r>
          </a:p>
          <a:p>
            <a:pPr marL="898525" lvl="1" indent="-898525" defTabSz="914400">
              <a:spcBef>
                <a:spcPts val="0"/>
              </a:spcBef>
              <a:buNone/>
            </a:pPr>
            <a:r>
              <a:rPr lang="en-US" sz="2000" dirty="0"/>
              <a:t>          -different plant and human lectins included in this study  </a:t>
            </a:r>
          </a:p>
          <a:p>
            <a:pPr marL="0" lvl="1" indent="0" defTabSz="914400">
              <a:spcBef>
                <a:spcPts val="0"/>
              </a:spcBef>
              <a:buNone/>
            </a:pPr>
            <a:endParaRPr lang="en-US" sz="2000" dirty="0"/>
          </a:p>
          <a:p>
            <a:pPr marL="457200" lvl="1" indent="-457200" defTabSz="914400">
              <a:spcBef>
                <a:spcPts val="0"/>
              </a:spcBef>
              <a:buFont typeface="Arial" panose="020B0604020202020204" pitchFamily="34" charset="0"/>
              <a:buChar char="•"/>
            </a:pPr>
            <a:r>
              <a:rPr lang="en-US" sz="2200" dirty="0"/>
              <a:t>Europium Nanoparticles</a:t>
            </a:r>
          </a:p>
          <a:p>
            <a:pPr marL="898525" lvl="1" indent="-898525" defTabSz="914400">
              <a:spcBef>
                <a:spcPts val="0"/>
              </a:spcBef>
              <a:buNone/>
            </a:pPr>
            <a:r>
              <a:rPr lang="en-US" sz="2000" dirty="0"/>
              <a:t>          -lectins were conjugated on 97 nm polystyrene </a:t>
            </a:r>
            <a:r>
              <a:rPr lang="en-US" sz="2000" dirty="0" err="1"/>
              <a:t>nanoparticles</a:t>
            </a:r>
            <a:endParaRPr lang="en-US" sz="2000" dirty="0"/>
          </a:p>
          <a:p>
            <a:pPr marL="898525" lvl="1" indent="-898525" defTabSz="914400">
              <a:spcBef>
                <a:spcPts val="0"/>
              </a:spcBef>
              <a:buNone/>
            </a:pPr>
            <a:r>
              <a:rPr lang="en-US" sz="2000" dirty="0"/>
              <a:t>	-each </a:t>
            </a:r>
            <a:r>
              <a:rPr lang="en-US" sz="2000" dirty="0" err="1"/>
              <a:t>nanoparticle</a:t>
            </a:r>
            <a:r>
              <a:rPr lang="en-US" sz="2000" dirty="0"/>
              <a:t> contained 30000 fluorescent </a:t>
            </a:r>
            <a:r>
              <a:rPr lang="fi-FI" sz="2000" dirty="0"/>
              <a:t>Eu3+</a:t>
            </a:r>
            <a:r>
              <a:rPr lang="en-US" sz="2000" dirty="0"/>
              <a:t> chelates</a:t>
            </a:r>
          </a:p>
          <a:p>
            <a:pPr marL="0" lvl="1" indent="0" defTabSz="914400">
              <a:spcBef>
                <a:spcPts val="0"/>
              </a:spcBef>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290998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7" name="TextBox 6"/>
          <p:cNvSpPr txBox="1"/>
          <p:nvPr/>
        </p:nvSpPr>
        <p:spPr>
          <a:xfrm>
            <a:off x="465532" y="997140"/>
            <a:ext cx="5029200" cy="553998"/>
          </a:xfrm>
          <a:prstGeom prst="rect">
            <a:avLst/>
          </a:prstGeom>
          <a:noFill/>
        </p:spPr>
        <p:txBody>
          <a:bodyPr wrap="square" rtlCol="0">
            <a:spAutoFit/>
          </a:bodyPr>
          <a:lstStyle/>
          <a:p>
            <a:r>
              <a:rPr lang="en-US" sz="3000" b="1" dirty="0"/>
              <a:t>Materials and Methods</a:t>
            </a:r>
            <a:endParaRPr lang="en-US" sz="3000" b="1" dirty="0">
              <a:latin typeface="+mj-lt"/>
            </a:endParaRPr>
          </a:p>
        </p:txBody>
      </p:sp>
      <p:sp>
        <p:nvSpPr>
          <p:cNvPr id="3" name="Rectangle 2"/>
          <p:cNvSpPr/>
          <p:nvPr/>
        </p:nvSpPr>
        <p:spPr>
          <a:xfrm>
            <a:off x="902971" y="5322013"/>
            <a:ext cx="6840188" cy="646331"/>
          </a:xfrm>
          <a:prstGeom prst="rect">
            <a:avLst/>
          </a:prstGeom>
          <a:solidFill>
            <a:schemeClr val="bg1">
              <a:lumMod val="75000"/>
            </a:schemeClr>
          </a:solidFill>
        </p:spPr>
        <p:txBody>
          <a:bodyPr wrap="square">
            <a:spAutoFit/>
          </a:bodyPr>
          <a:lstStyle/>
          <a:p>
            <a:r>
              <a:rPr lang="en-US" b="1" dirty="0">
                <a:solidFill>
                  <a:srgbClr val="B11F24"/>
                </a:solidFill>
              </a:rPr>
              <a:t>Table 1</a:t>
            </a:r>
            <a:r>
              <a:rPr lang="en-US" dirty="0">
                <a:solidFill>
                  <a:srgbClr val="B11F24"/>
                </a:solidFill>
              </a:rPr>
              <a:t>. Different plant and human lectin with their glycan binding specificities </a:t>
            </a:r>
            <a:endParaRPr lang="en-US" i="1" dirty="0"/>
          </a:p>
        </p:txBody>
      </p:sp>
      <p:graphicFrame>
        <p:nvGraphicFramePr>
          <p:cNvPr id="2" name="Table 1"/>
          <p:cNvGraphicFramePr>
            <a:graphicFrameLocks noGrp="1"/>
          </p:cNvGraphicFramePr>
          <p:nvPr>
            <p:extLst>
              <p:ext uri="{D42A27DB-BD31-4B8C-83A1-F6EECF244321}">
                <p14:modId xmlns:p14="http://schemas.microsoft.com/office/powerpoint/2010/main" val="4091190322"/>
              </p:ext>
            </p:extLst>
          </p:nvPr>
        </p:nvGraphicFramePr>
        <p:xfrm>
          <a:off x="1304698" y="1598270"/>
          <a:ext cx="6036733" cy="3470208"/>
        </p:xfrm>
        <a:graphic>
          <a:graphicData uri="http://schemas.openxmlformats.org/drawingml/2006/table">
            <a:tbl>
              <a:tblPr firstRow="1" firstCol="1" bandRow="1">
                <a:tableStyleId>{5C22544A-7EE6-4342-B048-85BDC9FD1C3A}</a:tableStyleId>
              </a:tblPr>
              <a:tblGrid>
                <a:gridCol w="2872296">
                  <a:extLst>
                    <a:ext uri="{9D8B030D-6E8A-4147-A177-3AD203B41FA5}">
                      <a16:colId xmlns:a16="http://schemas.microsoft.com/office/drawing/2014/main" val="20000"/>
                    </a:ext>
                  </a:extLst>
                </a:gridCol>
                <a:gridCol w="3164437">
                  <a:extLst>
                    <a:ext uri="{9D8B030D-6E8A-4147-A177-3AD203B41FA5}">
                      <a16:colId xmlns:a16="http://schemas.microsoft.com/office/drawing/2014/main" val="20001"/>
                    </a:ext>
                  </a:extLst>
                </a:gridCol>
              </a:tblGrid>
              <a:tr h="169742">
                <a:tc>
                  <a:txBody>
                    <a:bodyPr/>
                    <a:lstStyle/>
                    <a:p>
                      <a:pPr algn="ctr">
                        <a:lnSpc>
                          <a:spcPct val="150000"/>
                        </a:lnSpc>
                        <a:spcAft>
                          <a:spcPts val="0"/>
                        </a:spcAft>
                      </a:pPr>
                      <a:r>
                        <a:rPr lang="en-US" sz="800" dirty="0">
                          <a:effectLst/>
                        </a:rPr>
                        <a:t>Lectin Name (abbreviation)</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a:effectLst/>
                        </a:rPr>
                        <a:t>Major Carbohydrate binding specificity</a:t>
                      </a:r>
                      <a:endParaRPr lang="fi-FI" sz="800" dirty="0">
                        <a:effectLst/>
                        <a:latin typeface="Calibri"/>
                      </a:endParaRPr>
                    </a:p>
                  </a:txBody>
                  <a:tcPr marL="47427" marR="47427" marT="0" marB="0"/>
                </a:tc>
                <a:extLst>
                  <a:ext uri="{0D108BD9-81ED-4DB2-BD59-A6C34878D82A}">
                    <a16:rowId xmlns:a16="http://schemas.microsoft.com/office/drawing/2014/main" val="10000"/>
                  </a:ext>
                </a:extLst>
              </a:tr>
              <a:tr h="169742">
                <a:tc>
                  <a:txBody>
                    <a:bodyPr/>
                    <a:lstStyle/>
                    <a:p>
                      <a:pPr algn="ctr">
                        <a:lnSpc>
                          <a:spcPct val="150000"/>
                        </a:lnSpc>
                        <a:spcAft>
                          <a:spcPts val="0"/>
                        </a:spcAft>
                      </a:pPr>
                      <a:r>
                        <a:rPr lang="en-US" sz="800" dirty="0">
                          <a:effectLst/>
                        </a:rPr>
                        <a:t>Soybean agglutinin (SBA)</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a:effectLst/>
                        </a:rPr>
                        <a:t>Terminal α-or β linked </a:t>
                      </a:r>
                      <a:r>
                        <a:rPr lang="en-US" sz="800" dirty="0" err="1">
                          <a:effectLst/>
                        </a:rPr>
                        <a:t>GalNAc</a:t>
                      </a:r>
                      <a:endParaRPr lang="fi-FI" sz="800" dirty="0">
                        <a:effectLst/>
                        <a:latin typeface="Calibri"/>
                      </a:endParaRPr>
                    </a:p>
                  </a:txBody>
                  <a:tcPr marL="47427" marR="47427" marT="0" marB="0"/>
                </a:tc>
                <a:extLst>
                  <a:ext uri="{0D108BD9-81ED-4DB2-BD59-A6C34878D82A}">
                    <a16:rowId xmlns:a16="http://schemas.microsoft.com/office/drawing/2014/main" val="10001"/>
                  </a:ext>
                </a:extLst>
              </a:tr>
              <a:tr h="169742">
                <a:tc>
                  <a:txBody>
                    <a:bodyPr/>
                    <a:lstStyle/>
                    <a:p>
                      <a:pPr algn="ctr">
                        <a:lnSpc>
                          <a:spcPct val="150000"/>
                        </a:lnSpc>
                        <a:spcAft>
                          <a:spcPts val="0"/>
                        </a:spcAft>
                      </a:pPr>
                      <a:r>
                        <a:rPr lang="en-US" sz="800" dirty="0" err="1">
                          <a:effectLst/>
                        </a:rPr>
                        <a:t>Sambucus</a:t>
                      </a:r>
                      <a:r>
                        <a:rPr lang="en-US" sz="800" dirty="0">
                          <a:effectLst/>
                        </a:rPr>
                        <a:t> </a:t>
                      </a:r>
                      <a:r>
                        <a:rPr lang="en-US" sz="800" dirty="0" err="1">
                          <a:effectLst/>
                        </a:rPr>
                        <a:t>nigra</a:t>
                      </a:r>
                      <a:r>
                        <a:rPr lang="en-US" sz="800" dirty="0">
                          <a:effectLst/>
                        </a:rPr>
                        <a:t> agglutinin (SNA)</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a:effectLst/>
                        </a:rPr>
                        <a:t>sialic acid α (2-6) Gal</a:t>
                      </a:r>
                      <a:endParaRPr lang="fi-FI" sz="800" dirty="0">
                        <a:effectLst/>
                        <a:latin typeface="Calibri"/>
                      </a:endParaRPr>
                    </a:p>
                  </a:txBody>
                  <a:tcPr marL="47427" marR="47427" marT="0" marB="0"/>
                </a:tc>
                <a:extLst>
                  <a:ext uri="{0D108BD9-81ED-4DB2-BD59-A6C34878D82A}">
                    <a16:rowId xmlns:a16="http://schemas.microsoft.com/office/drawing/2014/main" val="10002"/>
                  </a:ext>
                </a:extLst>
              </a:tr>
              <a:tr h="169742">
                <a:tc>
                  <a:txBody>
                    <a:bodyPr/>
                    <a:lstStyle/>
                    <a:p>
                      <a:pPr algn="ctr">
                        <a:lnSpc>
                          <a:spcPct val="150000"/>
                        </a:lnSpc>
                        <a:spcAft>
                          <a:spcPts val="0"/>
                        </a:spcAft>
                      </a:pPr>
                      <a:r>
                        <a:rPr lang="en-US" sz="800" dirty="0">
                          <a:effectLst/>
                        </a:rPr>
                        <a:t>Peanut agglutinin (PNA)</a:t>
                      </a:r>
                      <a:endParaRPr lang="fi-FI" sz="800" dirty="0">
                        <a:effectLst/>
                        <a:latin typeface="Calibri"/>
                      </a:endParaRPr>
                    </a:p>
                  </a:txBody>
                  <a:tcPr marL="47427" marR="47427" marT="0" marB="0"/>
                </a:tc>
                <a:tc>
                  <a:txBody>
                    <a:bodyPr/>
                    <a:lstStyle/>
                    <a:p>
                      <a:pPr algn="ctr">
                        <a:lnSpc>
                          <a:spcPct val="150000"/>
                        </a:lnSpc>
                        <a:spcAft>
                          <a:spcPts val="0"/>
                        </a:spcAft>
                      </a:pPr>
                      <a:r>
                        <a:rPr lang="en-US" sz="800">
                          <a:effectLst/>
                        </a:rPr>
                        <a:t>Galβ1-3 GalNAc (terminal)</a:t>
                      </a:r>
                      <a:endParaRPr lang="fi-FI" sz="800">
                        <a:effectLst/>
                        <a:latin typeface="Calibri"/>
                      </a:endParaRPr>
                    </a:p>
                  </a:txBody>
                  <a:tcPr marL="47427" marR="47427" marT="0" marB="0"/>
                </a:tc>
                <a:extLst>
                  <a:ext uri="{0D108BD9-81ED-4DB2-BD59-A6C34878D82A}">
                    <a16:rowId xmlns:a16="http://schemas.microsoft.com/office/drawing/2014/main" val="10003"/>
                  </a:ext>
                </a:extLst>
              </a:tr>
              <a:tr h="169742">
                <a:tc>
                  <a:txBody>
                    <a:bodyPr/>
                    <a:lstStyle/>
                    <a:p>
                      <a:pPr algn="ctr">
                        <a:lnSpc>
                          <a:spcPct val="150000"/>
                        </a:lnSpc>
                        <a:spcAft>
                          <a:spcPts val="0"/>
                        </a:spcAft>
                      </a:pPr>
                      <a:r>
                        <a:rPr lang="fi-FI" sz="800" dirty="0" err="1">
                          <a:effectLst/>
                        </a:rPr>
                        <a:t>Maackia</a:t>
                      </a:r>
                      <a:r>
                        <a:rPr lang="fi-FI" sz="800" dirty="0">
                          <a:effectLst/>
                        </a:rPr>
                        <a:t> </a:t>
                      </a:r>
                      <a:r>
                        <a:rPr lang="fi-FI" sz="800" dirty="0" err="1">
                          <a:effectLst/>
                        </a:rPr>
                        <a:t>amurensis</a:t>
                      </a:r>
                      <a:r>
                        <a:rPr lang="fi-FI" sz="800" dirty="0">
                          <a:effectLst/>
                        </a:rPr>
                        <a:t> </a:t>
                      </a:r>
                      <a:r>
                        <a:rPr lang="fi-FI" sz="800" dirty="0" err="1">
                          <a:effectLst/>
                        </a:rPr>
                        <a:t>agglutinin</a:t>
                      </a:r>
                      <a:r>
                        <a:rPr lang="fi-FI" sz="800" dirty="0">
                          <a:effectLst/>
                        </a:rPr>
                        <a:t> II (MAA II)</a:t>
                      </a:r>
                      <a:endParaRPr lang="fi-FI" sz="800" dirty="0">
                        <a:effectLst/>
                        <a:latin typeface="Calibri"/>
                      </a:endParaRPr>
                    </a:p>
                  </a:txBody>
                  <a:tcPr marL="47427" marR="47427" marT="0" marB="0"/>
                </a:tc>
                <a:tc>
                  <a:txBody>
                    <a:bodyPr/>
                    <a:lstStyle/>
                    <a:p>
                      <a:pPr algn="ctr">
                        <a:lnSpc>
                          <a:spcPct val="150000"/>
                        </a:lnSpc>
                        <a:spcAft>
                          <a:spcPts val="0"/>
                        </a:spcAft>
                      </a:pPr>
                      <a:r>
                        <a:rPr lang="en-US" sz="800">
                          <a:effectLst/>
                        </a:rPr>
                        <a:t>α2-3-linked sialic acids</a:t>
                      </a:r>
                      <a:endParaRPr lang="fi-FI" sz="800">
                        <a:effectLst/>
                        <a:latin typeface="Calibri"/>
                      </a:endParaRPr>
                    </a:p>
                  </a:txBody>
                  <a:tcPr marL="47427" marR="47427" marT="0" marB="0"/>
                </a:tc>
                <a:extLst>
                  <a:ext uri="{0D108BD9-81ED-4DB2-BD59-A6C34878D82A}">
                    <a16:rowId xmlns:a16="http://schemas.microsoft.com/office/drawing/2014/main" val="10004"/>
                  </a:ext>
                </a:extLst>
              </a:tr>
              <a:tr h="169742">
                <a:tc>
                  <a:txBody>
                    <a:bodyPr/>
                    <a:lstStyle/>
                    <a:p>
                      <a:pPr algn="ctr">
                        <a:lnSpc>
                          <a:spcPct val="150000"/>
                        </a:lnSpc>
                        <a:spcAft>
                          <a:spcPts val="0"/>
                        </a:spcAft>
                      </a:pPr>
                      <a:r>
                        <a:rPr lang="en-US" sz="800" dirty="0" err="1">
                          <a:effectLst/>
                        </a:rPr>
                        <a:t>Aleuria</a:t>
                      </a:r>
                      <a:r>
                        <a:rPr lang="en-US" sz="800" dirty="0">
                          <a:effectLst/>
                        </a:rPr>
                        <a:t> </a:t>
                      </a:r>
                      <a:r>
                        <a:rPr lang="en-US" sz="800" dirty="0" err="1">
                          <a:effectLst/>
                        </a:rPr>
                        <a:t>aurantia</a:t>
                      </a:r>
                      <a:r>
                        <a:rPr lang="en-US" sz="800" dirty="0">
                          <a:effectLst/>
                        </a:rPr>
                        <a:t> lectin (AAL)</a:t>
                      </a:r>
                      <a:endParaRPr lang="fi-FI" sz="800" dirty="0">
                        <a:effectLst/>
                        <a:latin typeface="Calibri"/>
                      </a:endParaRPr>
                    </a:p>
                  </a:txBody>
                  <a:tcPr marL="47427" marR="47427" marT="0" marB="0"/>
                </a:tc>
                <a:tc>
                  <a:txBody>
                    <a:bodyPr/>
                    <a:lstStyle/>
                    <a:p>
                      <a:pPr algn="ctr">
                        <a:lnSpc>
                          <a:spcPct val="150000"/>
                        </a:lnSpc>
                        <a:spcAft>
                          <a:spcPts val="0"/>
                        </a:spcAft>
                      </a:pPr>
                      <a:r>
                        <a:rPr lang="en-US" sz="800">
                          <a:effectLst/>
                        </a:rPr>
                        <a:t>α1-6Fuc</a:t>
                      </a:r>
                      <a:endParaRPr lang="fi-FI" sz="800">
                        <a:effectLst/>
                        <a:latin typeface="Calibri"/>
                      </a:endParaRPr>
                    </a:p>
                  </a:txBody>
                  <a:tcPr marL="47427" marR="47427" marT="0" marB="0"/>
                </a:tc>
                <a:extLst>
                  <a:ext uri="{0D108BD9-81ED-4DB2-BD59-A6C34878D82A}">
                    <a16:rowId xmlns:a16="http://schemas.microsoft.com/office/drawing/2014/main" val="10005"/>
                  </a:ext>
                </a:extLst>
              </a:tr>
              <a:tr h="169742">
                <a:tc>
                  <a:txBody>
                    <a:bodyPr/>
                    <a:lstStyle/>
                    <a:p>
                      <a:pPr algn="ctr">
                        <a:lnSpc>
                          <a:spcPct val="150000"/>
                        </a:lnSpc>
                        <a:spcAft>
                          <a:spcPts val="0"/>
                        </a:spcAft>
                      </a:pPr>
                      <a:r>
                        <a:rPr lang="en-US" sz="800" dirty="0" err="1">
                          <a:effectLst/>
                        </a:rPr>
                        <a:t>Ulex</a:t>
                      </a:r>
                      <a:r>
                        <a:rPr lang="en-US" sz="800" dirty="0">
                          <a:effectLst/>
                        </a:rPr>
                        <a:t> </a:t>
                      </a:r>
                      <a:r>
                        <a:rPr lang="en-US" sz="800" dirty="0" err="1">
                          <a:effectLst/>
                        </a:rPr>
                        <a:t>europaeus</a:t>
                      </a:r>
                      <a:r>
                        <a:rPr lang="en-US" sz="800" dirty="0">
                          <a:effectLst/>
                        </a:rPr>
                        <a:t> agglutinin (UEA)</a:t>
                      </a:r>
                      <a:endParaRPr lang="fi-FI" sz="800" dirty="0">
                        <a:effectLst/>
                        <a:latin typeface="Calibri"/>
                      </a:endParaRPr>
                    </a:p>
                  </a:txBody>
                  <a:tcPr marL="47427" marR="47427" marT="0" marB="0"/>
                </a:tc>
                <a:tc>
                  <a:txBody>
                    <a:bodyPr/>
                    <a:lstStyle/>
                    <a:p>
                      <a:pPr algn="ctr">
                        <a:lnSpc>
                          <a:spcPct val="150000"/>
                        </a:lnSpc>
                        <a:spcAft>
                          <a:spcPts val="0"/>
                        </a:spcAft>
                      </a:pPr>
                      <a:r>
                        <a:rPr lang="en-US" sz="800">
                          <a:effectLst/>
                        </a:rPr>
                        <a:t>Fucα1-2Gal</a:t>
                      </a:r>
                      <a:endParaRPr lang="fi-FI" sz="800">
                        <a:effectLst/>
                        <a:latin typeface="Calibri"/>
                      </a:endParaRPr>
                    </a:p>
                  </a:txBody>
                  <a:tcPr marL="47427" marR="47427" marT="0" marB="0"/>
                </a:tc>
                <a:extLst>
                  <a:ext uri="{0D108BD9-81ED-4DB2-BD59-A6C34878D82A}">
                    <a16:rowId xmlns:a16="http://schemas.microsoft.com/office/drawing/2014/main" val="10006"/>
                  </a:ext>
                </a:extLst>
              </a:tr>
              <a:tr h="217780">
                <a:tc>
                  <a:txBody>
                    <a:bodyPr/>
                    <a:lstStyle/>
                    <a:p>
                      <a:pPr algn="ctr">
                        <a:lnSpc>
                          <a:spcPct val="150000"/>
                        </a:lnSpc>
                        <a:spcAft>
                          <a:spcPts val="0"/>
                        </a:spcAft>
                      </a:pPr>
                      <a:r>
                        <a:rPr lang="en-US" sz="800" dirty="0" err="1">
                          <a:effectLst/>
                        </a:rPr>
                        <a:t>Phaseolus</a:t>
                      </a:r>
                      <a:r>
                        <a:rPr lang="en-US" sz="800" dirty="0">
                          <a:effectLst/>
                        </a:rPr>
                        <a:t> vulgaris agglutinin-</a:t>
                      </a:r>
                      <a:r>
                        <a:rPr lang="en-US" sz="800" dirty="0" err="1">
                          <a:effectLst/>
                        </a:rPr>
                        <a:t>erythroagglutinin</a:t>
                      </a:r>
                      <a:r>
                        <a:rPr lang="en-US" sz="800" dirty="0">
                          <a:effectLst/>
                        </a:rPr>
                        <a:t> (PHA-E)</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a:effectLst/>
                        </a:rPr>
                        <a:t>bisecting </a:t>
                      </a:r>
                      <a:r>
                        <a:rPr lang="en-US" sz="800" dirty="0" err="1">
                          <a:effectLst/>
                        </a:rPr>
                        <a:t>GlcNAc</a:t>
                      </a:r>
                      <a:endParaRPr lang="fi-FI" sz="800" dirty="0">
                        <a:effectLst/>
                        <a:latin typeface="Calibri"/>
                      </a:endParaRPr>
                    </a:p>
                  </a:txBody>
                  <a:tcPr marL="47427" marR="47427" marT="0" marB="0"/>
                </a:tc>
                <a:extLst>
                  <a:ext uri="{0D108BD9-81ED-4DB2-BD59-A6C34878D82A}">
                    <a16:rowId xmlns:a16="http://schemas.microsoft.com/office/drawing/2014/main" val="10007"/>
                  </a:ext>
                </a:extLst>
              </a:tr>
              <a:tr h="169742">
                <a:tc>
                  <a:txBody>
                    <a:bodyPr/>
                    <a:lstStyle/>
                    <a:p>
                      <a:pPr algn="ctr">
                        <a:lnSpc>
                          <a:spcPct val="150000"/>
                        </a:lnSpc>
                        <a:spcAft>
                          <a:spcPts val="0"/>
                        </a:spcAft>
                      </a:pPr>
                      <a:r>
                        <a:rPr lang="en-US" sz="800">
                          <a:effectLst/>
                        </a:rPr>
                        <a:t>Ricinus communis agglutinin (RCA)</a:t>
                      </a:r>
                      <a:endParaRPr lang="fi-FI" sz="800">
                        <a:effectLst/>
                        <a:latin typeface="Calibri"/>
                      </a:endParaRPr>
                    </a:p>
                  </a:txBody>
                  <a:tcPr marL="47427" marR="47427" marT="0" marB="0"/>
                </a:tc>
                <a:tc>
                  <a:txBody>
                    <a:bodyPr/>
                    <a:lstStyle/>
                    <a:p>
                      <a:pPr algn="ctr">
                        <a:lnSpc>
                          <a:spcPct val="150000"/>
                        </a:lnSpc>
                        <a:spcAft>
                          <a:spcPts val="0"/>
                        </a:spcAft>
                      </a:pPr>
                      <a:r>
                        <a:rPr lang="en-US" sz="800" dirty="0">
                          <a:effectLst/>
                        </a:rPr>
                        <a:t>Gal-β1-4GlcNAc</a:t>
                      </a:r>
                      <a:endParaRPr lang="fi-FI" sz="800" dirty="0">
                        <a:effectLst/>
                        <a:latin typeface="Calibri"/>
                      </a:endParaRPr>
                    </a:p>
                  </a:txBody>
                  <a:tcPr marL="47427" marR="47427" marT="0" marB="0"/>
                </a:tc>
                <a:extLst>
                  <a:ext uri="{0D108BD9-81ED-4DB2-BD59-A6C34878D82A}">
                    <a16:rowId xmlns:a16="http://schemas.microsoft.com/office/drawing/2014/main" val="10008"/>
                  </a:ext>
                </a:extLst>
              </a:tr>
              <a:tr h="169742">
                <a:tc>
                  <a:txBody>
                    <a:bodyPr/>
                    <a:lstStyle/>
                    <a:p>
                      <a:pPr algn="ctr">
                        <a:lnSpc>
                          <a:spcPct val="150000"/>
                        </a:lnSpc>
                        <a:spcAft>
                          <a:spcPts val="0"/>
                        </a:spcAft>
                      </a:pPr>
                      <a:r>
                        <a:rPr lang="en-US" sz="800">
                          <a:effectLst/>
                        </a:rPr>
                        <a:t>Wheat germ agglutinin (WGA)</a:t>
                      </a:r>
                      <a:endParaRPr lang="fi-FI" sz="800">
                        <a:effectLst/>
                        <a:latin typeface="Calibri"/>
                      </a:endParaRPr>
                    </a:p>
                  </a:txBody>
                  <a:tcPr marL="47427" marR="47427" marT="0" marB="0"/>
                </a:tc>
                <a:tc>
                  <a:txBody>
                    <a:bodyPr/>
                    <a:lstStyle/>
                    <a:p>
                      <a:pPr algn="ctr">
                        <a:lnSpc>
                          <a:spcPct val="150000"/>
                        </a:lnSpc>
                        <a:spcAft>
                          <a:spcPts val="0"/>
                        </a:spcAft>
                      </a:pPr>
                      <a:r>
                        <a:rPr lang="pt-BR" sz="800" dirty="0">
                          <a:effectLst/>
                        </a:rPr>
                        <a:t>Terminal N-acetylglucosamine or chitobiose</a:t>
                      </a:r>
                      <a:endParaRPr lang="fi-FI" sz="800" dirty="0">
                        <a:effectLst/>
                        <a:latin typeface="Calibri"/>
                      </a:endParaRPr>
                    </a:p>
                  </a:txBody>
                  <a:tcPr marL="47427" marR="47427" marT="0" marB="0"/>
                </a:tc>
                <a:extLst>
                  <a:ext uri="{0D108BD9-81ED-4DB2-BD59-A6C34878D82A}">
                    <a16:rowId xmlns:a16="http://schemas.microsoft.com/office/drawing/2014/main" val="10009"/>
                  </a:ext>
                </a:extLst>
              </a:tr>
              <a:tr h="169742">
                <a:tc>
                  <a:txBody>
                    <a:bodyPr/>
                    <a:lstStyle/>
                    <a:p>
                      <a:pPr algn="ctr">
                        <a:lnSpc>
                          <a:spcPct val="150000"/>
                        </a:lnSpc>
                        <a:spcAft>
                          <a:spcPts val="0"/>
                        </a:spcAft>
                      </a:pPr>
                      <a:r>
                        <a:rPr lang="en-US" sz="800" dirty="0">
                          <a:effectLst/>
                        </a:rPr>
                        <a:t>Wisteria floribunda agglutinin (WFA)</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err="1">
                          <a:effectLst/>
                        </a:rPr>
                        <a:t>GalNAc</a:t>
                      </a:r>
                      <a:r>
                        <a:rPr lang="en-US" sz="800" dirty="0">
                          <a:effectLst/>
                        </a:rPr>
                        <a:t>α or β- 3 or 6 position of galactose</a:t>
                      </a:r>
                      <a:endParaRPr lang="fi-FI" sz="800" dirty="0">
                        <a:effectLst/>
                        <a:latin typeface="Calibri"/>
                      </a:endParaRPr>
                    </a:p>
                  </a:txBody>
                  <a:tcPr marL="47427" marR="47427" marT="0" marB="0"/>
                </a:tc>
                <a:extLst>
                  <a:ext uri="{0D108BD9-81ED-4DB2-BD59-A6C34878D82A}">
                    <a16:rowId xmlns:a16="http://schemas.microsoft.com/office/drawing/2014/main" val="10010"/>
                  </a:ext>
                </a:extLst>
              </a:tr>
              <a:tr h="169742">
                <a:tc>
                  <a:txBody>
                    <a:bodyPr/>
                    <a:lstStyle/>
                    <a:p>
                      <a:pPr algn="ctr">
                        <a:lnSpc>
                          <a:spcPct val="150000"/>
                        </a:lnSpc>
                        <a:spcAft>
                          <a:spcPts val="0"/>
                        </a:spcAft>
                      </a:pPr>
                      <a:r>
                        <a:rPr lang="en-US" sz="800">
                          <a:effectLst/>
                        </a:rPr>
                        <a:t>Pisum sativum agglutinin (PSA)</a:t>
                      </a:r>
                      <a:endParaRPr lang="fi-FI" sz="800">
                        <a:effectLst/>
                        <a:latin typeface="Calibri"/>
                      </a:endParaRPr>
                    </a:p>
                  </a:txBody>
                  <a:tcPr marL="47427" marR="47427" marT="0" marB="0"/>
                </a:tc>
                <a:tc>
                  <a:txBody>
                    <a:bodyPr/>
                    <a:lstStyle/>
                    <a:p>
                      <a:pPr algn="ctr">
                        <a:lnSpc>
                          <a:spcPct val="150000"/>
                        </a:lnSpc>
                        <a:spcAft>
                          <a:spcPts val="0"/>
                        </a:spcAft>
                      </a:pPr>
                      <a:r>
                        <a:rPr lang="en-US" sz="800" dirty="0">
                          <a:effectLst/>
                        </a:rPr>
                        <a:t>α-Mannose </a:t>
                      </a:r>
                      <a:endParaRPr lang="fi-FI" sz="800" dirty="0">
                        <a:effectLst/>
                        <a:latin typeface="Calibri"/>
                      </a:endParaRPr>
                    </a:p>
                  </a:txBody>
                  <a:tcPr marL="47427" marR="47427" marT="0" marB="0"/>
                </a:tc>
                <a:extLst>
                  <a:ext uri="{0D108BD9-81ED-4DB2-BD59-A6C34878D82A}">
                    <a16:rowId xmlns:a16="http://schemas.microsoft.com/office/drawing/2014/main" val="10011"/>
                  </a:ext>
                </a:extLst>
              </a:tr>
              <a:tr h="169742">
                <a:tc>
                  <a:txBody>
                    <a:bodyPr/>
                    <a:lstStyle/>
                    <a:p>
                      <a:pPr algn="ctr">
                        <a:lnSpc>
                          <a:spcPct val="150000"/>
                        </a:lnSpc>
                        <a:spcAft>
                          <a:spcPts val="0"/>
                        </a:spcAft>
                      </a:pPr>
                      <a:r>
                        <a:rPr lang="en-US" sz="800" dirty="0" err="1">
                          <a:effectLst/>
                        </a:rPr>
                        <a:t>Vicia</a:t>
                      </a:r>
                      <a:r>
                        <a:rPr lang="en-US" sz="800" dirty="0">
                          <a:effectLst/>
                        </a:rPr>
                        <a:t> </a:t>
                      </a:r>
                      <a:r>
                        <a:rPr lang="en-US" sz="800" dirty="0" err="1">
                          <a:effectLst/>
                        </a:rPr>
                        <a:t>villosa</a:t>
                      </a:r>
                      <a:r>
                        <a:rPr lang="en-US" sz="800" dirty="0">
                          <a:effectLst/>
                        </a:rPr>
                        <a:t> </a:t>
                      </a:r>
                      <a:r>
                        <a:rPr lang="en-US" sz="800" dirty="0" err="1">
                          <a:effectLst/>
                        </a:rPr>
                        <a:t>lectin</a:t>
                      </a:r>
                      <a:r>
                        <a:rPr lang="en-US" sz="800" dirty="0">
                          <a:effectLst/>
                        </a:rPr>
                        <a:t> (VVL)</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a:effectLst/>
                        </a:rPr>
                        <a:t>Terminal α-or β-linked </a:t>
                      </a:r>
                      <a:r>
                        <a:rPr lang="en-US" sz="800" dirty="0" err="1">
                          <a:effectLst/>
                        </a:rPr>
                        <a:t>GalNAc</a:t>
                      </a:r>
                      <a:r>
                        <a:rPr lang="en-US" sz="800" dirty="0">
                          <a:effectLst/>
                        </a:rPr>
                        <a:t> (</a:t>
                      </a:r>
                      <a:r>
                        <a:rPr lang="en-US" sz="800" dirty="0" err="1">
                          <a:effectLst/>
                        </a:rPr>
                        <a:t>Tn</a:t>
                      </a:r>
                      <a:r>
                        <a:rPr lang="en-US" sz="800" dirty="0">
                          <a:effectLst/>
                        </a:rPr>
                        <a:t> antigen)</a:t>
                      </a:r>
                      <a:endParaRPr lang="fi-FI" sz="800" dirty="0">
                        <a:effectLst/>
                        <a:latin typeface="Calibri"/>
                      </a:endParaRPr>
                    </a:p>
                  </a:txBody>
                  <a:tcPr marL="47427" marR="47427" marT="0" marB="0"/>
                </a:tc>
                <a:extLst>
                  <a:ext uri="{0D108BD9-81ED-4DB2-BD59-A6C34878D82A}">
                    <a16:rowId xmlns:a16="http://schemas.microsoft.com/office/drawing/2014/main" val="10012"/>
                  </a:ext>
                </a:extLst>
              </a:tr>
              <a:tr h="169742">
                <a:tc>
                  <a:txBody>
                    <a:bodyPr/>
                    <a:lstStyle/>
                    <a:p>
                      <a:pPr algn="ctr">
                        <a:lnSpc>
                          <a:spcPct val="150000"/>
                        </a:lnSpc>
                        <a:spcAft>
                          <a:spcPts val="0"/>
                        </a:spcAft>
                      </a:pPr>
                      <a:r>
                        <a:rPr lang="en-US" sz="800" dirty="0">
                          <a:effectLst/>
                        </a:rPr>
                        <a:t>Helix </a:t>
                      </a:r>
                      <a:r>
                        <a:rPr lang="en-US" sz="800" dirty="0" err="1">
                          <a:effectLst/>
                        </a:rPr>
                        <a:t>pomatia</a:t>
                      </a:r>
                      <a:r>
                        <a:rPr lang="en-US" sz="800" dirty="0">
                          <a:effectLst/>
                        </a:rPr>
                        <a:t> agglutinin (HPA)</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err="1">
                          <a:effectLst/>
                        </a:rPr>
                        <a:t>GalNAc</a:t>
                      </a:r>
                      <a:r>
                        <a:rPr lang="en-US" sz="800" dirty="0">
                          <a:effectLst/>
                        </a:rPr>
                        <a:t> (</a:t>
                      </a:r>
                      <a:r>
                        <a:rPr lang="en-US" sz="800" dirty="0" err="1">
                          <a:effectLst/>
                        </a:rPr>
                        <a:t>Tn</a:t>
                      </a:r>
                      <a:r>
                        <a:rPr lang="en-US" sz="800" dirty="0">
                          <a:effectLst/>
                        </a:rPr>
                        <a:t> antigen)</a:t>
                      </a:r>
                      <a:endParaRPr lang="fi-FI" sz="800" dirty="0">
                        <a:effectLst/>
                        <a:latin typeface="Calibri"/>
                      </a:endParaRPr>
                    </a:p>
                  </a:txBody>
                  <a:tcPr marL="47427" marR="47427" marT="0" marB="0"/>
                </a:tc>
                <a:extLst>
                  <a:ext uri="{0D108BD9-81ED-4DB2-BD59-A6C34878D82A}">
                    <a16:rowId xmlns:a16="http://schemas.microsoft.com/office/drawing/2014/main" val="10013"/>
                  </a:ext>
                </a:extLst>
              </a:tr>
              <a:tr h="169742">
                <a:tc>
                  <a:txBody>
                    <a:bodyPr/>
                    <a:lstStyle/>
                    <a:p>
                      <a:pPr algn="ctr">
                        <a:lnSpc>
                          <a:spcPct val="150000"/>
                        </a:lnSpc>
                        <a:spcAft>
                          <a:spcPts val="0"/>
                        </a:spcAft>
                      </a:pPr>
                      <a:r>
                        <a:rPr lang="en-US" sz="800">
                          <a:effectLst/>
                        </a:rPr>
                        <a:t> Trichosanthes japonica agglutinin (TJA-II)</a:t>
                      </a:r>
                      <a:endParaRPr lang="fi-FI" sz="800">
                        <a:effectLst/>
                        <a:latin typeface="Calibri"/>
                      </a:endParaRPr>
                    </a:p>
                  </a:txBody>
                  <a:tcPr marL="47427" marR="47427" marT="0" marB="0"/>
                </a:tc>
                <a:tc>
                  <a:txBody>
                    <a:bodyPr/>
                    <a:lstStyle/>
                    <a:p>
                      <a:pPr algn="ctr">
                        <a:lnSpc>
                          <a:spcPct val="150000"/>
                        </a:lnSpc>
                        <a:spcAft>
                          <a:spcPts val="0"/>
                        </a:spcAft>
                      </a:pPr>
                      <a:r>
                        <a:rPr lang="en-US" sz="800" dirty="0" err="1">
                          <a:effectLst/>
                        </a:rPr>
                        <a:t>Fuc</a:t>
                      </a:r>
                      <a:r>
                        <a:rPr lang="en-US" sz="800" dirty="0">
                          <a:effectLst/>
                        </a:rPr>
                        <a:t> α 1-2Gal and β-</a:t>
                      </a:r>
                      <a:r>
                        <a:rPr lang="en-US" sz="800" dirty="0" err="1">
                          <a:effectLst/>
                        </a:rPr>
                        <a:t>GalNAc</a:t>
                      </a:r>
                      <a:endParaRPr lang="fi-FI" sz="800" dirty="0">
                        <a:effectLst/>
                        <a:latin typeface="Calibri"/>
                      </a:endParaRPr>
                    </a:p>
                  </a:txBody>
                  <a:tcPr marL="47427" marR="47427" marT="0" marB="0"/>
                </a:tc>
                <a:extLst>
                  <a:ext uri="{0D108BD9-81ED-4DB2-BD59-A6C34878D82A}">
                    <a16:rowId xmlns:a16="http://schemas.microsoft.com/office/drawing/2014/main" val="10014"/>
                  </a:ext>
                </a:extLst>
              </a:tr>
              <a:tr h="169742">
                <a:tc>
                  <a:txBody>
                    <a:bodyPr/>
                    <a:lstStyle/>
                    <a:p>
                      <a:pPr algn="ctr">
                        <a:lnSpc>
                          <a:spcPct val="150000"/>
                        </a:lnSpc>
                        <a:spcAft>
                          <a:spcPts val="0"/>
                        </a:spcAft>
                      </a:pPr>
                      <a:r>
                        <a:rPr lang="en-US" sz="800">
                          <a:effectLst/>
                        </a:rPr>
                        <a:t>Macrophage galactose-type lectin (MGL)</a:t>
                      </a:r>
                      <a:endParaRPr lang="fi-FI" sz="800">
                        <a:effectLst/>
                        <a:latin typeface="Calibri"/>
                      </a:endParaRPr>
                    </a:p>
                  </a:txBody>
                  <a:tcPr marL="47427" marR="47427" marT="0" marB="0"/>
                </a:tc>
                <a:tc>
                  <a:txBody>
                    <a:bodyPr/>
                    <a:lstStyle/>
                    <a:p>
                      <a:pPr algn="ctr">
                        <a:lnSpc>
                          <a:spcPct val="150000"/>
                        </a:lnSpc>
                        <a:spcAft>
                          <a:spcPts val="0"/>
                        </a:spcAft>
                      </a:pPr>
                      <a:r>
                        <a:rPr lang="en-US" sz="800" dirty="0">
                          <a:effectLst/>
                        </a:rPr>
                        <a:t>Terminal α-or β-linked </a:t>
                      </a:r>
                      <a:r>
                        <a:rPr lang="en-US" sz="800" dirty="0" err="1">
                          <a:effectLst/>
                        </a:rPr>
                        <a:t>GalNAc</a:t>
                      </a:r>
                      <a:endParaRPr lang="fi-FI" sz="800" dirty="0">
                        <a:effectLst/>
                        <a:latin typeface="Calibri"/>
                      </a:endParaRPr>
                    </a:p>
                  </a:txBody>
                  <a:tcPr marL="47427" marR="47427" marT="0" marB="0"/>
                </a:tc>
                <a:extLst>
                  <a:ext uri="{0D108BD9-81ED-4DB2-BD59-A6C34878D82A}">
                    <a16:rowId xmlns:a16="http://schemas.microsoft.com/office/drawing/2014/main" val="10015"/>
                  </a:ext>
                </a:extLst>
              </a:tr>
              <a:tr h="509228">
                <a:tc>
                  <a:txBody>
                    <a:bodyPr/>
                    <a:lstStyle/>
                    <a:p>
                      <a:pPr algn="ctr">
                        <a:lnSpc>
                          <a:spcPct val="150000"/>
                        </a:lnSpc>
                        <a:spcAft>
                          <a:spcPts val="0"/>
                        </a:spcAft>
                      </a:pPr>
                      <a:r>
                        <a:rPr lang="en-US" sz="800" dirty="0">
                          <a:effectLst/>
                        </a:rPr>
                        <a:t>Dendritic Cell-Specific Intercellular adhesion molecule-3-Grabbing Non-integrin (DC-SIGN)</a:t>
                      </a:r>
                      <a:endParaRPr lang="fi-FI" sz="800" dirty="0">
                        <a:effectLst/>
                        <a:latin typeface="Calibri"/>
                      </a:endParaRPr>
                    </a:p>
                  </a:txBody>
                  <a:tcPr marL="47427" marR="47427" marT="0" marB="0"/>
                </a:tc>
                <a:tc>
                  <a:txBody>
                    <a:bodyPr/>
                    <a:lstStyle/>
                    <a:p>
                      <a:pPr algn="ctr">
                        <a:lnSpc>
                          <a:spcPct val="150000"/>
                        </a:lnSpc>
                        <a:spcAft>
                          <a:spcPts val="0"/>
                        </a:spcAft>
                      </a:pPr>
                      <a:r>
                        <a:rPr lang="en-US" sz="800" dirty="0" err="1">
                          <a:effectLst/>
                        </a:rPr>
                        <a:t>Nonsialylated</a:t>
                      </a:r>
                      <a:r>
                        <a:rPr lang="en-US" sz="800" dirty="0">
                          <a:effectLst/>
                        </a:rPr>
                        <a:t> Lewis antigens and high mannose-type structures</a:t>
                      </a:r>
                      <a:endParaRPr lang="fi-FI" sz="800" dirty="0">
                        <a:effectLst/>
                        <a:latin typeface="Calibri"/>
                      </a:endParaRPr>
                    </a:p>
                  </a:txBody>
                  <a:tcPr marL="47427" marR="47427" marT="0" marB="0"/>
                </a:tc>
                <a:extLst>
                  <a:ext uri="{0D108BD9-81ED-4DB2-BD59-A6C34878D82A}">
                    <a16:rowId xmlns:a16="http://schemas.microsoft.com/office/drawing/2014/main" val="1001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531163" y="1091938"/>
            <a:ext cx="3386065" cy="553998"/>
          </a:xfrm>
          <a:prstGeom prst="rect">
            <a:avLst/>
          </a:prstGeom>
          <a:noFill/>
        </p:spPr>
        <p:txBody>
          <a:bodyPr wrap="square" rtlCol="0">
            <a:spAutoFit/>
          </a:bodyPr>
          <a:lstStyle/>
          <a:p>
            <a:r>
              <a:rPr lang="en-US" sz="3000" b="1" dirty="0"/>
              <a:t>Methodology</a:t>
            </a:r>
            <a:endParaRPr lang="en-US" sz="3000" b="1" dirty="0">
              <a:latin typeface="+mj-lt"/>
            </a:endParaRPr>
          </a:p>
        </p:txBody>
      </p:sp>
      <p:sp>
        <p:nvSpPr>
          <p:cNvPr id="3" name="Rectangle 2"/>
          <p:cNvSpPr/>
          <p:nvPr/>
        </p:nvSpPr>
        <p:spPr>
          <a:xfrm>
            <a:off x="823696" y="5136627"/>
            <a:ext cx="6828312" cy="830997"/>
          </a:xfrm>
          <a:prstGeom prst="rect">
            <a:avLst/>
          </a:prstGeom>
          <a:solidFill>
            <a:schemeClr val="bg1">
              <a:lumMod val="75000"/>
            </a:schemeClr>
          </a:solidFill>
        </p:spPr>
        <p:txBody>
          <a:bodyPr wrap="square">
            <a:spAutoFit/>
          </a:bodyPr>
          <a:lstStyle/>
          <a:p>
            <a:r>
              <a:rPr lang="en-US" sz="1600" dirty="0">
                <a:solidFill>
                  <a:srgbClr val="B11F24"/>
                </a:solidFill>
              </a:rPr>
              <a:t> Figure 1. A) Conventional CA125 immunoassay, detect protein </a:t>
            </a:r>
            <a:r>
              <a:rPr lang="en-US" sz="1600" dirty="0" err="1">
                <a:solidFill>
                  <a:srgbClr val="B11F24"/>
                </a:solidFill>
              </a:rPr>
              <a:t>epitope</a:t>
            </a:r>
            <a:r>
              <a:rPr lang="en-US" sz="1600" dirty="0">
                <a:solidFill>
                  <a:srgbClr val="B11F24"/>
                </a:solidFill>
              </a:rPr>
              <a:t>. B) A </a:t>
            </a:r>
            <a:r>
              <a:rPr lang="en-US" sz="1600" dirty="0" err="1">
                <a:solidFill>
                  <a:srgbClr val="B11F24"/>
                </a:solidFill>
              </a:rPr>
              <a:t>nanoparticle</a:t>
            </a:r>
            <a:r>
              <a:rPr lang="en-US" sz="1600" dirty="0">
                <a:solidFill>
                  <a:srgbClr val="B11F24"/>
                </a:solidFill>
              </a:rPr>
              <a:t>–based </a:t>
            </a:r>
            <a:r>
              <a:rPr lang="en-US" sz="1600" dirty="0" err="1">
                <a:solidFill>
                  <a:srgbClr val="B11F24"/>
                </a:solidFill>
              </a:rPr>
              <a:t>immuno-lectin</a:t>
            </a:r>
            <a:r>
              <a:rPr lang="en-US" sz="1600" dirty="0">
                <a:solidFill>
                  <a:srgbClr val="B11F24"/>
                </a:solidFill>
              </a:rPr>
              <a:t> assay, the lectins are coated on Eu</a:t>
            </a:r>
            <a:r>
              <a:rPr lang="en-US" sz="1600" baseline="30000" dirty="0">
                <a:solidFill>
                  <a:srgbClr val="B11F24"/>
                </a:solidFill>
              </a:rPr>
              <a:t>+3</a:t>
            </a:r>
            <a:r>
              <a:rPr lang="en-US" sz="1600" dirty="0">
                <a:solidFill>
                  <a:srgbClr val="B11F24"/>
                </a:solidFill>
              </a:rPr>
              <a:t>-nanoparticles, which bind  to glycan moieties of CA125</a:t>
            </a:r>
            <a:endParaRPr lang="en-US" i="1" dirty="0"/>
          </a:p>
        </p:txBody>
      </p:sp>
      <p:grpSp>
        <p:nvGrpSpPr>
          <p:cNvPr id="12" name="Group 11"/>
          <p:cNvGrpSpPr/>
          <p:nvPr/>
        </p:nvGrpSpPr>
        <p:grpSpPr>
          <a:xfrm>
            <a:off x="1190495" y="1963594"/>
            <a:ext cx="5992057" cy="2855374"/>
            <a:chOff x="1979711" y="1772816"/>
            <a:chExt cx="6864920" cy="3284457"/>
          </a:xfrm>
        </p:grpSpPr>
        <p:grpSp>
          <p:nvGrpSpPr>
            <p:cNvPr id="13" name="Group 12"/>
            <p:cNvGrpSpPr/>
            <p:nvPr/>
          </p:nvGrpSpPr>
          <p:grpSpPr>
            <a:xfrm>
              <a:off x="2264510" y="4554511"/>
              <a:ext cx="962667" cy="134890"/>
              <a:chOff x="2161341" y="5377975"/>
              <a:chExt cx="1665102" cy="228067"/>
            </a:xfrm>
          </p:grpSpPr>
          <p:sp>
            <p:nvSpPr>
              <p:cNvPr id="371" name="AutoShape 5"/>
              <p:cNvSpPr>
                <a:spLocks noChangeArrowheads="1"/>
              </p:cNvSpPr>
              <p:nvPr/>
            </p:nvSpPr>
            <p:spPr bwMode="auto">
              <a:xfrm rot="19020520">
                <a:off x="2204566" y="5377975"/>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72" name="AutoShape 5"/>
              <p:cNvSpPr>
                <a:spLocks noChangeArrowheads="1"/>
              </p:cNvSpPr>
              <p:nvPr/>
            </p:nvSpPr>
            <p:spPr bwMode="auto">
              <a:xfrm rot="19020520">
                <a:off x="2418077"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73" name="AutoShape 5"/>
              <p:cNvSpPr>
                <a:spLocks noChangeArrowheads="1"/>
              </p:cNvSpPr>
              <p:nvPr/>
            </p:nvSpPr>
            <p:spPr bwMode="auto">
              <a:xfrm rot="19020520">
                <a:off x="2616801"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74" name="AutoShape 5"/>
              <p:cNvSpPr>
                <a:spLocks noChangeArrowheads="1"/>
              </p:cNvSpPr>
              <p:nvPr/>
            </p:nvSpPr>
            <p:spPr bwMode="auto">
              <a:xfrm rot="19020520">
                <a:off x="2830435"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b="1" dirty="0">
                  <a:solidFill>
                    <a:prstClr val="black"/>
                  </a:solidFill>
                </a:endParaRPr>
              </a:p>
            </p:txBody>
          </p:sp>
          <p:sp>
            <p:nvSpPr>
              <p:cNvPr id="375" name="AutoShape 5"/>
              <p:cNvSpPr>
                <a:spLocks noChangeArrowheads="1"/>
              </p:cNvSpPr>
              <p:nvPr/>
            </p:nvSpPr>
            <p:spPr bwMode="auto">
              <a:xfrm rot="19020520">
                <a:off x="3042214" y="5386521"/>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76" name="AutoShape 5"/>
              <p:cNvSpPr>
                <a:spLocks noChangeArrowheads="1"/>
              </p:cNvSpPr>
              <p:nvPr/>
            </p:nvSpPr>
            <p:spPr bwMode="auto">
              <a:xfrm rot="19020520">
                <a:off x="3263400" y="5392854"/>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cxnSp>
            <p:nvCxnSpPr>
              <p:cNvPr id="377" name="Straight Connector 376"/>
              <p:cNvCxnSpPr/>
              <p:nvPr/>
            </p:nvCxnSpPr>
            <p:spPr>
              <a:xfrm>
                <a:off x="2161341" y="5590030"/>
                <a:ext cx="1665102" cy="16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558009" y="4084440"/>
              <a:ext cx="723466" cy="914435"/>
              <a:chOff x="4750557" y="1871879"/>
              <a:chExt cx="1352555" cy="1362263"/>
            </a:xfrm>
          </p:grpSpPr>
          <p:sp>
            <p:nvSpPr>
              <p:cNvPr id="305" name="Oval 304"/>
              <p:cNvSpPr/>
              <p:nvPr/>
            </p:nvSpPr>
            <p:spPr>
              <a:xfrm rot="16188181">
                <a:off x="4984696" y="2015672"/>
                <a:ext cx="913603" cy="1074453"/>
              </a:xfrm>
              <a:prstGeom prst="ellipse">
                <a:avLst/>
              </a:prstGeom>
              <a:pattFill prst="open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nvGrpSpPr>
              <p:cNvPr id="306" name="Group 305"/>
              <p:cNvGrpSpPr/>
              <p:nvPr/>
            </p:nvGrpSpPr>
            <p:grpSpPr>
              <a:xfrm rot="8420072" flipV="1">
                <a:off x="4750557" y="2391170"/>
                <a:ext cx="170432" cy="278481"/>
                <a:chOff x="3336437" y="1311756"/>
                <a:chExt cx="285113" cy="487416"/>
              </a:xfrm>
            </p:grpSpPr>
            <p:grpSp>
              <p:nvGrpSpPr>
                <p:cNvPr id="367" name="Group 366"/>
                <p:cNvGrpSpPr/>
                <p:nvPr/>
              </p:nvGrpSpPr>
              <p:grpSpPr>
                <a:xfrm>
                  <a:off x="3336437" y="1336206"/>
                  <a:ext cx="281808" cy="462966"/>
                  <a:chOff x="3336437" y="1336206"/>
                  <a:chExt cx="281808" cy="462966"/>
                </a:xfrm>
              </p:grpSpPr>
              <p:sp>
                <p:nvSpPr>
                  <p:cNvPr id="369" name="Rounded Rectangle 36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70" name="Oval 36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68" name="Oval 36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07" name="Group 306"/>
              <p:cNvGrpSpPr/>
              <p:nvPr/>
            </p:nvGrpSpPr>
            <p:grpSpPr>
              <a:xfrm rot="12405525" flipV="1">
                <a:off x="5442268" y="1871879"/>
                <a:ext cx="170432" cy="278481"/>
                <a:chOff x="3336437" y="1311756"/>
                <a:chExt cx="285113" cy="487416"/>
              </a:xfrm>
            </p:grpSpPr>
            <p:grpSp>
              <p:nvGrpSpPr>
                <p:cNvPr id="363" name="Group 362"/>
                <p:cNvGrpSpPr/>
                <p:nvPr/>
              </p:nvGrpSpPr>
              <p:grpSpPr>
                <a:xfrm>
                  <a:off x="3336437" y="1336206"/>
                  <a:ext cx="281808" cy="462966"/>
                  <a:chOff x="3336437" y="1336206"/>
                  <a:chExt cx="281808" cy="462966"/>
                </a:xfrm>
              </p:grpSpPr>
              <p:sp>
                <p:nvSpPr>
                  <p:cNvPr id="365" name="Rounded Rectangle 364"/>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66" name="Oval 365"/>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64" name="Oval 363"/>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08" name="Group 307"/>
              <p:cNvGrpSpPr/>
              <p:nvPr/>
            </p:nvGrpSpPr>
            <p:grpSpPr>
              <a:xfrm rot="11099503" flipV="1">
                <a:off x="5009963" y="2006485"/>
                <a:ext cx="170432" cy="278481"/>
                <a:chOff x="3336437" y="1311756"/>
                <a:chExt cx="285113" cy="487416"/>
              </a:xfrm>
            </p:grpSpPr>
            <p:grpSp>
              <p:nvGrpSpPr>
                <p:cNvPr id="359" name="Group 358"/>
                <p:cNvGrpSpPr/>
                <p:nvPr/>
              </p:nvGrpSpPr>
              <p:grpSpPr>
                <a:xfrm>
                  <a:off x="3336437" y="1336206"/>
                  <a:ext cx="281808" cy="462966"/>
                  <a:chOff x="3336437" y="1336206"/>
                  <a:chExt cx="281808" cy="462966"/>
                </a:xfrm>
              </p:grpSpPr>
              <p:sp>
                <p:nvSpPr>
                  <p:cNvPr id="361" name="Rounded Rectangle 360"/>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62" name="Oval 361"/>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60" name="Oval 359"/>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09" name="Group 308"/>
              <p:cNvGrpSpPr/>
              <p:nvPr/>
            </p:nvGrpSpPr>
            <p:grpSpPr>
              <a:xfrm rot="15109102" flipV="1">
                <a:off x="5840149" y="2019474"/>
                <a:ext cx="184070" cy="257847"/>
                <a:chOff x="3336437" y="1311756"/>
                <a:chExt cx="285113" cy="487416"/>
              </a:xfrm>
            </p:grpSpPr>
            <p:grpSp>
              <p:nvGrpSpPr>
                <p:cNvPr id="355" name="Group 354"/>
                <p:cNvGrpSpPr/>
                <p:nvPr/>
              </p:nvGrpSpPr>
              <p:grpSpPr>
                <a:xfrm>
                  <a:off x="3336437" y="1336206"/>
                  <a:ext cx="281808" cy="462966"/>
                  <a:chOff x="3336437" y="1336206"/>
                  <a:chExt cx="281808" cy="462966"/>
                </a:xfrm>
              </p:grpSpPr>
              <p:sp>
                <p:nvSpPr>
                  <p:cNvPr id="357" name="Rounded Rectangle 356"/>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58" name="Oval 357"/>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56" name="Oval 355"/>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0" name="Group 309"/>
              <p:cNvGrpSpPr/>
              <p:nvPr/>
            </p:nvGrpSpPr>
            <p:grpSpPr>
              <a:xfrm rot="20808074" flipV="1">
                <a:off x="5932680" y="2695806"/>
                <a:ext cx="170432" cy="278481"/>
                <a:chOff x="3336437" y="1311756"/>
                <a:chExt cx="285113" cy="487416"/>
              </a:xfrm>
            </p:grpSpPr>
            <p:grpSp>
              <p:nvGrpSpPr>
                <p:cNvPr id="351" name="Group 350"/>
                <p:cNvGrpSpPr/>
                <p:nvPr/>
              </p:nvGrpSpPr>
              <p:grpSpPr>
                <a:xfrm>
                  <a:off x="3336437" y="1336206"/>
                  <a:ext cx="281808" cy="462966"/>
                  <a:chOff x="3336437" y="1336206"/>
                  <a:chExt cx="281808" cy="462966"/>
                </a:xfrm>
              </p:grpSpPr>
              <p:sp>
                <p:nvSpPr>
                  <p:cNvPr id="353" name="Rounded Rectangle 352"/>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54" name="Oval 353"/>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52" name="Oval 351"/>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1" name="Group 310"/>
              <p:cNvGrpSpPr/>
              <p:nvPr/>
            </p:nvGrpSpPr>
            <p:grpSpPr>
              <a:xfrm rot="1779480" flipV="1">
                <a:off x="5593097" y="2955661"/>
                <a:ext cx="170432" cy="278481"/>
                <a:chOff x="3336437" y="1311756"/>
                <a:chExt cx="285113" cy="487416"/>
              </a:xfrm>
            </p:grpSpPr>
            <p:grpSp>
              <p:nvGrpSpPr>
                <p:cNvPr id="347" name="Group 346"/>
                <p:cNvGrpSpPr/>
                <p:nvPr/>
              </p:nvGrpSpPr>
              <p:grpSpPr>
                <a:xfrm>
                  <a:off x="3336437" y="1336206"/>
                  <a:ext cx="281808" cy="462966"/>
                  <a:chOff x="3336437" y="1336206"/>
                  <a:chExt cx="281808" cy="462966"/>
                </a:xfrm>
              </p:grpSpPr>
              <p:sp>
                <p:nvSpPr>
                  <p:cNvPr id="349" name="Rounded Rectangle 34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50" name="Oval 34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48" name="Oval 34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2" name="Group 311"/>
              <p:cNvGrpSpPr/>
              <p:nvPr/>
            </p:nvGrpSpPr>
            <p:grpSpPr>
              <a:xfrm rot="4608074" flipV="1">
                <a:off x="4975543" y="2864700"/>
                <a:ext cx="184070" cy="257847"/>
                <a:chOff x="3336437" y="1311756"/>
                <a:chExt cx="285113" cy="487416"/>
              </a:xfrm>
            </p:grpSpPr>
            <p:grpSp>
              <p:nvGrpSpPr>
                <p:cNvPr id="343" name="Group 342"/>
                <p:cNvGrpSpPr/>
                <p:nvPr/>
              </p:nvGrpSpPr>
              <p:grpSpPr>
                <a:xfrm>
                  <a:off x="3336437" y="1336206"/>
                  <a:ext cx="281808" cy="462966"/>
                  <a:chOff x="3336437" y="1336206"/>
                  <a:chExt cx="281808" cy="462966"/>
                </a:xfrm>
              </p:grpSpPr>
              <p:sp>
                <p:nvSpPr>
                  <p:cNvPr id="345" name="Rounded Rectangle 344"/>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46" name="Oval 345"/>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44" name="Oval 343"/>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3" name="Group 312"/>
              <p:cNvGrpSpPr/>
              <p:nvPr/>
            </p:nvGrpSpPr>
            <p:grpSpPr>
              <a:xfrm rot="12405525" flipV="1">
                <a:off x="5295216" y="2204884"/>
                <a:ext cx="170432" cy="278481"/>
                <a:chOff x="3336437" y="1311756"/>
                <a:chExt cx="285113" cy="487416"/>
              </a:xfrm>
            </p:grpSpPr>
            <p:grpSp>
              <p:nvGrpSpPr>
                <p:cNvPr id="339" name="Group 338"/>
                <p:cNvGrpSpPr/>
                <p:nvPr/>
              </p:nvGrpSpPr>
              <p:grpSpPr>
                <a:xfrm>
                  <a:off x="3336437" y="1336206"/>
                  <a:ext cx="281808" cy="462966"/>
                  <a:chOff x="3336437" y="1336206"/>
                  <a:chExt cx="281808" cy="462966"/>
                </a:xfrm>
              </p:grpSpPr>
              <p:sp>
                <p:nvSpPr>
                  <p:cNvPr id="341" name="Rounded Rectangle 340"/>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42" name="Oval 341"/>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40" name="Oval 339"/>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4" name="Group 313"/>
              <p:cNvGrpSpPr/>
              <p:nvPr/>
            </p:nvGrpSpPr>
            <p:grpSpPr>
              <a:xfrm rot="15408074" flipV="1">
                <a:off x="5595664" y="2205034"/>
                <a:ext cx="184070" cy="257847"/>
                <a:chOff x="3336437" y="1311756"/>
                <a:chExt cx="285113" cy="487416"/>
              </a:xfrm>
            </p:grpSpPr>
            <p:grpSp>
              <p:nvGrpSpPr>
                <p:cNvPr id="335" name="Group 334"/>
                <p:cNvGrpSpPr/>
                <p:nvPr/>
              </p:nvGrpSpPr>
              <p:grpSpPr>
                <a:xfrm>
                  <a:off x="3336437" y="1336206"/>
                  <a:ext cx="281808" cy="462966"/>
                  <a:chOff x="3336437" y="1336206"/>
                  <a:chExt cx="281808" cy="462966"/>
                </a:xfrm>
              </p:grpSpPr>
              <p:sp>
                <p:nvSpPr>
                  <p:cNvPr id="337" name="Rounded Rectangle 336"/>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38" name="Oval 337"/>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36" name="Oval 335"/>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5" name="Group 314"/>
              <p:cNvGrpSpPr/>
              <p:nvPr/>
            </p:nvGrpSpPr>
            <p:grpSpPr>
              <a:xfrm rot="8980272" flipV="1">
                <a:off x="5061284" y="2318272"/>
                <a:ext cx="170432" cy="278481"/>
                <a:chOff x="3336437" y="1311756"/>
                <a:chExt cx="285113" cy="487416"/>
              </a:xfrm>
            </p:grpSpPr>
            <p:grpSp>
              <p:nvGrpSpPr>
                <p:cNvPr id="331" name="Group 330"/>
                <p:cNvGrpSpPr/>
                <p:nvPr/>
              </p:nvGrpSpPr>
              <p:grpSpPr>
                <a:xfrm>
                  <a:off x="3336437" y="1336206"/>
                  <a:ext cx="281808" cy="462966"/>
                  <a:chOff x="3336437" y="1336206"/>
                  <a:chExt cx="281808" cy="462966"/>
                </a:xfrm>
              </p:grpSpPr>
              <p:sp>
                <p:nvSpPr>
                  <p:cNvPr id="333" name="Rounded Rectangle 332"/>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34" name="Oval 333"/>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32" name="Oval 331"/>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6" name="Group 315"/>
              <p:cNvGrpSpPr/>
              <p:nvPr/>
            </p:nvGrpSpPr>
            <p:grpSpPr>
              <a:xfrm rot="2546232" flipV="1">
                <a:off x="5297943" y="2890655"/>
                <a:ext cx="170432" cy="265304"/>
                <a:chOff x="3336437" y="1311756"/>
                <a:chExt cx="285113" cy="487416"/>
              </a:xfrm>
            </p:grpSpPr>
            <p:grpSp>
              <p:nvGrpSpPr>
                <p:cNvPr id="327" name="Group 326"/>
                <p:cNvGrpSpPr/>
                <p:nvPr/>
              </p:nvGrpSpPr>
              <p:grpSpPr>
                <a:xfrm>
                  <a:off x="3336437" y="1336206"/>
                  <a:ext cx="281808" cy="462966"/>
                  <a:chOff x="3336437" y="1336206"/>
                  <a:chExt cx="281808" cy="462966"/>
                </a:xfrm>
              </p:grpSpPr>
              <p:sp>
                <p:nvSpPr>
                  <p:cNvPr id="329" name="Rounded Rectangle 32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30" name="Oval 32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28" name="Oval 32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7" name="Group 316"/>
              <p:cNvGrpSpPr/>
              <p:nvPr/>
            </p:nvGrpSpPr>
            <p:grpSpPr>
              <a:xfrm rot="19417294" flipV="1">
                <a:off x="5287848" y="2537628"/>
                <a:ext cx="170432" cy="278481"/>
                <a:chOff x="3336437" y="1311756"/>
                <a:chExt cx="285113" cy="487416"/>
              </a:xfrm>
            </p:grpSpPr>
            <p:grpSp>
              <p:nvGrpSpPr>
                <p:cNvPr id="323" name="Group 322"/>
                <p:cNvGrpSpPr/>
                <p:nvPr/>
              </p:nvGrpSpPr>
              <p:grpSpPr>
                <a:xfrm>
                  <a:off x="3336437" y="1336206"/>
                  <a:ext cx="281808" cy="462966"/>
                  <a:chOff x="3336437" y="1336206"/>
                  <a:chExt cx="281808" cy="462966"/>
                </a:xfrm>
              </p:grpSpPr>
              <p:sp>
                <p:nvSpPr>
                  <p:cNvPr id="325" name="Rounded Rectangle 324"/>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26" name="Oval 325"/>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24" name="Oval 323"/>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8" name="Group 317"/>
              <p:cNvGrpSpPr/>
              <p:nvPr/>
            </p:nvGrpSpPr>
            <p:grpSpPr>
              <a:xfrm rot="14595502" flipV="1">
                <a:off x="5645667" y="2438402"/>
                <a:ext cx="184070" cy="257847"/>
                <a:chOff x="3336437" y="1311756"/>
                <a:chExt cx="285113" cy="487416"/>
              </a:xfrm>
            </p:grpSpPr>
            <p:grpSp>
              <p:nvGrpSpPr>
                <p:cNvPr id="319" name="Group 318"/>
                <p:cNvGrpSpPr/>
                <p:nvPr/>
              </p:nvGrpSpPr>
              <p:grpSpPr>
                <a:xfrm>
                  <a:off x="3336437" y="1336206"/>
                  <a:ext cx="281808" cy="462966"/>
                  <a:chOff x="3336437" y="1336206"/>
                  <a:chExt cx="281808" cy="462966"/>
                </a:xfrm>
              </p:grpSpPr>
              <p:sp>
                <p:nvSpPr>
                  <p:cNvPr id="321" name="Rounded Rectangle 320"/>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322" name="Oval 321"/>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20" name="Oval 319"/>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sp>
          <p:nvSpPr>
            <p:cNvPr id="15" name="Rectangle 14"/>
            <p:cNvSpPr/>
            <p:nvPr/>
          </p:nvSpPr>
          <p:spPr>
            <a:xfrm>
              <a:off x="6210636" y="3056851"/>
              <a:ext cx="1721180" cy="283221"/>
            </a:xfrm>
            <a:prstGeom prst="rect">
              <a:avLst/>
            </a:prstGeom>
          </p:spPr>
          <p:txBody>
            <a:bodyPr wrap="none">
              <a:spAutoFit/>
            </a:bodyPr>
            <a:lstStyle/>
            <a:p>
              <a:pPr algn="ctr"/>
              <a:r>
                <a:rPr lang="en-GB" sz="1000" dirty="0"/>
                <a:t>   OvCa-CA125 antigen</a:t>
              </a:r>
              <a:endParaRPr lang="fi-FI" sz="1000" dirty="0"/>
            </a:p>
          </p:txBody>
        </p:sp>
        <p:sp>
          <p:nvSpPr>
            <p:cNvPr id="16" name="Rectangle 15"/>
            <p:cNvSpPr/>
            <p:nvPr/>
          </p:nvSpPr>
          <p:spPr>
            <a:xfrm>
              <a:off x="6294374" y="3523072"/>
              <a:ext cx="1958090" cy="283221"/>
            </a:xfrm>
            <a:prstGeom prst="rect">
              <a:avLst/>
            </a:prstGeom>
          </p:spPr>
          <p:txBody>
            <a:bodyPr wrap="none">
              <a:spAutoFit/>
            </a:bodyPr>
            <a:lstStyle/>
            <a:p>
              <a:pPr algn="ctr"/>
              <a:r>
                <a:rPr lang="en-GB" sz="1000" dirty="0"/>
                <a:t> Non-OvCa-CA125 antigen</a:t>
              </a:r>
              <a:endParaRPr lang="fi-FI" sz="1000" dirty="0"/>
            </a:p>
          </p:txBody>
        </p:sp>
        <p:sp>
          <p:nvSpPr>
            <p:cNvPr id="17" name="Rectangle 16"/>
            <p:cNvSpPr/>
            <p:nvPr/>
          </p:nvSpPr>
          <p:spPr>
            <a:xfrm>
              <a:off x="6298047" y="4386372"/>
              <a:ext cx="1954417" cy="283221"/>
            </a:xfrm>
            <a:prstGeom prst="rect">
              <a:avLst/>
            </a:prstGeom>
          </p:spPr>
          <p:txBody>
            <a:bodyPr wrap="none">
              <a:spAutoFit/>
            </a:bodyPr>
            <a:lstStyle/>
            <a:p>
              <a:pPr algn="ctr"/>
              <a:r>
                <a:rPr lang="en-GB" sz="1000" dirty="0"/>
                <a:t> Lectin coated nanoparticle</a:t>
              </a:r>
              <a:endParaRPr lang="fi-FI" sz="1000" dirty="0"/>
            </a:p>
          </p:txBody>
        </p:sp>
        <p:sp>
          <p:nvSpPr>
            <p:cNvPr id="18" name="Rectangle 17"/>
            <p:cNvSpPr/>
            <p:nvPr/>
          </p:nvSpPr>
          <p:spPr>
            <a:xfrm>
              <a:off x="6276788" y="1772816"/>
              <a:ext cx="2567843" cy="283221"/>
            </a:xfrm>
            <a:prstGeom prst="rect">
              <a:avLst/>
            </a:prstGeom>
          </p:spPr>
          <p:txBody>
            <a:bodyPr wrap="square">
              <a:spAutoFit/>
            </a:bodyPr>
            <a:lstStyle/>
            <a:p>
              <a:pPr algn="ctr"/>
              <a:r>
                <a:rPr lang="en-GB" sz="1000" dirty="0"/>
                <a:t>Streptavidin coated microtiter wells</a:t>
              </a:r>
              <a:endParaRPr lang="fi-FI" sz="1000" dirty="0"/>
            </a:p>
          </p:txBody>
        </p:sp>
        <p:cxnSp>
          <p:nvCxnSpPr>
            <p:cNvPr id="19" name="Straight Connector 18"/>
            <p:cNvCxnSpPr/>
            <p:nvPr/>
          </p:nvCxnSpPr>
          <p:spPr>
            <a:xfrm>
              <a:off x="5497739" y="1773562"/>
              <a:ext cx="0" cy="31879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79711" y="4703246"/>
              <a:ext cx="3224917" cy="354027"/>
            </a:xfrm>
            <a:prstGeom prst="rect">
              <a:avLst/>
            </a:prstGeom>
          </p:spPr>
          <p:txBody>
            <a:bodyPr wrap="square">
              <a:spAutoFit/>
            </a:bodyPr>
            <a:lstStyle/>
            <a:p>
              <a:pPr algn="ctr"/>
              <a:r>
                <a:rPr lang="en-US" sz="1400" b="1" dirty="0"/>
                <a:t>         A                                       B</a:t>
              </a:r>
              <a:endParaRPr lang="fi-FI" sz="1400" b="1" dirty="0"/>
            </a:p>
          </p:txBody>
        </p:sp>
        <p:grpSp>
          <p:nvGrpSpPr>
            <p:cNvPr id="21" name="Group 20"/>
            <p:cNvGrpSpPr/>
            <p:nvPr/>
          </p:nvGrpSpPr>
          <p:grpSpPr>
            <a:xfrm>
              <a:off x="5573398" y="1805698"/>
              <a:ext cx="737096" cy="149524"/>
              <a:chOff x="2161341" y="5377975"/>
              <a:chExt cx="1356772" cy="221289"/>
            </a:xfrm>
          </p:grpSpPr>
          <p:sp>
            <p:nvSpPr>
              <p:cNvPr id="298" name="AutoShape 5"/>
              <p:cNvSpPr>
                <a:spLocks noChangeArrowheads="1"/>
              </p:cNvSpPr>
              <p:nvPr/>
            </p:nvSpPr>
            <p:spPr bwMode="auto">
              <a:xfrm rot="19020520">
                <a:off x="2204566" y="5377975"/>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299" name="AutoShape 5"/>
              <p:cNvSpPr>
                <a:spLocks noChangeArrowheads="1"/>
              </p:cNvSpPr>
              <p:nvPr/>
            </p:nvSpPr>
            <p:spPr bwMode="auto">
              <a:xfrm rot="19020520">
                <a:off x="2418077"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00" name="AutoShape 5"/>
              <p:cNvSpPr>
                <a:spLocks noChangeArrowheads="1"/>
              </p:cNvSpPr>
              <p:nvPr/>
            </p:nvSpPr>
            <p:spPr bwMode="auto">
              <a:xfrm rot="19020520">
                <a:off x="2616801"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01" name="AutoShape 5"/>
              <p:cNvSpPr>
                <a:spLocks noChangeArrowheads="1"/>
              </p:cNvSpPr>
              <p:nvPr/>
            </p:nvSpPr>
            <p:spPr bwMode="auto">
              <a:xfrm rot="19020520">
                <a:off x="2830435"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b="1" dirty="0">
                  <a:solidFill>
                    <a:prstClr val="black"/>
                  </a:solidFill>
                </a:endParaRPr>
              </a:p>
            </p:txBody>
          </p:sp>
          <p:sp>
            <p:nvSpPr>
              <p:cNvPr id="302" name="AutoShape 5"/>
              <p:cNvSpPr>
                <a:spLocks noChangeArrowheads="1"/>
              </p:cNvSpPr>
              <p:nvPr/>
            </p:nvSpPr>
            <p:spPr bwMode="auto">
              <a:xfrm rot="19020520">
                <a:off x="3042214" y="5386521"/>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303" name="AutoShape 5"/>
              <p:cNvSpPr>
                <a:spLocks noChangeArrowheads="1"/>
              </p:cNvSpPr>
              <p:nvPr/>
            </p:nvSpPr>
            <p:spPr bwMode="auto">
              <a:xfrm rot="19020520">
                <a:off x="3263400" y="5392854"/>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cxnSp>
            <p:nvCxnSpPr>
              <p:cNvPr id="304" name="Straight Connector 303"/>
              <p:cNvCxnSpPr/>
              <p:nvPr/>
            </p:nvCxnSpPr>
            <p:spPr>
              <a:xfrm>
                <a:off x="2161341" y="5590030"/>
                <a:ext cx="1356772" cy="7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55791" y="2489672"/>
              <a:ext cx="2158270" cy="283221"/>
            </a:xfrm>
            <a:prstGeom prst="rect">
              <a:avLst/>
            </a:prstGeom>
          </p:spPr>
          <p:txBody>
            <a:bodyPr wrap="none">
              <a:spAutoFit/>
            </a:bodyPr>
            <a:lstStyle/>
            <a:p>
              <a:pPr algn="ctr"/>
              <a:r>
                <a:rPr lang="en-GB" sz="1000" dirty="0"/>
                <a:t>  </a:t>
              </a:r>
              <a:r>
                <a:rPr lang="en-GB" sz="1000" dirty="0" err="1"/>
                <a:t>Eu</a:t>
              </a:r>
              <a:r>
                <a:rPr lang="en-GB" sz="1000" dirty="0"/>
                <a:t>-Chelate labelled antibody</a:t>
              </a:r>
              <a:endParaRPr lang="fi-FI" sz="1000" dirty="0"/>
            </a:p>
          </p:txBody>
        </p:sp>
        <p:sp>
          <p:nvSpPr>
            <p:cNvPr id="23" name="Rectangle 22"/>
            <p:cNvSpPr/>
            <p:nvPr/>
          </p:nvSpPr>
          <p:spPr>
            <a:xfrm>
              <a:off x="6227040" y="2113764"/>
              <a:ext cx="2329120" cy="283221"/>
            </a:xfrm>
            <a:prstGeom prst="rect">
              <a:avLst/>
            </a:prstGeom>
          </p:spPr>
          <p:txBody>
            <a:bodyPr wrap="square">
              <a:spAutoFit/>
            </a:bodyPr>
            <a:lstStyle/>
            <a:p>
              <a:pPr algn="ctr"/>
              <a:r>
                <a:rPr lang="en-GB" sz="1000" dirty="0"/>
                <a:t>Biotinylated capture antibody</a:t>
              </a:r>
              <a:endParaRPr lang="fi-FI" sz="1000" dirty="0"/>
            </a:p>
          </p:txBody>
        </p:sp>
        <p:grpSp>
          <p:nvGrpSpPr>
            <p:cNvPr id="24" name="Group 69"/>
            <p:cNvGrpSpPr>
              <a:grpSpLocks/>
            </p:cNvGrpSpPr>
            <p:nvPr/>
          </p:nvGrpSpPr>
          <p:grpSpPr bwMode="auto">
            <a:xfrm rot="187078">
              <a:off x="2307185" y="4167648"/>
              <a:ext cx="186313" cy="298735"/>
              <a:chOff x="3742" y="1570"/>
              <a:chExt cx="272" cy="409"/>
            </a:xfrm>
          </p:grpSpPr>
          <p:sp>
            <p:nvSpPr>
              <p:cNvPr id="295"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296"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297"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25" name="Group 24"/>
            <p:cNvGrpSpPr/>
            <p:nvPr/>
          </p:nvGrpSpPr>
          <p:grpSpPr>
            <a:xfrm>
              <a:off x="2827323" y="3681843"/>
              <a:ext cx="391970" cy="525840"/>
              <a:chOff x="1769014" y="3799485"/>
              <a:chExt cx="391970" cy="470994"/>
            </a:xfrm>
          </p:grpSpPr>
          <p:grpSp>
            <p:nvGrpSpPr>
              <p:cNvPr id="273" name="Group 272"/>
              <p:cNvGrpSpPr/>
              <p:nvPr/>
            </p:nvGrpSpPr>
            <p:grpSpPr>
              <a:xfrm>
                <a:off x="1796997" y="3799485"/>
                <a:ext cx="363987" cy="333555"/>
                <a:chOff x="4250886" y="3959212"/>
                <a:chExt cx="310873" cy="413199"/>
              </a:xfrm>
            </p:grpSpPr>
            <p:cxnSp>
              <p:nvCxnSpPr>
                <p:cNvPr id="275" name="Straight Connector 274"/>
                <p:cNvCxnSpPr/>
                <p:nvPr/>
              </p:nvCxnSpPr>
              <p:spPr>
                <a:xfrm flipH="1">
                  <a:off x="4282913" y="3998900"/>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4316054" y="3974758"/>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277" name="Straight Connector 276"/>
                <p:cNvCxnSpPr/>
                <p:nvPr/>
              </p:nvCxnSpPr>
              <p:spPr>
                <a:xfrm>
                  <a:off x="4446750" y="4188119"/>
                  <a:ext cx="0" cy="184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277"/>
                <p:cNvSpPr/>
                <p:nvPr/>
              </p:nvSpPr>
              <p:spPr>
                <a:xfrm>
                  <a:off x="4433592" y="4236244"/>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279" name="Rectangle 278"/>
                <p:cNvSpPr/>
                <p:nvPr/>
              </p:nvSpPr>
              <p:spPr>
                <a:xfrm>
                  <a:off x="4433592" y="4307499"/>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80" name="Straight Connector 279"/>
                <p:cNvCxnSpPr/>
                <p:nvPr/>
              </p:nvCxnSpPr>
              <p:spPr>
                <a:xfrm>
                  <a:off x="4450921" y="3994525"/>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4427652" y="4142583"/>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82" name="Straight Connector 281"/>
                <p:cNvCxnSpPr>
                  <a:stCxn id="283" idx="5"/>
                  <a:endCxn id="281" idx="1"/>
                </p:cNvCxnSpPr>
                <p:nvPr/>
              </p:nvCxnSpPr>
              <p:spPr>
                <a:xfrm>
                  <a:off x="4379946" y="4096569"/>
                  <a:ext cx="53300" cy="52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4347343" y="4058995"/>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84" name="Straight Connector 283"/>
                <p:cNvCxnSpPr>
                  <a:stCxn id="285" idx="3"/>
                </p:cNvCxnSpPr>
                <p:nvPr/>
              </p:nvCxnSpPr>
              <p:spPr>
                <a:xfrm flipH="1">
                  <a:off x="4466488" y="4094471"/>
                  <a:ext cx="62668" cy="62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4523562" y="4056896"/>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286" name="Straight Connector 285"/>
                <p:cNvCxnSpPr>
                  <a:stCxn id="285" idx="2"/>
                </p:cNvCxnSpPr>
                <p:nvPr/>
              </p:nvCxnSpPr>
              <p:spPr>
                <a:xfrm flipH="1">
                  <a:off x="4459908" y="4078907"/>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a:off x="4283689" y="4076995"/>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Rectangle 287"/>
                <p:cNvSpPr/>
                <p:nvPr/>
              </p:nvSpPr>
              <p:spPr>
                <a:xfrm>
                  <a:off x="4435655" y="4065290"/>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289" name="Rectangle 288"/>
                <p:cNvSpPr/>
                <p:nvPr/>
              </p:nvSpPr>
              <p:spPr>
                <a:xfrm>
                  <a:off x="4258787" y="4056896"/>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90" name="Straight Connector 289"/>
                <p:cNvCxnSpPr/>
                <p:nvPr/>
              </p:nvCxnSpPr>
              <p:spPr>
                <a:xfrm>
                  <a:off x="4271945" y="3991611"/>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Isosceles Triangle 290"/>
                <p:cNvSpPr/>
                <p:nvPr/>
              </p:nvSpPr>
              <p:spPr>
                <a:xfrm>
                  <a:off x="4427652" y="395921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292" name="Isosceles Triangle 291"/>
                <p:cNvSpPr/>
                <p:nvPr/>
              </p:nvSpPr>
              <p:spPr>
                <a:xfrm>
                  <a:off x="4250886" y="396174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93" name="Straight Connector 292"/>
                <p:cNvCxnSpPr/>
                <p:nvPr/>
              </p:nvCxnSpPr>
              <p:spPr>
                <a:xfrm flipH="1">
                  <a:off x="4457561" y="4006186"/>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4501880" y="3977819"/>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grpSp>
          <p:sp>
            <p:nvSpPr>
              <p:cNvPr id="274" name="Oval 39"/>
              <p:cNvSpPr>
                <a:spLocks noChangeArrowheads="1"/>
              </p:cNvSpPr>
              <p:nvPr/>
            </p:nvSpPr>
            <p:spPr bwMode="auto">
              <a:xfrm rot="9461222">
                <a:off x="1769014" y="4018959"/>
                <a:ext cx="251993" cy="251520"/>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26" name="Group 25"/>
            <p:cNvGrpSpPr/>
            <p:nvPr/>
          </p:nvGrpSpPr>
          <p:grpSpPr>
            <a:xfrm>
              <a:off x="2312724" y="3679604"/>
              <a:ext cx="384924" cy="514618"/>
              <a:chOff x="1278064" y="3797480"/>
              <a:chExt cx="384924" cy="460942"/>
            </a:xfrm>
          </p:grpSpPr>
          <p:grpSp>
            <p:nvGrpSpPr>
              <p:cNvPr id="263" name="Group 262"/>
              <p:cNvGrpSpPr/>
              <p:nvPr/>
            </p:nvGrpSpPr>
            <p:grpSpPr>
              <a:xfrm>
                <a:off x="1404615" y="3797480"/>
                <a:ext cx="258373" cy="301387"/>
                <a:chOff x="2303556" y="5373216"/>
                <a:chExt cx="297442" cy="359793"/>
              </a:xfrm>
            </p:grpSpPr>
            <p:cxnSp>
              <p:nvCxnSpPr>
                <p:cNvPr id="265" name="Straight Connector 264"/>
                <p:cNvCxnSpPr/>
                <p:nvPr/>
              </p:nvCxnSpPr>
              <p:spPr>
                <a:xfrm>
                  <a:off x="2441455" y="5522854"/>
                  <a:ext cx="0" cy="210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a:xfrm>
                  <a:off x="2423202" y="5577733"/>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267" name="Rectangle 266"/>
                <p:cNvSpPr/>
                <p:nvPr/>
              </p:nvSpPr>
              <p:spPr>
                <a:xfrm>
                  <a:off x="2423202" y="5658987"/>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268" name="Oval 267"/>
                <p:cNvSpPr/>
                <p:nvPr/>
              </p:nvSpPr>
              <p:spPr>
                <a:xfrm>
                  <a:off x="2414962" y="5470928"/>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69" name="Straight Connector 268"/>
                <p:cNvCxnSpPr>
                  <a:stCxn id="270" idx="5"/>
                  <a:endCxn id="268" idx="1"/>
                </p:cNvCxnSpPr>
                <p:nvPr/>
              </p:nvCxnSpPr>
              <p:spPr>
                <a:xfrm>
                  <a:off x="2348783" y="5418457"/>
                  <a:ext cx="73938" cy="59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Oval 269"/>
                <p:cNvSpPr/>
                <p:nvPr/>
              </p:nvSpPr>
              <p:spPr>
                <a:xfrm>
                  <a:off x="2303556" y="5375610"/>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271" name="Straight Connector 270"/>
                <p:cNvCxnSpPr>
                  <a:stCxn id="272" idx="3"/>
                </p:cNvCxnSpPr>
                <p:nvPr/>
              </p:nvCxnSpPr>
              <p:spPr>
                <a:xfrm flipH="1">
                  <a:off x="2468836" y="5416063"/>
                  <a:ext cx="86935" cy="70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2548011" y="5373216"/>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grpSp>
          <p:sp>
            <p:nvSpPr>
              <p:cNvPr id="264" name="Oval 39"/>
              <p:cNvSpPr>
                <a:spLocks noChangeArrowheads="1"/>
              </p:cNvSpPr>
              <p:nvPr/>
            </p:nvSpPr>
            <p:spPr bwMode="auto">
              <a:xfrm rot="9461222">
                <a:off x="1278064" y="4011714"/>
                <a:ext cx="253699" cy="246708"/>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27" name="Group 26"/>
            <p:cNvGrpSpPr/>
            <p:nvPr/>
          </p:nvGrpSpPr>
          <p:grpSpPr>
            <a:xfrm>
              <a:off x="2307834" y="3421864"/>
              <a:ext cx="206825" cy="496914"/>
              <a:chOff x="1258095" y="3473165"/>
              <a:chExt cx="214058" cy="484871"/>
            </a:xfrm>
          </p:grpSpPr>
          <p:sp>
            <p:nvSpPr>
              <p:cNvPr id="258" name="AutoShape 95"/>
              <p:cNvSpPr>
                <a:spLocks noChangeArrowheads="1"/>
              </p:cNvSpPr>
              <p:nvPr/>
            </p:nvSpPr>
            <p:spPr bwMode="auto">
              <a:xfrm>
                <a:off x="1275898" y="3473165"/>
                <a:ext cx="175431" cy="166686"/>
              </a:xfrm>
              <a:prstGeom prst="irregularSeal1">
                <a:avLst/>
              </a:prstGeom>
              <a:solidFill>
                <a:schemeClr val="tx1">
                  <a:lumMod val="95000"/>
                  <a:lumOff val="5000"/>
                </a:schemeClr>
              </a:solidFill>
              <a:ln w="6350">
                <a:solidFill>
                  <a:schemeClr val="tx1"/>
                </a:solidFill>
                <a:miter lim="800000"/>
                <a:headEnd/>
                <a:tailEnd/>
              </a:ln>
              <a:effectLst/>
              <a:extLst/>
            </p:spPr>
            <p:txBody>
              <a:bodyPr wrap="none" anchor="ctr"/>
              <a:lstStyle/>
              <a:p>
                <a:pPr algn="ctr"/>
                <a:endParaRPr lang="fi-FI">
                  <a:solidFill>
                    <a:prstClr val="black"/>
                  </a:solidFill>
                </a:endParaRPr>
              </a:p>
            </p:txBody>
          </p:sp>
          <p:grpSp>
            <p:nvGrpSpPr>
              <p:cNvPr id="259" name="Group 69"/>
              <p:cNvGrpSpPr>
                <a:grpSpLocks/>
              </p:cNvGrpSpPr>
              <p:nvPr/>
            </p:nvGrpSpPr>
            <p:grpSpPr bwMode="auto">
              <a:xfrm rot="10665255">
                <a:off x="1258095" y="3605831"/>
                <a:ext cx="214058" cy="352205"/>
                <a:chOff x="3742" y="1570"/>
                <a:chExt cx="272" cy="409"/>
              </a:xfrm>
            </p:grpSpPr>
            <p:sp>
              <p:nvSpPr>
                <p:cNvPr id="260" name="Line 70"/>
                <p:cNvSpPr>
                  <a:spLocks noChangeShapeType="1"/>
                </p:cNvSpPr>
                <p:nvPr/>
              </p:nvSpPr>
              <p:spPr bwMode="auto">
                <a:xfrm>
                  <a:off x="3742"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261" name="Line 71"/>
                <p:cNvSpPr>
                  <a:spLocks noChangeShapeType="1"/>
                </p:cNvSpPr>
                <p:nvPr/>
              </p:nvSpPr>
              <p:spPr bwMode="auto">
                <a:xfrm flipV="1">
                  <a:off x="3878"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262" name="Line 72"/>
                <p:cNvSpPr>
                  <a:spLocks noChangeShapeType="1"/>
                </p:cNvSpPr>
                <p:nvPr/>
              </p:nvSpPr>
              <p:spPr bwMode="auto">
                <a:xfrm>
                  <a:off x="3878" y="1752"/>
                  <a:ext cx="0" cy="227"/>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sp>
          <p:nvSpPr>
            <p:cNvPr id="28" name="AutoShape 5"/>
            <p:cNvSpPr>
              <a:spLocks noChangeArrowheads="1"/>
            </p:cNvSpPr>
            <p:nvPr/>
          </p:nvSpPr>
          <p:spPr bwMode="auto">
            <a:xfrm rot="19020520">
              <a:off x="3026483" y="4558836"/>
              <a:ext cx="116899" cy="12208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grpSp>
          <p:nvGrpSpPr>
            <p:cNvPr id="29" name="Group 28"/>
            <p:cNvGrpSpPr/>
            <p:nvPr/>
          </p:nvGrpSpPr>
          <p:grpSpPr>
            <a:xfrm>
              <a:off x="4012483" y="4560069"/>
              <a:ext cx="1006223" cy="130880"/>
              <a:chOff x="2161341" y="5377975"/>
              <a:chExt cx="1740441" cy="221289"/>
            </a:xfrm>
          </p:grpSpPr>
          <p:sp>
            <p:nvSpPr>
              <p:cNvPr id="251" name="AutoShape 5"/>
              <p:cNvSpPr>
                <a:spLocks noChangeArrowheads="1"/>
              </p:cNvSpPr>
              <p:nvPr/>
            </p:nvSpPr>
            <p:spPr bwMode="auto">
              <a:xfrm rot="19020520">
                <a:off x="2204566" y="5377975"/>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252" name="AutoShape 5"/>
              <p:cNvSpPr>
                <a:spLocks noChangeArrowheads="1"/>
              </p:cNvSpPr>
              <p:nvPr/>
            </p:nvSpPr>
            <p:spPr bwMode="auto">
              <a:xfrm rot="19020520">
                <a:off x="2418077"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253" name="AutoShape 5"/>
              <p:cNvSpPr>
                <a:spLocks noChangeArrowheads="1"/>
              </p:cNvSpPr>
              <p:nvPr/>
            </p:nvSpPr>
            <p:spPr bwMode="auto">
              <a:xfrm rot="19020520">
                <a:off x="2616801"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254" name="AutoShape 5"/>
              <p:cNvSpPr>
                <a:spLocks noChangeArrowheads="1"/>
              </p:cNvSpPr>
              <p:nvPr/>
            </p:nvSpPr>
            <p:spPr bwMode="auto">
              <a:xfrm rot="19020520">
                <a:off x="2830435" y="5389909"/>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b="1" dirty="0">
                  <a:solidFill>
                    <a:prstClr val="black"/>
                  </a:solidFill>
                </a:endParaRPr>
              </a:p>
            </p:txBody>
          </p:sp>
          <p:sp>
            <p:nvSpPr>
              <p:cNvPr id="255" name="AutoShape 5"/>
              <p:cNvSpPr>
                <a:spLocks noChangeArrowheads="1"/>
              </p:cNvSpPr>
              <p:nvPr/>
            </p:nvSpPr>
            <p:spPr bwMode="auto">
              <a:xfrm rot="19020520">
                <a:off x="3042214" y="5386521"/>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sp>
            <p:nvSpPr>
              <p:cNvPr id="256" name="AutoShape 5"/>
              <p:cNvSpPr>
                <a:spLocks noChangeArrowheads="1"/>
              </p:cNvSpPr>
              <p:nvPr/>
            </p:nvSpPr>
            <p:spPr bwMode="auto">
              <a:xfrm rot="19020520">
                <a:off x="3263400" y="5392854"/>
                <a:ext cx="202197" cy="206410"/>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cxnSp>
            <p:nvCxnSpPr>
              <p:cNvPr id="257" name="Straight Connector 256"/>
              <p:cNvCxnSpPr/>
              <p:nvPr/>
            </p:nvCxnSpPr>
            <p:spPr>
              <a:xfrm>
                <a:off x="2161341" y="5590030"/>
                <a:ext cx="17404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12854895" flipV="1">
              <a:off x="4772687" y="2843815"/>
              <a:ext cx="113912" cy="223602"/>
              <a:chOff x="3336437" y="1311756"/>
              <a:chExt cx="285113" cy="487416"/>
            </a:xfrm>
          </p:grpSpPr>
          <p:grpSp>
            <p:nvGrpSpPr>
              <p:cNvPr id="247" name="Group 246"/>
              <p:cNvGrpSpPr/>
              <p:nvPr/>
            </p:nvGrpSpPr>
            <p:grpSpPr>
              <a:xfrm>
                <a:off x="3336437" y="1336206"/>
                <a:ext cx="281808" cy="462966"/>
                <a:chOff x="3336437" y="1336206"/>
                <a:chExt cx="281808" cy="462966"/>
              </a:xfrm>
            </p:grpSpPr>
            <p:sp>
              <p:nvSpPr>
                <p:cNvPr id="249" name="Rounded Rectangle 24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50" name="Oval 24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48" name="Oval 24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1" name="Group 30"/>
            <p:cNvGrpSpPr/>
            <p:nvPr/>
          </p:nvGrpSpPr>
          <p:grpSpPr>
            <a:xfrm rot="217404">
              <a:off x="4376056" y="2590316"/>
              <a:ext cx="904014" cy="1075333"/>
              <a:chOff x="4553839" y="1897518"/>
              <a:chExt cx="1290151" cy="1339257"/>
            </a:xfrm>
          </p:grpSpPr>
          <p:sp>
            <p:nvSpPr>
              <p:cNvPr id="195" name="Oval 194"/>
              <p:cNvSpPr/>
              <p:nvPr/>
            </p:nvSpPr>
            <p:spPr>
              <a:xfrm rot="16200000">
                <a:off x="4756100" y="2075171"/>
                <a:ext cx="913604" cy="1024879"/>
              </a:xfrm>
              <a:prstGeom prst="ellipse">
                <a:avLst/>
              </a:prstGeom>
              <a:pattFill prst="open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nvGrpSpPr>
              <p:cNvPr id="196" name="Group 195"/>
              <p:cNvGrpSpPr/>
              <p:nvPr/>
            </p:nvGrpSpPr>
            <p:grpSpPr>
              <a:xfrm rot="8420072" flipV="1">
                <a:off x="4553839" y="2416809"/>
                <a:ext cx="162568" cy="278481"/>
                <a:chOff x="3336437" y="1311756"/>
                <a:chExt cx="285113" cy="487416"/>
              </a:xfrm>
            </p:grpSpPr>
            <p:grpSp>
              <p:nvGrpSpPr>
                <p:cNvPr id="243" name="Group 242"/>
                <p:cNvGrpSpPr/>
                <p:nvPr/>
              </p:nvGrpSpPr>
              <p:grpSpPr>
                <a:xfrm>
                  <a:off x="3336437" y="1336206"/>
                  <a:ext cx="281808" cy="462966"/>
                  <a:chOff x="3336437" y="1336206"/>
                  <a:chExt cx="281808" cy="462966"/>
                </a:xfrm>
              </p:grpSpPr>
              <p:sp>
                <p:nvSpPr>
                  <p:cNvPr id="245" name="Rounded Rectangle 244"/>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46" name="Oval 245"/>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44" name="Oval 243"/>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197" name="Group 196"/>
              <p:cNvGrpSpPr/>
              <p:nvPr/>
            </p:nvGrpSpPr>
            <p:grpSpPr>
              <a:xfrm rot="12405525" flipV="1">
                <a:off x="5213637" y="1897518"/>
                <a:ext cx="162568" cy="278481"/>
                <a:chOff x="3336437" y="1311756"/>
                <a:chExt cx="285113" cy="487416"/>
              </a:xfrm>
            </p:grpSpPr>
            <p:grpSp>
              <p:nvGrpSpPr>
                <p:cNvPr id="239" name="Group 238"/>
                <p:cNvGrpSpPr/>
                <p:nvPr/>
              </p:nvGrpSpPr>
              <p:grpSpPr>
                <a:xfrm>
                  <a:off x="3336437" y="1336206"/>
                  <a:ext cx="281808" cy="462966"/>
                  <a:chOff x="3336437" y="1336206"/>
                  <a:chExt cx="281808" cy="462966"/>
                </a:xfrm>
              </p:grpSpPr>
              <p:sp>
                <p:nvSpPr>
                  <p:cNvPr id="241" name="Rounded Rectangle 240"/>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42" name="Oval 241"/>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40" name="Oval 239"/>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198" name="Group 197"/>
              <p:cNvGrpSpPr/>
              <p:nvPr/>
            </p:nvGrpSpPr>
            <p:grpSpPr>
              <a:xfrm rot="11099503" flipV="1">
                <a:off x="4801277" y="2032124"/>
                <a:ext cx="162568" cy="278481"/>
                <a:chOff x="3336437" y="1311756"/>
                <a:chExt cx="285113" cy="487416"/>
              </a:xfrm>
            </p:grpSpPr>
            <p:grpSp>
              <p:nvGrpSpPr>
                <p:cNvPr id="235" name="Group 234"/>
                <p:cNvGrpSpPr/>
                <p:nvPr/>
              </p:nvGrpSpPr>
              <p:grpSpPr>
                <a:xfrm>
                  <a:off x="3336437" y="1336206"/>
                  <a:ext cx="281808" cy="462966"/>
                  <a:chOff x="3336437" y="1336206"/>
                  <a:chExt cx="281808" cy="462966"/>
                </a:xfrm>
              </p:grpSpPr>
              <p:sp>
                <p:nvSpPr>
                  <p:cNvPr id="237" name="Rounded Rectangle 236"/>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38" name="Oval 237"/>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36" name="Oval 235"/>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199" name="Group 198"/>
              <p:cNvGrpSpPr/>
              <p:nvPr/>
            </p:nvGrpSpPr>
            <p:grpSpPr>
              <a:xfrm rot="15109102" flipV="1">
                <a:off x="5588914" y="2051060"/>
                <a:ext cx="184070" cy="245950"/>
                <a:chOff x="3336437" y="1311756"/>
                <a:chExt cx="285113" cy="487416"/>
              </a:xfrm>
            </p:grpSpPr>
            <p:grpSp>
              <p:nvGrpSpPr>
                <p:cNvPr id="231" name="Group 230"/>
                <p:cNvGrpSpPr/>
                <p:nvPr/>
              </p:nvGrpSpPr>
              <p:grpSpPr>
                <a:xfrm>
                  <a:off x="3336437" y="1336206"/>
                  <a:ext cx="281808" cy="462966"/>
                  <a:chOff x="3336437" y="1336206"/>
                  <a:chExt cx="281808" cy="462966"/>
                </a:xfrm>
              </p:grpSpPr>
              <p:sp>
                <p:nvSpPr>
                  <p:cNvPr id="233" name="Rounded Rectangle 232"/>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34" name="Oval 233"/>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32" name="Oval 231"/>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200" name="Group 199"/>
              <p:cNvGrpSpPr/>
              <p:nvPr/>
            </p:nvGrpSpPr>
            <p:grpSpPr>
              <a:xfrm rot="20808074" flipV="1">
                <a:off x="5681422" y="2721445"/>
                <a:ext cx="162568" cy="278481"/>
                <a:chOff x="3336437" y="1311756"/>
                <a:chExt cx="285113" cy="487416"/>
              </a:xfrm>
            </p:grpSpPr>
            <p:grpSp>
              <p:nvGrpSpPr>
                <p:cNvPr id="227" name="Group 226"/>
                <p:cNvGrpSpPr/>
                <p:nvPr/>
              </p:nvGrpSpPr>
              <p:grpSpPr>
                <a:xfrm>
                  <a:off x="3336437" y="1336206"/>
                  <a:ext cx="281808" cy="462966"/>
                  <a:chOff x="3336437" y="1336206"/>
                  <a:chExt cx="281808" cy="462966"/>
                </a:xfrm>
              </p:grpSpPr>
              <p:sp>
                <p:nvSpPr>
                  <p:cNvPr id="229" name="Rounded Rectangle 22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30" name="Oval 22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28" name="Oval 22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201" name="Group 200"/>
              <p:cNvGrpSpPr/>
              <p:nvPr/>
            </p:nvGrpSpPr>
            <p:grpSpPr>
              <a:xfrm rot="1779480" flipV="1">
                <a:off x="5494051" y="2975758"/>
                <a:ext cx="181397" cy="222791"/>
                <a:chOff x="3513397" y="1537681"/>
                <a:chExt cx="318135" cy="389943"/>
              </a:xfrm>
            </p:grpSpPr>
            <p:grpSp>
              <p:nvGrpSpPr>
                <p:cNvPr id="223" name="Group 222"/>
                <p:cNvGrpSpPr/>
                <p:nvPr/>
              </p:nvGrpSpPr>
              <p:grpSpPr>
                <a:xfrm>
                  <a:off x="3513397" y="1549549"/>
                  <a:ext cx="262246" cy="378075"/>
                  <a:chOff x="3513397" y="1549549"/>
                  <a:chExt cx="262246" cy="378075"/>
                </a:xfrm>
              </p:grpSpPr>
              <p:sp>
                <p:nvSpPr>
                  <p:cNvPr id="225" name="Rounded Rectangle 224"/>
                  <p:cNvSpPr/>
                  <p:nvPr/>
                </p:nvSpPr>
                <p:spPr>
                  <a:xfrm rot="13132705">
                    <a:off x="3513397" y="1682831"/>
                    <a:ext cx="39094"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26" name="Oval 225"/>
                  <p:cNvSpPr/>
                  <p:nvPr/>
                </p:nvSpPr>
                <p:spPr>
                  <a:xfrm rot="5238333">
                    <a:off x="3511631" y="1574756"/>
                    <a:ext cx="289219" cy="238805"/>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24" name="Oval 223"/>
                <p:cNvSpPr/>
                <p:nvPr/>
              </p:nvSpPr>
              <p:spPr>
                <a:xfrm rot="5238333">
                  <a:off x="3672486" y="1550223"/>
                  <a:ext cx="171588" cy="14650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02" name="Oval 201"/>
              <p:cNvSpPr/>
              <p:nvPr/>
            </p:nvSpPr>
            <p:spPr>
              <a:xfrm rot="20969741" flipV="1">
                <a:off x="4745581" y="3033720"/>
                <a:ext cx="86583" cy="9458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nvGrpSpPr>
              <p:cNvPr id="203" name="Group 202"/>
              <p:cNvGrpSpPr/>
              <p:nvPr/>
            </p:nvGrpSpPr>
            <p:grpSpPr>
              <a:xfrm rot="15408074" flipV="1">
                <a:off x="5355709" y="2236621"/>
                <a:ext cx="184070" cy="245950"/>
                <a:chOff x="3336437" y="1311756"/>
                <a:chExt cx="285113" cy="487416"/>
              </a:xfrm>
            </p:grpSpPr>
            <p:grpSp>
              <p:nvGrpSpPr>
                <p:cNvPr id="219" name="Group 218"/>
                <p:cNvGrpSpPr/>
                <p:nvPr/>
              </p:nvGrpSpPr>
              <p:grpSpPr>
                <a:xfrm>
                  <a:off x="3336437" y="1336206"/>
                  <a:ext cx="281808" cy="462966"/>
                  <a:chOff x="3336437" y="1336206"/>
                  <a:chExt cx="281808" cy="462966"/>
                </a:xfrm>
              </p:grpSpPr>
              <p:sp>
                <p:nvSpPr>
                  <p:cNvPr id="221" name="Rounded Rectangle 220"/>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22" name="Oval 221"/>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20" name="Oval 219"/>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204" name="Group 203"/>
              <p:cNvGrpSpPr/>
              <p:nvPr/>
            </p:nvGrpSpPr>
            <p:grpSpPr>
              <a:xfrm rot="8980272" flipV="1">
                <a:off x="4850230" y="2318273"/>
                <a:ext cx="162568" cy="278481"/>
                <a:chOff x="3336437" y="1311756"/>
                <a:chExt cx="285113" cy="487416"/>
              </a:xfrm>
            </p:grpSpPr>
            <p:grpSp>
              <p:nvGrpSpPr>
                <p:cNvPr id="215" name="Group 214"/>
                <p:cNvGrpSpPr/>
                <p:nvPr/>
              </p:nvGrpSpPr>
              <p:grpSpPr>
                <a:xfrm>
                  <a:off x="3336437" y="1336206"/>
                  <a:ext cx="281808" cy="462966"/>
                  <a:chOff x="3336437" y="1336206"/>
                  <a:chExt cx="281808" cy="462966"/>
                </a:xfrm>
              </p:grpSpPr>
              <p:sp>
                <p:nvSpPr>
                  <p:cNvPr id="217" name="Rounded Rectangle 216"/>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18" name="Oval 217"/>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16" name="Oval 215"/>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205" name="Group 204"/>
              <p:cNvGrpSpPr/>
              <p:nvPr/>
            </p:nvGrpSpPr>
            <p:grpSpPr>
              <a:xfrm rot="2546232" flipV="1">
                <a:off x="5081933" y="2977905"/>
                <a:ext cx="174575" cy="258870"/>
                <a:chOff x="3410512" y="1253325"/>
                <a:chExt cx="306172" cy="475593"/>
              </a:xfrm>
            </p:grpSpPr>
            <p:grpSp>
              <p:nvGrpSpPr>
                <p:cNvPr id="211" name="Group 210"/>
                <p:cNvGrpSpPr/>
                <p:nvPr/>
              </p:nvGrpSpPr>
              <p:grpSpPr>
                <a:xfrm>
                  <a:off x="3410512" y="1266212"/>
                  <a:ext cx="306172" cy="462706"/>
                  <a:chOff x="3410512" y="1266212"/>
                  <a:chExt cx="306172" cy="462706"/>
                </a:xfrm>
              </p:grpSpPr>
              <p:sp>
                <p:nvSpPr>
                  <p:cNvPr id="213" name="Rounded Rectangle 212"/>
                  <p:cNvSpPr/>
                  <p:nvPr/>
                </p:nvSpPr>
                <p:spPr>
                  <a:xfrm rot="13132705">
                    <a:off x="3410512" y="1484125"/>
                    <a:ext cx="39094"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14" name="Oval 213"/>
                  <p:cNvSpPr/>
                  <p:nvPr/>
                </p:nvSpPr>
                <p:spPr>
                  <a:xfrm rot="5238333">
                    <a:off x="3452672" y="1291419"/>
                    <a:ext cx="289220" cy="238805"/>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12" name="Oval 211"/>
                <p:cNvSpPr/>
                <p:nvPr/>
              </p:nvSpPr>
              <p:spPr>
                <a:xfrm rot="5238333">
                  <a:off x="3524117" y="1265865"/>
                  <a:ext cx="171586" cy="146506"/>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206" name="Group 205"/>
              <p:cNvGrpSpPr/>
              <p:nvPr/>
            </p:nvGrpSpPr>
            <p:grpSpPr>
              <a:xfrm rot="19417294" flipV="1">
                <a:off x="5066340" y="2563267"/>
                <a:ext cx="162568" cy="278481"/>
                <a:chOff x="3336437" y="1311756"/>
                <a:chExt cx="285113" cy="487416"/>
              </a:xfrm>
            </p:grpSpPr>
            <p:grpSp>
              <p:nvGrpSpPr>
                <p:cNvPr id="207" name="Group 206"/>
                <p:cNvGrpSpPr/>
                <p:nvPr/>
              </p:nvGrpSpPr>
              <p:grpSpPr>
                <a:xfrm>
                  <a:off x="3336437" y="1336206"/>
                  <a:ext cx="281808" cy="462966"/>
                  <a:chOff x="3336437" y="1336206"/>
                  <a:chExt cx="281808" cy="462966"/>
                </a:xfrm>
              </p:grpSpPr>
              <p:sp>
                <p:nvSpPr>
                  <p:cNvPr id="209" name="Rounded Rectangle 20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210" name="Oval 20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208" name="Oval 20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grpSp>
          <p:nvGrpSpPr>
            <p:cNvPr id="32" name="Group 31"/>
            <p:cNvGrpSpPr/>
            <p:nvPr/>
          </p:nvGrpSpPr>
          <p:grpSpPr>
            <a:xfrm rot="15044872" flipV="1">
              <a:off x="4985560" y="3069617"/>
              <a:ext cx="147794" cy="172337"/>
              <a:chOff x="3336437" y="1311756"/>
              <a:chExt cx="285113" cy="487416"/>
            </a:xfrm>
          </p:grpSpPr>
          <p:grpSp>
            <p:nvGrpSpPr>
              <p:cNvPr id="191" name="Group 190"/>
              <p:cNvGrpSpPr/>
              <p:nvPr/>
            </p:nvGrpSpPr>
            <p:grpSpPr>
              <a:xfrm>
                <a:off x="3336437" y="1336206"/>
                <a:ext cx="281808" cy="462966"/>
                <a:chOff x="3336437" y="1336206"/>
                <a:chExt cx="281808" cy="462966"/>
              </a:xfrm>
            </p:grpSpPr>
            <p:sp>
              <p:nvSpPr>
                <p:cNvPr id="193" name="Rounded Rectangle 192"/>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194" name="Oval 193"/>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192" name="Oval 191"/>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3" name="Group 32"/>
            <p:cNvGrpSpPr/>
            <p:nvPr/>
          </p:nvGrpSpPr>
          <p:grpSpPr>
            <a:xfrm rot="15044872" flipH="1">
              <a:off x="4417829" y="3193530"/>
              <a:ext cx="155435" cy="216063"/>
              <a:chOff x="3336437" y="1311756"/>
              <a:chExt cx="285113" cy="487416"/>
            </a:xfrm>
          </p:grpSpPr>
          <p:grpSp>
            <p:nvGrpSpPr>
              <p:cNvPr id="187" name="Group 186"/>
              <p:cNvGrpSpPr/>
              <p:nvPr/>
            </p:nvGrpSpPr>
            <p:grpSpPr>
              <a:xfrm>
                <a:off x="3336437" y="1336206"/>
                <a:ext cx="281808" cy="462966"/>
                <a:chOff x="3336437" y="1336206"/>
                <a:chExt cx="281808" cy="462966"/>
              </a:xfrm>
            </p:grpSpPr>
            <p:sp>
              <p:nvSpPr>
                <p:cNvPr id="189" name="Rounded Rectangle 18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190" name="Oval 18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188" name="Oval 18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34" name="AutoShape 5"/>
            <p:cNvSpPr>
              <a:spLocks noChangeArrowheads="1"/>
            </p:cNvSpPr>
            <p:nvPr/>
          </p:nvSpPr>
          <p:spPr bwMode="auto">
            <a:xfrm rot="19020520">
              <a:off x="4797307" y="4556954"/>
              <a:ext cx="116899" cy="122079"/>
            </a:xfrm>
            <a:prstGeom prst="plus">
              <a:avLst>
                <a:gd name="adj" fmla="val 35083"/>
              </a:avLst>
            </a:prstGeom>
            <a:solidFill>
              <a:schemeClr val="tx1">
                <a:lumMod val="65000"/>
                <a:lumOff val="35000"/>
              </a:schemeClr>
            </a:solidFill>
            <a:ln w="9525">
              <a:solidFill>
                <a:schemeClr val="tx1"/>
              </a:solidFill>
              <a:miter lim="800000"/>
              <a:headEnd/>
              <a:tailEnd/>
            </a:ln>
            <a:effectLst/>
            <a:extLst/>
          </p:spPr>
          <p:txBody>
            <a:bodyPr wrap="none" anchor="ctr"/>
            <a:lstStyle/>
            <a:p>
              <a:pPr algn="ctr"/>
              <a:endParaRPr lang="fi-FI">
                <a:solidFill>
                  <a:prstClr val="black"/>
                </a:solidFill>
              </a:endParaRPr>
            </a:p>
          </p:txBody>
        </p:sp>
        <p:grpSp>
          <p:nvGrpSpPr>
            <p:cNvPr id="35" name="Group 34"/>
            <p:cNvGrpSpPr/>
            <p:nvPr/>
          </p:nvGrpSpPr>
          <p:grpSpPr>
            <a:xfrm>
              <a:off x="5761582" y="2937712"/>
              <a:ext cx="307035" cy="434429"/>
              <a:chOff x="3023124" y="5466514"/>
              <a:chExt cx="477570" cy="636306"/>
            </a:xfrm>
          </p:grpSpPr>
          <p:grpSp>
            <p:nvGrpSpPr>
              <p:cNvPr id="165" name="Group 164"/>
              <p:cNvGrpSpPr/>
              <p:nvPr/>
            </p:nvGrpSpPr>
            <p:grpSpPr>
              <a:xfrm>
                <a:off x="3121890" y="5466514"/>
                <a:ext cx="378804" cy="373935"/>
                <a:chOff x="4250886" y="3959212"/>
                <a:chExt cx="310873" cy="413199"/>
              </a:xfrm>
            </p:grpSpPr>
            <p:cxnSp>
              <p:nvCxnSpPr>
                <p:cNvPr id="167" name="Straight Connector 166"/>
                <p:cNvCxnSpPr/>
                <p:nvPr/>
              </p:nvCxnSpPr>
              <p:spPr>
                <a:xfrm flipH="1">
                  <a:off x="4282913" y="3998900"/>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4316054" y="3974758"/>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169" name="Straight Connector 168"/>
                <p:cNvCxnSpPr/>
                <p:nvPr/>
              </p:nvCxnSpPr>
              <p:spPr>
                <a:xfrm>
                  <a:off x="4446750" y="4188119"/>
                  <a:ext cx="0" cy="184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4433592" y="4236244"/>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171" name="Rectangle 170"/>
                <p:cNvSpPr/>
                <p:nvPr/>
              </p:nvSpPr>
              <p:spPr>
                <a:xfrm>
                  <a:off x="4433592" y="4307499"/>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72" name="Straight Connector 171"/>
                <p:cNvCxnSpPr/>
                <p:nvPr/>
              </p:nvCxnSpPr>
              <p:spPr>
                <a:xfrm>
                  <a:off x="4450921" y="3994525"/>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4427652" y="4142583"/>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74" name="Straight Connector 173"/>
                <p:cNvCxnSpPr>
                  <a:stCxn id="175" idx="5"/>
                  <a:endCxn id="173" idx="1"/>
                </p:cNvCxnSpPr>
                <p:nvPr/>
              </p:nvCxnSpPr>
              <p:spPr>
                <a:xfrm>
                  <a:off x="4379946" y="4096569"/>
                  <a:ext cx="53300" cy="52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4347343" y="4058995"/>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76" name="Straight Connector 175"/>
                <p:cNvCxnSpPr>
                  <a:stCxn id="177" idx="3"/>
                </p:cNvCxnSpPr>
                <p:nvPr/>
              </p:nvCxnSpPr>
              <p:spPr>
                <a:xfrm flipH="1">
                  <a:off x="4466488" y="4094471"/>
                  <a:ext cx="62668" cy="62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4523562" y="4056896"/>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178" name="Straight Connector 177"/>
                <p:cNvCxnSpPr>
                  <a:stCxn id="177" idx="2"/>
                </p:cNvCxnSpPr>
                <p:nvPr/>
              </p:nvCxnSpPr>
              <p:spPr>
                <a:xfrm flipH="1">
                  <a:off x="4459908" y="4078907"/>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4283689" y="4076995"/>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4435655" y="4065290"/>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181" name="Rectangle 180"/>
                <p:cNvSpPr/>
                <p:nvPr/>
              </p:nvSpPr>
              <p:spPr>
                <a:xfrm>
                  <a:off x="4258787" y="4056896"/>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82" name="Straight Connector 181"/>
                <p:cNvCxnSpPr/>
                <p:nvPr/>
              </p:nvCxnSpPr>
              <p:spPr>
                <a:xfrm>
                  <a:off x="4271945" y="3991611"/>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Isosceles Triangle 182"/>
                <p:cNvSpPr/>
                <p:nvPr/>
              </p:nvSpPr>
              <p:spPr>
                <a:xfrm>
                  <a:off x="4427652" y="395921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184" name="Isosceles Triangle 183"/>
                <p:cNvSpPr/>
                <p:nvPr/>
              </p:nvSpPr>
              <p:spPr>
                <a:xfrm>
                  <a:off x="4250886" y="396174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85" name="Straight Connector 184"/>
                <p:cNvCxnSpPr/>
                <p:nvPr/>
              </p:nvCxnSpPr>
              <p:spPr>
                <a:xfrm flipH="1">
                  <a:off x="4457561" y="4006186"/>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4501880" y="3977819"/>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grpSp>
          <p:sp>
            <p:nvSpPr>
              <p:cNvPr id="166" name="Oval 39"/>
              <p:cNvSpPr>
                <a:spLocks noChangeArrowheads="1"/>
              </p:cNvSpPr>
              <p:nvPr/>
            </p:nvSpPr>
            <p:spPr bwMode="auto">
              <a:xfrm rot="9461222">
                <a:off x="3023124" y="5747729"/>
                <a:ext cx="359468" cy="355091"/>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36" name="Group 35"/>
            <p:cNvGrpSpPr/>
            <p:nvPr/>
          </p:nvGrpSpPr>
          <p:grpSpPr>
            <a:xfrm>
              <a:off x="5758347" y="3403467"/>
              <a:ext cx="321359" cy="376145"/>
              <a:chOff x="2070404" y="5523623"/>
              <a:chExt cx="502113" cy="614553"/>
            </a:xfrm>
          </p:grpSpPr>
          <p:grpSp>
            <p:nvGrpSpPr>
              <p:cNvPr id="155" name="Group 154"/>
              <p:cNvGrpSpPr/>
              <p:nvPr/>
            </p:nvGrpSpPr>
            <p:grpSpPr>
              <a:xfrm>
                <a:off x="2275075" y="5523623"/>
                <a:ext cx="297442" cy="359793"/>
                <a:chOff x="2303556" y="5373216"/>
                <a:chExt cx="297442" cy="359793"/>
              </a:xfrm>
            </p:grpSpPr>
            <p:cxnSp>
              <p:nvCxnSpPr>
                <p:cNvPr id="157" name="Straight Connector 156"/>
                <p:cNvCxnSpPr/>
                <p:nvPr/>
              </p:nvCxnSpPr>
              <p:spPr>
                <a:xfrm>
                  <a:off x="2441455" y="5522854"/>
                  <a:ext cx="0" cy="210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2423202" y="5577733"/>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159" name="Rectangle 158"/>
                <p:cNvSpPr/>
                <p:nvPr/>
              </p:nvSpPr>
              <p:spPr>
                <a:xfrm>
                  <a:off x="2423202" y="5658987"/>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160" name="Oval 159"/>
                <p:cNvSpPr/>
                <p:nvPr/>
              </p:nvSpPr>
              <p:spPr>
                <a:xfrm>
                  <a:off x="2414962" y="5470928"/>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61" name="Straight Connector 160"/>
                <p:cNvCxnSpPr>
                  <a:stCxn id="162" idx="5"/>
                  <a:endCxn id="160" idx="1"/>
                </p:cNvCxnSpPr>
                <p:nvPr/>
              </p:nvCxnSpPr>
              <p:spPr>
                <a:xfrm>
                  <a:off x="2348783" y="5418457"/>
                  <a:ext cx="73938" cy="59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2303556" y="5375610"/>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63" name="Straight Connector 162"/>
                <p:cNvCxnSpPr>
                  <a:stCxn id="164" idx="3"/>
                </p:cNvCxnSpPr>
                <p:nvPr/>
              </p:nvCxnSpPr>
              <p:spPr>
                <a:xfrm flipH="1">
                  <a:off x="2468836" y="5416063"/>
                  <a:ext cx="86935" cy="70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2548011" y="5373216"/>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grpSp>
          <p:sp>
            <p:nvSpPr>
              <p:cNvPr id="156" name="Oval 39"/>
              <p:cNvSpPr>
                <a:spLocks noChangeArrowheads="1"/>
              </p:cNvSpPr>
              <p:nvPr/>
            </p:nvSpPr>
            <p:spPr bwMode="auto">
              <a:xfrm rot="9461222">
                <a:off x="2070404" y="5783085"/>
                <a:ext cx="359468" cy="355091"/>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37" name="Group 36"/>
            <p:cNvGrpSpPr/>
            <p:nvPr/>
          </p:nvGrpSpPr>
          <p:grpSpPr>
            <a:xfrm rot="9975367">
              <a:off x="4506060" y="3368398"/>
              <a:ext cx="128220" cy="224062"/>
              <a:chOff x="3336437" y="1336206"/>
              <a:chExt cx="281808" cy="462966"/>
            </a:xfrm>
          </p:grpSpPr>
          <p:grpSp>
            <p:nvGrpSpPr>
              <p:cNvPr id="151" name="Group 150"/>
              <p:cNvGrpSpPr/>
              <p:nvPr/>
            </p:nvGrpSpPr>
            <p:grpSpPr>
              <a:xfrm>
                <a:off x="3336437" y="1336206"/>
                <a:ext cx="281808" cy="462966"/>
                <a:chOff x="3336437" y="1336206"/>
                <a:chExt cx="281808" cy="462966"/>
              </a:xfrm>
            </p:grpSpPr>
            <p:sp>
              <p:nvSpPr>
                <p:cNvPr id="153" name="Rounded Rectangle 152"/>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154" name="Oval 153"/>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152" name="Oval 151"/>
              <p:cNvSpPr/>
              <p:nvPr/>
            </p:nvSpPr>
            <p:spPr>
              <a:xfrm rot="5238333">
                <a:off x="3454992" y="1353745"/>
                <a:ext cx="171586"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8" name="Group 37"/>
            <p:cNvGrpSpPr/>
            <p:nvPr/>
          </p:nvGrpSpPr>
          <p:grpSpPr>
            <a:xfrm rot="15044872" flipV="1">
              <a:off x="4790436" y="2797429"/>
              <a:ext cx="147794" cy="172337"/>
              <a:chOff x="3336437" y="1311756"/>
              <a:chExt cx="285113" cy="487416"/>
            </a:xfrm>
          </p:grpSpPr>
          <p:grpSp>
            <p:nvGrpSpPr>
              <p:cNvPr id="147" name="Group 146"/>
              <p:cNvGrpSpPr/>
              <p:nvPr/>
            </p:nvGrpSpPr>
            <p:grpSpPr>
              <a:xfrm>
                <a:off x="3336437" y="1336206"/>
                <a:ext cx="281808" cy="462966"/>
                <a:chOff x="3336437" y="1336206"/>
                <a:chExt cx="281808" cy="462966"/>
              </a:xfrm>
            </p:grpSpPr>
            <p:sp>
              <p:nvSpPr>
                <p:cNvPr id="149" name="Rounded Rectangle 148"/>
                <p:cNvSpPr/>
                <p:nvPr/>
              </p:nvSpPr>
              <p:spPr>
                <a:xfrm rot="13132705">
                  <a:off x="3336437" y="1554379"/>
                  <a:ext cx="39093" cy="24479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sp>
              <p:nvSpPr>
                <p:cNvPr id="150" name="Oval 149"/>
                <p:cNvSpPr/>
                <p:nvPr/>
              </p:nvSpPr>
              <p:spPr>
                <a:xfrm rot="5238333">
                  <a:off x="3354232" y="1361413"/>
                  <a:ext cx="289220" cy="238806"/>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sp>
            <p:nvSpPr>
              <p:cNvPr id="148" name="Oval 147"/>
              <p:cNvSpPr/>
              <p:nvPr/>
            </p:nvSpPr>
            <p:spPr>
              <a:xfrm rot="5238333">
                <a:off x="3462504" y="1324297"/>
                <a:ext cx="171587" cy="14650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i-FI" sz="1100" dirty="0">
                    <a:effectLst/>
                    <a:ea typeface="Times New Roman"/>
                    <a:cs typeface="Times New Roman"/>
                  </a:rPr>
                  <a:t> </a:t>
                </a:r>
                <a:endParaRPr lang="fi-FI" sz="1100" dirty="0">
                  <a:effectLst/>
                  <a:ea typeface="Calibri"/>
                  <a:cs typeface="Times New Roman"/>
                </a:endParaRPr>
              </a:p>
            </p:txBody>
          </p:sp>
        </p:grpSp>
        <p:grpSp>
          <p:nvGrpSpPr>
            <p:cNvPr id="39" name="Group 69"/>
            <p:cNvGrpSpPr>
              <a:grpSpLocks/>
            </p:cNvGrpSpPr>
            <p:nvPr/>
          </p:nvGrpSpPr>
          <p:grpSpPr bwMode="auto">
            <a:xfrm rot="187078">
              <a:off x="2810052" y="4183364"/>
              <a:ext cx="186313" cy="298735"/>
              <a:chOff x="3742" y="1570"/>
              <a:chExt cx="272" cy="409"/>
            </a:xfrm>
          </p:grpSpPr>
          <p:sp>
            <p:nvSpPr>
              <p:cNvPr id="144"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45"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46"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40" name="Group 69"/>
            <p:cNvGrpSpPr>
              <a:grpSpLocks/>
            </p:cNvGrpSpPr>
            <p:nvPr/>
          </p:nvGrpSpPr>
          <p:grpSpPr bwMode="auto">
            <a:xfrm rot="187078">
              <a:off x="4810311" y="4159671"/>
              <a:ext cx="186313" cy="298735"/>
              <a:chOff x="3742" y="1570"/>
              <a:chExt cx="272" cy="409"/>
            </a:xfrm>
          </p:grpSpPr>
          <p:sp>
            <p:nvSpPr>
              <p:cNvPr id="141"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42"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43"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41" name="Group 69"/>
            <p:cNvGrpSpPr>
              <a:grpSpLocks/>
            </p:cNvGrpSpPr>
            <p:nvPr/>
          </p:nvGrpSpPr>
          <p:grpSpPr bwMode="auto">
            <a:xfrm rot="187078">
              <a:off x="4376830" y="4136611"/>
              <a:ext cx="186313" cy="298735"/>
              <a:chOff x="3742" y="1570"/>
              <a:chExt cx="272" cy="409"/>
            </a:xfrm>
          </p:grpSpPr>
          <p:sp>
            <p:nvSpPr>
              <p:cNvPr id="138"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39"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40"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42" name="Group 69"/>
            <p:cNvGrpSpPr>
              <a:grpSpLocks/>
            </p:cNvGrpSpPr>
            <p:nvPr/>
          </p:nvGrpSpPr>
          <p:grpSpPr bwMode="auto">
            <a:xfrm rot="187078">
              <a:off x="3969932" y="4172683"/>
              <a:ext cx="186313" cy="298735"/>
              <a:chOff x="3742" y="1570"/>
              <a:chExt cx="272" cy="409"/>
            </a:xfrm>
          </p:grpSpPr>
          <p:sp>
            <p:nvSpPr>
              <p:cNvPr id="135"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36"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37"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43" name="Group 42"/>
            <p:cNvGrpSpPr/>
            <p:nvPr/>
          </p:nvGrpSpPr>
          <p:grpSpPr>
            <a:xfrm>
              <a:off x="4002088" y="4402003"/>
              <a:ext cx="145009" cy="265520"/>
              <a:chOff x="3408741" y="5031627"/>
              <a:chExt cx="149460" cy="239187"/>
            </a:xfrm>
          </p:grpSpPr>
          <p:sp>
            <p:nvSpPr>
              <p:cNvPr id="133" name="Oval 132"/>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34" name="Rectangle 133"/>
              <p:cNvSpPr/>
              <p:nvPr/>
            </p:nvSpPr>
            <p:spPr>
              <a:xfrm>
                <a:off x="3446864" y="5031627"/>
                <a:ext cx="87316" cy="239187"/>
              </a:xfrm>
              <a:prstGeom prst="rect">
                <a:avLst/>
              </a:prstGeom>
            </p:spPr>
            <p:txBody>
              <a:bodyPr wrap="square">
                <a:spAutoFit/>
              </a:bodyPr>
              <a:lstStyle/>
              <a:p>
                <a:pPr algn="ctr"/>
                <a:r>
                  <a:rPr lang="en-US" sz="900" dirty="0"/>
                  <a:t>B</a:t>
                </a:r>
              </a:p>
            </p:txBody>
          </p:sp>
        </p:grpSp>
        <p:grpSp>
          <p:nvGrpSpPr>
            <p:cNvPr id="44" name="Group 43"/>
            <p:cNvGrpSpPr/>
            <p:nvPr/>
          </p:nvGrpSpPr>
          <p:grpSpPr>
            <a:xfrm>
              <a:off x="4393947" y="4390912"/>
              <a:ext cx="145009" cy="265520"/>
              <a:chOff x="3408741" y="5031627"/>
              <a:chExt cx="149460" cy="239187"/>
            </a:xfrm>
          </p:grpSpPr>
          <p:sp>
            <p:nvSpPr>
              <p:cNvPr id="131" name="Oval 130"/>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32" name="Rectangle 131"/>
              <p:cNvSpPr/>
              <p:nvPr/>
            </p:nvSpPr>
            <p:spPr>
              <a:xfrm>
                <a:off x="3446864" y="5031627"/>
                <a:ext cx="87316" cy="239187"/>
              </a:xfrm>
              <a:prstGeom prst="rect">
                <a:avLst/>
              </a:prstGeom>
            </p:spPr>
            <p:txBody>
              <a:bodyPr wrap="square">
                <a:spAutoFit/>
              </a:bodyPr>
              <a:lstStyle/>
              <a:p>
                <a:pPr algn="ctr"/>
                <a:r>
                  <a:rPr lang="en-US" sz="900" dirty="0"/>
                  <a:t>B</a:t>
                </a:r>
              </a:p>
            </p:txBody>
          </p:sp>
        </p:grpSp>
        <p:grpSp>
          <p:nvGrpSpPr>
            <p:cNvPr id="45" name="Group 44"/>
            <p:cNvGrpSpPr/>
            <p:nvPr/>
          </p:nvGrpSpPr>
          <p:grpSpPr>
            <a:xfrm>
              <a:off x="4780022" y="4400084"/>
              <a:ext cx="145009" cy="265520"/>
              <a:chOff x="3408741" y="5031627"/>
              <a:chExt cx="149460" cy="239187"/>
            </a:xfrm>
          </p:grpSpPr>
          <p:sp>
            <p:nvSpPr>
              <p:cNvPr id="129" name="Oval 128"/>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30" name="Rectangle 129"/>
              <p:cNvSpPr/>
              <p:nvPr/>
            </p:nvSpPr>
            <p:spPr>
              <a:xfrm>
                <a:off x="3446864" y="5031627"/>
                <a:ext cx="87316" cy="239187"/>
              </a:xfrm>
              <a:prstGeom prst="rect">
                <a:avLst/>
              </a:prstGeom>
            </p:spPr>
            <p:txBody>
              <a:bodyPr wrap="square">
                <a:spAutoFit/>
              </a:bodyPr>
              <a:lstStyle/>
              <a:p>
                <a:pPr algn="ctr"/>
                <a:r>
                  <a:rPr lang="en-US" sz="900" dirty="0"/>
                  <a:t>B</a:t>
                </a:r>
              </a:p>
            </p:txBody>
          </p:sp>
        </p:grpSp>
        <p:grpSp>
          <p:nvGrpSpPr>
            <p:cNvPr id="46" name="Group 45"/>
            <p:cNvGrpSpPr/>
            <p:nvPr/>
          </p:nvGrpSpPr>
          <p:grpSpPr>
            <a:xfrm>
              <a:off x="2329288" y="4404495"/>
              <a:ext cx="145009" cy="265520"/>
              <a:chOff x="3408741" y="5031627"/>
              <a:chExt cx="149460" cy="239187"/>
            </a:xfrm>
          </p:grpSpPr>
          <p:sp>
            <p:nvSpPr>
              <p:cNvPr id="127" name="Oval 126"/>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28" name="Rectangle 127"/>
              <p:cNvSpPr/>
              <p:nvPr/>
            </p:nvSpPr>
            <p:spPr>
              <a:xfrm>
                <a:off x="3446864" y="5031627"/>
                <a:ext cx="87316" cy="239187"/>
              </a:xfrm>
              <a:prstGeom prst="rect">
                <a:avLst/>
              </a:prstGeom>
            </p:spPr>
            <p:txBody>
              <a:bodyPr wrap="square">
                <a:spAutoFit/>
              </a:bodyPr>
              <a:lstStyle/>
              <a:p>
                <a:pPr algn="ctr"/>
                <a:r>
                  <a:rPr lang="en-US" sz="900" dirty="0"/>
                  <a:t>B</a:t>
                </a:r>
              </a:p>
            </p:txBody>
          </p:sp>
        </p:grpSp>
        <p:grpSp>
          <p:nvGrpSpPr>
            <p:cNvPr id="47" name="Group 46"/>
            <p:cNvGrpSpPr/>
            <p:nvPr/>
          </p:nvGrpSpPr>
          <p:grpSpPr>
            <a:xfrm>
              <a:off x="2830606" y="4404840"/>
              <a:ext cx="145009" cy="265520"/>
              <a:chOff x="3408741" y="5031627"/>
              <a:chExt cx="149460" cy="239187"/>
            </a:xfrm>
          </p:grpSpPr>
          <p:sp>
            <p:nvSpPr>
              <p:cNvPr id="125" name="Oval 124"/>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26" name="Rectangle 125"/>
              <p:cNvSpPr/>
              <p:nvPr/>
            </p:nvSpPr>
            <p:spPr>
              <a:xfrm>
                <a:off x="3446864" y="5031627"/>
                <a:ext cx="87316" cy="239187"/>
              </a:xfrm>
              <a:prstGeom prst="rect">
                <a:avLst/>
              </a:prstGeom>
            </p:spPr>
            <p:txBody>
              <a:bodyPr wrap="square">
                <a:spAutoFit/>
              </a:bodyPr>
              <a:lstStyle/>
              <a:p>
                <a:pPr algn="ctr"/>
                <a:r>
                  <a:rPr lang="en-US" sz="900" dirty="0"/>
                  <a:t>B</a:t>
                </a:r>
              </a:p>
            </p:txBody>
          </p:sp>
        </p:grpSp>
        <p:grpSp>
          <p:nvGrpSpPr>
            <p:cNvPr id="48" name="Group 47"/>
            <p:cNvGrpSpPr/>
            <p:nvPr/>
          </p:nvGrpSpPr>
          <p:grpSpPr>
            <a:xfrm>
              <a:off x="5817395" y="2000757"/>
              <a:ext cx="193276" cy="487719"/>
              <a:chOff x="4595431" y="5522255"/>
              <a:chExt cx="192031" cy="515095"/>
            </a:xfrm>
          </p:grpSpPr>
          <p:grpSp>
            <p:nvGrpSpPr>
              <p:cNvPr id="118" name="Group 69"/>
              <p:cNvGrpSpPr>
                <a:grpSpLocks/>
              </p:cNvGrpSpPr>
              <p:nvPr/>
            </p:nvGrpSpPr>
            <p:grpSpPr bwMode="auto">
              <a:xfrm rot="187078">
                <a:off x="4595431" y="5522255"/>
                <a:ext cx="192031" cy="269107"/>
                <a:chOff x="3742" y="1570"/>
                <a:chExt cx="272" cy="409"/>
              </a:xfrm>
            </p:grpSpPr>
            <p:sp>
              <p:nvSpPr>
                <p:cNvPr id="122" name="Line 70"/>
                <p:cNvSpPr>
                  <a:spLocks noChangeShapeType="1"/>
                </p:cNvSpPr>
                <p:nvPr/>
              </p:nvSpPr>
              <p:spPr bwMode="auto">
                <a:xfrm>
                  <a:off x="3742"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23" name="Line 71"/>
                <p:cNvSpPr>
                  <a:spLocks noChangeShapeType="1"/>
                </p:cNvSpPr>
                <p:nvPr/>
              </p:nvSpPr>
              <p:spPr bwMode="auto">
                <a:xfrm flipV="1">
                  <a:off x="3878" y="1570"/>
                  <a:ext cx="136" cy="182"/>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24" name="Line 72"/>
                <p:cNvSpPr>
                  <a:spLocks noChangeShapeType="1"/>
                </p:cNvSpPr>
                <p:nvPr/>
              </p:nvSpPr>
              <p:spPr bwMode="auto">
                <a:xfrm>
                  <a:off x="3878" y="1752"/>
                  <a:ext cx="0" cy="22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nvGrpSpPr>
              <p:cNvPr id="119" name="Group 118"/>
              <p:cNvGrpSpPr/>
              <p:nvPr/>
            </p:nvGrpSpPr>
            <p:grpSpPr>
              <a:xfrm>
                <a:off x="4618212" y="5756927"/>
                <a:ext cx="149460" cy="280423"/>
                <a:chOff x="3408741" y="5031641"/>
                <a:chExt cx="149460" cy="280423"/>
              </a:xfrm>
            </p:grpSpPr>
            <p:sp>
              <p:nvSpPr>
                <p:cNvPr id="120" name="Oval 119"/>
                <p:cNvSpPr/>
                <p:nvPr/>
              </p:nvSpPr>
              <p:spPr>
                <a:xfrm>
                  <a:off x="3408741" y="5055267"/>
                  <a:ext cx="149460" cy="1387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121" name="Rectangle 120"/>
                <p:cNvSpPr/>
                <p:nvPr/>
              </p:nvSpPr>
              <p:spPr>
                <a:xfrm>
                  <a:off x="3446864" y="5031641"/>
                  <a:ext cx="87316" cy="280423"/>
                </a:xfrm>
                <a:prstGeom prst="rect">
                  <a:avLst/>
                </a:prstGeom>
              </p:spPr>
              <p:txBody>
                <a:bodyPr wrap="square">
                  <a:spAutoFit/>
                </a:bodyPr>
                <a:lstStyle/>
                <a:p>
                  <a:pPr algn="ctr"/>
                  <a:r>
                    <a:rPr lang="en-US" sz="900" dirty="0"/>
                    <a:t>B</a:t>
                  </a:r>
                </a:p>
              </p:txBody>
            </p:sp>
          </p:grpSp>
        </p:grpSp>
        <p:grpSp>
          <p:nvGrpSpPr>
            <p:cNvPr id="49" name="Group 48"/>
            <p:cNvGrpSpPr/>
            <p:nvPr/>
          </p:nvGrpSpPr>
          <p:grpSpPr>
            <a:xfrm>
              <a:off x="5817116" y="2461286"/>
              <a:ext cx="177436" cy="390830"/>
              <a:chOff x="1258095" y="3473165"/>
              <a:chExt cx="214058" cy="484871"/>
            </a:xfrm>
          </p:grpSpPr>
          <p:sp>
            <p:nvSpPr>
              <p:cNvPr id="113" name="AutoShape 95"/>
              <p:cNvSpPr>
                <a:spLocks noChangeArrowheads="1"/>
              </p:cNvSpPr>
              <p:nvPr/>
            </p:nvSpPr>
            <p:spPr bwMode="auto">
              <a:xfrm>
                <a:off x="1275898" y="3473165"/>
                <a:ext cx="175431" cy="166686"/>
              </a:xfrm>
              <a:prstGeom prst="irregularSeal1">
                <a:avLst/>
              </a:prstGeom>
              <a:solidFill>
                <a:schemeClr val="tx1">
                  <a:lumMod val="95000"/>
                  <a:lumOff val="5000"/>
                </a:schemeClr>
              </a:solidFill>
              <a:ln w="6350">
                <a:solidFill>
                  <a:schemeClr val="tx1"/>
                </a:solidFill>
                <a:miter lim="800000"/>
                <a:headEnd/>
                <a:tailEnd/>
              </a:ln>
              <a:effectLst/>
              <a:extLst/>
            </p:spPr>
            <p:txBody>
              <a:bodyPr wrap="none" anchor="ctr"/>
              <a:lstStyle/>
              <a:p>
                <a:pPr algn="ctr"/>
                <a:endParaRPr lang="fi-FI">
                  <a:solidFill>
                    <a:prstClr val="black"/>
                  </a:solidFill>
                </a:endParaRPr>
              </a:p>
            </p:txBody>
          </p:sp>
          <p:grpSp>
            <p:nvGrpSpPr>
              <p:cNvPr id="114" name="Group 69"/>
              <p:cNvGrpSpPr>
                <a:grpSpLocks/>
              </p:cNvGrpSpPr>
              <p:nvPr/>
            </p:nvGrpSpPr>
            <p:grpSpPr bwMode="auto">
              <a:xfrm rot="10665255">
                <a:off x="1258095" y="3605831"/>
                <a:ext cx="214058" cy="352205"/>
                <a:chOff x="3742" y="1570"/>
                <a:chExt cx="272" cy="409"/>
              </a:xfrm>
            </p:grpSpPr>
            <p:sp>
              <p:nvSpPr>
                <p:cNvPr id="115" name="Line 70"/>
                <p:cNvSpPr>
                  <a:spLocks noChangeShapeType="1"/>
                </p:cNvSpPr>
                <p:nvPr/>
              </p:nvSpPr>
              <p:spPr bwMode="auto">
                <a:xfrm>
                  <a:off x="3742"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16" name="Line 71"/>
                <p:cNvSpPr>
                  <a:spLocks noChangeShapeType="1"/>
                </p:cNvSpPr>
                <p:nvPr/>
              </p:nvSpPr>
              <p:spPr bwMode="auto">
                <a:xfrm flipV="1">
                  <a:off x="3878"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17" name="Line 72"/>
                <p:cNvSpPr>
                  <a:spLocks noChangeShapeType="1"/>
                </p:cNvSpPr>
                <p:nvPr/>
              </p:nvSpPr>
              <p:spPr bwMode="auto">
                <a:xfrm>
                  <a:off x="3878" y="1752"/>
                  <a:ext cx="0" cy="227"/>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grpSp>
          <p:nvGrpSpPr>
            <p:cNvPr id="50" name="Group 49"/>
            <p:cNvGrpSpPr/>
            <p:nvPr/>
          </p:nvGrpSpPr>
          <p:grpSpPr>
            <a:xfrm>
              <a:off x="2699792" y="3433372"/>
              <a:ext cx="206825" cy="496914"/>
              <a:chOff x="1258095" y="3473165"/>
              <a:chExt cx="214058" cy="484871"/>
            </a:xfrm>
          </p:grpSpPr>
          <p:sp>
            <p:nvSpPr>
              <p:cNvPr id="108" name="AutoShape 95"/>
              <p:cNvSpPr>
                <a:spLocks noChangeArrowheads="1"/>
              </p:cNvSpPr>
              <p:nvPr/>
            </p:nvSpPr>
            <p:spPr bwMode="auto">
              <a:xfrm>
                <a:off x="1275898" y="3473165"/>
                <a:ext cx="175431" cy="166686"/>
              </a:xfrm>
              <a:prstGeom prst="irregularSeal1">
                <a:avLst/>
              </a:prstGeom>
              <a:solidFill>
                <a:schemeClr val="tx1">
                  <a:lumMod val="95000"/>
                  <a:lumOff val="5000"/>
                </a:schemeClr>
              </a:solidFill>
              <a:ln w="6350">
                <a:solidFill>
                  <a:schemeClr val="tx1"/>
                </a:solidFill>
                <a:miter lim="800000"/>
                <a:headEnd/>
                <a:tailEnd/>
              </a:ln>
              <a:effectLst/>
              <a:extLst/>
            </p:spPr>
            <p:txBody>
              <a:bodyPr wrap="none" anchor="ctr"/>
              <a:lstStyle/>
              <a:p>
                <a:pPr algn="ctr"/>
                <a:endParaRPr lang="fi-FI">
                  <a:solidFill>
                    <a:prstClr val="black"/>
                  </a:solidFill>
                </a:endParaRPr>
              </a:p>
            </p:txBody>
          </p:sp>
          <p:grpSp>
            <p:nvGrpSpPr>
              <p:cNvPr id="109" name="Group 69"/>
              <p:cNvGrpSpPr>
                <a:grpSpLocks/>
              </p:cNvGrpSpPr>
              <p:nvPr/>
            </p:nvGrpSpPr>
            <p:grpSpPr bwMode="auto">
              <a:xfrm rot="10665255">
                <a:off x="1258095" y="3605831"/>
                <a:ext cx="214058" cy="352205"/>
                <a:chOff x="3742" y="1570"/>
                <a:chExt cx="272" cy="409"/>
              </a:xfrm>
            </p:grpSpPr>
            <p:sp>
              <p:nvSpPr>
                <p:cNvPr id="110" name="Line 70"/>
                <p:cNvSpPr>
                  <a:spLocks noChangeShapeType="1"/>
                </p:cNvSpPr>
                <p:nvPr/>
              </p:nvSpPr>
              <p:spPr bwMode="auto">
                <a:xfrm>
                  <a:off x="3742"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11" name="Line 71"/>
                <p:cNvSpPr>
                  <a:spLocks noChangeShapeType="1"/>
                </p:cNvSpPr>
                <p:nvPr/>
              </p:nvSpPr>
              <p:spPr bwMode="auto">
                <a:xfrm flipV="1">
                  <a:off x="3878" y="1570"/>
                  <a:ext cx="136" cy="182"/>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sp>
              <p:nvSpPr>
                <p:cNvPr id="112" name="Line 72"/>
                <p:cNvSpPr>
                  <a:spLocks noChangeShapeType="1"/>
                </p:cNvSpPr>
                <p:nvPr/>
              </p:nvSpPr>
              <p:spPr bwMode="auto">
                <a:xfrm>
                  <a:off x="3878" y="1752"/>
                  <a:ext cx="0" cy="227"/>
                </a:xfrm>
                <a:prstGeom prst="line">
                  <a:avLst/>
                </a:prstGeom>
                <a:noFill/>
                <a:ln w="444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i-FI">
                    <a:solidFill>
                      <a:prstClr val="black"/>
                    </a:solidFill>
                  </a:endParaRPr>
                </a:p>
              </p:txBody>
            </p:sp>
          </p:grpSp>
        </p:grpSp>
        <p:grpSp>
          <p:nvGrpSpPr>
            <p:cNvPr id="51" name="Group 50"/>
            <p:cNvGrpSpPr/>
            <p:nvPr/>
          </p:nvGrpSpPr>
          <p:grpSpPr>
            <a:xfrm>
              <a:off x="3913291" y="3658356"/>
              <a:ext cx="384924" cy="514618"/>
              <a:chOff x="1278064" y="3797480"/>
              <a:chExt cx="384924" cy="460942"/>
            </a:xfrm>
          </p:grpSpPr>
          <p:grpSp>
            <p:nvGrpSpPr>
              <p:cNvPr id="98" name="Group 97"/>
              <p:cNvGrpSpPr/>
              <p:nvPr/>
            </p:nvGrpSpPr>
            <p:grpSpPr>
              <a:xfrm>
                <a:off x="1404615" y="3797480"/>
                <a:ext cx="258373" cy="301387"/>
                <a:chOff x="2303556" y="5373216"/>
                <a:chExt cx="297442" cy="359793"/>
              </a:xfrm>
            </p:grpSpPr>
            <p:cxnSp>
              <p:nvCxnSpPr>
                <p:cNvPr id="100" name="Straight Connector 99"/>
                <p:cNvCxnSpPr/>
                <p:nvPr/>
              </p:nvCxnSpPr>
              <p:spPr>
                <a:xfrm>
                  <a:off x="2441455" y="5522854"/>
                  <a:ext cx="0" cy="210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423202" y="5577733"/>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102" name="Rectangle 101"/>
                <p:cNvSpPr/>
                <p:nvPr/>
              </p:nvSpPr>
              <p:spPr>
                <a:xfrm>
                  <a:off x="2423202" y="5658987"/>
                  <a:ext cx="36506" cy="3105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103" name="Oval 102"/>
                <p:cNvSpPr/>
                <p:nvPr/>
              </p:nvSpPr>
              <p:spPr>
                <a:xfrm>
                  <a:off x="2414962" y="5470928"/>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04" name="Straight Connector 103"/>
                <p:cNvCxnSpPr>
                  <a:stCxn id="105" idx="5"/>
                  <a:endCxn id="103" idx="1"/>
                </p:cNvCxnSpPr>
                <p:nvPr/>
              </p:nvCxnSpPr>
              <p:spPr>
                <a:xfrm>
                  <a:off x="2348783" y="5418457"/>
                  <a:ext cx="73938" cy="59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303556" y="5375610"/>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106" name="Straight Connector 105"/>
                <p:cNvCxnSpPr>
                  <a:stCxn id="107" idx="3"/>
                </p:cNvCxnSpPr>
                <p:nvPr/>
              </p:nvCxnSpPr>
              <p:spPr>
                <a:xfrm flipH="1">
                  <a:off x="2468836" y="5416063"/>
                  <a:ext cx="86935" cy="70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2548011" y="5373216"/>
                  <a:ext cx="52987" cy="5019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grpSp>
          <p:sp>
            <p:nvSpPr>
              <p:cNvPr id="99" name="Oval 39"/>
              <p:cNvSpPr>
                <a:spLocks noChangeArrowheads="1"/>
              </p:cNvSpPr>
              <p:nvPr/>
            </p:nvSpPr>
            <p:spPr bwMode="auto">
              <a:xfrm rot="9461222">
                <a:off x="1278064" y="4011714"/>
                <a:ext cx="253699" cy="246708"/>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52" name="Group 51"/>
            <p:cNvGrpSpPr/>
            <p:nvPr/>
          </p:nvGrpSpPr>
          <p:grpSpPr>
            <a:xfrm>
              <a:off x="4812659" y="3628915"/>
              <a:ext cx="391970" cy="525840"/>
              <a:chOff x="1769014" y="3799485"/>
              <a:chExt cx="391970" cy="470994"/>
            </a:xfrm>
          </p:grpSpPr>
          <p:grpSp>
            <p:nvGrpSpPr>
              <p:cNvPr id="76" name="Group 75"/>
              <p:cNvGrpSpPr/>
              <p:nvPr/>
            </p:nvGrpSpPr>
            <p:grpSpPr>
              <a:xfrm>
                <a:off x="1796997" y="3799485"/>
                <a:ext cx="363987" cy="333555"/>
                <a:chOff x="4250886" y="3959212"/>
                <a:chExt cx="310873" cy="413199"/>
              </a:xfrm>
            </p:grpSpPr>
            <p:cxnSp>
              <p:nvCxnSpPr>
                <p:cNvPr id="78" name="Straight Connector 77"/>
                <p:cNvCxnSpPr/>
                <p:nvPr/>
              </p:nvCxnSpPr>
              <p:spPr>
                <a:xfrm flipH="1">
                  <a:off x="4282913" y="3998900"/>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316054" y="3974758"/>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80" name="Straight Connector 79"/>
                <p:cNvCxnSpPr/>
                <p:nvPr/>
              </p:nvCxnSpPr>
              <p:spPr>
                <a:xfrm>
                  <a:off x="4446750" y="4188119"/>
                  <a:ext cx="0" cy="184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433592" y="4236244"/>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82" name="Rectangle 81"/>
                <p:cNvSpPr/>
                <p:nvPr/>
              </p:nvSpPr>
              <p:spPr>
                <a:xfrm>
                  <a:off x="4433592" y="4307499"/>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83" name="Straight Connector 82"/>
                <p:cNvCxnSpPr/>
                <p:nvPr/>
              </p:nvCxnSpPr>
              <p:spPr>
                <a:xfrm>
                  <a:off x="4450921" y="3994525"/>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4427652" y="4142583"/>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85" name="Straight Connector 84"/>
                <p:cNvCxnSpPr>
                  <a:stCxn id="86" idx="5"/>
                  <a:endCxn id="84" idx="1"/>
                </p:cNvCxnSpPr>
                <p:nvPr/>
              </p:nvCxnSpPr>
              <p:spPr>
                <a:xfrm>
                  <a:off x="4379946" y="4096569"/>
                  <a:ext cx="53300" cy="52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4347343" y="4058995"/>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87" name="Straight Connector 86"/>
                <p:cNvCxnSpPr>
                  <a:stCxn id="88" idx="3"/>
                </p:cNvCxnSpPr>
                <p:nvPr/>
              </p:nvCxnSpPr>
              <p:spPr>
                <a:xfrm flipH="1">
                  <a:off x="4466488" y="4094471"/>
                  <a:ext cx="62668" cy="62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4523562" y="4056896"/>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89" name="Straight Connector 88"/>
                <p:cNvCxnSpPr>
                  <a:stCxn id="88" idx="2"/>
                </p:cNvCxnSpPr>
                <p:nvPr/>
              </p:nvCxnSpPr>
              <p:spPr>
                <a:xfrm flipH="1">
                  <a:off x="4459908" y="4078907"/>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283689" y="4076995"/>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435655" y="4065290"/>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92" name="Rectangle 91"/>
                <p:cNvSpPr/>
                <p:nvPr/>
              </p:nvSpPr>
              <p:spPr>
                <a:xfrm>
                  <a:off x="4258787" y="4056896"/>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93" name="Straight Connector 92"/>
                <p:cNvCxnSpPr/>
                <p:nvPr/>
              </p:nvCxnSpPr>
              <p:spPr>
                <a:xfrm>
                  <a:off x="4271945" y="3991611"/>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4427652" y="395921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95" name="Isosceles Triangle 94"/>
                <p:cNvSpPr/>
                <p:nvPr/>
              </p:nvSpPr>
              <p:spPr>
                <a:xfrm>
                  <a:off x="4250886" y="396174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96" name="Straight Connector 95"/>
                <p:cNvCxnSpPr/>
                <p:nvPr/>
              </p:nvCxnSpPr>
              <p:spPr>
                <a:xfrm flipH="1">
                  <a:off x="4457561" y="4006186"/>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501880" y="3977819"/>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grpSp>
          <p:sp>
            <p:nvSpPr>
              <p:cNvPr id="77" name="Oval 39"/>
              <p:cNvSpPr>
                <a:spLocks noChangeArrowheads="1"/>
              </p:cNvSpPr>
              <p:nvPr/>
            </p:nvSpPr>
            <p:spPr bwMode="auto">
              <a:xfrm rot="9461222">
                <a:off x="1769014" y="4018959"/>
                <a:ext cx="251993" cy="251520"/>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nvGrpSpPr>
            <p:cNvPr id="53" name="Group 52"/>
            <p:cNvGrpSpPr/>
            <p:nvPr/>
          </p:nvGrpSpPr>
          <p:grpSpPr>
            <a:xfrm>
              <a:off x="4373118" y="3626941"/>
              <a:ext cx="391970" cy="525840"/>
              <a:chOff x="1769014" y="3799485"/>
              <a:chExt cx="391970" cy="470994"/>
            </a:xfrm>
          </p:grpSpPr>
          <p:grpSp>
            <p:nvGrpSpPr>
              <p:cNvPr id="54" name="Group 53"/>
              <p:cNvGrpSpPr/>
              <p:nvPr/>
            </p:nvGrpSpPr>
            <p:grpSpPr>
              <a:xfrm>
                <a:off x="1796997" y="3799485"/>
                <a:ext cx="363987" cy="333555"/>
                <a:chOff x="4250886" y="3959212"/>
                <a:chExt cx="310873" cy="413199"/>
              </a:xfrm>
            </p:grpSpPr>
            <p:cxnSp>
              <p:nvCxnSpPr>
                <p:cNvPr id="56" name="Straight Connector 55"/>
                <p:cNvCxnSpPr/>
                <p:nvPr/>
              </p:nvCxnSpPr>
              <p:spPr>
                <a:xfrm flipH="1">
                  <a:off x="4282913" y="3998900"/>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316054" y="3974758"/>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58" name="Straight Connector 57"/>
                <p:cNvCxnSpPr/>
                <p:nvPr/>
              </p:nvCxnSpPr>
              <p:spPr>
                <a:xfrm>
                  <a:off x="4446750" y="4188119"/>
                  <a:ext cx="0" cy="184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433592" y="4236244"/>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sp>
              <p:nvSpPr>
                <p:cNvPr id="60" name="Rectangle 59"/>
                <p:cNvSpPr/>
                <p:nvPr/>
              </p:nvSpPr>
              <p:spPr>
                <a:xfrm>
                  <a:off x="4433592" y="4307499"/>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61" name="Straight Connector 60"/>
                <p:cNvCxnSpPr/>
                <p:nvPr/>
              </p:nvCxnSpPr>
              <p:spPr>
                <a:xfrm>
                  <a:off x="4450921" y="3994525"/>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427652" y="4142583"/>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63" name="Straight Connector 62"/>
                <p:cNvCxnSpPr>
                  <a:stCxn id="64" idx="5"/>
                  <a:endCxn id="62" idx="1"/>
                </p:cNvCxnSpPr>
                <p:nvPr/>
              </p:nvCxnSpPr>
              <p:spPr>
                <a:xfrm>
                  <a:off x="4379946" y="4096569"/>
                  <a:ext cx="53300" cy="52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347343" y="4058995"/>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65" name="Straight Connector 64"/>
                <p:cNvCxnSpPr>
                  <a:stCxn id="66" idx="3"/>
                </p:cNvCxnSpPr>
                <p:nvPr/>
              </p:nvCxnSpPr>
              <p:spPr>
                <a:xfrm flipH="1">
                  <a:off x="4466488" y="4094471"/>
                  <a:ext cx="62668" cy="62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4523562" y="4056896"/>
                  <a:ext cx="38197" cy="440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a:effectLst/>
                      <a:ea typeface="Times New Roman"/>
                      <a:cs typeface="Times New Roman"/>
                    </a:rPr>
                    <a:t> </a:t>
                  </a:r>
                  <a:endParaRPr lang="en-US" sz="1100">
                    <a:effectLst/>
                    <a:ea typeface="Calibri"/>
                    <a:cs typeface="Times New Roman"/>
                  </a:endParaRPr>
                </a:p>
              </p:txBody>
            </p:sp>
            <p:cxnSp>
              <p:nvCxnSpPr>
                <p:cNvPr id="67" name="Straight Connector 66"/>
                <p:cNvCxnSpPr>
                  <a:stCxn id="66" idx="2"/>
                </p:cNvCxnSpPr>
                <p:nvPr/>
              </p:nvCxnSpPr>
              <p:spPr>
                <a:xfrm flipH="1">
                  <a:off x="4459908" y="4078907"/>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283689" y="4076995"/>
                  <a:ext cx="63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435655" y="4065290"/>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70" name="Rectangle 69"/>
                <p:cNvSpPr/>
                <p:nvPr/>
              </p:nvSpPr>
              <p:spPr>
                <a:xfrm>
                  <a:off x="4258787" y="4056896"/>
                  <a:ext cx="26316" cy="2723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71" name="Straight Connector 70"/>
                <p:cNvCxnSpPr/>
                <p:nvPr/>
              </p:nvCxnSpPr>
              <p:spPr>
                <a:xfrm>
                  <a:off x="4271945" y="3991611"/>
                  <a:ext cx="0" cy="6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a:off x="4427652" y="395921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sp>
              <p:nvSpPr>
                <p:cNvPr id="73" name="Isosceles Triangle 72"/>
                <p:cNvSpPr/>
                <p:nvPr/>
              </p:nvSpPr>
              <p:spPr>
                <a:xfrm>
                  <a:off x="4250886" y="3961742"/>
                  <a:ext cx="42118" cy="29402"/>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cxnSp>
              <p:nvCxnSpPr>
                <p:cNvPr id="74" name="Straight Connector 73"/>
                <p:cNvCxnSpPr/>
                <p:nvPr/>
              </p:nvCxnSpPr>
              <p:spPr>
                <a:xfrm flipH="1">
                  <a:off x="4457561" y="4006186"/>
                  <a:ext cx="64430" cy="6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4501880" y="3977819"/>
                  <a:ext cx="40223" cy="4894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fi-FI" sz="1100" dirty="0">
                      <a:effectLst/>
                      <a:ea typeface="Times New Roman"/>
                      <a:cs typeface="Times New Roman"/>
                    </a:rPr>
                    <a:t> </a:t>
                  </a:r>
                  <a:endParaRPr lang="en-US" sz="1100" dirty="0">
                    <a:effectLst/>
                    <a:ea typeface="Calibri"/>
                    <a:cs typeface="Times New Roman"/>
                  </a:endParaRPr>
                </a:p>
              </p:txBody>
            </p:sp>
          </p:grpSp>
          <p:sp>
            <p:nvSpPr>
              <p:cNvPr id="55" name="Oval 39"/>
              <p:cNvSpPr>
                <a:spLocks noChangeArrowheads="1"/>
              </p:cNvSpPr>
              <p:nvPr/>
            </p:nvSpPr>
            <p:spPr bwMode="auto">
              <a:xfrm rot="9461222">
                <a:off x="1769014" y="4018959"/>
                <a:ext cx="251993" cy="251520"/>
              </a:xfrm>
              <a:prstGeom prst="ellipse">
                <a:avLst/>
              </a:prstGeom>
              <a:solidFill>
                <a:schemeClr val="bg1">
                  <a:lumMod val="65000"/>
                </a:schemeClr>
              </a:solidFill>
              <a:ln w="9525">
                <a:solidFill>
                  <a:schemeClr val="tx1"/>
                </a:solidFill>
                <a:round/>
                <a:headEnd/>
                <a:tailEnd/>
              </a:ln>
              <a:effectLst/>
              <a:extLst/>
            </p:spPr>
            <p:txBody>
              <a:bodyPr wrap="none" anchor="ctr"/>
              <a:lstStyle/>
              <a:p>
                <a:pPr algn="ctr"/>
                <a:endParaRPr lang="fi-FI">
                  <a:solidFill>
                    <a:prstClr val="black"/>
                  </a:solidFill>
                </a:endParaRPr>
              </a:p>
            </p:txBody>
          </p:sp>
        </p:grpSp>
      </p:grpSp>
    </p:spTree>
    <p:extLst>
      <p:ext uri="{BB962C8B-B14F-4D97-AF65-F5344CB8AC3E}">
        <p14:creationId xmlns:p14="http://schemas.microsoft.com/office/powerpoint/2010/main" val="174310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27" y="1027587"/>
            <a:ext cx="7250202" cy="747396"/>
          </a:xfrm>
        </p:spPr>
        <p:txBody>
          <a:bodyPr/>
          <a:lstStyle/>
          <a:p>
            <a:r>
              <a:rPr lang="en-US" dirty="0"/>
              <a:t>Question</a:t>
            </a:r>
          </a:p>
        </p:txBody>
      </p:sp>
      <p:sp>
        <p:nvSpPr>
          <p:cNvPr id="3" name="Content Placeholder 2"/>
          <p:cNvSpPr>
            <a:spLocks noGrp="1"/>
          </p:cNvSpPr>
          <p:nvPr>
            <p:ph idx="4294967295"/>
          </p:nvPr>
        </p:nvSpPr>
        <p:spPr>
          <a:xfrm>
            <a:off x="881371" y="2412896"/>
            <a:ext cx="7856229" cy="1600200"/>
          </a:xfrm>
        </p:spPr>
        <p:txBody>
          <a:bodyPr>
            <a:normAutofit/>
          </a:bodyPr>
          <a:lstStyle/>
          <a:p>
            <a:pPr marL="0" lvl="1" indent="0" defTabSz="914400">
              <a:spcBef>
                <a:spcPts val="0"/>
              </a:spcBef>
              <a:buNone/>
            </a:pPr>
            <a:r>
              <a:rPr lang="en-US" sz="2800" dirty="0"/>
              <a:t>How do the </a:t>
            </a:r>
            <a:r>
              <a:rPr lang="en-US" sz="2800" dirty="0" err="1"/>
              <a:t>lectins</a:t>
            </a:r>
            <a:r>
              <a:rPr lang="en-US" sz="2800" dirty="0"/>
              <a:t> conjugated on </a:t>
            </a:r>
            <a:r>
              <a:rPr lang="fi-FI" sz="2800" dirty="0"/>
              <a:t>Eu</a:t>
            </a:r>
            <a:r>
              <a:rPr lang="fi-FI" sz="2800" baseline="30000" dirty="0"/>
              <a:t>3+</a:t>
            </a:r>
            <a:r>
              <a:rPr lang="en-US" sz="2800" dirty="0"/>
              <a:t>-</a:t>
            </a:r>
            <a:r>
              <a:rPr lang="en-US" sz="2800" dirty="0" err="1"/>
              <a:t>nanoparticle</a:t>
            </a:r>
            <a:r>
              <a:rPr lang="en-US" sz="2800" dirty="0"/>
              <a:t> improve the analytical specificity </a:t>
            </a:r>
          </a:p>
          <a:p>
            <a:pPr marL="0" lvl="1" indent="0" defTabSz="914400">
              <a:spcBef>
                <a:spcPts val="0"/>
              </a:spcBef>
              <a:buNone/>
            </a:pPr>
            <a:r>
              <a:rPr lang="en-US" sz="2800" dirty="0"/>
              <a:t>of conventional CA125 immunoassay?</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Tree>
    <p:extLst>
      <p:ext uri="{BB962C8B-B14F-4D97-AF65-F5344CB8AC3E}">
        <p14:creationId xmlns:p14="http://schemas.microsoft.com/office/powerpoint/2010/main" val="41701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7" y="897555"/>
            <a:ext cx="2013687" cy="560056"/>
          </a:xfrm>
        </p:spPr>
        <p:txBody>
          <a:bodyPr/>
          <a:lstStyle/>
          <a:p>
            <a:r>
              <a:rPr lang="en-US" dirty="0"/>
              <a:t>Results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10" name="Rectangle 9"/>
          <p:cNvSpPr/>
          <p:nvPr/>
        </p:nvSpPr>
        <p:spPr>
          <a:xfrm>
            <a:off x="857510" y="5123870"/>
            <a:ext cx="7016601" cy="830997"/>
          </a:xfrm>
          <a:prstGeom prst="rect">
            <a:avLst/>
          </a:prstGeom>
          <a:solidFill>
            <a:schemeClr val="bg1">
              <a:lumMod val="75000"/>
            </a:schemeClr>
          </a:solidFill>
        </p:spPr>
        <p:txBody>
          <a:bodyPr wrap="square">
            <a:spAutoFit/>
          </a:bodyPr>
          <a:lstStyle/>
          <a:p>
            <a:r>
              <a:rPr lang="en-US" sz="1600" dirty="0">
                <a:solidFill>
                  <a:srgbClr val="B11F24"/>
                </a:solidFill>
              </a:rPr>
              <a:t>Figure 2. Screening for </a:t>
            </a:r>
            <a:r>
              <a:rPr lang="en-US" sz="1600" dirty="0" err="1">
                <a:solidFill>
                  <a:srgbClr val="B11F24"/>
                </a:solidFill>
              </a:rPr>
              <a:t>OvCa</a:t>
            </a:r>
            <a:r>
              <a:rPr lang="en-US" sz="1600" dirty="0">
                <a:solidFill>
                  <a:srgbClr val="B11F24"/>
                </a:solidFill>
              </a:rPr>
              <a:t> specific CA125 lectin NPs: Among a panel of lectin NPs tested, only MGL discriminate </a:t>
            </a:r>
            <a:r>
              <a:rPr lang="en-US" sz="1600" dirty="0" err="1">
                <a:solidFill>
                  <a:srgbClr val="B11F24"/>
                </a:solidFill>
              </a:rPr>
              <a:t>OvCa</a:t>
            </a:r>
            <a:r>
              <a:rPr lang="en-US" sz="1600" dirty="0">
                <a:solidFill>
                  <a:srgbClr val="B11F24"/>
                </a:solidFill>
              </a:rPr>
              <a:t> from non-cancerous origin of CA125 (</a:t>
            </a:r>
            <a:r>
              <a:rPr lang="en-US" sz="1600" dirty="0" err="1">
                <a:solidFill>
                  <a:srgbClr val="B11F24"/>
                </a:solidFill>
              </a:rPr>
              <a:t>Pla</a:t>
            </a:r>
            <a:r>
              <a:rPr lang="en-US" sz="1600" dirty="0">
                <a:solidFill>
                  <a:srgbClr val="B11F24"/>
                </a:solidFill>
              </a:rPr>
              <a:t>, placenta; LC, liver cirrhosis)</a:t>
            </a:r>
            <a:endParaRPr lang="fi-FI" sz="1600" dirty="0">
              <a:solidFill>
                <a:srgbClr val="376092"/>
              </a:solidFill>
            </a:endParaRPr>
          </a:p>
        </p:txBody>
      </p:sp>
      <p:grpSp>
        <p:nvGrpSpPr>
          <p:cNvPr id="3" name="Group 2"/>
          <p:cNvGrpSpPr/>
          <p:nvPr/>
        </p:nvGrpSpPr>
        <p:grpSpPr>
          <a:xfrm>
            <a:off x="1032934" y="1457611"/>
            <a:ext cx="6331573" cy="3587706"/>
            <a:chOff x="954503" y="1103586"/>
            <a:chExt cx="7108399" cy="4139393"/>
          </a:xfrm>
        </p:grpSpPr>
        <p:grpSp>
          <p:nvGrpSpPr>
            <p:cNvPr id="5" name="Group 4"/>
            <p:cNvGrpSpPr/>
            <p:nvPr/>
          </p:nvGrpSpPr>
          <p:grpSpPr>
            <a:xfrm>
              <a:off x="954503" y="1103586"/>
              <a:ext cx="7108399" cy="4139393"/>
              <a:chOff x="-303784" y="0"/>
              <a:chExt cx="8323315" cy="8294914"/>
            </a:xfrm>
          </p:grpSpPr>
          <p:graphicFrame>
            <p:nvGraphicFramePr>
              <p:cNvPr id="6" name="Chart 5"/>
              <p:cNvGraphicFramePr/>
              <p:nvPr>
                <p:extLst>
                  <p:ext uri="{D42A27DB-BD31-4B8C-83A1-F6EECF244321}">
                    <p14:modId xmlns:p14="http://schemas.microsoft.com/office/powerpoint/2010/main" val="2322592901"/>
                  </p:ext>
                </p:extLst>
              </p:nvPr>
            </p:nvGraphicFramePr>
            <p:xfrm>
              <a:off x="-303784" y="0"/>
              <a:ext cx="8223144" cy="2766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751031869"/>
                  </p:ext>
                </p:extLst>
              </p:nvPr>
            </p:nvGraphicFramePr>
            <p:xfrm>
              <a:off x="-214743" y="2762249"/>
              <a:ext cx="8134102" cy="2766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954586360"/>
                  </p:ext>
                </p:extLst>
              </p:nvPr>
            </p:nvGraphicFramePr>
            <p:xfrm>
              <a:off x="-214743" y="5528582"/>
              <a:ext cx="8234274" cy="2766332"/>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Rectangle 8"/>
            <p:cNvSpPr/>
            <p:nvPr/>
          </p:nvSpPr>
          <p:spPr>
            <a:xfrm>
              <a:off x="1570059" y="1223451"/>
              <a:ext cx="378373" cy="4019528"/>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273195974"/>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1988</TotalTime>
  <Words>874</Words>
  <Application>Microsoft Office PowerPoint</Application>
  <PresentationFormat>On-screen Show (4:3)</PresentationFormat>
  <Paragraphs>306</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MS PGothic</vt:lpstr>
      <vt:lpstr>MS PGothic</vt:lpstr>
      <vt:lpstr>Arial</vt:lpstr>
      <vt:lpstr>Calibri</vt:lpstr>
      <vt:lpstr>Courier New</vt:lpstr>
      <vt:lpstr>Times New Roman</vt:lpstr>
      <vt:lpstr>Wingdings</vt:lpstr>
      <vt:lpstr>Office Theme</vt:lpstr>
      <vt:lpstr>SPW 13.0 Graph</vt:lpstr>
      <vt:lpstr>PowerPoint Presentation</vt:lpstr>
      <vt:lpstr>Introduction (1)</vt:lpstr>
      <vt:lpstr>Introduction (2)</vt:lpstr>
      <vt:lpstr>Question</vt:lpstr>
      <vt:lpstr>Materials and Methods</vt:lpstr>
      <vt:lpstr>PowerPoint Presentation</vt:lpstr>
      <vt:lpstr>PowerPoint Presentation</vt:lpstr>
      <vt:lpstr>Question</vt:lpstr>
      <vt:lpstr>Results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150</cp:revision>
  <cp:lastPrinted>2016-09-19T08:13:45Z</cp:lastPrinted>
  <dcterms:created xsi:type="dcterms:W3CDTF">2016-10-04T19:56:10Z</dcterms:created>
  <dcterms:modified xsi:type="dcterms:W3CDTF">2016-10-26T14:09:47Z</dcterms:modified>
</cp:coreProperties>
</file>