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7" r:id="rId3"/>
    <p:sldId id="264" r:id="rId4"/>
    <p:sldId id="265" r:id="rId5"/>
    <p:sldId id="267" r:id="rId6"/>
    <p:sldId id="268" r:id="rId7"/>
    <p:sldId id="269" r:id="rId8"/>
    <p:sldId id="271" r:id="rId9"/>
    <p:sldId id="258" r:id="rId10"/>
    <p:sldId id="272" r:id="rId11"/>
    <p:sldId id="273" r:id="rId12"/>
    <p:sldId id="263" r:id="rId13"/>
    <p:sldId id="275" r:id="rId14"/>
    <p:sldId id="278" r:id="rId15"/>
    <p:sldId id="276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 smtClean="0">
                <a:solidFill>
                  <a:srgbClr val="B11F24"/>
                </a:solidFill>
              </a:rPr>
              <a:t>Journal Club</a:t>
            </a:r>
            <a:endParaRPr lang="en-US" sz="5400" b="0" dirty="0">
              <a:solidFill>
                <a:srgbClr val="B11F24"/>
              </a:solidFill>
            </a:endParaRP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 smtClean="0"/>
              <a:t>Slide headline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text goes here.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endParaRPr lang="en-US" b="1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7600" b="1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7600" b="1" dirty="0">
                <a:latin typeface="Arial" pitchFamily="34" charset="0"/>
                <a:cs typeface="Arial" pitchFamily="34" charset="0"/>
              </a:rPr>
              <a:t>Novel N-</a:t>
            </a:r>
            <a:r>
              <a:rPr lang="en-US" sz="7600" b="1" dirty="0" err="1">
                <a:latin typeface="Arial" pitchFamily="34" charset="0"/>
                <a:cs typeface="Arial" pitchFamily="34" charset="0"/>
              </a:rPr>
              <a:t>Tetrasaccharide</a:t>
            </a:r>
            <a:r>
              <a:rPr lang="en-US" sz="7600" b="1" dirty="0">
                <a:latin typeface="Arial" pitchFamily="34" charset="0"/>
                <a:cs typeface="Arial" pitchFamily="34" charset="0"/>
              </a:rPr>
              <a:t> in Patients with Congenital Disorders of Glycosylation Including Asparagine-Linked Glycosylation Protein 1, </a:t>
            </a:r>
            <a:r>
              <a:rPr lang="en-US" sz="7600" b="1" dirty="0" err="1">
                <a:latin typeface="Arial" pitchFamily="34" charset="0"/>
                <a:cs typeface="Arial" pitchFamily="34" charset="0"/>
              </a:rPr>
              <a:t>Phosphomannomutase</a:t>
            </a:r>
            <a:r>
              <a:rPr lang="en-US" sz="7600" b="1" dirty="0">
                <a:latin typeface="Arial" pitchFamily="34" charset="0"/>
                <a:cs typeface="Arial" pitchFamily="34" charset="0"/>
              </a:rPr>
              <a:t> 2, and </a:t>
            </a:r>
            <a:r>
              <a:rPr lang="en-US" sz="7600" b="1" dirty="0" err="1">
                <a:latin typeface="Arial" pitchFamily="34" charset="0"/>
                <a:cs typeface="Arial" pitchFamily="34" charset="0"/>
              </a:rPr>
              <a:t>Phosphomannose</a:t>
            </a:r>
            <a:r>
              <a:rPr lang="en-US" sz="7600" b="1" dirty="0">
                <a:latin typeface="Arial" pitchFamily="34" charset="0"/>
                <a:cs typeface="Arial" pitchFamily="34" charset="0"/>
              </a:rPr>
              <a:t> Isomerase </a:t>
            </a:r>
            <a:r>
              <a:rPr lang="en-US" sz="7600" b="1" dirty="0" smtClean="0">
                <a:latin typeface="Arial" pitchFamily="34" charset="0"/>
                <a:cs typeface="Arial" pitchFamily="34" charset="0"/>
              </a:rPr>
              <a:t>Deficiencies</a:t>
            </a:r>
          </a:p>
          <a:p>
            <a:pPr marL="0" indent="0">
              <a:buFont typeface="Arial" charset="0"/>
              <a:buNone/>
              <a:defRPr/>
            </a:pPr>
            <a:endParaRPr lang="en-US" sz="6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. Zhang, P.M. James, B.G. Ng, X. Li, B. Xia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, J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6400" dirty="0" err="1">
                <a:latin typeface="Arial" pitchFamily="34" charset="0"/>
                <a:cs typeface="Arial" pitchFamily="34" charset="0"/>
              </a:rPr>
              <a:t>Rong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, G. Asif, K. Raymond, M.A. Jones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, M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6400" dirty="0" err="1">
                <a:latin typeface="Arial" pitchFamily="34" charset="0"/>
                <a:cs typeface="Arial" pitchFamily="34" charset="0"/>
              </a:rPr>
              <a:t>Hegde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, T. Ju, R.D. Cummings, K. </a:t>
            </a:r>
            <a:r>
              <a:rPr lang="en-US" sz="6400" dirty="0" smtClean="0">
                <a:latin typeface="Arial" pitchFamily="34" charset="0"/>
                <a:cs typeface="Arial" pitchFamily="34" charset="0"/>
              </a:rPr>
              <a:t>Clarkson, T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. Wood, C.F. </a:t>
            </a:r>
            <a:r>
              <a:rPr lang="en-US" sz="6400" dirty="0" err="1">
                <a:latin typeface="Arial" pitchFamily="34" charset="0"/>
                <a:cs typeface="Arial" pitchFamily="34" charset="0"/>
              </a:rPr>
              <a:t>Boerkoel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, H.H. Freeze, and M. He</a:t>
            </a:r>
          </a:p>
          <a:p>
            <a:pPr marL="0" indent="0">
              <a:buFont typeface="Arial" charset="0"/>
              <a:buNone/>
              <a:defRPr/>
            </a:pP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400" b="1" dirty="0" smtClean="0">
                <a:latin typeface="Arial" pitchFamily="34" charset="0"/>
                <a:cs typeface="Arial" pitchFamily="34" charset="0"/>
              </a:rPr>
              <a:t>January 2016</a:t>
            </a:r>
            <a:endParaRPr lang="en-US" sz="6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www.clinchem.org/content/62/1/208.full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 smtClean="0">
                <a:latin typeface="Arial" pitchFamily="34" charset="0"/>
                <a:cs typeface="Arial" pitchFamily="34" charset="0"/>
              </a:rPr>
              <a:t>© Copyright 2016 by the American Association for Clinical Chemistry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3" y="1971073"/>
            <a:ext cx="3519038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587133" y="342782"/>
            <a:ext cx="1572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1F1F1F"/>
                </a:solidFill>
                <a:ea typeface="+mj-ea"/>
                <a:cs typeface="Arial"/>
              </a:rPr>
              <a:t>Results</a:t>
            </a:r>
            <a:endParaRPr lang="de-CH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8029" y="907906"/>
            <a:ext cx="3739195" cy="44901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Quantification of N-</a:t>
            </a:r>
            <a:r>
              <a:rPr lang="en-US" sz="1800" b="1" dirty="0" err="1"/>
              <a:t>T</a:t>
            </a:r>
            <a:r>
              <a:rPr lang="en-US" sz="1800" b="1" dirty="0" err="1" smtClean="0"/>
              <a:t>etrasccharide</a:t>
            </a:r>
            <a:r>
              <a:rPr lang="en-US" sz="1800" b="1" dirty="0" smtClean="0"/>
              <a:t> in PMM2-CDG and ALG1-CDG by LC-MSMS</a:t>
            </a:r>
          </a:p>
          <a:p>
            <a:pPr marL="400050" lvl="1" indent="0">
              <a:buFont typeface="Arial"/>
              <a:buNone/>
            </a:pP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Tetrasaccharide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(Sial1Gal1GlcNAc2) were synthesized using 1,4 galactosyltransferase and 2,6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or 2,3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sialyltransferase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add sialic acid and galactose to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chitobiose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A-C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Tetrasaccharide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levels in N-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glycans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from plasma total protein are increased in ALG1-CDG (n=10) and PMM2-CDG (n=20) patients comparing to controls (n=20)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D-E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r>
              <a:rPr lang="en-US" sz="1600" dirty="0" smtClean="0"/>
              <a:t>N-linked </a:t>
            </a:r>
            <a:r>
              <a:rPr lang="en-US" sz="1600" dirty="0" err="1" smtClean="0"/>
              <a:t>tetrasaccharide</a:t>
            </a:r>
            <a:r>
              <a:rPr lang="en-US" sz="1600" dirty="0" smtClean="0"/>
              <a:t> / N-linked Man3GlcNAc2 ratio is increased in ALG1-CDG (CDG-</a:t>
            </a:r>
            <a:r>
              <a:rPr lang="en-US" sz="1600" dirty="0" err="1" smtClean="0"/>
              <a:t>Ik</a:t>
            </a:r>
            <a:r>
              <a:rPr lang="en-US" sz="1600" dirty="0" smtClean="0"/>
              <a:t>) but normal or decreased in PMM2-CDG (CDG-</a:t>
            </a:r>
            <a:r>
              <a:rPr lang="en-US" sz="1600" dirty="0" err="1" smtClean="0"/>
              <a:t>Ia</a:t>
            </a:r>
            <a:r>
              <a:rPr lang="en-US" sz="1600" dirty="0" smtClean="0"/>
              <a:t>)(</a:t>
            </a:r>
            <a:r>
              <a:rPr lang="en-US" sz="1600" b="1" dirty="0" smtClean="0"/>
              <a:t>F</a:t>
            </a:r>
            <a:r>
              <a:rPr lang="en-US" sz="1600" dirty="0" smtClean="0"/>
              <a:t>).</a:t>
            </a:r>
          </a:p>
          <a:p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68029" y="5344640"/>
            <a:ext cx="3845581" cy="6155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B11F24"/>
                </a:solidFill>
              </a:rPr>
              <a:t>Figure 2. </a:t>
            </a:r>
            <a:r>
              <a:rPr lang="en-US" sz="1700" b="1" dirty="0" smtClean="0"/>
              <a:t>Synthesis and quantification of N-</a:t>
            </a:r>
            <a:r>
              <a:rPr lang="en-US" sz="1700" b="1" dirty="0" err="1" smtClean="0"/>
              <a:t>Tetrasaccharide</a:t>
            </a:r>
            <a:endParaRPr lang="en-US" sz="17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02" t="16143" r="21410" b="7928"/>
          <a:stretch/>
        </p:blipFill>
        <p:spPr>
          <a:xfrm>
            <a:off x="4209568" y="770662"/>
            <a:ext cx="4837094" cy="54726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70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481" y="1637438"/>
            <a:ext cx="3514165" cy="37941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Effect of mannose treatment on N-</a:t>
            </a:r>
            <a:r>
              <a:rPr lang="en-US" sz="1800" b="1" dirty="0" err="1" smtClean="0"/>
              <a:t>Tetrasccharide</a:t>
            </a:r>
            <a:r>
              <a:rPr lang="en-US" sz="1800" b="1" dirty="0" smtClean="0"/>
              <a:t> level in ALG1-CDG fibroblast and MPI-CDG plasma</a:t>
            </a:r>
          </a:p>
          <a:p>
            <a:r>
              <a:rPr lang="en-US" sz="1600" dirty="0" smtClean="0"/>
              <a:t>N-</a:t>
            </a:r>
            <a:r>
              <a:rPr lang="en-US" sz="1600" dirty="0" err="1" smtClean="0"/>
              <a:t>Tetrasccharide</a:t>
            </a:r>
            <a:r>
              <a:rPr lang="en-US" sz="1600" dirty="0" smtClean="0"/>
              <a:t> was increased in N-glycan profiles of ALG1-CDG and PMM2-CDG fibroblast (</a:t>
            </a:r>
            <a:r>
              <a:rPr lang="en-US" sz="1600" b="1" dirty="0" smtClean="0"/>
              <a:t>A-C</a:t>
            </a:r>
            <a:r>
              <a:rPr lang="en-US" sz="1600" dirty="0" smtClean="0"/>
              <a:t>)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etrasccharide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level reduced 85% with 500uM mannose treatment with ALG1-CDG fibroblast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1600" dirty="0" smtClean="0"/>
              <a:t>N-</a:t>
            </a:r>
            <a:r>
              <a:rPr lang="en-US" sz="1600" dirty="0" err="1" smtClean="0"/>
              <a:t>Tetrasccharide</a:t>
            </a:r>
            <a:r>
              <a:rPr lang="en-US" sz="1600" dirty="0" smtClean="0"/>
              <a:t>, N-Man3GlcNac2 and N-Man4GlcNac2 are increased in MPI-CDG (CDG-</a:t>
            </a:r>
            <a:r>
              <a:rPr lang="en-US" sz="1600" dirty="0" err="1" smtClean="0"/>
              <a:t>Ib</a:t>
            </a:r>
            <a:r>
              <a:rPr lang="en-US" sz="1600" dirty="0" smtClean="0"/>
              <a:t>) plasma (</a:t>
            </a:r>
            <a:r>
              <a:rPr lang="en-US" sz="1600" b="1" dirty="0" smtClean="0"/>
              <a:t>E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N-</a:t>
            </a:r>
            <a:r>
              <a:rPr lang="en-US" sz="1600" dirty="0" err="1" smtClean="0"/>
              <a:t>Tetrasccharide</a:t>
            </a:r>
            <a:r>
              <a:rPr lang="en-US" sz="1600" dirty="0" smtClean="0"/>
              <a:t> level reduced in MPI-CDG patient after 6M of oral mannose treatment, but not N-Man3 GlcNAc2 and N-Man4GlcNAc2 levels (</a:t>
            </a:r>
            <a:r>
              <a:rPr lang="en-US" sz="1600" b="1" dirty="0" smtClean="0"/>
              <a:t>F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340995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370729" y="5012356"/>
            <a:ext cx="52802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100"/>
          </a:p>
        </p:txBody>
      </p:sp>
      <p:sp>
        <p:nvSpPr>
          <p:cNvPr id="11" name="Rectangle 10"/>
          <p:cNvSpPr/>
          <p:nvPr/>
        </p:nvSpPr>
        <p:spPr>
          <a:xfrm>
            <a:off x="1503591" y="5207643"/>
            <a:ext cx="2204637" cy="6155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B11F24"/>
                </a:solidFill>
              </a:rPr>
              <a:t>Figure 3. </a:t>
            </a:r>
            <a:r>
              <a:rPr lang="en-US" sz="1700" b="1" dirty="0" smtClean="0"/>
              <a:t>Effect of mannose treatment </a:t>
            </a:r>
            <a:endParaRPr lang="en-US" sz="17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555" t="12987" r="19035" b="3658"/>
          <a:stretch/>
        </p:blipFill>
        <p:spPr>
          <a:xfrm>
            <a:off x="3920150" y="653889"/>
            <a:ext cx="5152131" cy="5687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Results 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7654" y="2791815"/>
            <a:ext cx="2214284" cy="1415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11F24"/>
                </a:solidFill>
              </a:rPr>
              <a:t>Figure 4. </a:t>
            </a:r>
            <a:r>
              <a:rPr lang="en-US" sz="1700" b="1" dirty="0" smtClean="0"/>
              <a:t>Alternative glycosylation </a:t>
            </a:r>
            <a:r>
              <a:rPr lang="en-US" sz="1700" b="1" smtClean="0"/>
              <a:t>pathways in </a:t>
            </a:r>
            <a:r>
              <a:rPr lang="en-US" sz="1700" b="1" dirty="0" smtClean="0"/>
              <a:t>PMM2-CDG and MPI-CDG</a:t>
            </a:r>
            <a:endParaRPr lang="en-US" sz="17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272" t="14937" r="23638" b="3380"/>
          <a:stretch/>
        </p:blipFill>
        <p:spPr>
          <a:xfrm>
            <a:off x="2042354" y="240119"/>
            <a:ext cx="4693423" cy="60032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72" y="653889"/>
            <a:ext cx="7250202" cy="747396"/>
          </a:xfrm>
        </p:spPr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96172" y="1738126"/>
            <a:ext cx="8015678" cy="3794183"/>
          </a:xfrm>
        </p:spPr>
        <p:txBody>
          <a:bodyPr>
            <a:normAutofit/>
          </a:bodyPr>
          <a:lstStyle/>
          <a:p>
            <a:pPr marL="857250" lvl="1"/>
            <a:r>
              <a:rPr lang="en-US" sz="2200" dirty="0" smtClean="0"/>
              <a:t>How to use N-glycan profile to differentiate PMM2-CDG, MPI-CDG and ALG1-CDG from normal population?</a:t>
            </a:r>
          </a:p>
          <a:p>
            <a:pPr marL="857250" lvl="1">
              <a:buNone/>
            </a:pPr>
            <a:endParaRPr lang="en-US" sz="400" dirty="0" smtClean="0"/>
          </a:p>
          <a:p>
            <a:pPr marL="857250" lvl="1"/>
            <a:r>
              <a:rPr lang="en-US" sz="2200" dirty="0" smtClean="0"/>
              <a:t>How to use N-glycan profile to differentiate PMM2-CDG and MPI-CDG from ALG1-CDG?</a:t>
            </a:r>
          </a:p>
          <a:p>
            <a:pPr marL="857250" lvl="1">
              <a:buNone/>
            </a:pPr>
            <a:endParaRPr lang="en-US" sz="400" dirty="0" smtClean="0"/>
          </a:p>
          <a:p>
            <a:pPr marL="857250" lvl="1"/>
            <a:r>
              <a:rPr lang="en-US" sz="2200" dirty="0" smtClean="0"/>
              <a:t>Does oral mannose treatment completely normalize plasma N-Glycan profile in MPI-CDG?</a:t>
            </a:r>
          </a:p>
          <a:p>
            <a:pPr marL="857250" lvl="1"/>
            <a:endParaRPr lang="en-US" sz="2100" dirty="0" smtClean="0"/>
          </a:p>
          <a:p>
            <a:pPr marL="914400" lvl="2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970" y="653889"/>
            <a:ext cx="7250202" cy="747396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72869"/>
            <a:ext cx="7793356" cy="4215474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Not all the ALG1-CDG fibroblast lines respond to mannose treatment with reduced N-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Tetrasccharide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level. ALG1-CDG Cells with homozygous p.S258L mutations do not response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mannose</a:t>
            </a:r>
          </a:p>
          <a:p>
            <a:pPr>
              <a:buNone/>
            </a:pPr>
            <a:endParaRPr lang="de-CH" sz="432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N-Man3GlcNAc2 and Man4GlcNAc2 do not respond to mannose treatment in the plasma from a MPI-CDG patient.</a:t>
            </a:r>
          </a:p>
          <a:p>
            <a:pPr>
              <a:buNone/>
            </a:pPr>
            <a:endParaRPr lang="en-US" sz="432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N-Glycan profiling of plasma total glycoproteins can not differentiate between PMM2-CDG and MPI-CDG</a:t>
            </a:r>
          </a:p>
          <a:p>
            <a:pPr>
              <a:buNone/>
            </a:pPr>
            <a:endParaRPr lang="en-US" sz="432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correlation and molecular genetics confirmation is required for the diagnoses of ALG1-CDG, PMM2-CDG and MPI-CDG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8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16" y="653889"/>
            <a:ext cx="7250202" cy="74739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N-glycan profiling of total plasma protein can be used as a fast 1</a:t>
            </a:r>
            <a:r>
              <a:rPr lang="en-US" baseline="30000" dirty="0" smtClean="0"/>
              <a:t>st</a:t>
            </a:r>
            <a:r>
              <a:rPr lang="en-US" dirty="0" smtClean="0"/>
              <a:t> tier screening for PMM2-CDG, ALG1-CDG and MPI-CDG, comprising 80% type I CDG patients</a:t>
            </a:r>
          </a:p>
          <a:p>
            <a:pPr>
              <a:buNone/>
            </a:pPr>
            <a:endParaRPr lang="en-GB" sz="432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Tetrasccharide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arises from defective initial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mannosylation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step due to either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mannosyltransferase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deficiency or GDP-mannose deficiency</a:t>
            </a:r>
          </a:p>
          <a:p>
            <a:pPr>
              <a:buNone/>
            </a:pPr>
            <a:endParaRPr lang="en-US" sz="432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N-</a:t>
            </a:r>
            <a:r>
              <a:rPr lang="en-US" dirty="0" err="1" smtClean="0"/>
              <a:t>Tetrasccharide</a:t>
            </a:r>
            <a:r>
              <a:rPr lang="en-US" dirty="0" smtClean="0"/>
              <a:t> and N-linked small high mannose species are important biomarkers for the diagnosis of type I CDG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79" y="653889"/>
            <a:ext cx="7250202" cy="74739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 smtClean="0"/>
              <a:t>Congenital Disorders of Glycosylation (CDG)</a:t>
            </a:r>
          </a:p>
          <a:p>
            <a:pPr lvl="1"/>
            <a:r>
              <a:rPr lang="en-US" sz="2100" dirty="0" smtClean="0"/>
              <a:t>2% of the human genome encodes proteins for glycosylation</a:t>
            </a:r>
          </a:p>
          <a:p>
            <a:pPr lvl="1"/>
            <a:r>
              <a:rPr lang="en-US" sz="2100" dirty="0" smtClean="0"/>
              <a:t>&gt;10 distinct glycan biosynthesis pathways</a:t>
            </a:r>
          </a:p>
          <a:p>
            <a:pPr lvl="1"/>
            <a:r>
              <a:rPr lang="en-US" sz="2100" dirty="0" smtClean="0"/>
              <a:t>&gt;100 disease causing genes discovered </a:t>
            </a:r>
          </a:p>
          <a:p>
            <a:pPr marL="0" indent="0">
              <a:buNone/>
            </a:pPr>
            <a:r>
              <a:rPr lang="en-US" sz="2500" dirty="0" smtClean="0"/>
              <a:t>Common CDG Subtypes</a:t>
            </a:r>
          </a:p>
          <a:p>
            <a:pPr lvl="1"/>
            <a:r>
              <a:rPr lang="en-US" sz="2500" dirty="0" smtClean="0"/>
              <a:t>Protein glycosylation disorders</a:t>
            </a:r>
            <a:endParaRPr lang="en-US" sz="2500" dirty="0"/>
          </a:p>
          <a:p>
            <a:pPr lvl="2"/>
            <a:r>
              <a:rPr lang="en-US" sz="2100" dirty="0" smtClean="0"/>
              <a:t>PMM2-CDG (CDG-</a:t>
            </a:r>
            <a:r>
              <a:rPr lang="en-US" sz="2100" dirty="0" err="1" smtClean="0"/>
              <a:t>Ia</a:t>
            </a:r>
            <a:r>
              <a:rPr lang="en-US" sz="2100" dirty="0" smtClean="0"/>
              <a:t>), 75% of CDG type I cohort</a:t>
            </a:r>
            <a:endParaRPr lang="en-US" sz="2100" dirty="0"/>
          </a:p>
          <a:p>
            <a:pPr lvl="2"/>
            <a:r>
              <a:rPr lang="en-US" sz="2100" dirty="0" smtClean="0"/>
              <a:t>ALG1-CDG (CDG-</a:t>
            </a:r>
            <a:r>
              <a:rPr lang="en-US" sz="2100" dirty="0" err="1" smtClean="0"/>
              <a:t>Ik</a:t>
            </a:r>
            <a:r>
              <a:rPr lang="en-US" sz="2100" dirty="0" smtClean="0"/>
              <a:t>)</a:t>
            </a:r>
            <a:endParaRPr lang="en-US" sz="2100" dirty="0"/>
          </a:p>
          <a:p>
            <a:pPr lvl="2"/>
            <a:r>
              <a:rPr lang="en-US" sz="2100" dirty="0" smtClean="0"/>
              <a:t>MPI-CDG (CDG-</a:t>
            </a:r>
            <a:r>
              <a:rPr lang="en-US" sz="2100" dirty="0" err="1" smtClean="0"/>
              <a:t>Ib</a:t>
            </a:r>
            <a:r>
              <a:rPr lang="en-US" sz="2100" dirty="0" smtClean="0"/>
              <a:t>)</a:t>
            </a:r>
            <a:endParaRPr lang="en-US" sz="21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70" y="653889"/>
            <a:ext cx="7250202" cy="747396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587562"/>
            <a:ext cx="7793356" cy="4467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3" dirty="0" smtClean="0"/>
              <a:t>Diagnostic Methods</a:t>
            </a:r>
          </a:p>
          <a:p>
            <a:pPr marL="0" indent="0">
              <a:buNone/>
            </a:pPr>
            <a:endParaRPr lang="en-US" sz="941" dirty="0" smtClean="0"/>
          </a:p>
          <a:p>
            <a:pPr lvl="1"/>
            <a:r>
              <a:rPr lang="en-US" sz="2162" dirty="0" smtClean="0"/>
              <a:t>Molecular Genetics Methods</a:t>
            </a:r>
          </a:p>
          <a:p>
            <a:pPr lvl="2"/>
            <a:r>
              <a:rPr lang="en-US" sz="1946" dirty="0" smtClean="0"/>
              <a:t>Severe mutations are often not compatible with life</a:t>
            </a:r>
          </a:p>
          <a:p>
            <a:pPr lvl="2"/>
            <a:r>
              <a:rPr lang="en-US" sz="1946" dirty="0" smtClean="0"/>
              <a:t>Predominantly mild and rare missense mutations</a:t>
            </a:r>
          </a:p>
          <a:p>
            <a:pPr lvl="2"/>
            <a:r>
              <a:rPr lang="en-US" sz="1946" dirty="0" smtClean="0"/>
              <a:t>Variant of Unknown Significance (VOUS)</a:t>
            </a:r>
          </a:p>
          <a:p>
            <a:pPr marL="857250" lvl="1"/>
            <a:r>
              <a:rPr lang="en-US" sz="2162" dirty="0" smtClean="0"/>
              <a:t>Protein-specific </a:t>
            </a:r>
            <a:r>
              <a:rPr lang="en-US" sz="2162" dirty="0" err="1"/>
              <a:t>G</a:t>
            </a:r>
            <a:r>
              <a:rPr lang="en-US" sz="2162" dirty="0" err="1" smtClean="0"/>
              <a:t>lycoprofiling</a:t>
            </a:r>
            <a:r>
              <a:rPr lang="en-US" sz="2162" dirty="0" smtClean="0"/>
              <a:t> Methods</a:t>
            </a:r>
          </a:p>
          <a:p>
            <a:pPr lvl="2"/>
            <a:r>
              <a:rPr lang="en-US" sz="1900" dirty="0">
                <a:solidFill>
                  <a:srgbClr val="1F1F1F"/>
                </a:solidFill>
              </a:rPr>
              <a:t>Carbohydrate deficient transferrin</a:t>
            </a:r>
          </a:p>
          <a:p>
            <a:pPr lvl="3"/>
            <a:r>
              <a:rPr lang="en-US" sz="1900" dirty="0">
                <a:solidFill>
                  <a:srgbClr val="1F1F1F"/>
                </a:solidFill>
              </a:rPr>
              <a:t>Established screening test</a:t>
            </a:r>
          </a:p>
          <a:p>
            <a:pPr lvl="3"/>
            <a:r>
              <a:rPr lang="en-US" sz="1900" dirty="0">
                <a:solidFill>
                  <a:srgbClr val="1F1F1F"/>
                </a:solidFill>
              </a:rPr>
              <a:t>Growing numbers of CDG subtypes can not be diagnosed by transferrin alone</a:t>
            </a:r>
          </a:p>
          <a:p>
            <a:pPr lvl="2"/>
            <a:r>
              <a:rPr lang="en-US" sz="1900" dirty="0">
                <a:solidFill>
                  <a:srgbClr val="1F1F1F"/>
                </a:solidFill>
              </a:rPr>
              <a:t>N-glycan profile of total serum/plasma glycoproteins</a:t>
            </a:r>
          </a:p>
          <a:p>
            <a:pPr lvl="3"/>
            <a:r>
              <a:rPr lang="en-US" sz="1900" dirty="0">
                <a:solidFill>
                  <a:srgbClr val="1F1F1F"/>
                </a:solidFill>
              </a:rPr>
              <a:t>Newly developed test</a:t>
            </a:r>
          </a:p>
          <a:p>
            <a:pPr lvl="3"/>
            <a:r>
              <a:rPr lang="en-US" sz="1900" dirty="0">
                <a:solidFill>
                  <a:srgbClr val="1F1F1F"/>
                </a:solidFill>
              </a:rPr>
              <a:t>Apply to both CDG type I and type II</a:t>
            </a:r>
          </a:p>
          <a:p>
            <a:pPr marL="914400" lvl="2" indent="0">
              <a:buNone/>
            </a:pPr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65" y="653889"/>
            <a:ext cx="7250202" cy="747396"/>
          </a:xfrm>
        </p:spPr>
        <p:txBody>
          <a:bodyPr/>
          <a:lstStyle/>
          <a:p>
            <a:r>
              <a:rPr lang="en-US" dirty="0" smtClean="0"/>
              <a:t>Introduction-Objectives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3591" y="1738126"/>
            <a:ext cx="8049786" cy="414133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dirty="0" smtClean="0"/>
              <a:t>Discovery of Novel N-</a:t>
            </a:r>
            <a:r>
              <a:rPr lang="en-US" sz="2200" dirty="0" err="1" smtClean="0"/>
              <a:t>Tetrasaccharide</a:t>
            </a:r>
            <a:endParaRPr lang="en-US" sz="2200" dirty="0" smtClean="0"/>
          </a:p>
          <a:p>
            <a:pPr lvl="1">
              <a:buNone/>
            </a:pPr>
            <a:endParaRPr lang="en-US" sz="400" dirty="0" smtClean="0"/>
          </a:p>
          <a:p>
            <a:pPr lvl="2"/>
            <a:r>
              <a:rPr lang="en-US" sz="2000" dirty="0" smtClean="0"/>
              <a:t>N-</a:t>
            </a:r>
            <a:r>
              <a:rPr lang="en-US" sz="2000" dirty="0" err="1" smtClean="0"/>
              <a:t>Tetrasccharide</a:t>
            </a:r>
            <a:r>
              <a:rPr lang="en-US" sz="2000" dirty="0" smtClean="0"/>
              <a:t> arise from deficient </a:t>
            </a:r>
            <a:r>
              <a:rPr lang="en-US" sz="2000" dirty="0" err="1" smtClean="0"/>
              <a:t>mannosylation</a:t>
            </a:r>
            <a:r>
              <a:rPr lang="en-US" sz="2000" dirty="0" smtClean="0"/>
              <a:t> during the initial steps of </a:t>
            </a:r>
            <a:r>
              <a:rPr lang="en-US" sz="2000" dirty="0" err="1" smtClean="0"/>
              <a:t>glycan</a:t>
            </a:r>
            <a:r>
              <a:rPr lang="en-US" sz="2000" dirty="0" smtClean="0"/>
              <a:t> assembling</a:t>
            </a:r>
          </a:p>
          <a:p>
            <a:pPr lvl="2">
              <a:buNone/>
            </a:pPr>
            <a:endParaRPr lang="en-US" sz="432" dirty="0" smtClean="0"/>
          </a:p>
          <a:p>
            <a:pPr lvl="2"/>
            <a:r>
              <a:rPr lang="en-US" sz="2000" dirty="0" smtClean="0"/>
              <a:t>It is present in patients with PMM2-CDG (CDG-</a:t>
            </a:r>
            <a:r>
              <a:rPr lang="en-US" sz="2000" dirty="0" err="1" smtClean="0"/>
              <a:t>Ia</a:t>
            </a:r>
            <a:r>
              <a:rPr lang="en-US" sz="2000" dirty="0" smtClean="0"/>
              <a:t>), MPI-CDG (CDG-</a:t>
            </a:r>
            <a:r>
              <a:rPr lang="en-US" sz="2000" dirty="0" err="1" smtClean="0"/>
              <a:t>Ib</a:t>
            </a:r>
            <a:r>
              <a:rPr lang="en-US" sz="2000" dirty="0" smtClean="0"/>
              <a:t>) and ALG1-CDG (CDG-</a:t>
            </a:r>
            <a:r>
              <a:rPr lang="en-US" sz="2000" dirty="0" err="1" smtClean="0"/>
              <a:t>Ik</a:t>
            </a:r>
            <a:r>
              <a:rPr lang="en-US" sz="2000" dirty="0" smtClean="0"/>
              <a:t>)</a:t>
            </a:r>
          </a:p>
          <a:p>
            <a:pPr lvl="2">
              <a:buNone/>
            </a:pPr>
            <a:endParaRPr lang="en-US" sz="400" dirty="0" smtClean="0"/>
          </a:p>
          <a:p>
            <a:pPr marL="857250" lvl="1"/>
            <a:r>
              <a:rPr lang="en-US" sz="2200" dirty="0" smtClean="0"/>
              <a:t>Using N-Man3GlcNAc2 and Man4GlcNAc2 to differentiate N-glycan profile of PMM2-CDG or MPI-CDG from ALG1-CDG</a:t>
            </a:r>
          </a:p>
          <a:p>
            <a:pPr marL="857250" lvl="1">
              <a:buNone/>
            </a:pPr>
            <a:endParaRPr lang="en-US" sz="400" dirty="0" smtClean="0"/>
          </a:p>
          <a:p>
            <a:pPr marL="857250" lvl="1"/>
            <a:r>
              <a:rPr lang="en-US" sz="2200" dirty="0" smtClean="0"/>
              <a:t>Application of measuring N-</a:t>
            </a:r>
            <a:r>
              <a:rPr lang="en-US" sz="2200" dirty="0" err="1" smtClean="0"/>
              <a:t>Tetrasaccharide</a:t>
            </a:r>
            <a:r>
              <a:rPr lang="en-US" sz="2200" dirty="0" smtClean="0"/>
              <a:t> level</a:t>
            </a:r>
          </a:p>
          <a:p>
            <a:pPr marL="1257300" lvl="2"/>
            <a:r>
              <a:rPr lang="en-US" sz="2000" dirty="0" smtClean="0"/>
              <a:t>Diagnostic value</a:t>
            </a:r>
          </a:p>
          <a:p>
            <a:pPr marL="1257300" lvl="2">
              <a:buNone/>
            </a:pPr>
            <a:endParaRPr lang="en-US" sz="432" dirty="0" smtClean="0"/>
          </a:p>
          <a:p>
            <a:pPr marL="1257300" lvl="2"/>
            <a:r>
              <a:rPr lang="en-US" sz="2000" dirty="0" smtClean="0"/>
              <a:t>Potential biomarker for monitoring mannose treatment</a:t>
            </a:r>
          </a:p>
          <a:p>
            <a:pPr marL="1257300" lvl="2"/>
            <a:endParaRPr lang="en-US" sz="2100" dirty="0" smtClean="0"/>
          </a:p>
          <a:p>
            <a:pPr marL="857250" lvl="1"/>
            <a:endParaRPr lang="en-US" sz="2100" dirty="0" smtClean="0"/>
          </a:p>
          <a:p>
            <a:pPr marL="857250" lvl="1"/>
            <a:endParaRPr lang="en-US" sz="2100" dirty="0" smtClean="0"/>
          </a:p>
          <a:p>
            <a:pPr marL="914400" lvl="2" indent="0">
              <a:buNone/>
            </a:pPr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555" y="653889"/>
            <a:ext cx="7250202" cy="747396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0224" y="1738126"/>
            <a:ext cx="7973153" cy="3794183"/>
          </a:xfrm>
        </p:spPr>
        <p:txBody>
          <a:bodyPr>
            <a:normAutofit/>
          </a:bodyPr>
          <a:lstStyle/>
          <a:p>
            <a:pPr marL="857250" lvl="1"/>
            <a:r>
              <a:rPr lang="en-US" sz="2200" dirty="0" smtClean="0"/>
              <a:t>How is N-</a:t>
            </a:r>
            <a:r>
              <a:rPr lang="en-US" sz="2200" dirty="0" err="1" smtClean="0"/>
              <a:t>Tetrasaccharide</a:t>
            </a:r>
            <a:r>
              <a:rPr lang="en-US" sz="2200" dirty="0" smtClean="0"/>
              <a:t> made in human?</a:t>
            </a:r>
          </a:p>
          <a:p>
            <a:pPr marL="857250" lvl="1">
              <a:buNone/>
            </a:pPr>
            <a:endParaRPr lang="en-US" sz="400" dirty="0" smtClean="0"/>
          </a:p>
          <a:p>
            <a:pPr marL="857250" lvl="1"/>
            <a:r>
              <a:rPr lang="en-US" sz="2200" dirty="0" smtClean="0"/>
              <a:t>What are the intermediate glycosylation species detected in PMM2-CDG or MPI-CDG?</a:t>
            </a:r>
          </a:p>
          <a:p>
            <a:pPr marL="857250" lvl="1">
              <a:buNone/>
            </a:pPr>
            <a:endParaRPr lang="en-US" sz="400" dirty="0" smtClean="0"/>
          </a:p>
          <a:p>
            <a:pPr marL="857250" lvl="1"/>
            <a:r>
              <a:rPr lang="en-US" sz="2200" dirty="0" smtClean="0"/>
              <a:t>Which treatment strategy that could be monitored by measuring N-</a:t>
            </a:r>
            <a:r>
              <a:rPr lang="en-US" sz="2200" dirty="0" err="1" smtClean="0"/>
              <a:t>Tetrasaccharide</a:t>
            </a:r>
            <a:r>
              <a:rPr lang="en-US" sz="2200" dirty="0" smtClean="0"/>
              <a:t> level in cells or plasma?</a:t>
            </a:r>
          </a:p>
          <a:p>
            <a:pPr marL="857250" lvl="1"/>
            <a:endParaRPr lang="en-US" sz="2100" dirty="0" smtClean="0"/>
          </a:p>
          <a:p>
            <a:pPr marL="914400" lvl="2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5" y="653889"/>
            <a:ext cx="7250202" cy="747396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857250" lvl="1"/>
            <a:r>
              <a:rPr lang="en-US" sz="2200" dirty="0" smtClean="0"/>
              <a:t>Purification and </a:t>
            </a:r>
            <a:r>
              <a:rPr lang="en-US" sz="2200" dirty="0" err="1" smtClean="0"/>
              <a:t>permethylation</a:t>
            </a:r>
            <a:r>
              <a:rPr lang="en-US" sz="2200" dirty="0" smtClean="0"/>
              <a:t> of N-</a:t>
            </a:r>
            <a:r>
              <a:rPr lang="en-US" sz="2200" dirty="0" err="1" smtClean="0"/>
              <a:t>glycans</a:t>
            </a:r>
            <a:r>
              <a:rPr lang="en-US" sz="2200" dirty="0" smtClean="0"/>
              <a:t> from plasma or cellular total protein </a:t>
            </a:r>
            <a:r>
              <a:rPr lang="en-US" sz="2200" dirty="0" err="1" smtClean="0"/>
              <a:t>lysate</a:t>
            </a:r>
            <a:endParaRPr lang="en-US" sz="2200" dirty="0" smtClean="0"/>
          </a:p>
          <a:p>
            <a:pPr marL="857250" lvl="1">
              <a:buNone/>
            </a:pPr>
            <a:endParaRPr lang="en-US" sz="400" dirty="0" smtClean="0"/>
          </a:p>
          <a:p>
            <a:pPr marL="1257300" lvl="2"/>
            <a:r>
              <a:rPr lang="en-US" sz="2100" dirty="0" smtClean="0"/>
              <a:t>Denature total protein</a:t>
            </a:r>
          </a:p>
          <a:p>
            <a:pPr marL="1257300" lvl="2"/>
            <a:r>
              <a:rPr lang="en-US" sz="2100" dirty="0" smtClean="0"/>
              <a:t>Release N-linked </a:t>
            </a:r>
            <a:r>
              <a:rPr lang="en-US" sz="2100" dirty="0" err="1" smtClean="0"/>
              <a:t>glycans</a:t>
            </a:r>
            <a:r>
              <a:rPr lang="en-US" sz="2100" dirty="0" smtClean="0"/>
              <a:t> by </a:t>
            </a:r>
            <a:r>
              <a:rPr lang="en-US" sz="2100" dirty="0" err="1" smtClean="0"/>
              <a:t>PNGaseF</a:t>
            </a:r>
            <a:r>
              <a:rPr lang="en-US" sz="2100" dirty="0" smtClean="0"/>
              <a:t> digestion</a:t>
            </a:r>
          </a:p>
          <a:p>
            <a:pPr marL="1257300" lvl="2"/>
            <a:r>
              <a:rPr lang="en-US" sz="2100" dirty="0" smtClean="0"/>
              <a:t>Purify released glycan using C18 and </a:t>
            </a:r>
            <a:r>
              <a:rPr lang="en-US" sz="2100" dirty="0" err="1" smtClean="0"/>
              <a:t>carbograph</a:t>
            </a:r>
            <a:r>
              <a:rPr lang="en-US" sz="2100" dirty="0" smtClean="0"/>
              <a:t> SPE columns</a:t>
            </a:r>
          </a:p>
          <a:p>
            <a:pPr marL="1257300" lvl="2"/>
            <a:r>
              <a:rPr lang="en-US" sz="2100" dirty="0" err="1" smtClean="0"/>
              <a:t>Permethylate</a:t>
            </a:r>
            <a:r>
              <a:rPr lang="en-US" sz="2100" dirty="0" smtClean="0"/>
              <a:t> purified </a:t>
            </a:r>
            <a:r>
              <a:rPr lang="en-US" sz="2100" dirty="0" err="1" smtClean="0"/>
              <a:t>glycans</a:t>
            </a:r>
            <a:r>
              <a:rPr lang="en-US" sz="2100" dirty="0" smtClean="0"/>
              <a:t> </a:t>
            </a:r>
          </a:p>
          <a:p>
            <a:pPr marL="1257300" lvl="2"/>
            <a:r>
              <a:rPr lang="en-US" sz="2100" dirty="0" smtClean="0"/>
              <a:t>Desalt </a:t>
            </a:r>
            <a:r>
              <a:rPr lang="en-US" sz="2100" dirty="0" err="1" smtClean="0"/>
              <a:t>glycans</a:t>
            </a:r>
            <a:r>
              <a:rPr lang="en-US" sz="2100" dirty="0" smtClean="0"/>
              <a:t> using chloroform/water extraction</a:t>
            </a:r>
          </a:p>
          <a:p>
            <a:pPr marL="1257300" lvl="2"/>
            <a:endParaRPr lang="en-US" sz="2100" dirty="0" smtClean="0"/>
          </a:p>
          <a:p>
            <a:pPr marL="1028700" lvl="2" indent="0">
              <a:buNone/>
            </a:pPr>
            <a:endParaRPr lang="en-US" sz="2100" dirty="0" smtClean="0"/>
          </a:p>
          <a:p>
            <a:pPr marL="857250" lvl="1"/>
            <a:endParaRPr lang="en-US" sz="2100" dirty="0" smtClean="0"/>
          </a:p>
          <a:p>
            <a:pPr marL="857250" lvl="1"/>
            <a:endParaRPr lang="en-US" sz="2100" dirty="0" smtClean="0"/>
          </a:p>
          <a:p>
            <a:pPr marL="914400" lvl="2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55" y="653889"/>
            <a:ext cx="7250202" cy="747396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857250" lvl="1"/>
            <a:r>
              <a:rPr lang="en-US" sz="2200" dirty="0" smtClean="0"/>
              <a:t>Analysis of N-glycan profile by MALDI-TOF-MS</a:t>
            </a:r>
          </a:p>
          <a:p>
            <a:pPr marL="1257300" lvl="2"/>
            <a:r>
              <a:rPr lang="en-US" sz="2100" dirty="0" smtClean="0"/>
              <a:t>Positive reflect mode for MALDI-TOF profiling</a:t>
            </a:r>
          </a:p>
          <a:p>
            <a:pPr marL="1257300" lvl="2"/>
            <a:r>
              <a:rPr lang="en-US" sz="2100" dirty="0" smtClean="0"/>
              <a:t>TOF/TOF mode for MS fragment analysis</a:t>
            </a:r>
          </a:p>
          <a:p>
            <a:pPr marL="1028700" lvl="2" indent="0">
              <a:buNone/>
            </a:pPr>
            <a:endParaRPr lang="en-US" sz="2100" dirty="0" smtClean="0"/>
          </a:p>
          <a:p>
            <a:pPr marL="857250" lvl="1"/>
            <a:r>
              <a:rPr lang="en-US" sz="2200" dirty="0" smtClean="0"/>
              <a:t>Quantification of N-</a:t>
            </a:r>
            <a:r>
              <a:rPr lang="en-US" sz="2200" dirty="0" err="1" smtClean="0"/>
              <a:t>glycans</a:t>
            </a:r>
            <a:r>
              <a:rPr lang="en-US" sz="2200" dirty="0" smtClean="0"/>
              <a:t> by LC-MS/MS</a:t>
            </a:r>
          </a:p>
          <a:p>
            <a:pPr marL="1257300" lvl="2"/>
            <a:r>
              <a:rPr lang="en-US" sz="2100" dirty="0" smtClean="0"/>
              <a:t>Synthesis of N-</a:t>
            </a:r>
            <a:r>
              <a:rPr lang="en-US" sz="2100" dirty="0" err="1" smtClean="0"/>
              <a:t>tetrasaccharide</a:t>
            </a:r>
            <a:endParaRPr lang="en-US" sz="2100" dirty="0" smtClean="0"/>
          </a:p>
          <a:p>
            <a:pPr marL="1257300" lvl="2"/>
            <a:r>
              <a:rPr lang="en-US" sz="2100" dirty="0" err="1" smtClean="0"/>
              <a:t>Raffinose</a:t>
            </a:r>
            <a:r>
              <a:rPr lang="en-US" sz="2100" dirty="0" smtClean="0"/>
              <a:t> as internal standard</a:t>
            </a:r>
          </a:p>
          <a:p>
            <a:pPr marL="1257300" lvl="2"/>
            <a:r>
              <a:rPr lang="en-US" sz="2100" dirty="0" smtClean="0"/>
              <a:t>External standard curves with purified standards</a:t>
            </a:r>
            <a:endParaRPr lang="en-US" sz="2100" dirty="0"/>
          </a:p>
          <a:p>
            <a:pPr marL="1257300" lvl="2"/>
            <a:endParaRPr lang="en-US" sz="2100" dirty="0" smtClean="0"/>
          </a:p>
          <a:p>
            <a:pPr marL="857250" lvl="1"/>
            <a:endParaRPr lang="en-US" sz="2100" dirty="0" smtClean="0"/>
          </a:p>
          <a:p>
            <a:pPr marL="1257300" lvl="2"/>
            <a:endParaRPr lang="en-US" sz="2100" dirty="0" smtClean="0"/>
          </a:p>
          <a:p>
            <a:pPr marL="1028700" lvl="2" indent="0">
              <a:buNone/>
            </a:pPr>
            <a:endParaRPr lang="en-US" sz="2100" dirty="0" smtClean="0"/>
          </a:p>
          <a:p>
            <a:pPr marL="857250" lvl="1"/>
            <a:endParaRPr lang="en-US" sz="2100" dirty="0" smtClean="0"/>
          </a:p>
          <a:p>
            <a:pPr marL="857250" lvl="1"/>
            <a:endParaRPr lang="en-US" sz="2100" dirty="0" smtClean="0"/>
          </a:p>
          <a:p>
            <a:pPr marL="914400" lvl="2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35" y="653889"/>
            <a:ext cx="7250202" cy="747396"/>
          </a:xfrm>
        </p:spPr>
        <p:txBody>
          <a:bodyPr/>
          <a:lstStyle/>
          <a:p>
            <a:r>
              <a:rPr lang="en-US" dirty="0" smtClean="0"/>
              <a:t>Question: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81535" y="1738126"/>
            <a:ext cx="7971842" cy="3794183"/>
          </a:xfrm>
        </p:spPr>
        <p:txBody>
          <a:bodyPr>
            <a:normAutofit/>
          </a:bodyPr>
          <a:lstStyle/>
          <a:p>
            <a:pPr marL="857250" lvl="1"/>
            <a:r>
              <a:rPr lang="en-US" sz="2600" dirty="0" smtClean="0"/>
              <a:t>Why was LC-MS/MS used for quantification?</a:t>
            </a:r>
          </a:p>
          <a:p>
            <a:pPr marL="857250" lvl="1"/>
            <a:endParaRPr lang="en-US" sz="2100" dirty="0" smtClean="0"/>
          </a:p>
          <a:p>
            <a:pPr marL="914400" lvl="2" indent="0">
              <a:buNone/>
            </a:pPr>
            <a:endParaRPr lang="en-US" sz="2100" dirty="0" smtClean="0"/>
          </a:p>
          <a:p>
            <a:pPr marL="457200" lvl="1" indent="0">
              <a:buNone/>
            </a:pPr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80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1850" y="6322394"/>
            <a:ext cx="730770" cy="365125"/>
          </a:xfrm>
        </p:spPr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696003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Results</a:t>
            </a:r>
            <a:endParaRPr lang="en-US" sz="3000" b="1" dirty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8029" y="1248511"/>
            <a:ext cx="3514165" cy="408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 smtClean="0"/>
              <a:t>N-glycan profiling of plasma total protein and transferrin </a:t>
            </a:r>
          </a:p>
          <a:p>
            <a:pPr marL="400050" lvl="1" indent="0">
              <a:buFont typeface="Arial"/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N-linked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tetrasccharide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(Sial1Gal1GlcNAc2) were present in both ALG1-CDG and PMM2-CDG plasma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A-D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N-linked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tetrasccharide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can be detected on purified transferrin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E-H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r>
              <a:rPr lang="en-US" sz="1600" dirty="0" smtClean="0"/>
              <a:t>N-linked Man3GlcNAc2 and Man4GlcNAc2 are increased in PMM2-CDG, but not ALG1-CDG plasma total protein N-glycan profiles(</a:t>
            </a:r>
            <a:r>
              <a:rPr lang="en-US" sz="1600" b="1" dirty="0" smtClean="0"/>
              <a:t>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N-linked Man3GlcNAc2 or Man4GlcNAc2 was not detected in transferrin N-glycan profile (</a:t>
            </a:r>
            <a:r>
              <a:rPr lang="en-US" sz="1600" b="1" dirty="0" smtClean="0"/>
              <a:t>H</a:t>
            </a:r>
            <a:r>
              <a:rPr lang="en-US" sz="1600" dirty="0" smtClean="0"/>
              <a:t>).</a:t>
            </a:r>
          </a:p>
          <a:p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58588" y="5337018"/>
            <a:ext cx="3827930" cy="6155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B11F24"/>
                </a:solidFill>
              </a:rPr>
              <a:t>Figure 1. </a:t>
            </a:r>
            <a:r>
              <a:rPr lang="en-US" sz="1700" b="1" dirty="0" smtClean="0"/>
              <a:t>Glycoprotein profiling </a:t>
            </a:r>
            <a:r>
              <a:rPr lang="en-US" sz="1700" b="1" smtClean="0"/>
              <a:t>of </a:t>
            </a:r>
          </a:p>
          <a:p>
            <a:r>
              <a:rPr lang="en-US" sz="1700" b="1" smtClean="0"/>
              <a:t>plasma </a:t>
            </a:r>
            <a:r>
              <a:rPr lang="en-US" sz="1700" b="1" dirty="0" smtClean="0"/>
              <a:t>total protein and transferrin</a:t>
            </a:r>
            <a:endParaRPr lang="en-US" sz="17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75" t="18184" r="23787" b="1339"/>
          <a:stretch/>
        </p:blipFill>
        <p:spPr>
          <a:xfrm>
            <a:off x="4258463" y="649524"/>
            <a:ext cx="4518772" cy="5677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889</Words>
  <Application>Microsoft Office PowerPoint</Application>
  <PresentationFormat>On-screen Show (4:3)</PresentationFormat>
  <Paragraphs>162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Introduction</vt:lpstr>
      <vt:lpstr>Introduction</vt:lpstr>
      <vt:lpstr>Introduction-Objectives</vt:lpstr>
      <vt:lpstr>Questions</vt:lpstr>
      <vt:lpstr>Materials and Methods</vt:lpstr>
      <vt:lpstr>Materials and Methods</vt:lpstr>
      <vt:lpstr>Question:</vt:lpstr>
      <vt:lpstr>PowerPoint Presentation</vt:lpstr>
      <vt:lpstr>PowerPoint Presentation</vt:lpstr>
      <vt:lpstr>Results</vt:lpstr>
      <vt:lpstr>PowerPoint Presentation</vt:lpstr>
      <vt:lpstr>Questions:</vt:lpstr>
      <vt:lpstr>Limitations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Alina Foo</cp:lastModifiedBy>
  <cp:revision>111</cp:revision>
  <dcterms:created xsi:type="dcterms:W3CDTF">2015-12-22T22:35:19Z</dcterms:created>
  <dcterms:modified xsi:type="dcterms:W3CDTF">2015-12-30T20:02:54Z</dcterms:modified>
</cp:coreProperties>
</file>