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0" r:id="rId2"/>
    <p:sldId id="257" r:id="rId3"/>
    <p:sldId id="276" r:id="rId4"/>
    <p:sldId id="264" r:id="rId5"/>
    <p:sldId id="268" r:id="rId6"/>
    <p:sldId id="266" r:id="rId7"/>
    <p:sldId id="267" r:id="rId8"/>
    <p:sldId id="277" r:id="rId9"/>
    <p:sldId id="265" r:id="rId10"/>
    <p:sldId id="270" r:id="rId11"/>
    <p:sldId id="279" r:id="rId12"/>
    <p:sldId id="271" r:id="rId13"/>
    <p:sldId id="273" r:id="rId14"/>
    <p:sldId id="278" r:id="rId15"/>
    <p:sldId id="280" r:id="rId16"/>
    <p:sldId id="26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076"/>
  </p:normalViewPr>
  <p:slideViewPr>
    <p:cSldViewPr snapToGrid="0" snapToObjects="1">
      <p:cViewPr varScale="1">
        <p:scale>
          <a:sx n="107" d="100"/>
          <a:sy n="107" d="100"/>
        </p:scale>
        <p:origin x="11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12/31/2015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12/31/2015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png"/><Relationship Id="rId7" Type="http://schemas.openxmlformats.org/officeDocument/2006/relationships/hyperlink" Target="https://www.facebook.com/ClinicalChemistry" TargetMode="External"/><Relationship Id="rId2" Type="http://schemas.openxmlformats.org/officeDocument/2006/relationships/hyperlink" Target="https://www.youtube.com/user/ClinicalChemistry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twitter.com/Clin_Chem_AACC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400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4000" smtClean="0">
                <a:solidFill>
                  <a:schemeClr val="bg1">
                    <a:lumMod val="50000"/>
                  </a:schemeClr>
                </a:solidFill>
              </a:rPr>
            </a:br>
            <a:endParaRPr lang="en-US" sz="6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0" dirty="0" smtClean="0">
                <a:solidFill>
                  <a:srgbClr val="B11F24"/>
                </a:solidFill>
              </a:rPr>
              <a:t>Journal Club</a:t>
            </a:r>
            <a:endParaRPr lang="en-US" sz="5400" b="0" dirty="0">
              <a:solidFill>
                <a:srgbClr val="B11F24"/>
              </a:solidFill>
            </a:endParaRPr>
          </a:p>
        </p:txBody>
      </p:sp>
      <p:pic>
        <p:nvPicPr>
          <p:cNvPr id="8" name="Picture 7" descr="AACC+tag_horiz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57" y="199780"/>
            <a:ext cx="2386209" cy="3928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3175" y="693855"/>
            <a:ext cx="7250202" cy="747396"/>
          </a:xfrm>
        </p:spPr>
        <p:txBody>
          <a:bodyPr/>
          <a:lstStyle/>
          <a:p>
            <a:r>
              <a:rPr lang="en-US" dirty="0" smtClean="0"/>
              <a:t>Slide headline goes here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Slide text goes here.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33409" y="732559"/>
            <a:ext cx="6375581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 smtClean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Download the free </a:t>
            </a:r>
            <a:r>
              <a:rPr lang="en-US" sz="2400" i="1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app </a:t>
            </a: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on iTunes for additional content!</a:t>
            </a: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10" name="Picture 9" descr="http://upload.wikimedia.org/wikipedia/commons/4/41/YouTube_icon_block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942" y="4868949"/>
            <a:ext cx="457200" cy="45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icons.iconarchive.com/icons/limav/flat-gradient-social/512/Twitter-icon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04" y="4845879"/>
            <a:ext cx="501726" cy="50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09" y="48680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hlinkClick r:id="rId7"/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54690" y="4852947"/>
            <a:ext cx="457200" cy="48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46297"/>
            <a:ext cx="1871134" cy="777838"/>
          </a:xfrm>
          <a:prstGeom prst="rect">
            <a:avLst/>
          </a:prstGeom>
        </p:spPr>
      </p:pic>
      <p:pic>
        <p:nvPicPr>
          <p:cNvPr id="4" name="Picture 3" descr="AACC+tag_horiz_rgb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927" y="276426"/>
            <a:ext cx="2023533" cy="333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3719745" y="1971073"/>
            <a:ext cx="5343896" cy="47084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4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buFont typeface="Arial" charset="0"/>
              <a:buNone/>
              <a:defRPr/>
            </a:pPr>
            <a:r>
              <a:rPr lang="en-US" sz="8800" b="1" dirty="0">
                <a:latin typeface="Arial" pitchFamily="34" charset="0"/>
                <a:cs typeface="Arial" pitchFamily="34" charset="0"/>
              </a:rPr>
              <a:t>Measurement by a Novel LC-MS/MS Methodology Reveals Similar Serum Concentrations of Vitamin D–Binding Protein in Blacks and Whites</a:t>
            </a:r>
            <a:endParaRPr lang="en-US" sz="8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7200" dirty="0" smtClean="0">
                <a:latin typeface="Arial" pitchFamily="34" charset="0"/>
                <a:cs typeface="Arial" pitchFamily="34" charset="0"/>
              </a:rPr>
              <a:t>C.M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. Henderson,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P.L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Lutsey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J.R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7200" err="1">
                <a:latin typeface="Arial" pitchFamily="34" charset="0"/>
                <a:cs typeface="Arial" pitchFamily="34" charset="0"/>
              </a:rPr>
              <a:t>Misialek</a:t>
            </a:r>
            <a:r>
              <a:rPr lang="en-US" sz="720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T.J</a:t>
            </a:r>
            <a:r>
              <a:rPr lang="en-US" sz="7200">
                <a:latin typeface="Arial" pitchFamily="34" charset="0"/>
                <a:cs typeface="Arial" pitchFamily="34" charset="0"/>
              </a:rPr>
              <a:t>. </a:t>
            </a:r>
            <a:endParaRPr lang="en-US" sz="720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7200" smtClean="0">
                <a:latin typeface="Arial" pitchFamily="34" charset="0"/>
                <a:cs typeface="Arial" pitchFamily="34" charset="0"/>
              </a:rPr>
              <a:t>Laha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E.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Selvin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J.H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. Eckfeldt, </a:t>
            </a:r>
            <a:r>
              <a:rPr lang="en-US" sz="7200">
                <a:latin typeface="Arial" pitchFamily="34" charset="0"/>
                <a:cs typeface="Arial" pitchFamily="34" charset="0"/>
              </a:rPr>
              <a:t>and </a:t>
            </a:r>
            <a:r>
              <a:rPr lang="en-US" sz="7200" smtClean="0">
                <a:latin typeface="Arial" pitchFamily="34" charset="0"/>
                <a:cs typeface="Arial" pitchFamily="34" charset="0"/>
              </a:rPr>
              <a:t>A.N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. Hoofnagle</a:t>
            </a:r>
            <a:endParaRPr lang="en-US" sz="72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9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6800" b="1" dirty="0" smtClean="0">
                <a:latin typeface="Arial" pitchFamily="34" charset="0"/>
                <a:cs typeface="Arial" pitchFamily="34" charset="0"/>
              </a:rPr>
              <a:t>January 2016</a:t>
            </a:r>
            <a:endParaRPr lang="en-US" sz="6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7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6400" smtClean="0">
                <a:latin typeface="Arial" pitchFamily="34" charset="0"/>
                <a:cs typeface="Arial" pitchFamily="34" charset="0"/>
              </a:rPr>
              <a:t>www.clinchem.org/content/62/1/179.full</a:t>
            </a:r>
            <a:endParaRPr lang="en-US" sz="6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sz="112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5200" dirty="0" smtClean="0">
                <a:latin typeface="Arial" pitchFamily="34" charset="0"/>
                <a:cs typeface="Arial" pitchFamily="34" charset="0"/>
              </a:rPr>
              <a:t>© Copyright 2016 by the American Association for Clinical Chemistry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645" y="1971073"/>
            <a:ext cx="3519037" cy="470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8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0" y="1327919"/>
            <a:ext cx="7854141" cy="16631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dirty="0" smtClean="0"/>
              <a:t>Correlation between LC-MS/MS and immunoassay</a:t>
            </a:r>
          </a:p>
          <a:p>
            <a:pPr marL="0" indent="0">
              <a:buNone/>
            </a:pPr>
            <a:r>
              <a:rPr lang="en-US" sz="1200" dirty="0" smtClean="0"/>
              <a:t>  </a:t>
            </a:r>
          </a:p>
          <a:p>
            <a:pPr lvl="1"/>
            <a:r>
              <a:rPr lang="en-US" sz="2100" dirty="0" smtClean="0"/>
              <a:t>Comparison of LC-MS/MS and immunoassay (R&amp;D Systems) performed on subset of ARIC participants</a:t>
            </a:r>
          </a:p>
          <a:p>
            <a:pPr marL="457200" lvl="1" indent="0">
              <a:buNone/>
            </a:pPr>
            <a:endParaRPr lang="en-US" sz="1100" dirty="0" smtClean="0"/>
          </a:p>
          <a:p>
            <a:pPr lvl="1"/>
            <a:r>
              <a:rPr lang="en-US" sz="2100" dirty="0" smtClean="0"/>
              <a:t>VDBG concentrations were higher using LC-MS/MS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698376" y="2886635"/>
            <a:ext cx="3631446" cy="3505457"/>
            <a:chOff x="2818526" y="2991019"/>
            <a:chExt cx="3511296" cy="3315613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832141" y="2991019"/>
              <a:ext cx="3479719" cy="247607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6" name="Rectangle 5"/>
            <p:cNvSpPr/>
            <p:nvPr/>
          </p:nvSpPr>
          <p:spPr>
            <a:xfrm>
              <a:off x="2818526" y="5475635"/>
              <a:ext cx="3511296" cy="83099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1200" b="1" dirty="0" smtClean="0">
                  <a:solidFill>
                    <a:srgbClr val="B11F24"/>
                  </a:solidFill>
                </a:rPr>
                <a:t>Figure 3. </a:t>
              </a:r>
              <a:r>
                <a:rPr lang="en-US" sz="1200" dirty="0"/>
                <a:t>Correlation of the measured </a:t>
              </a:r>
            </a:p>
            <a:p>
              <a:r>
                <a:rPr lang="en-US" sz="1200" dirty="0"/>
                <a:t>concentration of VDBG in the ARIC cohort by </a:t>
              </a:r>
            </a:p>
            <a:p>
              <a:r>
                <a:rPr lang="en-US" sz="1200" dirty="0"/>
                <a:t>R&amp;D Systems immunoassay vs LC-MS/MS by </a:t>
              </a:r>
            </a:p>
            <a:p>
              <a:r>
                <a:rPr lang="en-US" sz="1200" dirty="0"/>
                <a:t>genotype, as determined by DNA sequencing</a:t>
              </a:r>
              <a:r>
                <a:rPr lang="en-US" sz="1200" dirty="0" smtClean="0"/>
                <a:t>.</a:t>
              </a:r>
              <a:endParaRPr lang="en-US" sz="1200" b="1" dirty="0" smtClean="0">
                <a:solidFill>
                  <a:srgbClr val="B11F2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771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517153"/>
            <a:ext cx="7250202" cy="747396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81455" y="1327918"/>
            <a:ext cx="4991300" cy="440280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200" dirty="0" smtClean="0"/>
              <a:t>VDBG method comparison by genotype</a:t>
            </a:r>
          </a:p>
          <a:p>
            <a:pPr marL="0" indent="0">
              <a:buNone/>
            </a:pPr>
            <a:endParaRPr lang="en-US" sz="1400" dirty="0" smtClean="0"/>
          </a:p>
          <a:p>
            <a:pPr lvl="1"/>
            <a:r>
              <a:rPr lang="en-US" sz="1900" dirty="0" smtClean="0"/>
              <a:t>Influence of the haplotype on VDBG concentrations varied by measurement method</a:t>
            </a:r>
          </a:p>
          <a:p>
            <a:pPr marL="457200" lvl="1" indent="0">
              <a:buNone/>
            </a:pPr>
            <a:endParaRPr lang="en-US" sz="1300" dirty="0"/>
          </a:p>
          <a:p>
            <a:pPr lvl="1"/>
            <a:r>
              <a:rPr lang="en-US" sz="1900" dirty="0"/>
              <a:t>I</a:t>
            </a:r>
            <a:r>
              <a:rPr lang="en-US" sz="1900" dirty="0" smtClean="0"/>
              <a:t>soforms explained 81% of the variation in concentration in immunoassay-measured VDBG concentrations</a:t>
            </a:r>
          </a:p>
          <a:p>
            <a:pPr marL="457200" lvl="1" indent="0">
              <a:buNone/>
            </a:pPr>
            <a:endParaRPr lang="en-US" sz="1300" dirty="0" smtClean="0"/>
          </a:p>
          <a:p>
            <a:pPr lvl="1"/>
            <a:r>
              <a:rPr lang="en-US" sz="1900" dirty="0" smtClean="0"/>
              <a:t>Only 12% of the variability in LC-MS/MS measurements of concentration were due to VDBG isotypes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406061" y="1239674"/>
            <a:ext cx="3383280" cy="4491050"/>
            <a:chOff x="5243691" y="1914792"/>
            <a:chExt cx="3383280" cy="4491050"/>
          </a:xfrm>
        </p:grpSpPr>
        <p:sp>
          <p:nvSpPr>
            <p:cNvPr id="6" name="Rectangle 5"/>
            <p:cNvSpPr/>
            <p:nvPr/>
          </p:nvSpPr>
          <p:spPr>
            <a:xfrm>
              <a:off x="5243691" y="5390179"/>
              <a:ext cx="3383280" cy="10156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1200" b="1" dirty="0" smtClean="0">
                  <a:solidFill>
                    <a:srgbClr val="B11F24"/>
                  </a:solidFill>
                </a:rPr>
                <a:t>Figure 4. </a:t>
              </a:r>
              <a:r>
                <a:rPr lang="en-US" sz="1200" dirty="0"/>
                <a:t>Multivariable linear regression </a:t>
              </a:r>
            </a:p>
            <a:p>
              <a:r>
                <a:rPr lang="en-US" sz="1200" dirty="0"/>
                <a:t>(</a:t>
              </a:r>
              <a:r>
                <a:rPr lang="en-US" sz="1200" i="1" dirty="0"/>
                <a:t>left equation</a:t>
              </a:r>
              <a:r>
                <a:rPr lang="en-US" sz="1200" dirty="0"/>
                <a:t>) and univariate Deming regression </a:t>
              </a:r>
              <a:r>
                <a:rPr lang="en-US" sz="1200" dirty="0" smtClean="0"/>
                <a:t>(</a:t>
              </a:r>
              <a:r>
                <a:rPr lang="en-US" sz="1200" i="1" dirty="0"/>
                <a:t>right equation</a:t>
              </a:r>
              <a:r>
                <a:rPr lang="en-US" sz="1200" dirty="0"/>
                <a:t>) were performed for VDBG by </a:t>
              </a:r>
              <a:r>
                <a:rPr lang="en-US" sz="1200" dirty="0" smtClean="0"/>
                <a:t>R&amp;D </a:t>
              </a:r>
              <a:r>
                <a:rPr lang="en-US" sz="1200" dirty="0"/>
                <a:t>Systems Immunoassay </a:t>
              </a:r>
              <a:r>
                <a:rPr lang="en-US" sz="1200" i="1" dirty="0"/>
                <a:t>vs. </a:t>
              </a:r>
              <a:r>
                <a:rPr lang="en-US" sz="1200" dirty="0"/>
                <a:t>LC-MS/MS. </a:t>
              </a:r>
              <a:endParaRPr lang="en-US" sz="1200" b="1" dirty="0" smtClean="0">
                <a:solidFill>
                  <a:srgbClr val="B11F24"/>
                </a:solidFill>
              </a:endParaRPr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5243691" y="1914792"/>
              <a:ext cx="3370470" cy="3475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9341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576975"/>
            <a:ext cx="7250202" cy="747396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0378" y="1208284"/>
            <a:ext cx="8503065" cy="161544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500" dirty="0" smtClean="0"/>
              <a:t>Racial distribution of VDBG</a:t>
            </a:r>
          </a:p>
          <a:p>
            <a:pPr marL="0" indent="0">
              <a:buNone/>
            </a:pPr>
            <a:endParaRPr lang="en-US" sz="1300" dirty="0" smtClean="0"/>
          </a:p>
          <a:p>
            <a:pPr lvl="1">
              <a:lnSpc>
                <a:spcPct val="120000"/>
              </a:lnSpc>
            </a:pPr>
            <a:r>
              <a:rPr lang="en-US" sz="2100" dirty="0"/>
              <a:t>C</a:t>
            </a:r>
            <a:r>
              <a:rPr lang="en-US" sz="2100" dirty="0" smtClean="0"/>
              <a:t>oncentrations of VDBG were distributed normally using LC-MS/MS and skewed or bimodal when measured by immunoassay</a:t>
            </a:r>
          </a:p>
          <a:p>
            <a:pPr marL="457200" lvl="1" indent="0">
              <a:buNone/>
            </a:pPr>
            <a:endParaRPr lang="en-US" sz="1300" dirty="0" smtClean="0"/>
          </a:p>
          <a:p>
            <a:pPr lvl="1">
              <a:lnSpc>
                <a:spcPct val="120000"/>
              </a:lnSpc>
            </a:pPr>
            <a:r>
              <a:rPr lang="en-US" sz="2100" dirty="0" smtClean="0"/>
              <a:t>VDBG concentrations differed between blacks and whites when measured using immunoassay, but did not differ significantly when measured using LC-MS/MS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880944" y="2823726"/>
            <a:ext cx="3456432" cy="3556345"/>
            <a:chOff x="2888765" y="2686990"/>
            <a:chExt cx="3456432" cy="355634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899232" y="2686990"/>
              <a:ext cx="3438144" cy="271563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6" name="Rectangle 5"/>
            <p:cNvSpPr/>
            <p:nvPr/>
          </p:nvSpPr>
          <p:spPr>
            <a:xfrm>
              <a:off x="2888765" y="5412338"/>
              <a:ext cx="3456432" cy="83099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pPr algn="just"/>
              <a:r>
                <a:rPr lang="en-US" sz="1200" b="1" dirty="0" smtClean="0">
                  <a:solidFill>
                    <a:srgbClr val="B11F24"/>
                  </a:solidFill>
                </a:rPr>
                <a:t>Figure 5. </a:t>
              </a:r>
              <a:r>
                <a:rPr lang="en-US" sz="1200" dirty="0"/>
                <a:t>The distribution of VDBG </a:t>
              </a:r>
            </a:p>
            <a:p>
              <a:pPr algn="just"/>
              <a:r>
                <a:rPr lang="en-US" sz="1200" dirty="0"/>
                <a:t>concentrations  is illustrated as a histogram for </a:t>
              </a:r>
            </a:p>
            <a:p>
              <a:pPr algn="just"/>
              <a:r>
                <a:rPr lang="en-US" sz="1200" dirty="0" smtClean="0"/>
                <a:t>Blacks and </a:t>
              </a:r>
              <a:r>
                <a:rPr lang="en-US" sz="1200" dirty="0"/>
                <a:t>whites  as determined by each assay.  </a:t>
              </a:r>
              <a:endParaRPr lang="en-US" sz="1200" b="1" dirty="0" smtClean="0">
                <a:solidFill>
                  <a:srgbClr val="B11F2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771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35280" y="1669759"/>
            <a:ext cx="4555463" cy="3794183"/>
          </a:xfrm>
        </p:spPr>
        <p:txBody>
          <a:bodyPr/>
          <a:lstStyle/>
          <a:p>
            <a:pPr marL="0" indent="0">
              <a:buNone/>
            </a:pPr>
            <a:r>
              <a:rPr lang="en-US" sz="2300" dirty="0" smtClean="0"/>
              <a:t>Potential for isoform-specific bias</a:t>
            </a:r>
          </a:p>
          <a:p>
            <a:pPr marL="0" indent="0">
              <a:buNone/>
            </a:pPr>
            <a:endParaRPr lang="en-US" sz="1000" dirty="0" smtClean="0"/>
          </a:p>
          <a:p>
            <a:pPr lvl="1"/>
            <a:r>
              <a:rPr lang="en-US" sz="2100" dirty="0" smtClean="0"/>
              <a:t>Due to possibility for variation in the liberation of peptides based on VDBG isoform 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pPr lvl="1"/>
            <a:r>
              <a:rPr lang="en-US" sz="2100" dirty="0" smtClean="0"/>
              <a:t>Quantifying peptides were &gt;25Å away from polymorphic amino acid residues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130686" y="1401285"/>
            <a:ext cx="3691366" cy="4173966"/>
            <a:chOff x="5130686" y="1401285"/>
            <a:chExt cx="3691366" cy="417396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0687" y="1401285"/>
              <a:ext cx="3691365" cy="3527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5130686" y="4928920"/>
              <a:ext cx="3691365" cy="64633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1200" b="1" dirty="0" smtClean="0">
                  <a:solidFill>
                    <a:srgbClr val="B11F24"/>
                  </a:solidFill>
                </a:rPr>
                <a:t>Figure 6. </a:t>
              </a:r>
              <a:r>
                <a:rPr lang="en-US" sz="1200" dirty="0"/>
                <a:t>Three-dimensional representation of vitamin D binding globulin</a:t>
              </a:r>
              <a:r>
                <a:rPr lang="en-US" sz="1200" dirty="0" smtClean="0"/>
                <a:t>. </a:t>
              </a:r>
              <a:r>
                <a:rPr lang="en-US" sz="1200" dirty="0"/>
                <a:t>(RCSB PDB entry 1J7E)</a:t>
              </a:r>
            </a:p>
            <a:p>
              <a:endParaRPr lang="en-US" sz="1200" b="1" dirty="0" smtClean="0">
                <a:solidFill>
                  <a:srgbClr val="B11F2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771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33287" y="1738126"/>
            <a:ext cx="4144710" cy="4192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 smtClean="0"/>
              <a:t>Peptide ratio of genotypes</a:t>
            </a:r>
          </a:p>
          <a:p>
            <a:pPr marL="0" indent="0">
              <a:buNone/>
            </a:pPr>
            <a:endParaRPr lang="en-US" sz="1000" dirty="0" smtClean="0"/>
          </a:p>
          <a:p>
            <a:pPr lvl="1"/>
            <a:r>
              <a:rPr lang="en-US" sz="2100" dirty="0" smtClean="0"/>
              <a:t>Ratio of the 2 quantifying peptides across ARIC cohort were examined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pPr lvl="1"/>
            <a:r>
              <a:rPr lang="en-US" sz="2100" dirty="0" smtClean="0"/>
              <a:t>No significant differences were observed between genotypes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pPr lvl="1"/>
            <a:r>
              <a:rPr lang="en-US" sz="2100" dirty="0" smtClean="0"/>
              <a:t>Suggests peptides were liberated similarly</a:t>
            </a:r>
          </a:p>
          <a:p>
            <a:pPr marL="457200" lvl="1" indent="0">
              <a:buNone/>
            </a:pPr>
            <a:endParaRPr lang="en-US" sz="1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648568" y="2062992"/>
            <a:ext cx="4352544" cy="3021949"/>
            <a:chOff x="4657456" y="1840801"/>
            <a:chExt cx="4352544" cy="302194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666004" y="1840801"/>
              <a:ext cx="4335108" cy="255173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6" name="Rectangle 5"/>
            <p:cNvSpPr/>
            <p:nvPr/>
          </p:nvSpPr>
          <p:spPr>
            <a:xfrm>
              <a:off x="4657456" y="4401085"/>
              <a:ext cx="4352544" cy="461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1200" b="1" dirty="0" smtClean="0">
                  <a:solidFill>
                    <a:srgbClr val="B11F24"/>
                  </a:solidFill>
                </a:rPr>
                <a:t>Table 1. </a:t>
              </a:r>
              <a:r>
                <a:rPr lang="en-US" sz="1200" dirty="0"/>
                <a:t>Q</a:t>
              </a:r>
              <a:r>
                <a:rPr lang="en-US" sz="1200" dirty="0" smtClean="0"/>
                <a:t>uantifying peptide </a:t>
              </a:r>
              <a:r>
                <a:rPr lang="en-US" sz="1200" dirty="0"/>
                <a:t>ratios observed for each genotype</a:t>
              </a:r>
              <a:r>
                <a:rPr lang="en-US" sz="1200" dirty="0" smtClean="0"/>
                <a:t>.</a:t>
              </a:r>
              <a:endParaRPr lang="en-US" sz="1200" dirty="0" smtClean="0">
                <a:solidFill>
                  <a:srgbClr val="B11F2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680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 fontScale="92500"/>
          </a:bodyPr>
          <a:lstStyle/>
          <a:p>
            <a:pPr marL="457200" indent="-457200">
              <a:buAutoNum type="arabicParenR"/>
            </a:pPr>
            <a:r>
              <a:rPr lang="en-US" sz="2500" dirty="0" smtClean="0"/>
              <a:t>How could polymorphisms in the peptide sequence of a protein affect immunoassay measurements?</a:t>
            </a:r>
          </a:p>
          <a:p>
            <a:pPr marL="457200" indent="-457200">
              <a:buAutoNum type="arabicParenR"/>
            </a:pPr>
            <a:endParaRPr lang="en-US" sz="1000" dirty="0" smtClean="0"/>
          </a:p>
          <a:p>
            <a:pPr marL="457200" indent="-457200">
              <a:buAutoNum type="arabicParenR"/>
            </a:pPr>
            <a:r>
              <a:rPr lang="en-US" sz="2500" dirty="0" smtClean="0"/>
              <a:t>What are some potential reasons for the introduction of bias based upon the addition of IS peptides pre- or post-digestion?</a:t>
            </a:r>
          </a:p>
          <a:p>
            <a:pPr marL="457200" indent="-457200">
              <a:buAutoNum type="arabicParenR"/>
            </a:pPr>
            <a:endParaRPr lang="en-US" sz="1000" dirty="0" smtClean="0"/>
          </a:p>
          <a:p>
            <a:pPr marL="457200" indent="-457200">
              <a:buAutoNum type="arabicParenR"/>
            </a:pPr>
            <a:r>
              <a:rPr lang="en-US" sz="2500" dirty="0" smtClean="0"/>
              <a:t>What experiment(s) should be performed to directly determine if bias exists due to the variable release of peptides during tryptic digestion of the different isoforms of VDBG?</a:t>
            </a:r>
            <a:endParaRPr lang="en-US" sz="2500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6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5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/>
              <a:t>V</a:t>
            </a:r>
            <a:r>
              <a:rPr lang="en-US" sz="2500" dirty="0" smtClean="0"/>
              <a:t>itamin D</a:t>
            </a:r>
          </a:p>
          <a:p>
            <a:pPr lvl="1"/>
            <a:r>
              <a:rPr lang="en-US" sz="2100" dirty="0" smtClean="0"/>
              <a:t>Upregulates intestinal uptake of calcium ions</a:t>
            </a:r>
          </a:p>
          <a:p>
            <a:pPr lvl="1"/>
            <a:r>
              <a:rPr lang="en-US" sz="2100" dirty="0"/>
              <a:t>D</a:t>
            </a:r>
            <a:r>
              <a:rPr lang="en-US" sz="2100" dirty="0" smtClean="0"/>
              <a:t>eficiency results in bone softening diseases</a:t>
            </a:r>
          </a:p>
          <a:p>
            <a:pPr lvl="1"/>
            <a:r>
              <a:rPr lang="en-US" sz="2100" dirty="0" smtClean="0"/>
              <a:t>Potentially associated with other adverse heath outcomes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sz="2500" dirty="0" smtClean="0"/>
              <a:t>Vitamin D binding globulin (VDBG)</a:t>
            </a:r>
            <a:endParaRPr lang="en-US" sz="2500" dirty="0"/>
          </a:p>
          <a:p>
            <a:pPr lvl="1"/>
            <a:r>
              <a:rPr lang="en-US" sz="2100" dirty="0" smtClean="0"/>
              <a:t>Member of the albumin superfamily of proteins</a:t>
            </a:r>
            <a:endParaRPr lang="en-US" sz="2100" dirty="0"/>
          </a:p>
          <a:p>
            <a:pPr lvl="1"/>
            <a:r>
              <a:rPr lang="en-US" sz="2100" dirty="0" smtClean="0"/>
              <a:t>Synthesized mainly in the liver</a:t>
            </a:r>
            <a:endParaRPr lang="en-US" sz="2100" dirty="0"/>
          </a:p>
          <a:p>
            <a:pPr lvl="1"/>
            <a:r>
              <a:rPr lang="en-US" sz="2100" dirty="0" smtClean="0"/>
              <a:t>Major transporter of vitamin D and its metabolites</a:t>
            </a:r>
            <a:endParaRPr lang="en-US" sz="2100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500" dirty="0" smtClean="0"/>
              <a:t>VDBG is a polymorphic protein</a:t>
            </a:r>
          </a:p>
          <a:p>
            <a:pPr lvl="1"/>
            <a:r>
              <a:rPr lang="en-US" sz="2100" dirty="0" smtClean="0"/>
              <a:t>Three major haplotypes/isoforms</a:t>
            </a:r>
          </a:p>
          <a:p>
            <a:pPr lvl="1"/>
            <a:r>
              <a:rPr lang="en-US" sz="2100" dirty="0" smtClean="0"/>
              <a:t>Gc1f, Gc1s (E416D) and Gc2 (T420K)</a:t>
            </a:r>
          </a:p>
          <a:p>
            <a:pPr marL="457200" lvl="1" indent="0">
              <a:buNone/>
            </a:pPr>
            <a:endParaRPr lang="en-US" sz="1100" dirty="0" smtClean="0"/>
          </a:p>
          <a:p>
            <a:pPr marL="0" indent="0">
              <a:buNone/>
            </a:pPr>
            <a:r>
              <a:rPr lang="en-US" sz="2500" dirty="0" smtClean="0"/>
              <a:t>Isoforms have different ethnic distributions</a:t>
            </a:r>
            <a:endParaRPr lang="en-US" sz="2500" dirty="0"/>
          </a:p>
          <a:p>
            <a:pPr lvl="1"/>
            <a:r>
              <a:rPr lang="en-US" sz="2100" dirty="0" smtClean="0"/>
              <a:t>Gc1f: predominant </a:t>
            </a:r>
            <a:r>
              <a:rPr lang="en-US" sz="2100" dirty="0"/>
              <a:t>in those of African descent</a:t>
            </a:r>
          </a:p>
          <a:p>
            <a:pPr lvl="1"/>
            <a:r>
              <a:rPr lang="en-US" sz="2100" dirty="0" smtClean="0"/>
              <a:t>Gc1s: most </a:t>
            </a:r>
            <a:r>
              <a:rPr lang="en-US" sz="2100" dirty="0"/>
              <a:t>abundant in those of European </a:t>
            </a:r>
            <a:r>
              <a:rPr lang="en-US" sz="2100" dirty="0" smtClean="0"/>
              <a:t>descent</a:t>
            </a:r>
          </a:p>
          <a:p>
            <a:pPr lvl="1"/>
            <a:r>
              <a:rPr lang="en-US" sz="2100" dirty="0" smtClean="0"/>
              <a:t>Gc2: similar frequencies in individuals of African</a:t>
            </a:r>
            <a:r>
              <a:rPr lang="en-US" sz="2100" smtClean="0"/>
              <a:t>, European, </a:t>
            </a:r>
            <a:r>
              <a:rPr lang="en-US" sz="2100" dirty="0" smtClean="0"/>
              <a:t>and Asian ancestry</a:t>
            </a:r>
            <a:endParaRPr lang="en-US" sz="2100" dirty="0"/>
          </a:p>
          <a:p>
            <a:pPr lvl="1"/>
            <a:r>
              <a:rPr lang="en-US" sz="2100" dirty="0" smtClean="0"/>
              <a:t>Isoforms also have differing affinity for vitamin D metabolites</a:t>
            </a:r>
            <a:endParaRPr lang="en-US" sz="2100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8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76196" y="1738126"/>
            <a:ext cx="7983710" cy="408453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500" dirty="0" smtClean="0"/>
              <a:t>Plasma Vitamin D concentration varies by ethnicity</a:t>
            </a:r>
          </a:p>
          <a:p>
            <a:pPr marL="0" indent="0">
              <a:buNone/>
            </a:pPr>
            <a:endParaRPr lang="en-US" sz="1032" dirty="0" smtClean="0"/>
          </a:p>
          <a:p>
            <a:pPr lvl="1">
              <a:lnSpc>
                <a:spcPct val="120000"/>
              </a:lnSpc>
            </a:pPr>
            <a:r>
              <a:rPr lang="en-US" sz="2100" dirty="0" smtClean="0"/>
              <a:t>Majority of African-Americans (81%) have lower than recommended plasma vitamin D concentrations, while most whites (72%) have an adequate concentration (NHANES)</a:t>
            </a:r>
          </a:p>
          <a:p>
            <a:pPr lvl="1">
              <a:lnSpc>
                <a:spcPct val="120000"/>
              </a:lnSpc>
            </a:pPr>
            <a:r>
              <a:rPr lang="en-US" sz="2100" dirty="0" smtClean="0"/>
              <a:t>However, evidence suggests African-Americans have better bone health than whites</a:t>
            </a:r>
          </a:p>
          <a:p>
            <a:pPr lvl="1">
              <a:lnSpc>
                <a:spcPct val="120000"/>
              </a:lnSpc>
            </a:pPr>
            <a:r>
              <a:rPr lang="en-US" sz="2100" dirty="0" smtClean="0"/>
              <a:t>And the association between vitamin D concentration and cardiovascular disease is weaker in African-Americans</a:t>
            </a:r>
          </a:p>
          <a:p>
            <a:pPr marL="457200" lvl="1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2500" dirty="0" smtClean="0"/>
              <a:t>Bioavailable vitamin D may be the same or higher in African-Americans</a:t>
            </a:r>
          </a:p>
          <a:p>
            <a:pPr marL="0" indent="0">
              <a:buNone/>
            </a:pPr>
            <a:endParaRPr lang="en-US" sz="1143" dirty="0" smtClean="0"/>
          </a:p>
          <a:p>
            <a:pPr lvl="1">
              <a:lnSpc>
                <a:spcPct val="120000"/>
              </a:lnSpc>
            </a:pPr>
            <a:r>
              <a:rPr lang="en-US" sz="2100" dirty="0" smtClean="0"/>
              <a:t>Recent study reported similar bioavailable vitamin D concentrations between blacks and whites</a:t>
            </a:r>
            <a:endParaRPr lang="en-US" sz="2100" dirty="0"/>
          </a:p>
          <a:p>
            <a:pPr lvl="1">
              <a:lnSpc>
                <a:spcPct val="120000"/>
              </a:lnSpc>
            </a:pPr>
            <a:r>
              <a:rPr lang="en-US" sz="2100" dirty="0" smtClean="0"/>
              <a:t>Monoclonal immunoassay used in that study indicated genotype influences protein concentration</a:t>
            </a:r>
            <a:r>
              <a:rPr lang="en-US" sz="2100" baseline="30000" dirty="0" smtClean="0"/>
              <a:t>1</a:t>
            </a:r>
            <a:endParaRPr lang="en-US" sz="2100" baseline="30000" dirty="0"/>
          </a:p>
          <a:p>
            <a:pPr lvl="1">
              <a:lnSpc>
                <a:spcPct val="120000"/>
              </a:lnSpc>
            </a:pPr>
            <a:r>
              <a:rPr lang="en-US" sz="2100" dirty="0" smtClean="0"/>
              <a:t>These results were contrary to those reported in other studies</a:t>
            </a:r>
            <a:r>
              <a:rPr lang="en-US" sz="2100" baseline="30000" dirty="0" smtClean="0"/>
              <a:t>2</a:t>
            </a:r>
            <a:endParaRPr lang="en-US" sz="2100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70309" y="5822661"/>
            <a:ext cx="4363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30000" dirty="0"/>
              <a:t>1</a:t>
            </a:r>
            <a:r>
              <a:rPr lang="en-US" sz="1400" dirty="0" smtClean="0"/>
              <a:t>Powe et al., NEJM 2013 20:1991-2000</a:t>
            </a:r>
          </a:p>
          <a:p>
            <a:r>
              <a:rPr lang="en-US" sz="1400" baseline="30000" dirty="0" smtClean="0"/>
              <a:t>2</a:t>
            </a:r>
            <a:r>
              <a:rPr lang="en-US" sz="1400" dirty="0" smtClean="0"/>
              <a:t>Lauridsen et al., </a:t>
            </a:r>
            <a:r>
              <a:rPr lang="en-US" sz="1400" dirty="0" err="1" smtClean="0"/>
              <a:t>Clin</a:t>
            </a:r>
            <a:r>
              <a:rPr lang="en-US" sz="1400" dirty="0" smtClean="0"/>
              <a:t> </a:t>
            </a:r>
            <a:r>
              <a:rPr lang="en-US" sz="1400" dirty="0" err="1" smtClean="0"/>
              <a:t>Chem</a:t>
            </a:r>
            <a:r>
              <a:rPr lang="en-US" sz="1400" dirty="0" smtClean="0"/>
              <a:t> 2001, 47:753-756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4771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Experimental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5182" y="1738126"/>
            <a:ext cx="8171488" cy="379418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 smtClean="0"/>
              <a:t>To determine if trypsin digestion coupled with LC-MS/MS would provide isoform-independent concentrations of VDBG as well as reveal a genotypic bias in immunoassay measurements of VDBG.</a:t>
            </a:r>
          </a:p>
          <a:p>
            <a:pPr marL="0" indent="0">
              <a:buNone/>
            </a:pPr>
            <a:endParaRPr lang="en-US" sz="1000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1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3503" y="1515290"/>
            <a:ext cx="5119989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Empirical peptide selection process</a:t>
            </a:r>
          </a:p>
          <a:p>
            <a:pPr marL="0" indent="0">
              <a:buNone/>
            </a:pPr>
            <a:endParaRPr lang="en-US" sz="1000" dirty="0" smtClean="0"/>
          </a:p>
          <a:p>
            <a:pPr lvl="1"/>
            <a:r>
              <a:rPr lang="en-US" sz="2000" dirty="0"/>
              <a:t>Tryptic peptide isolation lists were generated </a:t>
            </a:r>
            <a:r>
              <a:rPr lang="en-US" sz="2000" i="1" dirty="0"/>
              <a:t>in </a:t>
            </a:r>
            <a:r>
              <a:rPr lang="en-US" sz="2000" i="1" dirty="0" smtClean="0"/>
              <a:t>silico</a:t>
            </a:r>
            <a:r>
              <a:rPr lang="en-US" sz="2000" dirty="0" smtClean="0"/>
              <a:t> using VDBG isoform FASTA sequences imported into Skyline</a:t>
            </a:r>
          </a:p>
          <a:p>
            <a:pPr marL="457200" lvl="1" indent="0">
              <a:buNone/>
            </a:pPr>
            <a:endParaRPr lang="en-US" sz="1100" dirty="0"/>
          </a:p>
          <a:p>
            <a:pPr lvl="1"/>
            <a:r>
              <a:rPr lang="en-US" sz="2000" dirty="0" smtClean="0"/>
              <a:t>Peptides </a:t>
            </a:r>
            <a:r>
              <a:rPr lang="en-US" sz="2000" dirty="0"/>
              <a:t>were </a:t>
            </a:r>
            <a:r>
              <a:rPr lang="en-US" sz="2000" dirty="0" smtClean="0"/>
              <a:t>selected </a:t>
            </a:r>
            <a:r>
              <a:rPr lang="en-US" sz="2000" dirty="0"/>
              <a:t>by analysis of </a:t>
            </a:r>
            <a:r>
              <a:rPr lang="en-US" sz="2000" dirty="0" err="1" smtClean="0"/>
              <a:t>proteolyzed</a:t>
            </a:r>
            <a:r>
              <a:rPr lang="en-US" sz="2000" dirty="0" smtClean="0"/>
              <a:t> </a:t>
            </a:r>
            <a:r>
              <a:rPr lang="en-US" sz="2000" dirty="0"/>
              <a:t>pure recombinant VDBG and human </a:t>
            </a:r>
            <a:r>
              <a:rPr lang="en-US" sz="2000" dirty="0" smtClean="0"/>
              <a:t>plasma </a:t>
            </a:r>
            <a:r>
              <a:rPr lang="en-US" sz="2000" dirty="0"/>
              <a:t>using parallel reaction monitoring </a:t>
            </a:r>
            <a:r>
              <a:rPr lang="en-US" sz="2000" dirty="0" smtClean="0"/>
              <a:t>(PRM)-MS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625441" y="1301408"/>
            <a:ext cx="2706624" cy="4783697"/>
            <a:chOff x="5625441" y="1164672"/>
            <a:chExt cx="2706624" cy="478369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625442" y="1164672"/>
              <a:ext cx="2696365" cy="394501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7" name="Rectangle 6"/>
            <p:cNvSpPr/>
            <p:nvPr/>
          </p:nvSpPr>
          <p:spPr>
            <a:xfrm>
              <a:off x="5625441" y="5117372"/>
              <a:ext cx="2706624" cy="83099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1200" b="1" dirty="0" smtClean="0">
                  <a:solidFill>
                    <a:srgbClr val="B11F24"/>
                  </a:solidFill>
                </a:rPr>
                <a:t>Figure </a:t>
              </a:r>
              <a:r>
                <a:rPr lang="en-US" sz="1200" b="1" dirty="0">
                  <a:solidFill>
                    <a:srgbClr val="B11F24"/>
                  </a:solidFill>
                </a:rPr>
                <a:t>1</a:t>
              </a:r>
              <a:r>
                <a:rPr lang="en-US" sz="1200" b="1" dirty="0" smtClean="0">
                  <a:solidFill>
                    <a:srgbClr val="B11F24"/>
                  </a:solidFill>
                </a:rPr>
                <a:t>. </a:t>
              </a:r>
              <a:r>
                <a:rPr lang="en-US" sz="1200" dirty="0" smtClean="0"/>
                <a:t>Peptides </a:t>
              </a:r>
              <a:r>
                <a:rPr lang="en-US" sz="1200" dirty="0"/>
                <a:t>were excluded in a stepwise fashion to identify </a:t>
              </a:r>
              <a:r>
                <a:rPr lang="en-US" sz="1200" dirty="0" smtClean="0"/>
                <a:t>a final </a:t>
              </a:r>
              <a:r>
                <a:rPr lang="en-US" sz="1200" dirty="0"/>
                <a:t>list of peptides to be synthesized as stable </a:t>
              </a:r>
              <a:r>
                <a:rPr lang="en-US" sz="1200" dirty="0" smtClean="0"/>
                <a:t>isotope–labeled peptides.</a:t>
              </a:r>
              <a:endParaRPr lang="en-US" sz="1200" b="1" dirty="0" smtClean="0">
                <a:solidFill>
                  <a:srgbClr val="B11F2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771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76015" y="1738126"/>
            <a:ext cx="4725823" cy="37941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dirty="0" smtClean="0"/>
              <a:t>Time course analysis of digestion</a:t>
            </a:r>
          </a:p>
          <a:p>
            <a:pPr lvl="1"/>
            <a:r>
              <a:rPr lang="en-US" sz="1900" dirty="0" smtClean="0"/>
              <a:t>Pooled human serum measured in triplicate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pPr lvl="1"/>
            <a:r>
              <a:rPr lang="en-US" sz="1900" dirty="0" smtClean="0"/>
              <a:t>Optimal digestion time was determined to be 30 minutes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pPr lvl="1"/>
            <a:r>
              <a:rPr lang="en-US" sz="1900" dirty="0" smtClean="0"/>
              <a:t>Internal standard (IS) peptide addition after digestion introduced negative bias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pPr lvl="1"/>
            <a:r>
              <a:rPr lang="en-US" sz="1900" dirty="0" smtClean="0"/>
              <a:t>Bias was overcome by the addition of the IS peptides prior to digestion</a:t>
            </a:r>
          </a:p>
          <a:p>
            <a:pPr lvl="1"/>
            <a:endParaRPr lang="en-US" sz="19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127301" y="1207802"/>
            <a:ext cx="3805067" cy="4935661"/>
            <a:chOff x="5016203" y="1515458"/>
            <a:chExt cx="3805067" cy="493566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016203" y="1515458"/>
              <a:ext cx="3805067" cy="335790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6" name="Rectangle 5"/>
            <p:cNvSpPr/>
            <p:nvPr/>
          </p:nvSpPr>
          <p:spPr>
            <a:xfrm>
              <a:off x="5016203" y="4881459"/>
              <a:ext cx="3805067" cy="156966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US" sz="1200" b="1" dirty="0" smtClean="0">
                  <a:solidFill>
                    <a:srgbClr val="B11F24"/>
                  </a:solidFill>
                </a:rPr>
                <a:t>Figure </a:t>
              </a:r>
              <a:r>
                <a:rPr lang="en-US" sz="1200" b="1" dirty="0">
                  <a:solidFill>
                    <a:srgbClr val="B11F24"/>
                  </a:solidFill>
                </a:rPr>
                <a:t>2</a:t>
              </a:r>
              <a:r>
                <a:rPr lang="en-US" sz="1200" b="1" dirty="0" smtClean="0">
                  <a:solidFill>
                    <a:srgbClr val="B11F24"/>
                  </a:solidFill>
                </a:rPr>
                <a:t>. </a:t>
              </a:r>
              <a:r>
                <a:rPr lang="en-US" sz="1200" dirty="0" smtClean="0"/>
                <a:t>(</a:t>
              </a:r>
              <a:r>
                <a:rPr lang="en-US" sz="1200" b="1" dirty="0"/>
                <a:t>A</a:t>
              </a:r>
              <a:r>
                <a:rPr lang="en-US" sz="1200" dirty="0"/>
                <a:t>) Peak areas of the endogenous peptides. (</a:t>
              </a:r>
              <a:r>
                <a:rPr lang="en-US" sz="1200" b="1" dirty="0"/>
                <a:t>B</a:t>
              </a:r>
              <a:r>
                <a:rPr lang="en-US" sz="1200" dirty="0"/>
                <a:t>) Peak areas of the </a:t>
              </a:r>
              <a:r>
                <a:rPr lang="en-US" sz="1200" dirty="0" smtClean="0"/>
                <a:t>internal standard </a:t>
              </a:r>
              <a:r>
                <a:rPr lang="en-US" sz="1200" dirty="0"/>
                <a:t>peptides spiked before digestion. (</a:t>
              </a:r>
              <a:r>
                <a:rPr lang="en-US" sz="1200" b="1" dirty="0"/>
                <a:t>C</a:t>
              </a:r>
              <a:r>
                <a:rPr lang="en-US" sz="1200" dirty="0"/>
                <a:t>) Peak area ratios of the endogenous peptides. (</a:t>
              </a:r>
              <a:r>
                <a:rPr lang="en-US" sz="1200" b="1" dirty="0" smtClean="0"/>
                <a:t>D</a:t>
              </a:r>
              <a:r>
                <a:rPr lang="en-US" sz="1200" dirty="0" smtClean="0"/>
                <a:t>) Average </a:t>
              </a:r>
              <a:r>
                <a:rPr lang="en-US" sz="1200" dirty="0"/>
                <a:t>peak area ratio for peptides VLEPTLK and ELPEHTVK, </a:t>
              </a:r>
              <a:r>
                <a:rPr lang="en-US" sz="1200" dirty="0" smtClean="0"/>
                <a:t>(</a:t>
              </a:r>
              <a:r>
                <a:rPr lang="en-US" sz="1200" i="1" dirty="0"/>
                <a:t>Red</a:t>
              </a:r>
              <a:r>
                <a:rPr lang="en-US" sz="1200" dirty="0"/>
                <a:t>) VLEPTLK. (</a:t>
              </a:r>
              <a:r>
                <a:rPr lang="en-US" sz="1200" i="1" dirty="0"/>
                <a:t>Orange</a:t>
              </a:r>
              <a:r>
                <a:rPr lang="en-US" sz="1200" dirty="0"/>
                <a:t>) ELPEHTVK. (</a:t>
              </a:r>
              <a:r>
                <a:rPr lang="en-US" sz="1200" i="1" dirty="0" smtClean="0"/>
                <a:t>Yellow</a:t>
              </a:r>
              <a:r>
                <a:rPr lang="en-US" sz="1200" dirty="0" smtClean="0"/>
                <a:t>) THLPEVFLSK</a:t>
              </a:r>
              <a:r>
                <a:rPr lang="en-US" sz="1200" dirty="0"/>
                <a:t>. (</a:t>
              </a:r>
              <a:r>
                <a:rPr lang="en-US" sz="1200" i="1" dirty="0"/>
                <a:t>Green</a:t>
              </a:r>
              <a:r>
                <a:rPr lang="en-US" sz="1200" dirty="0"/>
                <a:t>) LPEATPTELAK. (</a:t>
              </a:r>
              <a:r>
                <a:rPr lang="en-US" sz="1200" i="1" dirty="0"/>
                <a:t>Blue</a:t>
              </a:r>
              <a:r>
                <a:rPr lang="en-US" sz="1200" dirty="0"/>
                <a:t>) LPDATPTELAK. (</a:t>
              </a:r>
              <a:r>
                <a:rPr lang="en-US" sz="1200" i="1" dirty="0"/>
                <a:t>Purple</a:t>
              </a:r>
              <a:r>
                <a:rPr lang="en-US" sz="1200" dirty="0"/>
                <a:t>) LPDATPK</a:t>
              </a:r>
              <a:r>
                <a:rPr lang="en-US" sz="1200" dirty="0" smtClean="0"/>
                <a:t>.</a:t>
              </a:r>
              <a:endParaRPr lang="en-US" sz="1200" b="1" dirty="0" smtClean="0">
                <a:solidFill>
                  <a:srgbClr val="B11F2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771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44868" y="1737099"/>
            <a:ext cx="7793356" cy="37941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500" dirty="0" smtClean="0"/>
              <a:t>Method validation using recently proposed criteria</a:t>
            </a:r>
            <a:r>
              <a:rPr lang="en-US" sz="2500" baseline="30000" dirty="0" smtClean="0"/>
              <a:t>1</a:t>
            </a:r>
          </a:p>
          <a:p>
            <a:pPr marL="0" indent="0">
              <a:buNone/>
            </a:pPr>
            <a:endParaRPr lang="en-US" sz="1100" baseline="30000" dirty="0" smtClean="0"/>
          </a:p>
          <a:p>
            <a:pPr lvl="1"/>
            <a:r>
              <a:rPr lang="en-US" sz="2100" dirty="0" smtClean="0"/>
              <a:t>A significant majority of pre-clinical biomarker assays are not reproducible</a:t>
            </a:r>
          </a:p>
          <a:p>
            <a:pPr marL="457200" lvl="1" indent="0">
              <a:buNone/>
            </a:pPr>
            <a:endParaRPr lang="en-US" sz="1100" dirty="0" smtClean="0"/>
          </a:p>
          <a:p>
            <a:pPr lvl="1"/>
            <a:r>
              <a:rPr lang="en-US" sz="2100" dirty="0" smtClean="0"/>
              <a:t>The fundamental characteristics of a reliable assay:</a:t>
            </a:r>
          </a:p>
          <a:p>
            <a:pPr lvl="2"/>
            <a:r>
              <a:rPr lang="en-US" sz="2100" dirty="0" smtClean="0"/>
              <a:t>Imprecision</a:t>
            </a:r>
          </a:p>
          <a:p>
            <a:pPr lvl="2"/>
            <a:r>
              <a:rPr lang="en-US" sz="2100" dirty="0" smtClean="0"/>
              <a:t>Linearity</a:t>
            </a:r>
          </a:p>
          <a:p>
            <a:pPr lvl="2"/>
            <a:r>
              <a:rPr lang="en-US" sz="2100" dirty="0" smtClean="0"/>
              <a:t>Specificity</a:t>
            </a:r>
          </a:p>
          <a:p>
            <a:pPr lvl="2"/>
            <a:r>
              <a:rPr lang="en-US" sz="2100" dirty="0" smtClean="0"/>
              <a:t>Stability</a:t>
            </a:r>
          </a:p>
          <a:p>
            <a:pPr marL="914400" lvl="2" indent="0">
              <a:buNone/>
            </a:pPr>
            <a:endParaRPr lang="en-US" sz="1100" dirty="0" smtClean="0"/>
          </a:p>
          <a:p>
            <a:pPr lvl="1"/>
            <a:r>
              <a:rPr lang="en-US" sz="2100" dirty="0" smtClean="0"/>
              <a:t>These parameters can be assessed using relatively low number of injections </a:t>
            </a:r>
          </a:p>
          <a:p>
            <a:pPr marL="457200" lvl="1" indent="0"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49196" y="6021078"/>
            <a:ext cx="42634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aseline="30000" dirty="0" smtClean="0"/>
              <a:t>1</a:t>
            </a:r>
            <a:r>
              <a:rPr lang="en-US" sz="1400" dirty="0" smtClean="0"/>
              <a:t>Grant </a:t>
            </a:r>
            <a:r>
              <a:rPr lang="en-US" sz="1400" smtClean="0"/>
              <a:t>and </a:t>
            </a:r>
            <a:r>
              <a:rPr lang="en-US" sz="1400" smtClean="0"/>
              <a:t>Hoofnagle, </a:t>
            </a:r>
            <a:r>
              <a:rPr lang="en-US" sz="1400" dirty="0" err="1" smtClean="0"/>
              <a:t>Clin</a:t>
            </a:r>
            <a:r>
              <a:rPr lang="en-US" sz="1400" dirty="0" smtClean="0"/>
              <a:t> </a:t>
            </a:r>
            <a:r>
              <a:rPr lang="en-US" sz="1400" dirty="0" err="1" smtClean="0"/>
              <a:t>Chem</a:t>
            </a:r>
            <a:r>
              <a:rPr lang="en-US" sz="1400" dirty="0" smtClean="0"/>
              <a:t> 2014; 60:941-944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4180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03434" y="1738126"/>
            <a:ext cx="8198777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 smtClean="0"/>
              <a:t>Study population</a:t>
            </a:r>
          </a:p>
          <a:p>
            <a:pPr lvl="1"/>
            <a:r>
              <a:rPr lang="en-US" sz="2100" dirty="0" smtClean="0"/>
              <a:t>Atherosclerosis Risk in Communities study (ARIC)</a:t>
            </a:r>
          </a:p>
          <a:p>
            <a:pPr lvl="1"/>
            <a:r>
              <a:rPr lang="en-US" sz="2100" dirty="0" smtClean="0"/>
              <a:t>Serum samples from 200 study participants</a:t>
            </a:r>
          </a:p>
          <a:p>
            <a:pPr lvl="1"/>
            <a:r>
              <a:rPr lang="en-US" sz="2100" dirty="0" smtClean="0"/>
              <a:t>Two samples collected 4 to 8 weeks apart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sz="2500" dirty="0" smtClean="0"/>
              <a:t>Genotyping to confirm polymorphisms</a:t>
            </a:r>
            <a:endParaRPr lang="en-US" sz="2500" dirty="0"/>
          </a:p>
          <a:p>
            <a:pPr lvl="1"/>
            <a:r>
              <a:rPr lang="en-US" sz="2100" dirty="0" smtClean="0"/>
              <a:t>Single nucleotide polymorphisms (SNP) on chromosome 4 of GC gene (rs7041 and rs4588)</a:t>
            </a:r>
            <a:endParaRPr lang="en-US" sz="2100" dirty="0"/>
          </a:p>
          <a:p>
            <a:pPr lvl="1"/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1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1900</TotalTime>
  <Words>984</Words>
  <Application>Microsoft Office PowerPoint</Application>
  <PresentationFormat>On-screen Show (4:3)</PresentationFormat>
  <Paragraphs>152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ＭＳ Ｐゴシック</vt:lpstr>
      <vt:lpstr>ＭＳ Ｐゴシック</vt:lpstr>
      <vt:lpstr>Arial</vt:lpstr>
      <vt:lpstr>Calibri</vt:lpstr>
      <vt:lpstr>Courier New</vt:lpstr>
      <vt:lpstr>Times New Roman</vt:lpstr>
      <vt:lpstr>Office Theme</vt:lpstr>
      <vt:lpstr>PowerPoint Presentation</vt:lpstr>
      <vt:lpstr>Introduction</vt:lpstr>
      <vt:lpstr>Introduction</vt:lpstr>
      <vt:lpstr>Introduction</vt:lpstr>
      <vt:lpstr>Experimental Objective</vt:lpstr>
      <vt:lpstr>Materials and Methods</vt:lpstr>
      <vt:lpstr>Materials and Methods</vt:lpstr>
      <vt:lpstr>Materials and Methods</vt:lpstr>
      <vt:lpstr>Materials and Methods</vt:lpstr>
      <vt:lpstr>Results</vt:lpstr>
      <vt:lpstr>Results</vt:lpstr>
      <vt:lpstr>Results</vt:lpstr>
      <vt:lpstr>Results</vt:lpstr>
      <vt:lpstr>Results</vt:lpstr>
      <vt:lpstr>Questions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Statistics and Quality Control</dc:title>
  <dc:creator>Christine Page</dc:creator>
  <cp:lastModifiedBy>Alina Foo</cp:lastModifiedBy>
  <cp:revision>120</cp:revision>
  <dcterms:created xsi:type="dcterms:W3CDTF">2015-12-29T18:31:38Z</dcterms:created>
  <dcterms:modified xsi:type="dcterms:W3CDTF">2015-12-31T18:49:56Z</dcterms:modified>
</cp:coreProperties>
</file>