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70" r:id="rId3"/>
    <p:sldId id="257" r:id="rId4"/>
    <p:sldId id="271" r:id="rId5"/>
    <p:sldId id="272" r:id="rId6"/>
    <p:sldId id="265" r:id="rId7"/>
    <p:sldId id="266" r:id="rId8"/>
    <p:sldId id="273" r:id="rId9"/>
    <p:sldId id="258" r:id="rId10"/>
    <p:sldId id="276" r:id="rId11"/>
    <p:sldId id="263" r:id="rId12"/>
    <p:sldId id="268" r:id="rId13"/>
    <p:sldId id="279" r:id="rId14"/>
    <p:sldId id="275" r:id="rId15"/>
    <p:sldId id="278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725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3/25/16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3/25/16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twitter.com/Clin_Chem_AACC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https://www.facebook.com/ClinicalChemistry" TargetMode="External"/><Relationship Id="rId8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youtube.com/user/ClinicalChemistry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 smtClean="0">
                <a:solidFill>
                  <a:srgbClr val="B11F24"/>
                </a:solidFill>
              </a:rPr>
              <a:t>Journal Club</a:t>
            </a:r>
            <a:endParaRPr lang="en-US" sz="5400" b="0" dirty="0">
              <a:solidFill>
                <a:srgbClr val="B11F24"/>
              </a:solidFill>
            </a:endParaRP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 smtClean="0"/>
              <a:t>Slide headline goes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Slide text goes here.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732559"/>
            <a:ext cx="637558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 smtClean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 smtClean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Download the free </a:t>
            </a:r>
            <a:r>
              <a:rPr lang="en-US" sz="2400" i="1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app </a:t>
            </a: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on iTunes for additional content!</a:t>
            </a: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US" sz="4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9600" b="1">
                <a:latin typeface="Arial" pitchFamily="34" charset="0"/>
                <a:cs typeface="Arial" pitchFamily="34" charset="0"/>
              </a:rPr>
              <a:t>Plasma Branched-Chain Amino Acids and Incident Cardiovascular Disease in the PREDIMED </a:t>
            </a:r>
            <a:r>
              <a:rPr lang="en-US" sz="9600" b="1" smtClean="0">
                <a:latin typeface="Arial" pitchFamily="34" charset="0"/>
                <a:cs typeface="Arial" pitchFamily="34" charset="0"/>
              </a:rPr>
              <a:t>Trial</a:t>
            </a:r>
          </a:p>
          <a:p>
            <a:pPr marL="0" indent="0">
              <a:buFont typeface="Arial" charset="0"/>
              <a:buNone/>
              <a:defRPr/>
            </a:pPr>
            <a:endParaRPr lang="en-US" sz="7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7200" smtClean="0">
                <a:latin typeface="Arial" pitchFamily="34" charset="0"/>
                <a:cs typeface="Arial" pitchFamily="34" charset="0"/>
              </a:rPr>
              <a:t>M. Ruiz-Canela</a:t>
            </a:r>
            <a:r>
              <a:rPr lang="en-US" sz="7200">
                <a:latin typeface="Arial" pitchFamily="34" charset="0"/>
                <a:cs typeface="Arial" pitchFamily="34" charset="0"/>
              </a:rPr>
              <a:t>, </a:t>
            </a:r>
            <a:r>
              <a:rPr lang="en-US" sz="7200" smtClean="0">
                <a:latin typeface="Arial" pitchFamily="34" charset="0"/>
                <a:cs typeface="Arial" pitchFamily="34" charset="0"/>
              </a:rPr>
              <a:t>E. </a:t>
            </a:r>
            <a:r>
              <a:rPr lang="en-US" sz="7200">
                <a:latin typeface="Arial" pitchFamily="34" charset="0"/>
                <a:cs typeface="Arial" pitchFamily="34" charset="0"/>
              </a:rPr>
              <a:t>Toledo, </a:t>
            </a:r>
            <a:r>
              <a:rPr lang="en-US" sz="7200" smtClean="0">
                <a:latin typeface="Arial" pitchFamily="34" charset="0"/>
                <a:cs typeface="Arial" pitchFamily="34" charset="0"/>
              </a:rPr>
              <a:t>C.B</a:t>
            </a:r>
            <a:r>
              <a:rPr lang="en-US" sz="7200">
                <a:latin typeface="Arial" pitchFamily="34" charset="0"/>
                <a:cs typeface="Arial" pitchFamily="34" charset="0"/>
              </a:rPr>
              <a:t>. Clish, </a:t>
            </a:r>
            <a:r>
              <a:rPr lang="en-US" sz="720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7200">
                <a:latin typeface="Arial" pitchFamily="34" charset="0"/>
                <a:cs typeface="Arial" pitchFamily="34" charset="0"/>
              </a:rPr>
              <a:t>Hruby,  </a:t>
            </a:r>
            <a:r>
              <a:rPr lang="en-US" sz="7200" smtClean="0">
                <a:latin typeface="Arial" pitchFamily="34" charset="0"/>
                <a:cs typeface="Arial" pitchFamily="34" charset="0"/>
              </a:rPr>
              <a:t> L. </a:t>
            </a:r>
            <a:r>
              <a:rPr lang="en-US" sz="7200">
                <a:latin typeface="Arial" pitchFamily="34" charset="0"/>
                <a:cs typeface="Arial" pitchFamily="34" charset="0"/>
              </a:rPr>
              <a:t>Liang, </a:t>
            </a:r>
            <a:r>
              <a:rPr lang="en-US" sz="7200" smtClean="0">
                <a:latin typeface="Arial" pitchFamily="34" charset="0"/>
                <a:cs typeface="Arial" pitchFamily="34" charset="0"/>
              </a:rPr>
              <a:t>J. </a:t>
            </a:r>
            <a:r>
              <a:rPr lang="en-US" sz="7200">
                <a:latin typeface="Arial" pitchFamily="34" charset="0"/>
                <a:cs typeface="Arial" pitchFamily="34" charset="0"/>
              </a:rPr>
              <a:t>Salas-Salvadó, </a:t>
            </a:r>
            <a:r>
              <a:rPr lang="en-US" sz="720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7200">
                <a:latin typeface="Arial" pitchFamily="34" charset="0"/>
                <a:cs typeface="Arial" pitchFamily="34" charset="0"/>
              </a:rPr>
              <a:t>Razquin, </a:t>
            </a:r>
            <a:r>
              <a:rPr lang="en-US" sz="720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sz="7200">
                <a:latin typeface="Arial" pitchFamily="34" charset="0"/>
                <a:cs typeface="Arial" pitchFamily="34" charset="0"/>
              </a:rPr>
              <a:t>Corella, </a:t>
            </a:r>
            <a:r>
              <a:rPr lang="en-US" sz="7200" smtClean="0">
                <a:latin typeface="Arial" pitchFamily="34" charset="0"/>
                <a:cs typeface="Arial" pitchFamily="34" charset="0"/>
              </a:rPr>
              <a:t>R. </a:t>
            </a:r>
            <a:r>
              <a:rPr lang="en-US" sz="7200">
                <a:latin typeface="Arial" pitchFamily="34" charset="0"/>
                <a:cs typeface="Arial" pitchFamily="34" charset="0"/>
              </a:rPr>
              <a:t>Estruch, </a:t>
            </a:r>
            <a:r>
              <a:rPr lang="en-US" sz="7200" smtClean="0">
                <a:latin typeface="Arial" pitchFamily="34" charset="0"/>
                <a:cs typeface="Arial" pitchFamily="34" charset="0"/>
              </a:rPr>
              <a:t>E. </a:t>
            </a:r>
            <a:r>
              <a:rPr lang="en-US" sz="7200">
                <a:latin typeface="Arial" pitchFamily="34" charset="0"/>
                <a:cs typeface="Arial" pitchFamily="34" charset="0"/>
              </a:rPr>
              <a:t>Ros, </a:t>
            </a:r>
            <a:r>
              <a:rPr lang="en-US" sz="7200" smtClean="0">
                <a:latin typeface="Arial" pitchFamily="34" charset="0"/>
                <a:cs typeface="Arial" pitchFamily="34" charset="0"/>
              </a:rPr>
              <a:t>M. </a:t>
            </a:r>
            <a:r>
              <a:rPr lang="en-US" sz="7200">
                <a:latin typeface="Arial" pitchFamily="34" charset="0"/>
                <a:cs typeface="Arial" pitchFamily="34" charset="0"/>
              </a:rPr>
              <a:t>Fitó, </a:t>
            </a:r>
            <a:r>
              <a:rPr lang="en-US" sz="7200" smtClean="0">
                <a:latin typeface="Arial" pitchFamily="34" charset="0"/>
                <a:cs typeface="Arial" pitchFamily="34" charset="0"/>
              </a:rPr>
              <a:t>E. </a:t>
            </a:r>
            <a:r>
              <a:rPr lang="en-US" sz="7200">
                <a:latin typeface="Arial" pitchFamily="34" charset="0"/>
                <a:cs typeface="Arial" pitchFamily="34" charset="0"/>
              </a:rPr>
              <a:t>Gómez-Gracia</a:t>
            </a:r>
            <a:r>
              <a:rPr lang="en-US" sz="7200" smtClean="0">
                <a:latin typeface="Arial" pitchFamily="34" charset="0"/>
                <a:cs typeface="Arial" pitchFamily="34" charset="0"/>
              </a:rPr>
              <a:t>,      F. </a:t>
            </a:r>
            <a:r>
              <a:rPr lang="en-US" sz="7200">
                <a:latin typeface="Arial" pitchFamily="34" charset="0"/>
                <a:cs typeface="Arial" pitchFamily="34" charset="0"/>
              </a:rPr>
              <a:t>Arós, </a:t>
            </a:r>
            <a:r>
              <a:rPr lang="en-US" sz="7200" smtClean="0">
                <a:latin typeface="Arial" pitchFamily="34" charset="0"/>
                <a:cs typeface="Arial" pitchFamily="34" charset="0"/>
              </a:rPr>
              <a:t>M. </a:t>
            </a:r>
            <a:r>
              <a:rPr lang="en-US" sz="7200">
                <a:latin typeface="Arial" pitchFamily="34" charset="0"/>
                <a:cs typeface="Arial" pitchFamily="34" charset="0"/>
              </a:rPr>
              <a:t>Fiol, </a:t>
            </a:r>
            <a:r>
              <a:rPr lang="en-US" sz="7200" smtClean="0">
                <a:latin typeface="Arial" pitchFamily="34" charset="0"/>
                <a:cs typeface="Arial" pitchFamily="34" charset="0"/>
              </a:rPr>
              <a:t>J. </a:t>
            </a:r>
            <a:r>
              <a:rPr lang="en-US" sz="7200">
                <a:latin typeface="Arial" pitchFamily="34" charset="0"/>
                <a:cs typeface="Arial" pitchFamily="34" charset="0"/>
              </a:rPr>
              <a:t>Lapetra, </a:t>
            </a:r>
            <a:r>
              <a:rPr lang="en-US" sz="7200" smtClean="0">
                <a:latin typeface="Arial" pitchFamily="34" charset="0"/>
                <a:cs typeface="Arial" pitchFamily="34" charset="0"/>
              </a:rPr>
              <a:t>L. </a:t>
            </a:r>
            <a:r>
              <a:rPr lang="en-US" sz="7200">
                <a:latin typeface="Arial" pitchFamily="34" charset="0"/>
                <a:cs typeface="Arial" pitchFamily="34" charset="0"/>
              </a:rPr>
              <a:t>Serra-Majem, </a:t>
            </a:r>
            <a:r>
              <a:rPr lang="en-US" sz="7200" smtClean="0">
                <a:latin typeface="Arial" pitchFamily="34" charset="0"/>
                <a:cs typeface="Arial" pitchFamily="34" charset="0"/>
              </a:rPr>
              <a:t>    M.A</a:t>
            </a:r>
            <a:r>
              <a:rPr lang="en-US" sz="7200">
                <a:latin typeface="Arial" pitchFamily="34" charset="0"/>
                <a:cs typeface="Arial" pitchFamily="34" charset="0"/>
              </a:rPr>
              <a:t>. Martínez-González, and </a:t>
            </a:r>
            <a:r>
              <a:rPr lang="en-US" sz="7200" smtClean="0">
                <a:latin typeface="Arial" pitchFamily="34" charset="0"/>
                <a:cs typeface="Arial" pitchFamily="34" charset="0"/>
              </a:rPr>
              <a:t>F.B</a:t>
            </a:r>
            <a:r>
              <a:rPr lang="en-US" sz="7200">
                <a:latin typeface="Arial" pitchFamily="34" charset="0"/>
                <a:cs typeface="Arial" pitchFamily="34" charset="0"/>
              </a:rPr>
              <a:t>. Hu</a:t>
            </a:r>
            <a:endParaRPr lang="en-US" sz="6800" b="1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400" b="1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400" b="1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6800" b="1" smtClean="0">
                <a:latin typeface="Arial" pitchFamily="34" charset="0"/>
                <a:cs typeface="Arial" pitchFamily="34" charset="0"/>
              </a:rPr>
              <a:t>April </a:t>
            </a:r>
            <a:r>
              <a:rPr lang="en-US" sz="68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en-US" sz="6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4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6400" smtClean="0">
                <a:latin typeface="Arial" pitchFamily="34" charset="0"/>
                <a:cs typeface="Arial" pitchFamily="34" charset="0"/>
              </a:rPr>
              <a:t>www.clinchem.org/content/62/4/582.full</a:t>
            </a:r>
            <a:endParaRPr lang="en-US" sz="6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9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200" dirty="0" smtClean="0">
                <a:latin typeface="Arial" pitchFamily="34" charset="0"/>
                <a:cs typeface="Arial" pitchFamily="34" charset="0"/>
              </a:rPr>
              <a:t>© Copyright 2016 by the American Association for Clinical Chemistry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96275" y="1971072"/>
            <a:ext cx="3491106" cy="47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69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3" y="1133326"/>
            <a:ext cx="8752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/>
              <a:t>Incident</a:t>
            </a:r>
            <a:r>
              <a:rPr lang="es-ES_tradnl" sz="2000" b="1" dirty="0"/>
              <a:t> </a:t>
            </a:r>
            <a:r>
              <a:rPr lang="es-ES_tradnl" sz="2000" b="1" dirty="0" err="1"/>
              <a:t>composite</a:t>
            </a:r>
            <a:r>
              <a:rPr lang="es-ES_tradnl" sz="2000" b="1" dirty="0"/>
              <a:t> CVD </a:t>
            </a:r>
            <a:r>
              <a:rPr lang="es-ES_tradnl" sz="2000" b="1" dirty="0" err="1" smtClean="0"/>
              <a:t>by</a:t>
            </a:r>
            <a:r>
              <a:rPr lang="es-ES_tradnl" sz="2000" b="1" dirty="0" smtClean="0"/>
              <a:t> </a:t>
            </a:r>
            <a:r>
              <a:rPr lang="es-ES_tradnl" sz="2000" b="1" dirty="0" err="1"/>
              <a:t>baseline</a:t>
            </a:r>
            <a:r>
              <a:rPr lang="es-ES_tradnl" sz="2000" b="1" dirty="0"/>
              <a:t> plasma BCAA </a:t>
            </a:r>
            <a:r>
              <a:rPr lang="es-ES_tradnl" sz="2000" b="1" dirty="0" err="1" smtClean="0"/>
              <a:t>score</a:t>
            </a:r>
            <a:r>
              <a:rPr lang="es-ES_tradnl" sz="2000" b="1" baseline="30000" dirty="0" err="1" smtClean="0"/>
              <a:t>a</a:t>
            </a:r>
            <a:endParaRPr lang="en-US" sz="2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3429" y="5832130"/>
            <a:ext cx="4880554" cy="8925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rgbClr val="B11F24"/>
                </a:solidFill>
              </a:rPr>
              <a:t>Table </a:t>
            </a:r>
            <a:r>
              <a:rPr lang="en-US" sz="1300" b="1" dirty="0">
                <a:solidFill>
                  <a:srgbClr val="B11F24"/>
                </a:solidFill>
              </a:rPr>
              <a:t>2</a:t>
            </a:r>
            <a:r>
              <a:rPr lang="en-US" sz="1300" dirty="0" smtClean="0">
                <a:solidFill>
                  <a:srgbClr val="B11F24"/>
                </a:solidFill>
              </a:rPr>
              <a:t>.</a:t>
            </a:r>
            <a:r>
              <a:rPr lang="es-ES_tradnl" sz="1300" dirty="0"/>
              <a:t> </a:t>
            </a:r>
            <a:r>
              <a:rPr lang="es-ES_tradnl" sz="1300" baseline="30000" dirty="0"/>
              <a:t>a</a:t>
            </a:r>
            <a:r>
              <a:rPr lang="es-ES_tradnl" sz="1300" dirty="0"/>
              <a:t> </a:t>
            </a:r>
            <a:r>
              <a:rPr lang="es-ES_tradnl" sz="1300" dirty="0" smtClean="0"/>
              <a:t>A </a:t>
            </a:r>
            <a:r>
              <a:rPr lang="es-ES_tradnl" sz="1300" dirty="0" err="1"/>
              <a:t>weighted</a:t>
            </a:r>
            <a:r>
              <a:rPr lang="es-ES_tradnl" sz="1300" dirty="0"/>
              <a:t> sum of </a:t>
            </a:r>
            <a:r>
              <a:rPr lang="es-ES_tradnl" sz="1300" dirty="0" err="1"/>
              <a:t>these</a:t>
            </a:r>
            <a:r>
              <a:rPr lang="es-ES_tradnl" sz="1300" dirty="0"/>
              <a:t> 3 </a:t>
            </a:r>
            <a:r>
              <a:rPr lang="es-ES_tradnl" sz="1300" dirty="0" err="1" smtClean="0"/>
              <a:t>transformed</a:t>
            </a:r>
            <a:r>
              <a:rPr lang="es-ES_tradnl" sz="1300" dirty="0" smtClean="0"/>
              <a:t> </a:t>
            </a:r>
            <a:r>
              <a:rPr lang="es-ES_tradnl" sz="1300" dirty="0" err="1" smtClean="0"/>
              <a:t>values</a:t>
            </a:r>
            <a:r>
              <a:rPr lang="es-ES_tradnl" sz="1300" dirty="0" smtClean="0"/>
              <a:t> </a:t>
            </a:r>
            <a:r>
              <a:rPr lang="es-ES_tradnl" sz="1300" dirty="0" err="1" smtClean="0"/>
              <a:t>was</a:t>
            </a:r>
            <a:r>
              <a:rPr lang="es-ES_tradnl" sz="1300" dirty="0" smtClean="0"/>
              <a:t> </a:t>
            </a:r>
            <a:r>
              <a:rPr lang="es-ES_tradnl" sz="1300" dirty="0" err="1"/>
              <a:t>computed</a:t>
            </a:r>
            <a:r>
              <a:rPr lang="es-ES_tradnl" sz="1300" dirty="0"/>
              <a:t> to </a:t>
            </a:r>
            <a:r>
              <a:rPr lang="es-ES_tradnl" sz="1300" dirty="0" err="1"/>
              <a:t>calculate</a:t>
            </a:r>
            <a:r>
              <a:rPr lang="es-ES_tradnl" sz="1300" dirty="0"/>
              <a:t> </a:t>
            </a:r>
            <a:r>
              <a:rPr lang="es-ES_tradnl" sz="1300" dirty="0" err="1"/>
              <a:t>the</a:t>
            </a:r>
            <a:r>
              <a:rPr lang="es-ES_tradnl" sz="1300" dirty="0"/>
              <a:t> BCAA </a:t>
            </a:r>
            <a:r>
              <a:rPr lang="es-ES_tradnl" sz="1300" dirty="0" smtClean="0"/>
              <a:t>score. </a:t>
            </a:r>
            <a:r>
              <a:rPr lang="es-ES_tradnl" sz="1300" baseline="30000" dirty="0" smtClean="0"/>
              <a:t>b</a:t>
            </a:r>
            <a:r>
              <a:rPr lang="es-ES_tradnl" sz="1300" dirty="0" smtClean="0"/>
              <a:t> </a:t>
            </a:r>
            <a:r>
              <a:rPr lang="en-US" sz="1300" dirty="0"/>
              <a:t>Model 1: Adjusted for age, sex and intervention.</a:t>
            </a:r>
            <a:r>
              <a:rPr lang="es-ES_tradnl" sz="1300" dirty="0"/>
              <a:t> </a:t>
            </a:r>
            <a:r>
              <a:rPr lang="en-US" sz="1300" dirty="0"/>
              <a:t>Model 2: </a:t>
            </a:r>
            <a:r>
              <a:rPr lang="es-ES_tradnl" sz="1300" dirty="0"/>
              <a:t>plus BMI, smoking, </a:t>
            </a:r>
            <a:r>
              <a:rPr lang="es-ES_tradnl" sz="1300" dirty="0" err="1"/>
              <a:t>physical</a:t>
            </a:r>
            <a:r>
              <a:rPr lang="es-ES_tradnl" sz="1300" dirty="0"/>
              <a:t> </a:t>
            </a:r>
            <a:r>
              <a:rPr lang="es-ES_tradnl" sz="1300" dirty="0" err="1"/>
              <a:t>activity</a:t>
            </a:r>
            <a:r>
              <a:rPr lang="es-ES_tradnl" sz="1300" dirty="0"/>
              <a:t> and </a:t>
            </a:r>
            <a:r>
              <a:rPr lang="es-ES_tradnl" sz="1300" dirty="0" err="1"/>
              <a:t>family</a:t>
            </a:r>
            <a:r>
              <a:rPr lang="es-ES_tradnl" sz="1300" dirty="0"/>
              <a:t> </a:t>
            </a:r>
            <a:r>
              <a:rPr lang="es-ES_tradnl" sz="1300" dirty="0" err="1"/>
              <a:t>history</a:t>
            </a:r>
            <a:r>
              <a:rPr lang="es-ES_tradnl" sz="1300" dirty="0"/>
              <a:t> of </a:t>
            </a:r>
            <a:r>
              <a:rPr lang="es-ES_tradnl" sz="1300" dirty="0" err="1"/>
              <a:t>premature</a:t>
            </a:r>
            <a:r>
              <a:rPr lang="es-ES_tradnl" sz="1300" dirty="0"/>
              <a:t> </a:t>
            </a:r>
            <a:r>
              <a:rPr lang="es-ES_tradnl" sz="1300" dirty="0" err="1"/>
              <a:t>coronary</a:t>
            </a:r>
            <a:r>
              <a:rPr lang="es-ES_tradnl" sz="1300" dirty="0"/>
              <a:t> </a:t>
            </a:r>
            <a:r>
              <a:rPr lang="es-ES_tradnl" sz="1300" dirty="0" err="1"/>
              <a:t>heart</a:t>
            </a:r>
            <a:r>
              <a:rPr lang="es-ES_tradnl" sz="1300" dirty="0"/>
              <a:t> </a:t>
            </a:r>
            <a:r>
              <a:rPr lang="es-ES_tradnl" sz="1300" dirty="0" err="1"/>
              <a:t>disease</a:t>
            </a:r>
            <a:r>
              <a:rPr lang="es-ES_tradnl" sz="1300"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1721937"/>
            <a:ext cx="6440557" cy="396001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127" y="653889"/>
            <a:ext cx="725020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64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1093563"/>
            <a:ext cx="8728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Multivariate-adjusted Hazard Ratios (95%CI) of</a:t>
            </a:r>
            <a:r>
              <a:rPr lang="en-US" b="1" dirty="0" smtClean="0"/>
              <a:t> incident </a:t>
            </a:r>
            <a:r>
              <a:rPr lang="en-US" b="1" dirty="0"/>
              <a:t>CVD and</a:t>
            </a:r>
            <a:r>
              <a:rPr lang="en-US" b="1" dirty="0" smtClean="0"/>
              <a:t> quartiles </a:t>
            </a:r>
            <a:r>
              <a:rPr lang="en-US" b="1" dirty="0"/>
              <a:t>of BCAA</a:t>
            </a:r>
            <a:r>
              <a:rPr lang="en-US" b="1" dirty="0" smtClean="0"/>
              <a:t> score </a:t>
            </a:r>
            <a:r>
              <a:rPr lang="en-US" b="1" dirty="0"/>
              <a:t>at</a:t>
            </a:r>
            <a:r>
              <a:rPr lang="en-US" b="1" dirty="0" smtClean="0"/>
              <a:t> baseline</a:t>
            </a:r>
            <a:r>
              <a:rPr lang="en-US" b="1" dirty="0"/>
              <a:t>,</a:t>
            </a:r>
            <a:r>
              <a:rPr lang="en-US" b="1" dirty="0" smtClean="0"/>
              <a:t> </a:t>
            </a:r>
            <a:r>
              <a:rPr lang="en-US" b="1" dirty="0" smtClean="0"/>
              <a:t>s</a:t>
            </a:r>
            <a:r>
              <a:rPr lang="en-US" b="1" dirty="0" smtClean="0"/>
              <a:t>tratified </a:t>
            </a:r>
            <a:r>
              <a:rPr lang="en-US" b="1" dirty="0"/>
              <a:t>by</a:t>
            </a:r>
            <a:r>
              <a:rPr lang="en-US" b="1" dirty="0" smtClean="0"/>
              <a:t> intervention </a:t>
            </a:r>
            <a:r>
              <a:rPr lang="en-US" b="1" dirty="0"/>
              <a:t>group (</a:t>
            </a:r>
            <a:r>
              <a:rPr lang="en-US" b="1" dirty="0" err="1"/>
              <a:t>MedDiet</a:t>
            </a:r>
            <a:r>
              <a:rPr lang="en-US" b="1" dirty="0"/>
              <a:t> versus</a:t>
            </a:r>
            <a:r>
              <a:rPr lang="en-US" b="1" dirty="0" smtClean="0"/>
              <a:t> control </a:t>
            </a:r>
            <a:r>
              <a:rPr lang="en-US" b="1" dirty="0"/>
              <a:t>g</a:t>
            </a:r>
            <a:r>
              <a:rPr lang="en-US" b="1" dirty="0" smtClean="0"/>
              <a:t>roup</a:t>
            </a:r>
            <a:r>
              <a:rPr lang="en-US" b="1" dirty="0" smtClean="0"/>
              <a:t>)</a:t>
            </a:r>
            <a:endParaRPr lang="es-ES_tradnl" dirty="0"/>
          </a:p>
        </p:txBody>
      </p:sp>
      <p:sp>
        <p:nvSpPr>
          <p:cNvPr id="3" name="Rectangle 2"/>
          <p:cNvSpPr/>
          <p:nvPr/>
        </p:nvSpPr>
        <p:spPr>
          <a:xfrm>
            <a:off x="2263530" y="5461081"/>
            <a:ext cx="5876423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B11F24"/>
                </a:solidFill>
              </a:rPr>
              <a:t>Figure 1. </a:t>
            </a:r>
            <a:r>
              <a:rPr lang="es-ES_tradnl" sz="1400" dirty="0" smtClean="0"/>
              <a:t>A </a:t>
            </a:r>
            <a:r>
              <a:rPr lang="es-ES_tradnl" sz="1400" dirty="0" err="1"/>
              <a:t>weighted</a:t>
            </a:r>
            <a:r>
              <a:rPr lang="es-ES_tradnl" sz="1400" dirty="0"/>
              <a:t> sum of </a:t>
            </a:r>
            <a:r>
              <a:rPr lang="es-ES_tradnl" sz="1400" dirty="0" err="1"/>
              <a:t>these</a:t>
            </a:r>
            <a:r>
              <a:rPr lang="es-ES_tradnl" sz="1400" dirty="0"/>
              <a:t> 3 </a:t>
            </a:r>
            <a:r>
              <a:rPr lang="es-ES_tradnl" sz="1400" dirty="0" err="1"/>
              <a:t>transformed</a:t>
            </a:r>
            <a:r>
              <a:rPr lang="es-ES_tradnl" sz="1400" dirty="0"/>
              <a:t> </a:t>
            </a:r>
            <a:r>
              <a:rPr lang="es-ES_tradnl" sz="1400" dirty="0" err="1"/>
              <a:t>values</a:t>
            </a:r>
            <a:r>
              <a:rPr lang="es-ES_tradnl" sz="1400" dirty="0"/>
              <a:t> </a:t>
            </a:r>
            <a:r>
              <a:rPr lang="es-ES_tradnl" sz="1400" dirty="0" err="1"/>
              <a:t>was</a:t>
            </a:r>
            <a:r>
              <a:rPr lang="es-ES_tradnl" sz="1400" dirty="0"/>
              <a:t> </a:t>
            </a:r>
            <a:r>
              <a:rPr lang="es-ES_tradnl" sz="1400" dirty="0" err="1"/>
              <a:t>computed</a:t>
            </a:r>
            <a:r>
              <a:rPr lang="es-ES_tradnl" sz="1400" dirty="0"/>
              <a:t> to </a:t>
            </a:r>
            <a:r>
              <a:rPr lang="es-ES_tradnl" sz="1400" dirty="0" err="1"/>
              <a:t>calculate</a:t>
            </a:r>
            <a:r>
              <a:rPr lang="es-ES_tradnl" sz="1400" dirty="0"/>
              <a:t> </a:t>
            </a:r>
            <a:r>
              <a:rPr lang="es-ES_tradnl" sz="1400" dirty="0" err="1"/>
              <a:t>the</a:t>
            </a:r>
            <a:r>
              <a:rPr lang="es-ES_tradnl" sz="1400" dirty="0"/>
              <a:t> BCAA score. </a:t>
            </a:r>
            <a:r>
              <a:rPr lang="en-US" sz="1400" dirty="0" smtClean="0"/>
              <a:t>Hazard ratios adjusted </a:t>
            </a:r>
            <a:r>
              <a:rPr lang="en-US" sz="1400" dirty="0"/>
              <a:t>for age, </a:t>
            </a:r>
            <a:r>
              <a:rPr lang="en-US" sz="1400" dirty="0" smtClean="0"/>
              <a:t>sex, intervention</a:t>
            </a:r>
            <a:r>
              <a:rPr lang="en-US" sz="1400" dirty="0"/>
              <a:t> </a:t>
            </a:r>
            <a:r>
              <a:rPr lang="en-US" sz="1400" dirty="0" smtClean="0"/>
              <a:t>group, </a:t>
            </a:r>
            <a:r>
              <a:rPr lang="es-ES_tradnl" sz="1400" dirty="0" smtClean="0"/>
              <a:t>BMI</a:t>
            </a:r>
            <a:r>
              <a:rPr lang="es-ES_tradnl" sz="1400" dirty="0"/>
              <a:t>, smoking, </a:t>
            </a:r>
            <a:r>
              <a:rPr lang="es-ES_tradnl" sz="1400" dirty="0" err="1"/>
              <a:t>physical</a:t>
            </a:r>
            <a:r>
              <a:rPr lang="es-ES_tradnl" sz="1400" dirty="0"/>
              <a:t> </a:t>
            </a:r>
            <a:r>
              <a:rPr lang="es-ES_tradnl" sz="1400" dirty="0" err="1"/>
              <a:t>activity</a:t>
            </a:r>
            <a:r>
              <a:rPr lang="es-ES_tradnl" sz="1400" dirty="0"/>
              <a:t> and </a:t>
            </a:r>
            <a:r>
              <a:rPr lang="es-ES_tradnl" sz="1400" dirty="0" err="1"/>
              <a:t>family</a:t>
            </a:r>
            <a:r>
              <a:rPr lang="es-ES_tradnl" sz="1400" dirty="0"/>
              <a:t> </a:t>
            </a:r>
            <a:r>
              <a:rPr lang="es-ES_tradnl" sz="1400" dirty="0" err="1"/>
              <a:t>history</a:t>
            </a:r>
            <a:r>
              <a:rPr lang="es-ES_tradnl" sz="1400" dirty="0"/>
              <a:t> of </a:t>
            </a:r>
            <a:r>
              <a:rPr lang="es-ES_tradnl" sz="1400" dirty="0" err="1"/>
              <a:t>premature</a:t>
            </a:r>
            <a:r>
              <a:rPr lang="es-ES_tradnl" sz="1400" dirty="0"/>
              <a:t> </a:t>
            </a:r>
            <a:r>
              <a:rPr lang="es-ES_tradnl" sz="1400" dirty="0" err="1"/>
              <a:t>coronary</a:t>
            </a:r>
            <a:r>
              <a:rPr lang="es-ES_tradnl" sz="1400" dirty="0"/>
              <a:t> </a:t>
            </a:r>
            <a:r>
              <a:rPr lang="es-ES_tradnl" sz="1400" dirty="0" err="1"/>
              <a:t>heart</a:t>
            </a:r>
            <a:r>
              <a:rPr lang="es-ES_tradnl" sz="1400" dirty="0"/>
              <a:t> </a:t>
            </a:r>
            <a:r>
              <a:rPr lang="es-ES_tradnl" sz="1400" dirty="0" err="1" smtClean="0"/>
              <a:t>disease</a:t>
            </a:r>
            <a:r>
              <a:rPr lang="es-ES_tradnl" sz="1400" dirty="0" smtClean="0"/>
              <a:t>. </a:t>
            </a:r>
            <a:r>
              <a:rPr lang="en-US" sz="1400" dirty="0" smtClean="0"/>
              <a:t>P </a:t>
            </a:r>
            <a:r>
              <a:rPr lang="en-US" sz="1400" dirty="0"/>
              <a:t>for interaction with 2 degrees of freedom between each </a:t>
            </a:r>
            <a:r>
              <a:rPr lang="en-US" sz="1400" dirty="0" err="1"/>
              <a:t>MedDiet</a:t>
            </a:r>
            <a:r>
              <a:rPr lang="en-US" sz="1400" dirty="0"/>
              <a:t> intervention group </a:t>
            </a:r>
            <a:r>
              <a:rPr lang="en-US" sz="1400" dirty="0" smtClean="0"/>
              <a:t>and </a:t>
            </a:r>
            <a:r>
              <a:rPr lang="en-US" sz="1400" dirty="0"/>
              <a:t>the </a:t>
            </a:r>
            <a:r>
              <a:rPr lang="en-US" sz="1400" dirty="0" smtClean="0"/>
              <a:t>BCAA score. </a:t>
            </a:r>
            <a:endParaRPr lang="es-ES_tradnl" sz="1400" dirty="0"/>
          </a:p>
        </p:txBody>
      </p:sp>
      <p:sp>
        <p:nvSpPr>
          <p:cNvPr id="8" name="Rectángulo 7"/>
          <p:cNvSpPr/>
          <p:nvPr/>
        </p:nvSpPr>
        <p:spPr>
          <a:xfrm>
            <a:off x="2066306" y="201421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CVD</a:t>
            </a:r>
            <a:endParaRPr lang="es-ES_tradnl" dirty="0"/>
          </a:p>
        </p:txBody>
      </p:sp>
      <p:sp>
        <p:nvSpPr>
          <p:cNvPr id="9" name="Rectángulo 8"/>
          <p:cNvSpPr/>
          <p:nvPr/>
        </p:nvSpPr>
        <p:spPr>
          <a:xfrm>
            <a:off x="6643010" y="2026608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Stroke</a:t>
            </a:r>
            <a:endParaRPr lang="es-ES_tradnl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127" y="653889"/>
            <a:ext cx="725020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Results</a:t>
            </a:r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3094" y="2396802"/>
            <a:ext cx="3959118" cy="287935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56927" y="2456567"/>
            <a:ext cx="39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31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39982" y="1904778"/>
            <a:ext cx="5270942" cy="38334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8968" y="1157383"/>
            <a:ext cx="8731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+mj-lt"/>
              </a:rPr>
              <a:t>Changes in leucine, isoleucine, and valine after 1 year of intervention, by intervention group.</a:t>
            </a:r>
            <a:endParaRPr lang="en-US" sz="2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0593" y="5720115"/>
            <a:ext cx="649031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B11F24"/>
                </a:solidFill>
              </a:rPr>
              <a:t>Figure </a:t>
            </a:r>
            <a:r>
              <a:rPr lang="en-US" sz="1400" b="1" dirty="0">
                <a:solidFill>
                  <a:srgbClr val="B11F24"/>
                </a:solidFill>
              </a:rPr>
              <a:t>2</a:t>
            </a:r>
            <a:r>
              <a:rPr lang="en-US" sz="1400" b="1" dirty="0" smtClean="0">
                <a:solidFill>
                  <a:srgbClr val="B11F24"/>
                </a:solidFill>
              </a:rPr>
              <a:t>.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Changes</a:t>
            </a:r>
            <a:r>
              <a:rPr lang="es-ES_tradnl" sz="1400" dirty="0" smtClean="0"/>
              <a:t> </a:t>
            </a:r>
            <a:r>
              <a:rPr lang="es-ES_tradnl" sz="1400" dirty="0"/>
              <a:t>are </a:t>
            </a:r>
            <a:r>
              <a:rPr lang="es-ES_tradnl" sz="1400" dirty="0" err="1"/>
              <a:t>adjusted</a:t>
            </a:r>
            <a:r>
              <a:rPr lang="es-ES_tradnl" sz="1400" dirty="0"/>
              <a:t> </a:t>
            </a:r>
            <a:r>
              <a:rPr lang="es-ES_tradnl" sz="1400" dirty="0" err="1"/>
              <a:t>for</a:t>
            </a:r>
            <a:r>
              <a:rPr lang="es-ES_tradnl" sz="1400" dirty="0"/>
              <a:t> </a:t>
            </a:r>
            <a:r>
              <a:rPr lang="es-ES_tradnl" sz="1400" dirty="0" err="1"/>
              <a:t>age</a:t>
            </a:r>
            <a:r>
              <a:rPr lang="es-ES_tradnl" sz="1400" dirty="0"/>
              <a:t> (</a:t>
            </a:r>
            <a:r>
              <a:rPr lang="es-ES_tradnl" sz="1400" dirty="0" err="1"/>
              <a:t>years</a:t>
            </a:r>
            <a:r>
              <a:rPr lang="es-ES_tradnl" sz="1400" dirty="0"/>
              <a:t>), sex (</a:t>
            </a:r>
            <a:r>
              <a:rPr lang="es-ES_tradnl" sz="1400" dirty="0" err="1"/>
              <a:t>male</a:t>
            </a:r>
            <a:r>
              <a:rPr lang="es-ES_tradnl" sz="1400" dirty="0"/>
              <a:t>, </a:t>
            </a:r>
            <a:r>
              <a:rPr lang="es-ES_tradnl" sz="1400" dirty="0" err="1"/>
              <a:t>female</a:t>
            </a:r>
            <a:r>
              <a:rPr lang="es-ES_tradnl" sz="1400" dirty="0"/>
              <a:t>), and </a:t>
            </a:r>
            <a:r>
              <a:rPr lang="es-ES_tradnl" sz="1400" dirty="0" err="1"/>
              <a:t>body</a:t>
            </a:r>
            <a:r>
              <a:rPr lang="es-ES_tradnl" sz="1400" dirty="0"/>
              <a:t> </a:t>
            </a:r>
            <a:r>
              <a:rPr lang="es-ES_tradnl" sz="1400" dirty="0" err="1"/>
              <a:t>mass</a:t>
            </a:r>
            <a:r>
              <a:rPr lang="es-ES_tradnl" sz="1400" dirty="0"/>
              <a:t> </a:t>
            </a:r>
            <a:r>
              <a:rPr lang="es-ES_tradnl" sz="1400" dirty="0" err="1"/>
              <a:t>index</a:t>
            </a:r>
            <a:r>
              <a:rPr lang="es-ES_tradnl" sz="1400" dirty="0"/>
              <a:t> (kg/m2). *</a:t>
            </a:r>
            <a:r>
              <a:rPr lang="es-ES_tradnl" sz="1400" dirty="0" err="1"/>
              <a:t>Baseline</a:t>
            </a:r>
            <a:r>
              <a:rPr lang="es-ES_tradnl" sz="1400" dirty="0"/>
              <a:t> </a:t>
            </a:r>
            <a:r>
              <a:rPr lang="es-ES_tradnl" sz="1400" dirty="0" err="1"/>
              <a:t>means</a:t>
            </a:r>
            <a:r>
              <a:rPr lang="es-ES_tradnl" sz="1400" dirty="0"/>
              <a:t> </a:t>
            </a:r>
            <a:r>
              <a:rPr lang="es-ES_tradnl" sz="1400" dirty="0" err="1"/>
              <a:t>comparison</a:t>
            </a:r>
            <a:r>
              <a:rPr lang="es-ES_tradnl" sz="1400" dirty="0"/>
              <a:t> </a:t>
            </a:r>
            <a:r>
              <a:rPr lang="es-ES_tradnl" sz="1400" dirty="0" err="1"/>
              <a:t>between</a:t>
            </a:r>
            <a:r>
              <a:rPr lang="es-ES_tradnl" sz="1400" dirty="0"/>
              <a:t> </a:t>
            </a:r>
            <a:r>
              <a:rPr lang="es-ES_tradnl" sz="1400" dirty="0" err="1" smtClean="0"/>
              <a:t>intervention</a:t>
            </a:r>
            <a:r>
              <a:rPr lang="es-ES_tradnl" sz="1400" dirty="0"/>
              <a:t> </a:t>
            </a:r>
            <a:r>
              <a:rPr lang="es-ES_tradnl" sz="1400" dirty="0" err="1" smtClean="0"/>
              <a:t>groups</a:t>
            </a:r>
            <a:r>
              <a:rPr lang="es-ES_tradnl" sz="1400" dirty="0" smtClean="0"/>
              <a:t>.</a:t>
            </a:r>
            <a:endParaRPr lang="en-US" sz="1400" b="1" dirty="0" smtClean="0">
              <a:solidFill>
                <a:srgbClr val="B11F24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127" y="653889"/>
            <a:ext cx="725020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70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4803" y="1140788"/>
            <a:ext cx="8381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Associations of 1-yr changes in branched-chain amino acid</a:t>
            </a:r>
            <a:r>
              <a:rPr lang="en-US" sz="2000" b="1" dirty="0" smtClean="0"/>
              <a:t> </a:t>
            </a:r>
            <a:r>
              <a:rPr lang="en-US" sz="2000" b="1" dirty="0" smtClean="0"/>
              <a:t>concentrations</a:t>
            </a:r>
            <a:r>
              <a:rPr lang="en-US" sz="2000" b="1" dirty="0" smtClean="0"/>
              <a:t> </a:t>
            </a:r>
            <a:r>
              <a:rPr lang="en-US" sz="2000" b="1" dirty="0" smtClean="0"/>
              <a:t>with </a:t>
            </a:r>
            <a:r>
              <a:rPr lang="en-US" sz="2000" b="1" dirty="0"/>
              <a:t>the risk of the composite cardiovascular primary </a:t>
            </a:r>
            <a:r>
              <a:rPr lang="en-US" sz="2000" b="1" dirty="0" smtClean="0"/>
              <a:t>end-point</a:t>
            </a:r>
            <a:endParaRPr lang="en-US" sz="2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9242" y="5654353"/>
            <a:ext cx="5690105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B11F24"/>
                </a:solidFill>
              </a:rPr>
              <a:t>Supplemental Tables 6 and 7.</a:t>
            </a:r>
            <a:r>
              <a:rPr lang="es-ES_tradnl" sz="1400" dirty="0" smtClean="0"/>
              <a:t> </a:t>
            </a:r>
          </a:p>
          <a:p>
            <a:r>
              <a:rPr lang="en-US" sz="1400" dirty="0" smtClean="0"/>
              <a:t>Model </a:t>
            </a:r>
            <a:r>
              <a:rPr lang="en-US" sz="1400" dirty="0"/>
              <a:t>1: Adjusted for age, sex and intervention group</a:t>
            </a:r>
            <a:endParaRPr lang="es-ES_tradnl" sz="1400" dirty="0"/>
          </a:p>
          <a:p>
            <a:r>
              <a:rPr lang="en-US" sz="1400" dirty="0"/>
              <a:t>Model 2: additionally adjusted for BMI, </a:t>
            </a:r>
            <a:r>
              <a:rPr lang="en-US" sz="1400" dirty="0" smtClean="0"/>
              <a:t>smoking, </a:t>
            </a:r>
            <a:r>
              <a:rPr lang="en-US" sz="1400" dirty="0"/>
              <a:t>leisure-time physical activity </a:t>
            </a:r>
            <a:r>
              <a:rPr lang="en-US" sz="1400" dirty="0" smtClean="0"/>
              <a:t>and </a:t>
            </a:r>
            <a:r>
              <a:rPr lang="en-US" sz="1400" dirty="0"/>
              <a:t>family history of premature coronary heart disease</a:t>
            </a:r>
            <a:endParaRPr lang="es-ES_tradnl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127" y="653889"/>
            <a:ext cx="725020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Results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380" y="1865269"/>
            <a:ext cx="9144000" cy="19162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380" y="3791732"/>
            <a:ext cx="9144000" cy="155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99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smtClean="0"/>
              <a:t>Are </a:t>
            </a:r>
            <a:r>
              <a:rPr lang="en-US" sz="2500" dirty="0"/>
              <a:t>BCAAs in the causal pathway of CVD risk or are they just intermediate biomarkers of an underlying metabolic dysfunction?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4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526094"/>
            <a:ext cx="7793356" cy="379418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is a direct association between higher concentrations of BCAAs at baseline and increased risk of CVD. This association was even stronger with stroke.</a:t>
            </a:r>
          </a:p>
          <a:p>
            <a:r>
              <a:rPr lang="en-US" dirty="0" smtClean="0"/>
              <a:t>A Mediterranean-style diet appears to offset the risk associated with increased BCAAs, especially when the diet was enriched with nuts. 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MedDiet</a:t>
            </a:r>
            <a:r>
              <a:rPr lang="en-US" dirty="0" smtClean="0"/>
              <a:t> had a negligible effect of on 1-year changes </a:t>
            </a:r>
            <a:r>
              <a:rPr lang="en-US" smtClean="0"/>
              <a:t>in BCAAs.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cardioprotective</a:t>
            </a:r>
            <a:r>
              <a:rPr lang="en-US" dirty="0" smtClean="0"/>
              <a:t> effects of a </a:t>
            </a:r>
            <a:r>
              <a:rPr lang="en-US" dirty="0" err="1" smtClean="0"/>
              <a:t>MedDiet</a:t>
            </a:r>
            <a:r>
              <a:rPr lang="en-US" dirty="0" smtClean="0"/>
              <a:t> may be exerted via alternative pathophysiological processes.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2"/>
          <p:cNvSpPr/>
          <p:nvPr/>
        </p:nvSpPr>
        <p:spPr>
          <a:xfrm>
            <a:off x="2277172" y="5592797"/>
            <a:ext cx="5674522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b="1" dirty="0" smtClean="0"/>
              <a:t>Editorial: </a:t>
            </a:r>
          </a:p>
          <a:p>
            <a:r>
              <a:rPr lang="es-ES" sz="1400" dirty="0" err="1" smtClean="0"/>
              <a:t>Fergusson</a:t>
            </a:r>
            <a:r>
              <a:rPr lang="es-ES" sz="1400" dirty="0" smtClean="0"/>
              <a:t> JF, Wang TJ. </a:t>
            </a:r>
            <a:r>
              <a:rPr lang="es-ES" sz="1400" dirty="0" err="1" smtClean="0"/>
              <a:t>Branched-chain</a:t>
            </a:r>
            <a:r>
              <a:rPr lang="es-ES" sz="1400" dirty="0" smtClean="0"/>
              <a:t> amino </a:t>
            </a:r>
            <a:r>
              <a:rPr lang="es-ES" sz="1400" dirty="0" err="1" smtClean="0"/>
              <a:t>acids</a:t>
            </a:r>
            <a:r>
              <a:rPr lang="es-ES" sz="1400" dirty="0" smtClean="0"/>
              <a:t> and cardiovascular </a:t>
            </a:r>
            <a:r>
              <a:rPr lang="es-ES" sz="1400" dirty="0" err="1" smtClean="0"/>
              <a:t>disease</a:t>
            </a:r>
            <a:r>
              <a:rPr lang="es-ES" sz="1400" dirty="0" smtClean="0"/>
              <a:t>: </a:t>
            </a:r>
            <a:r>
              <a:rPr lang="es-ES" sz="1400" dirty="0" err="1" smtClean="0"/>
              <a:t>Does</a:t>
            </a:r>
            <a:r>
              <a:rPr lang="es-ES" sz="1400" dirty="0" smtClean="0"/>
              <a:t> </a:t>
            </a:r>
            <a:r>
              <a:rPr lang="es-ES" sz="1400" dirty="0" err="1" smtClean="0"/>
              <a:t>diet</a:t>
            </a:r>
            <a:r>
              <a:rPr lang="es-ES" sz="1400" dirty="0" smtClean="0"/>
              <a:t> </a:t>
            </a:r>
            <a:r>
              <a:rPr lang="es-ES" sz="1400" dirty="0" err="1" smtClean="0"/>
              <a:t>matter</a:t>
            </a:r>
            <a:r>
              <a:rPr lang="es-ES" sz="1400" dirty="0" smtClean="0"/>
              <a:t>. </a:t>
            </a:r>
            <a:r>
              <a:rPr lang="es-ES" sz="1400" dirty="0" err="1" smtClean="0"/>
              <a:t>Clin</a:t>
            </a:r>
            <a:r>
              <a:rPr lang="es-ES" sz="1400" dirty="0" smtClean="0"/>
              <a:t> </a:t>
            </a:r>
            <a:r>
              <a:rPr lang="es-ES" sz="1400" err="1" smtClean="0"/>
              <a:t>Chem</a:t>
            </a:r>
            <a:r>
              <a:rPr lang="es-ES" sz="1400" smtClean="0"/>
              <a:t> 2016; 62: 545. 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85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18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0" y="1738126"/>
            <a:ext cx="7980567" cy="37941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dirty="0" smtClean="0"/>
              <a:t>Metabolomics, diet, and cardiovascular disease (CVD)</a:t>
            </a:r>
          </a:p>
          <a:p>
            <a:pPr lvl="1"/>
            <a:r>
              <a:rPr lang="en-US" sz="2100" dirty="0" err="1" smtClean="0"/>
              <a:t>Metabolomic</a:t>
            </a:r>
            <a:r>
              <a:rPr lang="en-US" sz="2100" dirty="0" smtClean="0"/>
              <a:t> profiling using high-throughput techniques</a:t>
            </a:r>
          </a:p>
          <a:p>
            <a:pPr lvl="1"/>
            <a:r>
              <a:rPr lang="en-US" sz="2100" dirty="0" smtClean="0"/>
              <a:t>Identification of novel biomarkers of CVD risk </a:t>
            </a:r>
          </a:p>
          <a:p>
            <a:pPr lvl="1"/>
            <a:r>
              <a:rPr lang="en-US" sz="2100" dirty="0" smtClean="0"/>
              <a:t>Better understanding of underlying biological mechanisms</a:t>
            </a:r>
          </a:p>
          <a:p>
            <a:pPr lvl="1"/>
            <a:endParaRPr lang="en-US" sz="2100" dirty="0" smtClean="0"/>
          </a:p>
          <a:p>
            <a:pPr marL="0" indent="0">
              <a:buNone/>
            </a:pPr>
            <a:r>
              <a:rPr lang="en-US" sz="2500" dirty="0"/>
              <a:t>Branched-chain amino acids (BCAAs)</a:t>
            </a:r>
          </a:p>
          <a:p>
            <a:pPr lvl="1"/>
            <a:r>
              <a:rPr lang="en-US" sz="2100" dirty="0"/>
              <a:t>Essential amino acids: leucine, </a:t>
            </a:r>
            <a:r>
              <a:rPr lang="en-US" sz="2100" dirty="0" err="1" smtClean="0"/>
              <a:t>isoleucine</a:t>
            </a:r>
            <a:r>
              <a:rPr lang="en-US" sz="2100" dirty="0" smtClean="0"/>
              <a:t>, </a:t>
            </a:r>
            <a:r>
              <a:rPr lang="en-US" sz="2100" dirty="0"/>
              <a:t>and valine</a:t>
            </a:r>
          </a:p>
          <a:p>
            <a:pPr lvl="1"/>
            <a:r>
              <a:rPr lang="en-US" sz="2100" dirty="0"/>
              <a:t>Predominant source:</a:t>
            </a:r>
            <a:r>
              <a:rPr lang="en-US" sz="2100" dirty="0" smtClean="0"/>
              <a:t> dietary </a:t>
            </a:r>
            <a:r>
              <a:rPr lang="en-US" sz="2100" dirty="0"/>
              <a:t>protein intake</a:t>
            </a:r>
          </a:p>
          <a:p>
            <a:pPr lvl="1"/>
            <a:r>
              <a:rPr lang="en-US" sz="2100" dirty="0"/>
              <a:t>Essential for normal growth and function of cells and organisms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smtClean="0"/>
              <a:t>BCAAs and </a:t>
            </a:r>
            <a:r>
              <a:rPr lang="en-US" sz="2500" dirty="0" err="1" smtClean="0"/>
              <a:t>cardiometabolic</a:t>
            </a:r>
            <a:r>
              <a:rPr lang="en-US" sz="2500" dirty="0" smtClean="0"/>
              <a:t> risk</a:t>
            </a:r>
          </a:p>
          <a:p>
            <a:pPr lvl="1"/>
            <a:r>
              <a:rPr lang="en-US" sz="2100" dirty="0" smtClean="0"/>
              <a:t>Altered BCAA catabolism in </a:t>
            </a:r>
            <a:r>
              <a:rPr lang="en-US" sz="2100" dirty="0" err="1" smtClean="0"/>
              <a:t>cardiometabolic</a:t>
            </a:r>
            <a:r>
              <a:rPr lang="en-US" sz="2100" dirty="0" smtClean="0"/>
              <a:t> diseases</a:t>
            </a:r>
          </a:p>
          <a:p>
            <a:pPr lvl="1"/>
            <a:r>
              <a:rPr lang="en-US" sz="2000" b="1" dirty="0" smtClean="0">
                <a:sym typeface="Symbol" charset="2"/>
              </a:rPr>
              <a:t></a:t>
            </a:r>
            <a:r>
              <a:rPr lang="en-US" sz="2000" dirty="0" smtClean="0"/>
              <a:t> BCAA baseline concentrations </a:t>
            </a:r>
            <a:r>
              <a:rPr lang="en-US" sz="2000" b="1" dirty="0" smtClean="0">
                <a:sym typeface="Symbol" charset="2"/>
              </a:rPr>
              <a:t></a:t>
            </a:r>
            <a:r>
              <a:rPr lang="en-US" sz="2000" dirty="0" smtClean="0"/>
              <a:t> </a:t>
            </a:r>
            <a:r>
              <a:rPr lang="en-US" sz="2000" b="1" dirty="0" smtClean="0">
                <a:sym typeface="Symbol" charset="2"/>
              </a:rPr>
              <a:t></a:t>
            </a:r>
            <a:r>
              <a:rPr lang="en-US" sz="2000" dirty="0" smtClean="0"/>
              <a:t> risk of diabetes</a:t>
            </a:r>
          </a:p>
          <a:p>
            <a:pPr lvl="1"/>
            <a:r>
              <a:rPr lang="en-US" sz="2000" dirty="0" smtClean="0">
                <a:sym typeface="Symbol" charset="2"/>
              </a:rPr>
              <a:t>Similar association with CVD  </a:t>
            </a:r>
            <a:endParaRPr lang="en-US" sz="2000" dirty="0" smtClean="0"/>
          </a:p>
          <a:p>
            <a:pPr lvl="1"/>
            <a:endParaRPr lang="en-US" sz="2100" dirty="0" smtClean="0"/>
          </a:p>
          <a:p>
            <a:pPr marL="0" indent="0">
              <a:buNone/>
            </a:pPr>
            <a:r>
              <a:rPr lang="en-US" sz="2500" dirty="0" smtClean="0"/>
              <a:t>Diet modification, BCAAs and CVD</a:t>
            </a:r>
          </a:p>
          <a:p>
            <a:pPr lvl="1"/>
            <a:r>
              <a:rPr lang="en-US" sz="2100" dirty="0" smtClean="0"/>
              <a:t>Association and potential effect of a Mediterranean Diet (</a:t>
            </a:r>
            <a:r>
              <a:rPr lang="en-US" sz="2100" dirty="0" err="1" smtClean="0"/>
              <a:t>MedDiet</a:t>
            </a:r>
            <a:r>
              <a:rPr lang="en-US" sz="2100" dirty="0" smtClean="0"/>
              <a:t>) on </a:t>
            </a:r>
            <a:r>
              <a:rPr lang="en-US" sz="2100" dirty="0" smtClean="0"/>
              <a:t>plasma </a:t>
            </a:r>
            <a:r>
              <a:rPr lang="en-US" sz="2100" dirty="0" smtClean="0"/>
              <a:t>BCAA concentrations</a:t>
            </a:r>
            <a:endParaRPr lang="en-US" sz="2000" dirty="0" smtClean="0"/>
          </a:p>
          <a:p>
            <a:pPr lvl="1"/>
            <a:endParaRPr lang="en-US" sz="2100" dirty="0" smtClean="0"/>
          </a:p>
          <a:p>
            <a:pPr marL="0" indent="0">
              <a:buNone/>
            </a:pPr>
            <a:endParaRPr lang="en-US" sz="25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smtClean="0"/>
              <a:t>What is the relationship between dietary intake and BCAA metabolism?</a:t>
            </a:r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50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687128"/>
            <a:ext cx="7236497" cy="3794183"/>
          </a:xfrm>
        </p:spPr>
        <p:txBody>
          <a:bodyPr>
            <a:noAutofit/>
          </a:bodyPr>
          <a:lstStyle/>
          <a:p>
            <a:pPr marL="469900" indent="-457200">
              <a:buFont typeface="+mj-lt"/>
              <a:buAutoNum type="alphaLcParenR"/>
            </a:pPr>
            <a:r>
              <a:rPr lang="en-US" sz="2500" dirty="0" smtClean="0"/>
              <a:t>whether </a:t>
            </a:r>
            <a:r>
              <a:rPr lang="en-US" sz="2500" dirty="0"/>
              <a:t>baseline BCAA</a:t>
            </a:r>
            <a:r>
              <a:rPr lang="en-US" sz="2500" dirty="0" smtClean="0"/>
              <a:t> </a:t>
            </a:r>
            <a:r>
              <a:rPr lang="en-US" sz="2500" dirty="0" smtClean="0"/>
              <a:t>concentrations</a:t>
            </a:r>
            <a:r>
              <a:rPr lang="en-US" sz="2500" dirty="0" smtClean="0"/>
              <a:t> </a:t>
            </a:r>
            <a:r>
              <a:rPr lang="en-US" sz="2500" dirty="0"/>
              <a:t>predict future risk </a:t>
            </a:r>
            <a:r>
              <a:rPr lang="en-US" sz="2500" dirty="0" smtClean="0"/>
              <a:t>of CVD</a:t>
            </a:r>
            <a:r>
              <a:rPr lang="en-US" sz="2500" dirty="0"/>
              <a:t>; </a:t>
            </a:r>
            <a:endParaRPr lang="en-US" sz="2500" dirty="0" smtClean="0"/>
          </a:p>
          <a:p>
            <a:pPr marL="274638" indent="-261938">
              <a:buFont typeface="+mj-lt"/>
              <a:buAutoNum type="alphaLcParenR"/>
            </a:pPr>
            <a:endParaRPr lang="en-US" sz="1000" dirty="0" smtClean="0"/>
          </a:p>
          <a:p>
            <a:pPr marL="469900" indent="-457200">
              <a:buFont typeface="+mj-lt"/>
              <a:buAutoNum type="alphaLcParenR"/>
            </a:pPr>
            <a:r>
              <a:rPr lang="en-US" sz="2500" dirty="0" smtClean="0"/>
              <a:t>whether </a:t>
            </a:r>
            <a:r>
              <a:rPr lang="en-US" sz="2500" dirty="0"/>
              <a:t>the </a:t>
            </a:r>
            <a:r>
              <a:rPr lang="en-US" sz="2500" dirty="0" err="1"/>
              <a:t>MedDiet</a:t>
            </a:r>
            <a:r>
              <a:rPr lang="en-US" sz="2500" dirty="0"/>
              <a:t> interventions </a:t>
            </a:r>
            <a:r>
              <a:rPr lang="en-US" sz="2500" dirty="0" smtClean="0"/>
              <a:t>counteract </a:t>
            </a:r>
            <a:r>
              <a:rPr lang="en-US" sz="2500" dirty="0"/>
              <a:t>the presumed deleterious effects of BCAAs on CVD risk</a:t>
            </a:r>
            <a:r>
              <a:rPr lang="en-US" sz="2500" dirty="0" smtClean="0"/>
              <a:t>;</a:t>
            </a:r>
          </a:p>
          <a:p>
            <a:pPr marL="274638" indent="-261938">
              <a:buFont typeface="+mj-lt"/>
              <a:buAutoNum type="alphaLcParenR"/>
            </a:pPr>
            <a:endParaRPr lang="en-US" sz="1000" dirty="0" smtClean="0"/>
          </a:p>
          <a:p>
            <a:pPr marL="469900" indent="-457200">
              <a:buFont typeface="+mj-lt"/>
              <a:buAutoNum type="alphaLcParenR"/>
            </a:pPr>
            <a:r>
              <a:rPr lang="en-US" sz="2500" dirty="0" smtClean="0"/>
              <a:t>whether </a:t>
            </a:r>
            <a:r>
              <a:rPr lang="en-US" sz="2500" dirty="0"/>
              <a:t>the beneficial effect of the </a:t>
            </a:r>
            <a:r>
              <a:rPr lang="en-US" sz="2500" dirty="0" err="1"/>
              <a:t>MedDiet</a:t>
            </a:r>
            <a:r>
              <a:rPr lang="en-US" sz="2500" dirty="0"/>
              <a:t> on CVD is partially explained by its effects on plasma BCAA</a:t>
            </a:r>
            <a:r>
              <a:rPr lang="en-US" sz="2500" dirty="0" smtClean="0"/>
              <a:t> </a:t>
            </a:r>
            <a:r>
              <a:rPr lang="en-US" sz="2500" dirty="0" smtClean="0"/>
              <a:t>concentrations</a:t>
            </a:r>
            <a:r>
              <a:rPr lang="en-US" sz="2500" dirty="0" smtClean="0"/>
              <a:t>. </a:t>
            </a:r>
            <a:endParaRPr lang="es-ES_tradnl" sz="2500" dirty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457200" lvl="1" indent="0">
              <a:buNone/>
            </a:pPr>
            <a:endParaRPr lang="en-US" sz="2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56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469185"/>
            <a:ext cx="7793356" cy="379418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smtClean="0"/>
              <a:t>Design: case-cohort study within the PREDIMED trial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7633" b="6775"/>
          <a:stretch/>
        </p:blipFill>
        <p:spPr>
          <a:xfrm>
            <a:off x="990034" y="2039027"/>
            <a:ext cx="7333329" cy="36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8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3000" y="1612620"/>
            <a:ext cx="8183800" cy="41606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500" dirty="0" smtClean="0"/>
              <a:t>Metabolite profiling</a:t>
            </a:r>
          </a:p>
          <a:p>
            <a:pPr lvl="1"/>
            <a:r>
              <a:rPr lang="en-US" sz="2100" dirty="0" smtClean="0"/>
              <a:t>Fasting plasma EDTA pairs of samples (baseline and first-year visit)</a:t>
            </a:r>
          </a:p>
          <a:p>
            <a:pPr lvl="1"/>
            <a:r>
              <a:rPr lang="en-US" sz="2100" dirty="0" smtClean="0"/>
              <a:t>LC-MS/MS techniques (Broad Institute)</a:t>
            </a:r>
          </a:p>
          <a:p>
            <a:pPr lvl="1"/>
            <a:r>
              <a:rPr lang="en-US" sz="2100" dirty="0" smtClean="0"/>
              <a:t>Raw data processed with </a:t>
            </a:r>
            <a:r>
              <a:rPr lang="en-US" sz="2100" dirty="0" err="1" smtClean="0"/>
              <a:t>MultiQuant</a:t>
            </a:r>
            <a:r>
              <a:rPr lang="en-US" sz="2100" dirty="0" smtClean="0"/>
              <a:t> software</a:t>
            </a:r>
          </a:p>
          <a:p>
            <a:pPr lvl="1"/>
            <a:endParaRPr lang="en-US" sz="2100" dirty="0" smtClean="0"/>
          </a:p>
          <a:p>
            <a:pPr marL="0" indent="0">
              <a:buNone/>
            </a:pPr>
            <a:r>
              <a:rPr lang="en-US" sz="2500" dirty="0" smtClean="0"/>
              <a:t>Statistical analysis</a:t>
            </a:r>
            <a:endParaRPr lang="en-US" sz="2500" dirty="0"/>
          </a:p>
          <a:p>
            <a:pPr lvl="1"/>
            <a:r>
              <a:rPr lang="en-US" sz="2100" dirty="0" smtClean="0"/>
              <a:t>Multivariable weighted Cox regression analysis (Barlow method)</a:t>
            </a:r>
            <a:endParaRPr lang="en-US" sz="2100" dirty="0"/>
          </a:p>
          <a:p>
            <a:pPr lvl="1"/>
            <a:r>
              <a:rPr lang="en-US" sz="2100" dirty="0" smtClean="0"/>
              <a:t>Association between baseline levels of individual metabolites and a BCAA score with CVD or stroke risk</a:t>
            </a:r>
            <a:endParaRPr lang="en-US" sz="2100" dirty="0"/>
          </a:p>
          <a:p>
            <a:pPr lvl="1"/>
            <a:r>
              <a:rPr lang="en-US" sz="2100" dirty="0" smtClean="0"/>
              <a:t>Association between 1-year change in BCAAs and the effect of </a:t>
            </a:r>
            <a:r>
              <a:rPr lang="en-US" sz="2100" dirty="0" err="1" smtClean="0"/>
              <a:t>MedDiet</a:t>
            </a:r>
            <a:r>
              <a:rPr lang="en-US" sz="2100" dirty="0" smtClean="0"/>
              <a:t> intervention on the CVD/stroke risk</a:t>
            </a:r>
            <a:endParaRPr lang="en-US" sz="2100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35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What is the advantage of using </a:t>
            </a:r>
            <a:r>
              <a:rPr lang="en-US" sz="2500" dirty="0" smtClean="0"/>
              <a:t>a case-cohort </a:t>
            </a:r>
            <a:r>
              <a:rPr lang="en-US" sz="2500" dirty="0"/>
              <a:t>study design?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83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590" y="1161446"/>
            <a:ext cx="8752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/>
              <a:t>Incident</a:t>
            </a:r>
            <a:r>
              <a:rPr lang="es-ES_tradnl" sz="2000" b="1" dirty="0" smtClean="0"/>
              <a:t> </a:t>
            </a:r>
            <a:r>
              <a:rPr lang="es-ES_tradnl" sz="2000" b="1" dirty="0" err="1"/>
              <a:t>composite</a:t>
            </a:r>
            <a:r>
              <a:rPr lang="es-ES_tradnl" sz="2000" b="1" dirty="0"/>
              <a:t> CVD </a:t>
            </a:r>
            <a:r>
              <a:rPr lang="es-ES_tradnl" sz="2000" b="1" dirty="0" err="1" smtClean="0"/>
              <a:t>by</a:t>
            </a:r>
            <a:r>
              <a:rPr lang="es-ES_tradnl" sz="2000" b="1" dirty="0" smtClean="0"/>
              <a:t> </a:t>
            </a:r>
            <a:r>
              <a:rPr lang="es-ES_tradnl" sz="2000" b="1" dirty="0" err="1"/>
              <a:t>baseline</a:t>
            </a:r>
            <a:r>
              <a:rPr lang="es-ES_tradnl" sz="2000" b="1" dirty="0"/>
              <a:t> plasma BCAA </a:t>
            </a:r>
            <a:r>
              <a:rPr lang="es-ES_tradnl" sz="2000" b="1" dirty="0" err="1" smtClean="0"/>
              <a:t>concentrations</a:t>
            </a:r>
            <a:r>
              <a:rPr lang="es-ES_tradnl" sz="2000" b="1" baseline="30000" dirty="0" err="1" smtClean="0"/>
              <a:t>a</a:t>
            </a:r>
            <a:r>
              <a:rPr lang="es-ES_tradnl" sz="2000" b="1" dirty="0" smtClean="0"/>
              <a:t> </a:t>
            </a:r>
            <a:r>
              <a:rPr lang="es-ES_tradnl" sz="2000" b="1" dirty="0"/>
              <a:t>(leucine, </a:t>
            </a:r>
            <a:r>
              <a:rPr lang="es-ES_tradnl" sz="2000" b="1" dirty="0" err="1"/>
              <a:t>isoleucine</a:t>
            </a:r>
            <a:r>
              <a:rPr lang="es-ES_tradnl" sz="2000" b="1" dirty="0"/>
              <a:t>, and valine</a:t>
            </a:r>
            <a:r>
              <a:rPr lang="es-ES_tradnl" sz="2000" b="1" dirty="0" smtClean="0"/>
              <a:t>)</a:t>
            </a:r>
            <a:endParaRPr lang="en-US" sz="2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8180" y="5945198"/>
            <a:ext cx="6333670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B11F24"/>
                </a:solidFill>
              </a:rPr>
              <a:t>Table 1</a:t>
            </a:r>
            <a:r>
              <a:rPr lang="en-US" sz="1400" dirty="0" smtClean="0">
                <a:solidFill>
                  <a:srgbClr val="B11F24"/>
                </a:solidFill>
              </a:rPr>
              <a:t>. </a:t>
            </a:r>
            <a:r>
              <a:rPr lang="en-US" sz="1400" baseline="30000" dirty="0"/>
              <a:t>a</a:t>
            </a:r>
            <a:r>
              <a:rPr lang="en-US" sz="1400" dirty="0"/>
              <a:t> An inverse normal transformation was applied to raw values. </a:t>
            </a:r>
            <a:endParaRPr lang="es-ES_tradnl" sz="1400" dirty="0"/>
          </a:p>
          <a:p>
            <a:r>
              <a:rPr lang="en-US" sz="1400" baseline="30000" dirty="0"/>
              <a:t>b</a:t>
            </a:r>
            <a:r>
              <a:rPr lang="en-US" sz="1400" dirty="0"/>
              <a:t> Model 1: Adjusted for </a:t>
            </a:r>
            <a:r>
              <a:rPr lang="en-US" sz="1400" dirty="0" smtClean="0"/>
              <a:t>age, sex and intervention.</a:t>
            </a:r>
            <a:r>
              <a:rPr lang="es-ES_tradnl" sz="1400" dirty="0" smtClean="0"/>
              <a:t> </a:t>
            </a:r>
            <a:r>
              <a:rPr lang="en-US" sz="1400" dirty="0" smtClean="0"/>
              <a:t>Model </a:t>
            </a:r>
            <a:r>
              <a:rPr lang="en-US" sz="1400" dirty="0"/>
              <a:t>2: </a:t>
            </a:r>
            <a:r>
              <a:rPr lang="es-ES_tradnl" sz="1400" dirty="0"/>
              <a:t>plus </a:t>
            </a:r>
            <a:r>
              <a:rPr lang="es-ES_tradnl" sz="1400" dirty="0" smtClean="0"/>
              <a:t>BMI, smoking, </a:t>
            </a:r>
            <a:r>
              <a:rPr lang="es-ES_tradnl" sz="1400" dirty="0" err="1" smtClean="0"/>
              <a:t>physical</a:t>
            </a:r>
            <a:r>
              <a:rPr lang="es-ES_tradnl" sz="1400" dirty="0" smtClean="0"/>
              <a:t> </a:t>
            </a:r>
            <a:r>
              <a:rPr lang="es-ES_tradnl" sz="1400" dirty="0" err="1"/>
              <a:t>activity</a:t>
            </a:r>
            <a:r>
              <a:rPr lang="es-ES_tradnl" sz="1400" dirty="0"/>
              <a:t> </a:t>
            </a:r>
            <a:r>
              <a:rPr lang="es-ES_tradnl" sz="1400" dirty="0" smtClean="0"/>
              <a:t>and </a:t>
            </a:r>
            <a:r>
              <a:rPr lang="es-ES_tradnl" sz="1400" dirty="0" err="1"/>
              <a:t>family</a:t>
            </a:r>
            <a:r>
              <a:rPr lang="es-ES_tradnl" sz="1400" dirty="0"/>
              <a:t> </a:t>
            </a:r>
            <a:r>
              <a:rPr lang="es-ES_tradnl" sz="1400" dirty="0" err="1"/>
              <a:t>history</a:t>
            </a:r>
            <a:r>
              <a:rPr lang="es-ES_tradnl" sz="1400" dirty="0"/>
              <a:t> of </a:t>
            </a:r>
            <a:r>
              <a:rPr lang="es-ES_tradnl" sz="1400" dirty="0" err="1"/>
              <a:t>premature</a:t>
            </a:r>
            <a:r>
              <a:rPr lang="es-ES_tradnl" sz="1400" dirty="0"/>
              <a:t> </a:t>
            </a:r>
            <a:r>
              <a:rPr lang="es-ES_tradnl" sz="1400" dirty="0" err="1"/>
              <a:t>coronary</a:t>
            </a:r>
            <a:r>
              <a:rPr lang="es-ES_tradnl" sz="1400" dirty="0"/>
              <a:t> </a:t>
            </a:r>
            <a:r>
              <a:rPr lang="es-ES_tradnl" sz="1400" dirty="0" err="1"/>
              <a:t>heart</a:t>
            </a:r>
            <a:r>
              <a:rPr lang="es-ES_tradnl" sz="1400" dirty="0"/>
              <a:t> </a:t>
            </a:r>
            <a:r>
              <a:rPr lang="es-ES_tradnl" sz="1400" dirty="0" err="1" smtClean="0"/>
              <a:t>disease</a:t>
            </a:r>
            <a:r>
              <a:rPr lang="es-ES_tradnl" sz="1400" dirty="0" smtClean="0"/>
              <a:t>.</a:t>
            </a:r>
            <a:endParaRPr lang="es-ES_tradnl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25" t="1608" r="1182"/>
          <a:stretch/>
        </p:blipFill>
        <p:spPr>
          <a:xfrm>
            <a:off x="721351" y="1790977"/>
            <a:ext cx="6930888" cy="392264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127" y="653889"/>
            <a:ext cx="725020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878</Words>
  <Application>Microsoft Macintosh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Introduction</vt:lpstr>
      <vt:lpstr>Introduction</vt:lpstr>
      <vt:lpstr>Question</vt:lpstr>
      <vt:lpstr>Objectives</vt:lpstr>
      <vt:lpstr>Methods</vt:lpstr>
      <vt:lpstr>Methods</vt:lpstr>
      <vt:lpstr>Question</vt:lpstr>
      <vt:lpstr>Slide 9</vt:lpstr>
      <vt:lpstr>Slide 10</vt:lpstr>
      <vt:lpstr>Slide 11</vt:lpstr>
      <vt:lpstr>Slide 12</vt:lpstr>
      <vt:lpstr>Slide 13</vt:lpstr>
      <vt:lpstr>Question</vt:lpstr>
      <vt:lpstr>Conclusions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Thomas Annesley</cp:lastModifiedBy>
  <cp:revision>106</cp:revision>
  <dcterms:created xsi:type="dcterms:W3CDTF">2016-03-25T20:12:48Z</dcterms:created>
  <dcterms:modified xsi:type="dcterms:W3CDTF">2016-03-25T20:18:29Z</dcterms:modified>
</cp:coreProperties>
</file>