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257" r:id="rId3"/>
    <p:sldId id="264" r:id="rId4"/>
    <p:sldId id="265" r:id="rId5"/>
    <p:sldId id="266" r:id="rId6"/>
    <p:sldId id="258" r:id="rId7"/>
    <p:sldId id="267" r:id="rId8"/>
    <p:sldId id="269" r:id="rId9"/>
    <p:sldId id="270" r:id="rId10"/>
    <p:sldId id="271" r:id="rId11"/>
    <p:sldId id="277" r:id="rId12"/>
    <p:sldId id="272" r:id="rId13"/>
    <p:sldId id="275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732559"/>
            <a:ext cx="6375581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Download the free </a:t>
            </a: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app 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on iTunes for additional content!</a:t>
            </a: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9600" b="1" dirty="0">
                <a:latin typeface="Arial" pitchFamily="34" charset="0"/>
                <a:cs typeface="Arial" pitchFamily="34" charset="0"/>
              </a:rPr>
              <a:t>Alcohol Consumption and Cardiac Biomarkers: The Atherosclerosis Risk in Communities (ARIC) Study </a:t>
            </a:r>
          </a:p>
          <a:p>
            <a:pPr marL="0" indent="0">
              <a:buFont typeface="Arial" charset="0"/>
              <a:buNone/>
              <a:defRPr/>
            </a:pPr>
            <a:endParaRPr lang="en-US" sz="76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8800" dirty="0">
                <a:latin typeface="Arial" pitchFamily="34" charset="0"/>
                <a:cs typeface="Arial" pitchFamily="34" charset="0"/>
              </a:rPr>
              <a:t>M. </a:t>
            </a:r>
            <a:r>
              <a:rPr lang="en-US" sz="8800" dirty="0" err="1">
                <a:latin typeface="Arial" pitchFamily="34" charset="0"/>
                <a:cs typeface="Arial" pitchFamily="34" charset="0"/>
              </a:rPr>
              <a:t>Lazo</a:t>
            </a:r>
            <a:r>
              <a:rPr lang="en-US" sz="8800" dirty="0">
                <a:latin typeface="Arial" pitchFamily="34" charset="0"/>
                <a:cs typeface="Arial" pitchFamily="34" charset="0"/>
              </a:rPr>
              <a:t>, Y. Chen, J.W. McEvoy,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8800" dirty="0">
                <a:latin typeface="Arial" pitchFamily="34" charset="0"/>
                <a:cs typeface="Arial" pitchFamily="34" charset="0"/>
              </a:rPr>
              <a:t>C. </a:t>
            </a:r>
            <a:r>
              <a:rPr lang="en-US" sz="8800" dirty="0" err="1">
                <a:latin typeface="Arial" pitchFamily="34" charset="0"/>
                <a:cs typeface="Arial" pitchFamily="34" charset="0"/>
              </a:rPr>
              <a:t>Ndumele</a:t>
            </a:r>
            <a:r>
              <a:rPr lang="en-US" sz="8800" dirty="0">
                <a:latin typeface="Arial" pitchFamily="34" charset="0"/>
                <a:cs typeface="Arial" pitchFamily="34" charset="0"/>
              </a:rPr>
              <a:t>, S. </a:t>
            </a:r>
            <a:r>
              <a:rPr lang="en-US" sz="8800" dirty="0" err="1">
                <a:latin typeface="Arial" pitchFamily="34" charset="0"/>
                <a:cs typeface="Arial" pitchFamily="34" charset="0"/>
              </a:rPr>
              <a:t>Konety</a:t>
            </a:r>
            <a:r>
              <a:rPr lang="en-US" sz="8800" dirty="0">
                <a:latin typeface="Arial" pitchFamily="34" charset="0"/>
                <a:cs typeface="Arial" pitchFamily="34" charset="0"/>
              </a:rPr>
              <a:t>, C.M. Ballantyne, A.R. Sharrett, and E. </a:t>
            </a:r>
            <a:r>
              <a:rPr lang="en-US" sz="8800" dirty="0" err="1">
                <a:latin typeface="Arial" pitchFamily="34" charset="0"/>
                <a:cs typeface="Arial" pitchFamily="34" charset="0"/>
              </a:rPr>
              <a:t>Selvin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endParaRPr lang="en-US" sz="6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5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5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8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6800" dirty="0">
                <a:latin typeface="Arial" pitchFamily="34" charset="0"/>
                <a:cs typeface="Arial" pitchFamily="34" charset="0"/>
              </a:rPr>
              <a:t>September 2016</a:t>
            </a:r>
            <a:endParaRPr lang="en-US" sz="6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5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6400" dirty="0">
                <a:latin typeface="Arial" pitchFamily="34" charset="0"/>
                <a:cs typeface="Arial" pitchFamily="34" charset="0"/>
              </a:rPr>
              <a:t>www.clinchem.org/content/62/9/1202.full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9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72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200" dirty="0">
                <a:latin typeface="Arial" pitchFamily="34" charset="0"/>
                <a:cs typeface="Arial" pitchFamily="34" charset="0"/>
              </a:rPr>
              <a:t>© Copyright 2016 by the American Association for Clinical Chemistry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95" y="1971073"/>
            <a:ext cx="3492152" cy="47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668" y="1121447"/>
            <a:ext cx="8641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8900" fontAlgn="base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Table 3. </a:t>
            </a:r>
            <a:r>
              <a:rPr lang="en-US" sz="1200" dirty="0">
                <a:latin typeface="+mj-lt"/>
              </a:rPr>
              <a:t>Adjusted* risk ratios (95% confidence intervals) for the association of alcohol consumption</a:t>
            </a:r>
          </a:p>
          <a:p>
            <a:pPr indent="88900" fontAlgn="base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</a:pPr>
            <a:r>
              <a:rPr lang="en-US" sz="1200" dirty="0">
                <a:latin typeface="+mj-lt"/>
              </a:rPr>
              <a:t>                  categories with incident increased </a:t>
            </a:r>
            <a:r>
              <a:rPr lang="en-US" sz="1200" dirty="0" err="1">
                <a:latin typeface="+mj-lt"/>
              </a:rPr>
              <a:t>hs-cTnT</a:t>
            </a:r>
            <a:r>
              <a:rPr lang="en-US" sz="1200" dirty="0">
                <a:latin typeface="+mj-lt"/>
              </a:rPr>
              <a:t> (≥14 ng/L), incident increased NT-</a:t>
            </a:r>
            <a:r>
              <a:rPr lang="en-US" sz="1200" dirty="0" err="1">
                <a:latin typeface="+mj-lt"/>
              </a:rPr>
              <a:t>proBNP</a:t>
            </a:r>
            <a:r>
              <a:rPr lang="en-US" sz="1200" dirty="0">
                <a:latin typeface="+mj-lt"/>
              </a:rPr>
              <a:t> (≥100 ng/L),</a:t>
            </a:r>
          </a:p>
          <a:p>
            <a:pPr indent="88900" fontAlgn="base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</a:pPr>
            <a:r>
              <a:rPr lang="en-US" sz="1200" dirty="0">
                <a:latin typeface="+mj-lt"/>
              </a:rPr>
              <a:t>                  and incident increased NT-</a:t>
            </a:r>
            <a:r>
              <a:rPr lang="en-US" sz="1200" dirty="0" err="1">
                <a:latin typeface="+mj-lt"/>
              </a:rPr>
              <a:t>proBNP</a:t>
            </a:r>
            <a:r>
              <a:rPr lang="en-US" sz="1200" dirty="0">
                <a:latin typeface="+mj-lt"/>
              </a:rPr>
              <a:t> (≥300 ng/L). ARIC 1990-1992 </a:t>
            </a:r>
          </a:p>
          <a:p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397851"/>
              </p:ext>
            </p:extLst>
          </p:nvPr>
        </p:nvGraphicFramePr>
        <p:xfrm>
          <a:off x="727632" y="2034241"/>
          <a:ext cx="6918325" cy="2189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1195">
                  <a:extLst>
                    <a:ext uri="{9D8B030D-6E8A-4147-A177-3AD203B41FA5}">
                      <a16:colId xmlns:a16="http://schemas.microsoft.com/office/drawing/2014/main" val="1102169309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775796159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1755402729"/>
                    </a:ext>
                  </a:extLst>
                </a:gridCol>
                <a:gridCol w="1789430">
                  <a:extLst>
                    <a:ext uri="{9D8B030D-6E8A-4147-A177-3AD203B41FA5}">
                      <a16:colId xmlns:a16="http://schemas.microsoft.com/office/drawing/2014/main" val="2451710492"/>
                    </a:ext>
                  </a:extLst>
                </a:gridCol>
              </a:tblGrid>
              <a:tr h="6171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Alcohol consumption category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Incident increase in </a:t>
                      </a:r>
                      <a:r>
                        <a:rPr lang="en-US" sz="1100" dirty="0" err="1">
                          <a:effectLst/>
                        </a:rPr>
                        <a:t>hs-cTnT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N=9476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Incident increase in 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NT-proBNP ≥100 ng/L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N=7785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Incident increase in NT-proBNP ≥300 ng/L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N=9587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1571575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Former drinker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0.98 (0.71-1.36)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0.97 (0.80-1.18)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1.37 (0.96-1.97)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8947394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Never drinker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(Reference)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(Reference)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(Reference)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05741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Current, ≤1 drink/week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0.91 (0.66-1.24)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0.99 (0.83-1.18)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1.22 (0.87-1.70)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15632842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Current, 2-7 drinks/week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0.70 (0.49-1.00)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0.84 (0.68-1.03)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1.07 (0.72-1.58)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52727064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Current, 8-14 drinks/week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0.73 (0.46-1.14)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0.92 (0.69-1.21)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2.01 (1.28-3.16)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96078509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Current, ≥15 drinks/week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0.83 (0.52-1.32)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1.10 (0.80-1.50)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2.38 (1.43-3.96)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5909403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32" y="4525501"/>
            <a:ext cx="5945008" cy="96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01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401286"/>
            <a:ext cx="7793356" cy="4410234"/>
          </a:xfrm>
        </p:spPr>
        <p:txBody>
          <a:bodyPr>
            <a:normAutofit/>
          </a:bodyPr>
          <a:lstStyle/>
          <a:p>
            <a:r>
              <a:rPr lang="en-US" sz="2200" b="1" dirty="0"/>
              <a:t>In the main analyses, the models were adjusted for sex, race, education, and smoking, why do you think this is appropriate?</a:t>
            </a:r>
          </a:p>
          <a:p>
            <a:pPr lvl="1"/>
            <a:r>
              <a:rPr lang="en-US" sz="2200" b="1" dirty="0"/>
              <a:t>What would happen to the effect sizes if the models further adjusted for factors that may be in the causal pathway (e.g. diabetes, blood pressure, lipids)?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000" b="1" dirty="0"/>
              <a:t>Compare and contrast the results of the cross-sectional and prospective associations of alcohol consumption and 2 different cut-points of elevation of NT-</a:t>
            </a:r>
            <a:r>
              <a:rPr lang="en-US" sz="2000" b="1" dirty="0" err="1"/>
              <a:t>proBNP</a:t>
            </a:r>
            <a:r>
              <a:rPr lang="en-US" sz="2000" b="1" dirty="0"/>
              <a:t> (Tables 2 and 3)? What are potential explanations for these differences?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85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849605"/>
            <a:ext cx="7250202" cy="747396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15051"/>
            <a:ext cx="7793356" cy="4410234"/>
          </a:xfrm>
        </p:spPr>
        <p:txBody>
          <a:bodyPr>
            <a:normAutofit/>
          </a:bodyPr>
          <a:lstStyle/>
          <a:p>
            <a:r>
              <a:rPr lang="en-US" dirty="0"/>
              <a:t>There were significant inverse associations between moderate drinking and presence or development of subclinical myocardial damage, as measured using </a:t>
            </a:r>
            <a:r>
              <a:rPr lang="en-US" dirty="0" err="1"/>
              <a:t>hs-cTnT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 the other hand, there were positive cross-sectional and prospective associations between alcohol consumption and wall stress, as measured using elevated NT-</a:t>
            </a:r>
            <a:r>
              <a:rPr lang="en-US" dirty="0" err="1"/>
              <a:t>proBNP</a:t>
            </a:r>
            <a:r>
              <a:rPr lang="en-US" dirty="0"/>
              <a:t>.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5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1281418"/>
            <a:ext cx="8230556" cy="747396"/>
          </a:xfrm>
        </p:spPr>
        <p:txBody>
          <a:bodyPr>
            <a:normAutofit fontScale="90000"/>
          </a:bodyPr>
          <a:lstStyle/>
          <a:p>
            <a:r>
              <a:rPr lang="en-US" dirty="0"/>
              <a:t>From the Editorial by R. Lawler and B. Everett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8304" y="2198226"/>
            <a:ext cx="7793356" cy="4410234"/>
          </a:xfrm>
        </p:spPr>
        <p:txBody>
          <a:bodyPr>
            <a:normAutofit/>
          </a:bodyPr>
          <a:lstStyle/>
          <a:p>
            <a:r>
              <a:rPr lang="en-US" dirty="0"/>
              <a:t>These findings highlight the differential effects of alcohol on CVD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 of mechanistic biomarker study nested in an epidemiological, population based study, to expand our understanding of the mechanisms behind health-related behaviors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22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5512" y="1401285"/>
            <a:ext cx="7793356" cy="422340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6500" b="1" dirty="0"/>
              <a:t>Background</a:t>
            </a:r>
          </a:p>
          <a:p>
            <a:pPr marL="0" indent="0">
              <a:buNone/>
            </a:pPr>
            <a:endParaRPr lang="en-US" sz="3800" b="1" dirty="0"/>
          </a:p>
          <a:p>
            <a:pPr lvl="1"/>
            <a:r>
              <a:rPr lang="en-US" sz="4900" dirty="0"/>
              <a:t>Moderate alcohol linked to lower risk of cardiovascular disease, </a:t>
            </a:r>
          </a:p>
          <a:p>
            <a:pPr marL="457200" lvl="1" indent="0">
              <a:buNone/>
            </a:pPr>
            <a:r>
              <a:rPr lang="en-US" sz="4900" dirty="0"/>
              <a:t>     but mechanisms remain unclear.</a:t>
            </a:r>
          </a:p>
          <a:p>
            <a:pPr marL="457200" lvl="1" indent="0">
              <a:buNone/>
            </a:pPr>
            <a:endParaRPr lang="en-US" sz="4900" dirty="0"/>
          </a:p>
          <a:p>
            <a:pPr lvl="1"/>
            <a:r>
              <a:rPr lang="en-US" sz="4900" dirty="0"/>
              <a:t>Association between alcohol consumption and </a:t>
            </a:r>
            <a:r>
              <a:rPr lang="en-US" sz="4900" b="1" dirty="0"/>
              <a:t>subclinical</a:t>
            </a:r>
            <a:r>
              <a:rPr lang="en-US" sz="4900" dirty="0"/>
              <a:t> cardiovascular </a:t>
            </a:r>
          </a:p>
          <a:p>
            <a:pPr marL="457200" lvl="1" indent="0">
              <a:buNone/>
            </a:pPr>
            <a:r>
              <a:rPr lang="en-US" sz="4900" dirty="0"/>
              <a:t>      disease are not well characterized</a:t>
            </a:r>
          </a:p>
          <a:p>
            <a:pPr lvl="1"/>
            <a:endParaRPr lang="en-US" sz="4900" dirty="0"/>
          </a:p>
          <a:p>
            <a:pPr lvl="1"/>
            <a:r>
              <a:rPr lang="en-US" sz="4900" dirty="0"/>
              <a:t>Cardiac troponin T and N-terminal B-type natriuretic peptide (NT-</a:t>
            </a:r>
            <a:r>
              <a:rPr lang="en-US" sz="4900" dirty="0" err="1"/>
              <a:t>proBNP</a:t>
            </a:r>
            <a:r>
              <a:rPr lang="en-US" sz="4900" dirty="0"/>
              <a:t>) are biomarkers of myocardial damage and cardiac wall stress. </a:t>
            </a:r>
          </a:p>
          <a:p>
            <a:pPr marL="457200" lvl="1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6500" b="1" dirty="0"/>
              <a:t>Aims</a:t>
            </a:r>
          </a:p>
          <a:p>
            <a:pPr lvl="1"/>
            <a:endParaRPr lang="en-US" sz="4900" dirty="0"/>
          </a:p>
          <a:p>
            <a:pPr lvl="1"/>
            <a:r>
              <a:rPr lang="en-US" sz="4900" dirty="0"/>
              <a:t>Examine the </a:t>
            </a:r>
            <a:r>
              <a:rPr lang="en-US" sz="4900" b="1" dirty="0"/>
              <a:t>prospective</a:t>
            </a:r>
            <a:r>
              <a:rPr lang="en-US" sz="4900" dirty="0"/>
              <a:t> and </a:t>
            </a:r>
            <a:r>
              <a:rPr lang="en-US" sz="4900" b="1" dirty="0"/>
              <a:t>cross-sectional</a:t>
            </a:r>
            <a:r>
              <a:rPr lang="en-US" sz="4900" dirty="0"/>
              <a:t> associations between alcohol consumption:</a:t>
            </a:r>
          </a:p>
          <a:p>
            <a:pPr lvl="2"/>
            <a:r>
              <a:rPr lang="en-US" sz="4900" dirty="0"/>
              <a:t>High sensitivity cardiac troponin T</a:t>
            </a:r>
          </a:p>
          <a:p>
            <a:pPr lvl="2"/>
            <a:r>
              <a:rPr lang="en-US" sz="4900" dirty="0"/>
              <a:t>N-terminal pro B-type natriuretic peptide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569809"/>
            <a:ext cx="7250202" cy="747396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122453"/>
            <a:ext cx="7793356" cy="5160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dirty="0"/>
              <a:t>Study Population</a:t>
            </a:r>
          </a:p>
          <a:p>
            <a:pPr lvl="1"/>
            <a:r>
              <a:rPr lang="en-US" altLang="en-US" sz="1600" dirty="0">
                <a:solidFill>
                  <a:srgbClr val="0D0D0D"/>
                </a:solidFill>
              </a:rPr>
              <a:t>Over 11,000 participants from the Atherosclerosis Risk in Communities (ARIC) Study: a community based study of middle aged adults.</a:t>
            </a:r>
          </a:p>
          <a:p>
            <a:pPr lvl="1"/>
            <a:r>
              <a:rPr lang="en-US" altLang="en-US" sz="1600" dirty="0">
                <a:solidFill>
                  <a:srgbClr val="0D0D0D"/>
                </a:solidFill>
              </a:rPr>
              <a:t>Excluded participants with history of cardiovascular disease</a:t>
            </a:r>
          </a:p>
          <a:p>
            <a:pPr lvl="1"/>
            <a:endParaRPr lang="en-US" altLang="en-US" sz="1600" dirty="0">
              <a:solidFill>
                <a:srgbClr val="0D0D0D"/>
              </a:solidFill>
            </a:endParaRPr>
          </a:p>
          <a:p>
            <a:pPr marL="0" indent="0">
              <a:buNone/>
            </a:pPr>
            <a:r>
              <a:rPr lang="en-US" sz="2100" b="1" dirty="0" err="1"/>
              <a:t>hs-cTnT</a:t>
            </a:r>
            <a:r>
              <a:rPr lang="en-US" sz="2100" b="1" dirty="0"/>
              <a:t> and NT-</a:t>
            </a:r>
            <a:r>
              <a:rPr lang="en-US" sz="2100" b="1" dirty="0" err="1"/>
              <a:t>proBNP</a:t>
            </a:r>
            <a:endParaRPr lang="en-US" sz="2100" b="1" dirty="0"/>
          </a:p>
          <a:p>
            <a:pPr lvl="1"/>
            <a:r>
              <a:rPr lang="en-US" sz="1600" dirty="0"/>
              <a:t>Measured at 2 time points (ARIC study visits 2 and 4), 6 years apart (baseline 1990-1992; follow up: 1996-1998)</a:t>
            </a:r>
          </a:p>
          <a:p>
            <a:pPr lvl="1"/>
            <a:r>
              <a:rPr lang="en-US" sz="1600" dirty="0"/>
              <a:t>Measured using stored serum (visit 2) and plasma (visit 4) samples using Roche </a:t>
            </a:r>
            <a:r>
              <a:rPr lang="en-US" sz="1600" dirty="0" err="1"/>
              <a:t>Elecsys</a:t>
            </a:r>
            <a:r>
              <a:rPr lang="en-US" sz="1600" dirty="0"/>
              <a:t> 2010 Analyzer (visit 2) and </a:t>
            </a:r>
            <a:r>
              <a:rPr lang="en-US" sz="1600" dirty="0" err="1"/>
              <a:t>Cobas</a:t>
            </a:r>
            <a:r>
              <a:rPr lang="en-US" sz="1600" dirty="0"/>
              <a:t> e411 analyzer (visit 4). </a:t>
            </a:r>
          </a:p>
          <a:p>
            <a:pPr lvl="1"/>
            <a:r>
              <a:rPr lang="en-US" sz="1600" dirty="0"/>
              <a:t>A calibration study of both </a:t>
            </a:r>
            <a:r>
              <a:rPr lang="en-US" sz="1600" dirty="0" err="1"/>
              <a:t>hs-cTnT</a:t>
            </a:r>
            <a:r>
              <a:rPr lang="en-US" sz="1600" dirty="0"/>
              <a:t> and NT-</a:t>
            </a:r>
            <a:r>
              <a:rPr lang="en-US" sz="1600" dirty="0" err="1"/>
              <a:t>proBNP</a:t>
            </a:r>
            <a:r>
              <a:rPr lang="en-US" sz="1600" dirty="0"/>
              <a:t> demonstrated no significant differences across specimen type and laboratory.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r>
              <a:rPr lang="en-US" sz="2100" b="1" dirty="0"/>
              <a:t>Alcohol consumption</a:t>
            </a:r>
          </a:p>
          <a:p>
            <a:pPr lvl="1"/>
            <a:r>
              <a:rPr lang="en-US" sz="1600" dirty="0"/>
              <a:t>Self-reported current and past alcohol consumption. Categorized as: never, former, current: ≤1, 2-7, 8-14, and ≥15 drinks/week.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21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9631" y="1401285"/>
            <a:ext cx="8439807" cy="44774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100" b="1" dirty="0"/>
              <a:t>Outcomes:</a:t>
            </a:r>
          </a:p>
          <a:p>
            <a:pPr marL="0" indent="0">
              <a:buNone/>
            </a:pPr>
            <a:endParaRPr lang="en-US" sz="21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100" b="1" i="1" dirty="0">
                <a:solidFill>
                  <a:srgbClr val="0D0D0D"/>
                </a:solidFill>
              </a:rPr>
              <a:t>Cross-sectional analyses</a:t>
            </a:r>
            <a:r>
              <a:rPr lang="en-US" altLang="en-US" sz="2100" dirty="0">
                <a:solidFill>
                  <a:srgbClr val="0D0D0D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D0D0D"/>
                </a:solidFill>
              </a:rPr>
              <a:t>Increased </a:t>
            </a:r>
            <a:r>
              <a:rPr lang="en-US" altLang="en-US" sz="1600" dirty="0" err="1">
                <a:solidFill>
                  <a:srgbClr val="0D0D0D"/>
                </a:solidFill>
              </a:rPr>
              <a:t>hs-cTnT</a:t>
            </a:r>
            <a:r>
              <a:rPr lang="en-US" altLang="en-US" sz="1600" dirty="0">
                <a:solidFill>
                  <a:srgbClr val="0D0D0D"/>
                </a:solidFill>
              </a:rPr>
              <a:t> (≥14 ng/L)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D0D0D"/>
                </a:solidFill>
              </a:rPr>
              <a:t>Increased NT-</a:t>
            </a:r>
            <a:r>
              <a:rPr lang="en-US" altLang="en-US" sz="1600" dirty="0" err="1">
                <a:solidFill>
                  <a:srgbClr val="0D0D0D"/>
                </a:solidFill>
              </a:rPr>
              <a:t>proBNP</a:t>
            </a:r>
            <a:r>
              <a:rPr lang="en-US" altLang="en-US" sz="1600" dirty="0">
                <a:solidFill>
                  <a:srgbClr val="0D0D0D"/>
                </a:solidFill>
              </a:rPr>
              <a:t> (≥300 ng/L-primary;  ≥100 ng/L-secondary)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dirty="0" err="1">
                <a:solidFill>
                  <a:srgbClr val="0D0D0D"/>
                </a:solidFill>
              </a:rPr>
              <a:t>hs-cTnT</a:t>
            </a:r>
            <a:r>
              <a:rPr lang="en-US" altLang="en-US" sz="1600" dirty="0">
                <a:solidFill>
                  <a:srgbClr val="0D0D0D"/>
                </a:solidFill>
              </a:rPr>
              <a:t> and NT-</a:t>
            </a:r>
            <a:r>
              <a:rPr lang="en-US" altLang="en-US" sz="1600" dirty="0" err="1">
                <a:solidFill>
                  <a:srgbClr val="0D0D0D"/>
                </a:solidFill>
              </a:rPr>
              <a:t>proBNP</a:t>
            </a:r>
            <a:r>
              <a:rPr lang="en-US" altLang="en-US" sz="1600" dirty="0">
                <a:solidFill>
                  <a:srgbClr val="0D0D0D"/>
                </a:solidFill>
              </a:rPr>
              <a:t> continuously (log transformed)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600" dirty="0">
              <a:solidFill>
                <a:srgbClr val="0D0D0D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100" b="1" i="1" dirty="0">
                <a:solidFill>
                  <a:srgbClr val="0D0D0D"/>
                </a:solidFill>
              </a:rPr>
              <a:t>Prospective analyses</a:t>
            </a:r>
            <a:endParaRPr lang="en-US" altLang="en-US" sz="2100" dirty="0">
              <a:solidFill>
                <a:srgbClr val="0D0D0D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dirty="0">
                <a:solidFill>
                  <a:srgbClr val="0D0D0D"/>
                </a:solidFill>
              </a:rPr>
              <a:t>Incident </a:t>
            </a:r>
            <a:r>
              <a:rPr lang="en-US" altLang="en-US" sz="1600" dirty="0">
                <a:solidFill>
                  <a:srgbClr val="0D0D0D"/>
                </a:solidFill>
              </a:rPr>
              <a:t>increased </a:t>
            </a:r>
            <a:r>
              <a:rPr lang="en-US" altLang="en-US" sz="1600" dirty="0" err="1">
                <a:solidFill>
                  <a:srgbClr val="0D0D0D"/>
                </a:solidFill>
              </a:rPr>
              <a:t>hs-cTnT</a:t>
            </a:r>
            <a:r>
              <a:rPr lang="en-US" altLang="en-US" sz="1600" dirty="0">
                <a:solidFill>
                  <a:srgbClr val="0D0D0D"/>
                </a:solidFill>
              </a:rPr>
              <a:t> (≥14 ng/L)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dirty="0">
                <a:solidFill>
                  <a:srgbClr val="0D0D0D"/>
                </a:solidFill>
              </a:rPr>
              <a:t>Incident </a:t>
            </a:r>
            <a:r>
              <a:rPr lang="en-US" altLang="en-US" sz="1600" dirty="0">
                <a:solidFill>
                  <a:srgbClr val="0D0D0D"/>
                </a:solidFill>
              </a:rPr>
              <a:t>Increased NT-</a:t>
            </a:r>
            <a:r>
              <a:rPr lang="en-US" altLang="en-US" sz="1600" dirty="0" err="1">
                <a:solidFill>
                  <a:srgbClr val="0D0D0D"/>
                </a:solidFill>
              </a:rPr>
              <a:t>proBNP</a:t>
            </a:r>
            <a:r>
              <a:rPr lang="en-US" altLang="en-US" sz="1600" dirty="0">
                <a:solidFill>
                  <a:srgbClr val="0D0D0D"/>
                </a:solidFill>
              </a:rPr>
              <a:t> (≥300 ng/L-primary;  ≥100 ng/L-secondary)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600" dirty="0">
              <a:solidFill>
                <a:srgbClr val="0D0D0D"/>
              </a:solidFill>
            </a:endParaRPr>
          </a:p>
          <a:p>
            <a:pPr marL="0" indent="0">
              <a:buNone/>
            </a:pPr>
            <a:r>
              <a:rPr lang="en-US" sz="2100" b="1" dirty="0"/>
              <a:t>Statistical analyses</a:t>
            </a:r>
          </a:p>
          <a:p>
            <a:pPr lvl="1"/>
            <a:r>
              <a:rPr lang="en-US" altLang="en-US" sz="1600" i="1" dirty="0">
                <a:solidFill>
                  <a:srgbClr val="0D0D0D"/>
                </a:solidFill>
              </a:rPr>
              <a:t>Cross-sectional</a:t>
            </a:r>
            <a:r>
              <a:rPr lang="en-US" altLang="en-US" sz="1600" dirty="0">
                <a:solidFill>
                  <a:srgbClr val="0D0D0D"/>
                </a:solidFill>
              </a:rPr>
              <a:t>: Multivariable logistic and robust regression</a:t>
            </a:r>
            <a:endParaRPr lang="en-US" sz="1600" dirty="0"/>
          </a:p>
          <a:p>
            <a:pPr lvl="1"/>
            <a:r>
              <a:rPr lang="en-US" altLang="en-US" sz="1600" i="1" dirty="0">
                <a:solidFill>
                  <a:srgbClr val="0D0D0D"/>
                </a:solidFill>
              </a:rPr>
              <a:t>Prospective</a:t>
            </a:r>
            <a:r>
              <a:rPr lang="en-US" altLang="en-US" sz="1600" dirty="0">
                <a:solidFill>
                  <a:srgbClr val="0D0D0D"/>
                </a:solidFill>
              </a:rPr>
              <a:t>: Multivariable multinomial models.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67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8494" y="1597423"/>
            <a:ext cx="7793356" cy="4131024"/>
          </a:xfrm>
        </p:spPr>
        <p:txBody>
          <a:bodyPr>
            <a:normAutofit/>
          </a:bodyPr>
          <a:lstStyle/>
          <a:p>
            <a:r>
              <a:rPr lang="en-US" sz="2000" b="1" dirty="0"/>
              <a:t>Why are biomarkers of subclinical myocardial damage and wall stress of interest for research in the effects of alcohol consumption?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b="1" dirty="0"/>
              <a:t>What are the advantages of examining prospectively the associations of alcohol consumption with these biomarkers, in addition to the cross-sectional associations?</a:t>
            </a:r>
          </a:p>
          <a:p>
            <a:pPr lvl="1"/>
            <a:endParaRPr lang="en-US" sz="21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6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5245" y="455792"/>
            <a:ext cx="684018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88900" fontAlgn="base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Table 1. </a:t>
            </a:r>
            <a:r>
              <a:rPr lang="en-US" altLang="en-US" sz="1200" dirty="0">
                <a:latin typeface="+mj-lt"/>
              </a:rPr>
              <a:t>Characteristics of study participants without clinical cardiovascular disease  </a:t>
            </a:r>
          </a:p>
          <a:p>
            <a:pPr lvl="0" indent="88900" fontAlgn="base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</a:pPr>
            <a:r>
              <a:rPr lang="en-US" altLang="en-US" sz="1200" dirty="0">
                <a:latin typeface="+mj-lt"/>
              </a:rPr>
              <a:t>                   according to categories of alcohol consumption at baseline, the </a:t>
            </a:r>
          </a:p>
          <a:p>
            <a:pPr lvl="0" indent="88900" fontAlgn="base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</a:pPr>
            <a:r>
              <a:rPr lang="en-US" altLang="en-US" sz="1200" dirty="0">
                <a:latin typeface="+mj-lt"/>
              </a:rPr>
              <a:t>                   Atherosclerosis Risk in Communities Study, 1990-1992</a:t>
            </a:r>
          </a:p>
          <a:p>
            <a:r>
              <a:rPr lang="en-US" sz="1600" dirty="0">
                <a:solidFill>
                  <a:srgbClr val="B11F24"/>
                </a:solidFill>
              </a:rPr>
              <a:t> </a:t>
            </a:r>
          </a:p>
          <a:p>
            <a:endParaRPr lang="en-US" i="1" dirty="0"/>
          </a:p>
          <a:p>
            <a:endParaRPr lang="en-US" i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831204"/>
              </p:ext>
            </p:extLst>
          </p:nvPr>
        </p:nvGraphicFramePr>
        <p:xfrm>
          <a:off x="519521" y="1124756"/>
          <a:ext cx="7043315" cy="4340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5163">
                  <a:extLst>
                    <a:ext uri="{9D8B030D-6E8A-4147-A177-3AD203B41FA5}">
                      <a16:colId xmlns:a16="http://schemas.microsoft.com/office/drawing/2014/main" val="1088444781"/>
                    </a:ext>
                  </a:extLst>
                </a:gridCol>
                <a:gridCol w="844423">
                  <a:extLst>
                    <a:ext uri="{9D8B030D-6E8A-4147-A177-3AD203B41FA5}">
                      <a16:colId xmlns:a16="http://schemas.microsoft.com/office/drawing/2014/main" val="691747233"/>
                    </a:ext>
                  </a:extLst>
                </a:gridCol>
                <a:gridCol w="859081">
                  <a:extLst>
                    <a:ext uri="{9D8B030D-6E8A-4147-A177-3AD203B41FA5}">
                      <a16:colId xmlns:a16="http://schemas.microsoft.com/office/drawing/2014/main" val="1171260853"/>
                    </a:ext>
                  </a:extLst>
                </a:gridCol>
                <a:gridCol w="851752">
                  <a:extLst>
                    <a:ext uri="{9D8B030D-6E8A-4147-A177-3AD203B41FA5}">
                      <a16:colId xmlns:a16="http://schemas.microsoft.com/office/drawing/2014/main" val="394356702"/>
                    </a:ext>
                  </a:extLst>
                </a:gridCol>
                <a:gridCol w="891539">
                  <a:extLst>
                    <a:ext uri="{9D8B030D-6E8A-4147-A177-3AD203B41FA5}">
                      <a16:colId xmlns:a16="http://schemas.microsoft.com/office/drawing/2014/main" val="572955378"/>
                    </a:ext>
                  </a:extLst>
                </a:gridCol>
                <a:gridCol w="859081">
                  <a:extLst>
                    <a:ext uri="{9D8B030D-6E8A-4147-A177-3AD203B41FA5}">
                      <a16:colId xmlns:a16="http://schemas.microsoft.com/office/drawing/2014/main" val="3318674843"/>
                    </a:ext>
                  </a:extLst>
                </a:gridCol>
                <a:gridCol w="852276">
                  <a:extLst>
                    <a:ext uri="{9D8B030D-6E8A-4147-A177-3AD203B41FA5}">
                      <a16:colId xmlns:a16="http://schemas.microsoft.com/office/drawing/2014/main" val="526622090"/>
                    </a:ext>
                  </a:extLst>
                </a:gridCol>
              </a:tblGrid>
              <a:tr h="158612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Former drinker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Never drinks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Current Drinkers (drinks/week)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209213"/>
                  </a:ext>
                </a:extLst>
              </a:tr>
              <a:tr h="146049">
                <a:tc>
                  <a:txBody>
                    <a:bodyPr/>
                    <a:lstStyle/>
                    <a:p>
                      <a:pPr marL="3238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≤1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2-7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8-14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indent="8826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≥15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extLst>
                  <a:ext uri="{0D108BD9-81ED-4DB2-BD59-A6C34878D82A}">
                    <a16:rowId xmlns:a16="http://schemas.microsoft.com/office/drawing/2014/main" val="30669167"/>
                  </a:ext>
                </a:extLst>
              </a:tr>
              <a:tr h="146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 (%)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2,284 (19.7%)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2633 (22.7%)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3295 (28.4%)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2013 (17.4%)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812 (7.0%)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560 (4.8%)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extLst>
                  <a:ext uri="{0D108BD9-81ED-4DB2-BD59-A6C34878D82A}">
                    <a16:rowId xmlns:a16="http://schemas.microsoft.com/office/drawing/2014/main" val="2555322633"/>
                  </a:ext>
                </a:extLst>
              </a:tr>
              <a:tr h="146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Mean (SD) Age (years)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57.0 (5.7)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57.3 (5.7)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56.2 (5.7)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56.4 (5.7)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56.2 (5.5)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56.9 (5.7)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extLst>
                  <a:ext uri="{0D108BD9-81ED-4DB2-BD59-A6C34878D82A}">
                    <a16:rowId xmlns:a16="http://schemas.microsoft.com/office/drawing/2014/main" val="9530537"/>
                  </a:ext>
                </a:extLst>
              </a:tr>
              <a:tr h="146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African-American, 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36.6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37.3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15.0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14.3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extLst>
                  <a:ext uri="{0D108BD9-81ED-4DB2-BD59-A6C34878D82A}">
                    <a16:rowId xmlns:a16="http://schemas.microsoft.com/office/drawing/2014/main" val="1469382513"/>
                  </a:ext>
                </a:extLst>
              </a:tr>
              <a:tr h="146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Female, 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78.8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63.9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48.2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34.5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16.3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extLst>
                  <a:ext uri="{0D108BD9-81ED-4DB2-BD59-A6C34878D82A}">
                    <a16:rowId xmlns:a16="http://schemas.microsoft.com/office/drawing/2014/main" val="696845645"/>
                  </a:ext>
                </a:extLst>
              </a:tr>
              <a:tr h="146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Family income &lt;$35000, 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62.9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64.4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41.8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35.1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34.6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42.3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extLst>
                  <a:ext uri="{0D108BD9-81ED-4DB2-BD59-A6C34878D82A}">
                    <a16:rowId xmlns:a16="http://schemas.microsoft.com/office/drawing/2014/main" val="939858664"/>
                  </a:ext>
                </a:extLst>
              </a:tr>
              <a:tr h="146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Education less than high school, 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13.7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10.6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extLst>
                  <a:ext uri="{0D108BD9-81ED-4DB2-BD59-A6C34878D82A}">
                    <a16:rowId xmlns:a16="http://schemas.microsoft.com/office/drawing/2014/main" val="545064380"/>
                  </a:ext>
                </a:extLst>
              </a:tr>
              <a:tr h="146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Obesity (BMI≥30), 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33.9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35.3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26.5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19.4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20.2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17.1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extLst>
                  <a:ext uri="{0D108BD9-81ED-4DB2-BD59-A6C34878D82A}">
                    <a16:rowId xmlns:a16="http://schemas.microsoft.com/office/drawing/2014/main" val="1700587684"/>
                  </a:ext>
                </a:extLst>
              </a:tr>
              <a:tr h="146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Hypertension, 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37.6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38.0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26.3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29.0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32.4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37.3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extLst>
                  <a:ext uri="{0D108BD9-81ED-4DB2-BD59-A6C34878D82A}">
                    <a16:rowId xmlns:a16="http://schemas.microsoft.com/office/drawing/2014/main" val="1057655052"/>
                  </a:ext>
                </a:extLst>
              </a:tr>
              <a:tr h="146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Mean (SD) HDL-cholesterol (mg/dL)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46.8 (15.2)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51.4 (15.9)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50.1 (16.2)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52.3 (17.6)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54.1 (19.3)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53.4 (19.9)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extLst>
                  <a:ext uri="{0D108BD9-81ED-4DB2-BD59-A6C34878D82A}">
                    <a16:rowId xmlns:a16="http://schemas.microsoft.com/office/drawing/2014/main" val="781767768"/>
                  </a:ext>
                </a:extLst>
              </a:tr>
              <a:tr h="146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Mean (SD) LDL-cholesterol (mg/dL)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136.0 (36.3)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135.5 (37.7)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132.1 (35.5)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130.5 (35.4)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130.7 (37.4)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128.7 (39.5)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extLst>
                  <a:ext uri="{0D108BD9-81ED-4DB2-BD59-A6C34878D82A}">
                    <a16:rowId xmlns:a16="http://schemas.microsoft.com/office/drawing/2014/main" val="2946767392"/>
                  </a:ext>
                </a:extLst>
              </a:tr>
              <a:tr h="2842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Median [P25-p75] Triglycerides (mg/dL)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112.0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111.0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113.0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106.0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112.0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116.0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extLst>
                  <a:ext uri="{0D108BD9-81ED-4DB2-BD59-A6C34878D82A}">
                    <a16:rowId xmlns:a16="http://schemas.microsoft.com/office/drawing/2014/main" val="798141775"/>
                  </a:ext>
                </a:extLst>
              </a:tr>
              <a:tr h="146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Mean (SD) C-reactive protein (mg/L)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4.9 (8.0)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4.6 (6.6)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3.9 (7.2)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3.4 (5.2)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3.5 (6.2)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3.8 (6.6)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extLst>
                  <a:ext uri="{0D108BD9-81ED-4DB2-BD59-A6C34878D82A}">
                    <a16:rowId xmlns:a16="http://schemas.microsoft.com/office/drawing/2014/main" val="717536049"/>
                  </a:ext>
                </a:extLst>
              </a:tr>
              <a:tr h="146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Diabetes, 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21.1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11.4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10.1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16.3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extLst>
                  <a:ext uri="{0D108BD9-81ED-4DB2-BD59-A6C34878D82A}">
                    <a16:rowId xmlns:a16="http://schemas.microsoft.com/office/drawing/2014/main" val="1448945058"/>
                  </a:ext>
                </a:extLst>
              </a:tr>
              <a:tr h="146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Median [P25-p75] GGT (U/L)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22.0 [15.0-33.0]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20.0 [14.0-30.0]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18.0 [13.0-28.0]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21.0 [14.0-31.0]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27.0 [17.5-44.0]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34.0 [21.0-55.0]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extLst>
                  <a:ext uri="{0D108BD9-81ED-4DB2-BD59-A6C34878D82A}">
                    <a16:rowId xmlns:a16="http://schemas.microsoft.com/office/drawing/2014/main" val="2028957458"/>
                  </a:ext>
                </a:extLst>
              </a:tr>
              <a:tr h="146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28600" algn="l"/>
                        </a:tabLst>
                      </a:pPr>
                      <a:r>
                        <a:rPr lang="en-US" sz="900">
                          <a:effectLst/>
                        </a:rPr>
                        <a:t>Current smoker, 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8450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24.0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10.6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25.2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33.1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39.3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extLst>
                  <a:ext uri="{0D108BD9-81ED-4DB2-BD59-A6C34878D82A}">
                    <a16:rowId xmlns:a16="http://schemas.microsoft.com/office/drawing/2014/main" val="2268761839"/>
                  </a:ext>
                </a:extLst>
              </a:tr>
              <a:tr h="146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Left ventricular hypertrophy, 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extLst>
                  <a:ext uri="{0D108BD9-81ED-4DB2-BD59-A6C34878D82A}">
                    <a16:rowId xmlns:a16="http://schemas.microsoft.com/office/drawing/2014/main" val="1866796325"/>
                  </a:ext>
                </a:extLst>
              </a:tr>
              <a:tr h="146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Median [P25-p75]  hs-cTnT (ng/L)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 [1.5-6]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1.5 [1.5-6]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1.5 [1.5-5]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1.5 [1.5-5]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1.5 [1.5-6]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3.5 [1.5-6]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extLst>
                  <a:ext uri="{0D108BD9-81ED-4DB2-BD59-A6C34878D82A}">
                    <a16:rowId xmlns:a16="http://schemas.microsoft.com/office/drawing/2014/main" val="3139675016"/>
                  </a:ext>
                </a:extLst>
              </a:tr>
              <a:tr h="146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Increased hs-cTnT (≥ 14 ng/L), 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extLst>
                  <a:ext uri="{0D108BD9-81ED-4DB2-BD59-A6C34878D82A}">
                    <a16:rowId xmlns:a16="http://schemas.microsoft.com/office/drawing/2014/main" val="170539031"/>
                  </a:ext>
                </a:extLst>
              </a:tr>
              <a:tr h="2842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Median NT-proBNP (ng/L) 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[p25, p75]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45.8 [14.5-87.0]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54.1 [28.8-95.6]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51.9 [28.6-89.2]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49.2 [24.9-89.6]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43.6 [24.0-84.5]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44.9 [23.9-80.5]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extLst>
                  <a:ext uri="{0D108BD9-81ED-4DB2-BD59-A6C34878D82A}">
                    <a16:rowId xmlns:a16="http://schemas.microsoft.com/office/drawing/2014/main" val="310793800"/>
                  </a:ext>
                </a:extLst>
              </a:tr>
              <a:tr h="146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NT-proBNP ≥300 ng/L, 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3.1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2.7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2.8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extLst>
                  <a:ext uri="{0D108BD9-81ED-4DB2-BD59-A6C34878D82A}">
                    <a16:rowId xmlns:a16="http://schemas.microsoft.com/office/drawing/2014/main" val="3986780050"/>
                  </a:ext>
                </a:extLst>
              </a:tr>
              <a:tr h="146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NT-proBNP ≥100 ng/L, 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22.4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20.6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28.8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4762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19.6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extLst>
                  <a:ext uri="{0D108BD9-81ED-4DB2-BD59-A6C34878D82A}">
                    <a16:rowId xmlns:a16="http://schemas.microsoft.com/office/drawing/2014/main" val="157262847"/>
                  </a:ext>
                </a:extLst>
              </a:tr>
              <a:tr h="146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History of excessive drinking §, 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12.7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0.2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2.7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10.6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29.1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52" marR="7852" marT="7852" marB="0" anchor="b"/>
                </a:tc>
                <a:extLst>
                  <a:ext uri="{0D108BD9-81ED-4DB2-BD59-A6C34878D82A}">
                    <a16:rowId xmlns:a16="http://schemas.microsoft.com/office/drawing/2014/main" val="15678599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732150" y="141397"/>
            <a:ext cx="1974318" cy="229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>
            <a:lvl1pPr indent="88900"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820" y="5495285"/>
            <a:ext cx="5596613" cy="6645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7280" y="1189977"/>
            <a:ext cx="8641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+mj-lt"/>
              </a:rPr>
              <a:t>Figure 1. </a:t>
            </a:r>
            <a:r>
              <a:rPr lang="en-US" sz="1200" dirty="0"/>
              <a:t>Cross-sectional and prospective association of alcoholic drinks per week (among current drinkers)</a:t>
            </a:r>
          </a:p>
          <a:p>
            <a:r>
              <a:rPr lang="en-US" sz="1200" dirty="0"/>
              <a:t>                     and </a:t>
            </a:r>
            <a:r>
              <a:rPr lang="en-US" sz="1200" dirty="0" err="1"/>
              <a:t>hs-cTnT</a:t>
            </a:r>
            <a:r>
              <a:rPr lang="en-US" sz="1200" dirty="0"/>
              <a:t> (log transformed and elevation)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" y="2393714"/>
            <a:ext cx="4533271" cy="3108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15714"/>
            <a:ext cx="4276902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7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706" y="1194187"/>
            <a:ext cx="8641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+mj-lt"/>
              </a:rPr>
              <a:t>Figure 1 cont. </a:t>
            </a:r>
            <a:r>
              <a:rPr lang="en-US" sz="1200" dirty="0">
                <a:latin typeface="+mj-lt"/>
              </a:rPr>
              <a:t>Cross-sectional  and prospective association of alcoholic drinks per week (among current drinkers)</a:t>
            </a:r>
          </a:p>
          <a:p>
            <a:r>
              <a:rPr lang="en-US" sz="1200" dirty="0">
                <a:latin typeface="+mj-lt"/>
              </a:rPr>
              <a:t>                                 and NT-</a:t>
            </a:r>
            <a:r>
              <a:rPr lang="en-US" sz="1200" dirty="0" err="1">
                <a:latin typeface="+mj-lt"/>
              </a:rPr>
              <a:t>proBNP</a:t>
            </a:r>
            <a:r>
              <a:rPr lang="en-US" sz="1200" dirty="0">
                <a:latin typeface="+mj-lt"/>
              </a:rPr>
              <a:t> (log transformed and elevation)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84" y="2515714"/>
            <a:ext cx="4590431" cy="3108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915" y="2511885"/>
            <a:ext cx="4224743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4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668" y="1144457"/>
            <a:ext cx="8641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+mj-lt"/>
              </a:rPr>
              <a:t>Table 2. </a:t>
            </a:r>
            <a:r>
              <a:rPr lang="en-US" sz="1200" dirty="0">
                <a:latin typeface="+mj-lt"/>
              </a:rPr>
              <a:t>Cross-sectional associations* of baseline alcohol consumption groups and increased</a:t>
            </a:r>
          </a:p>
          <a:p>
            <a:r>
              <a:rPr lang="en-US" sz="1200" dirty="0">
                <a:latin typeface="+mj-lt"/>
              </a:rPr>
              <a:t>                   baseline </a:t>
            </a:r>
            <a:r>
              <a:rPr lang="en-US" sz="1200" dirty="0" err="1">
                <a:latin typeface="+mj-lt"/>
              </a:rPr>
              <a:t>hs-cTnT</a:t>
            </a:r>
            <a:r>
              <a:rPr lang="en-US" sz="1200" dirty="0">
                <a:latin typeface="+mj-lt"/>
              </a:rPr>
              <a:t> or NT-</a:t>
            </a:r>
            <a:r>
              <a:rPr lang="en-US" sz="1200" dirty="0" err="1">
                <a:latin typeface="+mj-lt"/>
              </a:rPr>
              <a:t>proBNP</a:t>
            </a:r>
            <a:r>
              <a:rPr lang="en-US" sz="1200" dirty="0">
                <a:latin typeface="+mj-lt"/>
              </a:rPr>
              <a:t>. N=11,579. ARIC 1990-1992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968028"/>
              </p:ext>
            </p:extLst>
          </p:nvPr>
        </p:nvGraphicFramePr>
        <p:xfrm>
          <a:off x="630432" y="2307435"/>
          <a:ext cx="6881495" cy="1956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820913745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562186815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132053008"/>
                    </a:ext>
                  </a:extLst>
                </a:gridCol>
                <a:gridCol w="1737995">
                  <a:extLst>
                    <a:ext uri="{9D8B030D-6E8A-4147-A177-3AD203B41FA5}">
                      <a16:colId xmlns:a16="http://schemas.microsoft.com/office/drawing/2014/main" val="1848510072"/>
                    </a:ext>
                  </a:extLst>
                </a:gridCol>
              </a:tblGrid>
              <a:tr h="5194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Alcohol consumption category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Increased hs-cTnT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OR (95% CI)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Increased NT-proBNP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(≥100 ng/L)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OR (95% CI)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Increased NT-proBNP (≥300 ng/L)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OR (95% CI)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545557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Former drinker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1.37 (1.03-1.83)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1.17 (1.00-1.36)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1.12 (0.78-1.60)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62281276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Never drinker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(Reference)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(Reference)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(Reference)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16994148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Current, ≤1 drink/week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0.78 (0.57-1.08)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0.99 (0.86-1.14)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0.94 (0.65-1.35)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3183010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Current, 2-7 drinks/week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0.67 (0.46-0.96)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1.17 (1.00-1.38)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1.23 (0.83-1.83)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9309907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Current, 8-14 drinks/week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0.78 (0.49-1.24)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1.33 (1.07-1.65)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0.99 (0.56-1.75)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41482133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Current, ≥15 drinks/week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0.64 (0.38-1.07)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1.49 (1.16-1.93)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1.47 (0.83-2.59)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3406097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32" y="4599665"/>
            <a:ext cx="5945008" cy="3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80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1407</Words>
  <Application>Microsoft Office PowerPoint</Application>
  <PresentationFormat>On-screen Show (4:3)</PresentationFormat>
  <Paragraphs>337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MS PGothic</vt:lpstr>
      <vt:lpstr>MS PGothic</vt:lpstr>
      <vt:lpstr>Arial</vt:lpstr>
      <vt:lpstr>Calibri</vt:lpstr>
      <vt:lpstr>Courier New</vt:lpstr>
      <vt:lpstr>Times New Roman</vt:lpstr>
      <vt:lpstr>Wingdings</vt:lpstr>
      <vt:lpstr>Office Theme</vt:lpstr>
      <vt:lpstr>PowerPoint Presentation</vt:lpstr>
      <vt:lpstr>Introduction</vt:lpstr>
      <vt:lpstr>Methods</vt:lpstr>
      <vt:lpstr>Methods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Conclusions</vt:lpstr>
      <vt:lpstr>From the Editorial by R. Lawler and B. Everett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Erin Roberts</cp:lastModifiedBy>
  <cp:revision>172</cp:revision>
  <dcterms:created xsi:type="dcterms:W3CDTF">2014-07-07T15:02:10Z</dcterms:created>
  <dcterms:modified xsi:type="dcterms:W3CDTF">2016-09-21T17:04:36Z</dcterms:modified>
</cp:coreProperties>
</file>