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66" r:id="rId3"/>
    <p:sldId id="269" r:id="rId4"/>
    <p:sldId id="273" r:id="rId5"/>
    <p:sldId id="270" r:id="rId6"/>
    <p:sldId id="274" r:id="rId7"/>
    <p:sldId id="275" r:id="rId8"/>
    <p:sldId id="267" r:id="rId9"/>
    <p:sldId id="272" r:id="rId10"/>
    <p:sldId id="264" r:id="rId11"/>
    <p:sldId id="268" r:id="rId12"/>
    <p:sldId id="265" r:id="rId13"/>
    <p:sldId id="271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0"/>
    <p:restoredTop sz="92342"/>
  </p:normalViewPr>
  <p:slideViewPr>
    <p:cSldViewPr snapToGrid="0" snapToObjects="1">
      <p:cViewPr varScale="1">
        <p:scale>
          <a:sx n="103" d="100"/>
          <a:sy n="103" d="100"/>
        </p:scale>
        <p:origin x="2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732559"/>
            <a:ext cx="6375581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Download the free </a:t>
            </a: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app 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on iTunes for additional content!</a:t>
            </a: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8000" b="1" dirty="0">
                <a:latin typeface="Arial" pitchFamily="34" charset="0"/>
                <a:cs typeface="Arial" pitchFamily="34" charset="0"/>
              </a:rPr>
              <a:t>Incidence of Undetectable, Measurable, and Increased Cardiac Troponin I Concentrations Above the 99th Percentile Using a High-Sensitivity Versus a Contemporary Assay in Patients Presenting to the Emergency Department</a:t>
            </a:r>
            <a:endParaRPr lang="en-US" sz="80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76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S.A. Love, Y. Sandoval, S.W. Smith, J. Nicholson,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J. Cao, R.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Ler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K. Schulz, and F.S. Apple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6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5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8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6800" dirty="0">
                <a:latin typeface="Arial" pitchFamily="34" charset="0"/>
                <a:cs typeface="Arial" pitchFamily="34" charset="0"/>
              </a:rPr>
              <a:t>August 2016</a:t>
            </a:r>
            <a:endParaRPr lang="en-US" sz="6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5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6400" dirty="0">
                <a:latin typeface="Arial" pitchFamily="34" charset="0"/>
                <a:cs typeface="Arial" pitchFamily="34" charset="0"/>
              </a:rPr>
              <a:t>www.clinchem.org/content/62/8/</a:t>
            </a:r>
            <a:r>
              <a:rPr lang="en-US" sz="6600" dirty="0"/>
              <a:t>1115</a:t>
            </a:r>
            <a:r>
              <a:rPr lang="en-US" sz="6400" dirty="0">
                <a:latin typeface="Arial" pitchFamily="34" charset="0"/>
                <a:cs typeface="Arial" pitchFamily="34" charset="0"/>
              </a:rPr>
              <a:t>.full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9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200" dirty="0">
                <a:latin typeface="Arial" pitchFamily="34" charset="0"/>
                <a:cs typeface="Arial" pitchFamily="34" charset="0"/>
              </a:rPr>
              <a:t>© Copyright 2016 by the American Association for Clinical Chemistry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3" y="1971073"/>
            <a:ext cx="3491105" cy="47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834" y="696003"/>
            <a:ext cx="72058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Concentration Distribution by Sex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8181" y="5354913"/>
            <a:ext cx="6840188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Table 1</a:t>
            </a:r>
            <a:r>
              <a:rPr lang="en-US" dirty="0">
                <a:solidFill>
                  <a:srgbClr val="B11F24"/>
                </a:solidFill>
              </a:rPr>
              <a:t>. </a:t>
            </a:r>
            <a:r>
              <a:rPr lang="en-US" dirty="0"/>
              <a:t>Characteristics of cTnI concentrations at baseline and over serial measurements for high-sensitivity and contemporary assays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8931"/>
          <a:stretch/>
        </p:blipFill>
        <p:spPr>
          <a:xfrm>
            <a:off x="208703" y="1508760"/>
            <a:ext cx="8726594" cy="3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03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6" y="696003"/>
            <a:ext cx="86239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cTnI Near LOD &amp; 99th Percentile (0-12h)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6306" y="5353835"/>
            <a:ext cx="6828312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2.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Individual cTnI concentrations near the respective LoD and 99</a:t>
            </a:r>
            <a:r>
              <a:rPr lang="en-US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percentile for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hs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(A) and contemporary (B) cTnI assays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0773"/>
            <a:ext cx="9144000" cy="371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92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834" y="696003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Concordance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8181" y="5354913"/>
            <a:ext cx="6840188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Table 2</a:t>
            </a:r>
            <a:r>
              <a:rPr lang="en-US" dirty="0">
                <a:solidFill>
                  <a:srgbClr val="B11F24"/>
                </a:solidFill>
              </a:rPr>
              <a:t>. </a:t>
            </a:r>
            <a:r>
              <a:rPr lang="en-US" dirty="0"/>
              <a:t>Concordance between the </a:t>
            </a:r>
            <a:r>
              <a:rPr lang="en-US" dirty="0" err="1"/>
              <a:t>hs</a:t>
            </a:r>
            <a:r>
              <a:rPr lang="en-US" dirty="0"/>
              <a:t>-cTnI and contemporary cTnI assays for women and men at baseline and over serial measurements.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9188"/>
          <a:stretch/>
        </p:blipFill>
        <p:spPr>
          <a:xfrm>
            <a:off x="2743200" y="807290"/>
            <a:ext cx="4800600" cy="451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3512" y="1738126"/>
            <a:ext cx="8719108" cy="3794183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 err="1"/>
              <a:t>hs-cTnI</a:t>
            </a:r>
            <a:r>
              <a:rPr lang="en-US" sz="2500" dirty="0"/>
              <a:t> assay provided</a:t>
            </a:r>
          </a:p>
          <a:p>
            <a:pPr lvl="1"/>
            <a:r>
              <a:rPr lang="en-US" sz="2100" dirty="0"/>
              <a:t>Similar number of increases for women compared to contemporary </a:t>
            </a:r>
            <a:r>
              <a:rPr lang="en-US" sz="2100" dirty="0" err="1"/>
              <a:t>cTnI</a:t>
            </a:r>
            <a:r>
              <a:rPr lang="en-US" sz="2100" dirty="0"/>
              <a:t> assay</a:t>
            </a:r>
          </a:p>
          <a:p>
            <a:pPr lvl="1"/>
            <a:r>
              <a:rPr lang="en-US" sz="2100" dirty="0"/>
              <a:t>Decreased number of increases for men compared to contemporary </a:t>
            </a:r>
            <a:r>
              <a:rPr lang="en-US" sz="2100" dirty="0" err="1"/>
              <a:t>cTnI</a:t>
            </a:r>
            <a:r>
              <a:rPr lang="en-US" sz="2100" dirty="0"/>
              <a:t> assay</a:t>
            </a:r>
          </a:p>
          <a:p>
            <a:pPr lvl="1"/>
            <a:r>
              <a:rPr lang="en-US" sz="2100" dirty="0"/>
              <a:t>More numeric concentrations measureable due to fewer below </a:t>
            </a:r>
            <a:r>
              <a:rPr lang="en-US" sz="2100" dirty="0" err="1"/>
              <a:t>LoD</a:t>
            </a:r>
            <a:r>
              <a:rPr lang="en-US" sz="2100" dirty="0"/>
              <a:t> compared to contemporary </a:t>
            </a:r>
            <a:r>
              <a:rPr lang="en-US" sz="2100" dirty="0" err="1"/>
              <a:t>cTnI</a:t>
            </a:r>
            <a:r>
              <a:rPr lang="en-US" sz="2100" dirty="0"/>
              <a:t> assay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1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5642" y="1738126"/>
            <a:ext cx="8391357" cy="37941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500" dirty="0"/>
              <a:t>Cardiac Troponin (</a:t>
            </a:r>
            <a:r>
              <a:rPr lang="en-US" sz="2500" dirty="0" err="1"/>
              <a:t>cTn</a:t>
            </a:r>
            <a:r>
              <a:rPr lang="en-US" sz="2500" dirty="0"/>
              <a:t>) I and T</a:t>
            </a:r>
          </a:p>
          <a:p>
            <a:pPr lvl="1"/>
            <a:r>
              <a:rPr lang="en-US" sz="2100" dirty="0"/>
              <a:t>Biomarkers of choice to diagnose myocardial infarction (MI)</a:t>
            </a:r>
          </a:p>
          <a:p>
            <a:pPr lvl="1"/>
            <a:r>
              <a:rPr lang="en-US" sz="2100" dirty="0"/>
              <a:t>Neither assay is standardized</a:t>
            </a:r>
          </a:p>
          <a:p>
            <a:pPr lvl="1"/>
            <a:r>
              <a:rPr lang="en-US" sz="2100" dirty="0"/>
              <a:t>MI decision limit defined by 99</a:t>
            </a:r>
            <a:r>
              <a:rPr lang="en-US" sz="2100" baseline="30000" dirty="0"/>
              <a:t>th</a:t>
            </a:r>
            <a:r>
              <a:rPr lang="en-US" sz="2100" dirty="0"/>
              <a:t> percentile upper reference limit (URL)</a:t>
            </a:r>
          </a:p>
          <a:p>
            <a:pPr marL="0" indent="0">
              <a:buNone/>
            </a:pPr>
            <a:r>
              <a:rPr lang="en-US" sz="2500" dirty="0"/>
              <a:t>High sensitivity (</a:t>
            </a:r>
            <a:r>
              <a:rPr lang="en-US" sz="2500" dirty="0" err="1"/>
              <a:t>hs</a:t>
            </a:r>
            <a:r>
              <a:rPr lang="en-US" sz="2500" dirty="0"/>
              <a:t>) assays </a:t>
            </a:r>
            <a:r>
              <a:rPr lang="en-US" sz="2800" dirty="0"/>
              <a:t> </a:t>
            </a:r>
            <a:endParaRPr lang="en-US" sz="2500" dirty="0"/>
          </a:p>
          <a:p>
            <a:pPr lvl="1"/>
            <a:r>
              <a:rPr lang="en-US" sz="2100" dirty="0"/>
              <a:t>In use outside the US</a:t>
            </a:r>
          </a:p>
          <a:p>
            <a:pPr lvl="1"/>
            <a:r>
              <a:rPr lang="en-US" sz="2100" dirty="0"/>
              <a:t>US laboratories awaiting FDA clearance</a:t>
            </a:r>
          </a:p>
          <a:p>
            <a:pPr lvl="1"/>
            <a:r>
              <a:rPr lang="en-US" sz="2100" dirty="0"/>
              <a:t>US clinicians concerned about potential of increased number of </a:t>
            </a:r>
            <a:r>
              <a:rPr lang="en-US" sz="2100" dirty="0" err="1"/>
              <a:t>cTn</a:t>
            </a:r>
            <a:r>
              <a:rPr lang="en-US" sz="2100" dirty="0"/>
              <a:t> concentrations &gt;99</a:t>
            </a:r>
            <a:r>
              <a:rPr lang="en-US" sz="2100" baseline="30000" dirty="0"/>
              <a:t>th</a:t>
            </a:r>
            <a:r>
              <a:rPr lang="en-US" sz="2100" dirty="0"/>
              <a:t> percentile with transition to </a:t>
            </a:r>
            <a:r>
              <a:rPr lang="en-US" sz="2100" dirty="0" err="1"/>
              <a:t>hs</a:t>
            </a:r>
            <a:r>
              <a:rPr lang="en-US" sz="2100" dirty="0"/>
              <a:t>-assays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5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3137" y="1545621"/>
            <a:ext cx="7612202" cy="3794183"/>
          </a:xfrm>
        </p:spPr>
        <p:txBody>
          <a:bodyPr/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lvl="1" indent="0" defTabSz="914400">
              <a:spcBef>
                <a:spcPts val="0"/>
              </a:spcBef>
              <a:buNone/>
            </a:pPr>
            <a:r>
              <a:rPr lang="en-US" sz="2800" dirty="0"/>
              <a:t>What are the clinical implications if high-sensitivity </a:t>
            </a:r>
            <a:r>
              <a:rPr lang="en-US" sz="2800" dirty="0" err="1"/>
              <a:t>cTn</a:t>
            </a:r>
            <a:r>
              <a:rPr lang="en-US" sz="2800" dirty="0"/>
              <a:t> assays find more increases &gt;99</a:t>
            </a:r>
            <a:r>
              <a:rPr lang="en-US" sz="2800" baseline="30000" dirty="0"/>
              <a:t>th</a:t>
            </a:r>
            <a:r>
              <a:rPr lang="en-US" sz="2800" dirty="0"/>
              <a:t> percentile than contemporary assays?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3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The UTROPIA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5011" y="1738126"/>
            <a:ext cx="8757608" cy="37941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500" dirty="0"/>
              <a:t>Primary goal </a:t>
            </a:r>
          </a:p>
          <a:p>
            <a:pPr marL="0" indent="0">
              <a:buNone/>
            </a:pPr>
            <a:r>
              <a:rPr lang="en-US" sz="2500" dirty="0"/>
              <a:t>	Examine differences in </a:t>
            </a:r>
            <a:r>
              <a:rPr lang="en-US" sz="2500" dirty="0" err="1"/>
              <a:t>hs</a:t>
            </a:r>
            <a:r>
              <a:rPr lang="en-US" sz="2500" dirty="0"/>
              <a:t>- v. cTnI within US clinical population</a:t>
            </a:r>
          </a:p>
          <a:p>
            <a:pPr marL="0" indent="0">
              <a:buNone/>
            </a:pPr>
            <a:r>
              <a:rPr lang="en-US" sz="2500" dirty="0"/>
              <a:t>All comers (18+) presenting to ED with clinically ordered cTnI</a:t>
            </a:r>
          </a:p>
          <a:p>
            <a:pPr lvl="1"/>
            <a:r>
              <a:rPr lang="en-US" sz="2100" dirty="0"/>
              <a:t>cTnI order set = 0 (presentation), 3, 6, and 9 hours</a:t>
            </a:r>
          </a:p>
          <a:p>
            <a:pPr lvl="1"/>
            <a:r>
              <a:rPr lang="en-US" sz="2100" dirty="0"/>
              <a:t>Clinical decision making based on contemporary </a:t>
            </a:r>
            <a:r>
              <a:rPr lang="en-US" sz="2100" dirty="0" err="1"/>
              <a:t>cTnI</a:t>
            </a:r>
            <a:r>
              <a:rPr lang="en-US" sz="2100" dirty="0"/>
              <a:t> assay</a:t>
            </a:r>
          </a:p>
          <a:p>
            <a:pPr lvl="1"/>
            <a:r>
              <a:rPr lang="en-US" sz="2100" dirty="0" err="1"/>
              <a:t>hs-cTnI</a:t>
            </a:r>
            <a:r>
              <a:rPr lang="en-US" sz="2100" dirty="0"/>
              <a:t> assay completed subsequent to cTnI</a:t>
            </a:r>
          </a:p>
          <a:p>
            <a:pPr marL="0" indent="0">
              <a:buNone/>
            </a:pPr>
            <a:r>
              <a:rPr lang="en-US" sz="2500" dirty="0"/>
              <a:t>Adjudicated MI diagnosis</a:t>
            </a:r>
          </a:p>
          <a:p>
            <a:pPr lvl="1"/>
            <a:r>
              <a:rPr lang="en-US" sz="2100" dirty="0"/>
              <a:t>Utilized 3</a:t>
            </a:r>
            <a:r>
              <a:rPr lang="en-US" sz="2100" baseline="30000" dirty="0"/>
              <a:t>rd</a:t>
            </a:r>
            <a:r>
              <a:rPr lang="en-US" sz="2100" dirty="0"/>
              <a:t> Universal Definition of MI</a:t>
            </a:r>
          </a:p>
          <a:p>
            <a:pPr lvl="1"/>
            <a:r>
              <a:rPr lang="en-US" sz="2100" dirty="0"/>
              <a:t>Reviewed by two clinicians</a:t>
            </a:r>
          </a:p>
          <a:p>
            <a:pPr lvl="2"/>
            <a:r>
              <a:rPr lang="en-US" sz="2100" dirty="0"/>
              <a:t>Emergency medicine or cardiology physicians</a:t>
            </a:r>
          </a:p>
          <a:p>
            <a:pPr lvl="2"/>
            <a:r>
              <a:rPr lang="en-US" sz="2100" dirty="0"/>
              <a:t>Discrepancies were decided by third adjudicator</a:t>
            </a:r>
          </a:p>
          <a:p>
            <a:pPr lvl="1"/>
            <a:r>
              <a:rPr lang="en-US" sz="2100" dirty="0"/>
              <a:t>Evaluated using each of the cTnI and </a:t>
            </a:r>
            <a:r>
              <a:rPr lang="en-US" sz="2100" dirty="0" err="1"/>
              <a:t>hs</a:t>
            </a:r>
            <a:r>
              <a:rPr lang="en-US" sz="2100" dirty="0"/>
              <a:t>-cTnI associated results separately</a:t>
            </a:r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The UTROPIA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500" dirty="0"/>
              <a:t>Utilized Abbott </a:t>
            </a:r>
            <a:r>
              <a:rPr lang="en-US" sz="2500" dirty="0" err="1"/>
              <a:t>Architect</a:t>
            </a:r>
            <a:r>
              <a:rPr lang="en-US" sz="2500" baseline="-25000" dirty="0" err="1"/>
              <a:t>Stat</a:t>
            </a:r>
            <a:r>
              <a:rPr lang="en-US" sz="2500" dirty="0"/>
              <a:t> assays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pPr lvl="1"/>
            <a:r>
              <a:rPr lang="en-US" sz="2100" dirty="0"/>
              <a:t>EDTA plasma</a:t>
            </a:r>
          </a:p>
          <a:p>
            <a:pPr marL="457200" lvl="1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500" dirty="0"/>
              <a:t>Other study details</a:t>
            </a:r>
          </a:p>
          <a:p>
            <a:pPr marL="342900" lvl="1" indent="-342900"/>
            <a:r>
              <a:rPr lang="en-US" sz="2100" dirty="0" err="1"/>
              <a:t>hs-cTnI</a:t>
            </a:r>
            <a:r>
              <a:rPr lang="en-US" sz="2100" dirty="0"/>
              <a:t> testing directly after cTnI clinical measurements</a:t>
            </a:r>
          </a:p>
          <a:p>
            <a:pPr marL="342900" lvl="1" indent="-342900"/>
            <a:r>
              <a:rPr lang="en-US" sz="2100" dirty="0" err="1"/>
              <a:t>hs</a:t>
            </a:r>
            <a:r>
              <a:rPr lang="en-US" sz="2100" dirty="0"/>
              <a:t>-cTnI tested for all available samples from order set </a:t>
            </a:r>
          </a:p>
          <a:p>
            <a:pPr marL="342900" lvl="1" indent="-342900"/>
            <a:r>
              <a:rPr lang="en-US" sz="2100" dirty="0"/>
              <a:t>Not all order sets were completed through all 4 time points</a:t>
            </a:r>
          </a:p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15959"/>
              </p:ext>
            </p:extLst>
          </p:nvPr>
        </p:nvGraphicFramePr>
        <p:xfrm>
          <a:off x="894361" y="2112311"/>
          <a:ext cx="7524676" cy="1390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1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1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8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assay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LOD (ng/L)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percentile URL</a:t>
                      </a:r>
                    </a:p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baseline="0" dirty="0"/>
                        <a:t>(men &amp; women) ng/L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cTnI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 (both sexes)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hs</a:t>
                      </a:r>
                      <a:r>
                        <a:rPr lang="en-US" dirty="0"/>
                        <a:t>-cTnI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 (men)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 </a:t>
                      </a:r>
                      <a:r>
                        <a:rPr lang="en-US"/>
                        <a:t>(women)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11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/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lvl="1" indent="0" defTabSz="914400">
              <a:spcBef>
                <a:spcPts val="0"/>
              </a:spcBef>
              <a:buNone/>
            </a:pPr>
            <a:r>
              <a:rPr lang="en-US" sz="2800" dirty="0"/>
              <a:t>What is the expected impact of using </a:t>
            </a:r>
          </a:p>
          <a:p>
            <a:pPr marL="0" lvl="1" indent="0" defTabSz="914400">
              <a:spcBef>
                <a:spcPts val="0"/>
              </a:spcBef>
              <a:buNone/>
            </a:pPr>
            <a:r>
              <a:rPr lang="en-US" sz="2800" dirty="0"/>
              <a:t>sex-specific cut-offs?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2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Enrollment included</a:t>
            </a:r>
          </a:p>
          <a:p>
            <a:pPr lvl="1"/>
            <a:r>
              <a:rPr lang="en-US" sz="2100" dirty="0"/>
              <a:t>2100 participants</a:t>
            </a:r>
          </a:p>
          <a:p>
            <a:pPr lvl="1"/>
            <a:r>
              <a:rPr lang="en-US" sz="2100" dirty="0"/>
              <a:t>42% were women</a:t>
            </a:r>
          </a:p>
          <a:p>
            <a:pPr lvl="1"/>
            <a:r>
              <a:rPr lang="en-US" sz="2100" dirty="0"/>
              <a:t>Median (IQR) age was 57 (47-67)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2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6" y="696003"/>
            <a:ext cx="63836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Concentration at Baseline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6306" y="5353835"/>
            <a:ext cx="6828312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1 (A). </a:t>
            </a:r>
            <a:r>
              <a:rPr lang="en-US" b="1" dirty="0"/>
              <a:t>Median (IQR) concentrations for </a:t>
            </a:r>
            <a:r>
              <a:rPr lang="en-US" b="1" dirty="0" err="1"/>
              <a:t>hs</a:t>
            </a:r>
            <a:r>
              <a:rPr lang="en-US" b="1" dirty="0"/>
              <a:t>-cTnI and contemporary cTnI assays by sex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66" y="1169185"/>
            <a:ext cx="5990657" cy="41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31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6" y="696003"/>
            <a:ext cx="84410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+mj-lt"/>
              </a:rPr>
              <a:t>Concentration over </a:t>
            </a:r>
            <a:r>
              <a:rPr lang="en-US" sz="3000" b="1" dirty="0">
                <a:latin typeface="+mj-lt"/>
              </a:rPr>
              <a:t>Serial Measurements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6306" y="5353835"/>
            <a:ext cx="6828312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1 (B). </a:t>
            </a:r>
            <a:r>
              <a:rPr lang="en-US" b="1" dirty="0"/>
              <a:t>Median (IQR) concentrations for </a:t>
            </a:r>
            <a:r>
              <a:rPr lang="en-US" b="1" dirty="0" err="1"/>
              <a:t>hs</a:t>
            </a:r>
            <a:r>
              <a:rPr lang="en-US" b="1" dirty="0"/>
              <a:t>-cTnI and contemporary cTnI assays by sex (for non-baseline)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20" y="1140977"/>
            <a:ext cx="6062949" cy="42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51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10824</TotalTime>
  <Words>451</Words>
  <Application>Microsoft Office PowerPoint</Application>
  <PresentationFormat>On-screen Show (4:3)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ＭＳ Ｐゴシック</vt:lpstr>
      <vt:lpstr>Arial</vt:lpstr>
      <vt:lpstr>Calibri</vt:lpstr>
      <vt:lpstr>Courier New</vt:lpstr>
      <vt:lpstr>Times New Roman</vt:lpstr>
      <vt:lpstr>Office Theme</vt:lpstr>
      <vt:lpstr>PowerPoint Presentation</vt:lpstr>
      <vt:lpstr>Introduction</vt:lpstr>
      <vt:lpstr>Question</vt:lpstr>
      <vt:lpstr>The UTROPIA Study</vt:lpstr>
      <vt:lpstr>The UTROPIA Study</vt:lpstr>
      <vt:lpstr>Question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Erin Roberts</cp:lastModifiedBy>
  <cp:revision>114</cp:revision>
  <dcterms:created xsi:type="dcterms:W3CDTF">2014-07-07T15:02:10Z</dcterms:created>
  <dcterms:modified xsi:type="dcterms:W3CDTF">2016-08-23T17:51:07Z</dcterms:modified>
</cp:coreProperties>
</file>