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0" r:id="rId2"/>
    <p:sldId id="257" r:id="rId3"/>
    <p:sldId id="265" r:id="rId4"/>
    <p:sldId id="266" r:id="rId5"/>
    <p:sldId id="267" r:id="rId6"/>
    <p:sldId id="269" r:id="rId7"/>
    <p:sldId id="263" r:id="rId8"/>
    <p:sldId id="270" r:id="rId9"/>
    <p:sldId id="275" r:id="rId10"/>
    <p:sldId id="272" r:id="rId11"/>
    <p:sldId id="274" r:id="rId12"/>
    <p:sldId id="277" r:id="rId13"/>
    <p:sldId id="278" r:id="rId14"/>
    <p:sldId id="279" r:id="rId15"/>
    <p:sldId id="280" r:id="rId16"/>
    <p:sldId id="26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snapToObjects="1">
      <p:cViewPr varScale="1">
        <p:scale>
          <a:sx n="107" d="100"/>
          <a:sy n="107" d="100"/>
        </p:scale>
        <p:origin x="114" y="2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80"/>
    </p:cViewPr>
  </p:sorterViewPr>
  <p:notesViewPr>
    <p:cSldViewPr snapToGrid="0" snapToObjects="1">
      <p:cViewPr varScale="1">
        <p:scale>
          <a:sx n="68" d="100"/>
          <a:sy n="68" d="100"/>
        </p:scale>
        <p:origin x="-269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83FFA-3E67-DB41-B3A2-21169D97D067}" type="datetimeFigureOut">
              <a:rPr lang="en-US" smtClean="0"/>
              <a:pPr/>
              <a:t>5/2/2016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0BE9DC-4AA4-B44E-8F32-4AD1D72B1777}" type="slidenum">
              <a:rPr lang="en-US" smtClean="0"/>
              <a:pPr/>
              <a:t>‹#›</a:t>
            </a:fld>
            <a:endParaRPr lang="en-US"/>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524B2-032A-9342-AADA-6B28D1DAB08B}" type="datetimeFigureOut">
              <a:rPr lang="en-US" smtClean="0"/>
              <a:pPr/>
              <a:t>5/2/2016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F8BBE-5964-3B4B-9F39-2C8B2758F633}" type="slidenum">
              <a:rPr lang="en-US" smtClean="0"/>
              <a:pPr/>
              <a:t>‹#›</a:t>
            </a:fld>
            <a:endParaRPr lang="en-US"/>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r>
              <a:rPr lang="en-US" sz="4000" smtClean="0">
                <a:solidFill>
                  <a:schemeClr val="bg1">
                    <a:lumMod val="50000"/>
                  </a:schemeClr>
                </a:solidFill>
              </a:rPr>
              <a:t/>
            </a:r>
            <a:br>
              <a:rPr lang="en-US" sz="4000" smtClean="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smtClean="0">
                <a:solidFill>
                  <a:srgbClr val="B11F24"/>
                </a:solidFill>
              </a:rPr>
              <a:t>Journal Club</a:t>
            </a:r>
            <a:endParaRPr lang="en-US" sz="5400" b="0" dirty="0">
              <a:solidFill>
                <a:srgbClr val="B11F24"/>
              </a:solidFill>
            </a:endParaRPr>
          </a:p>
        </p:txBody>
      </p:sp>
      <p:pic>
        <p:nvPicPr>
          <p:cNvPr id="8" name="Picture 7" descr="AACC+tag_horiz_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
        <p:nvSpPr>
          <p:cNvPr id="5" name="Title 1"/>
          <p:cNvSpPr>
            <a:spLocks noGrp="1"/>
          </p:cNvSpPr>
          <p:nvPr>
            <p:ph type="title"/>
          </p:nvPr>
        </p:nvSpPr>
        <p:spPr>
          <a:xfrm>
            <a:off x="1303175" y="693855"/>
            <a:ext cx="7250202" cy="747396"/>
          </a:xfrm>
        </p:spPr>
        <p:txBody>
          <a:bodyPr/>
          <a:lstStyle/>
          <a:p>
            <a:r>
              <a:rPr lang="en-US" dirty="0" smtClean="0"/>
              <a:t>Slide headline goes here</a:t>
            </a:r>
            <a:endParaRPr lang="en-US" dirty="0"/>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smtClean="0"/>
              <a:t>Slide text goes here.</a:t>
            </a:r>
          </a:p>
          <a:p>
            <a:pPr lvl="1"/>
            <a:r>
              <a:rPr lang="en-US" dirty="0" smtClean="0"/>
              <a:t>Bulleted list item</a:t>
            </a:r>
          </a:p>
          <a:p>
            <a:pPr lvl="1"/>
            <a:r>
              <a:rPr lang="en-US" dirty="0" smtClean="0"/>
              <a:t>Bulleted list item</a:t>
            </a:r>
          </a:p>
          <a:p>
            <a:pPr lvl="1"/>
            <a:r>
              <a:rPr lang="en-US" dirty="0" smtClean="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a:p>
        </p:txBody>
      </p:sp>
      <p:sp>
        <p:nvSpPr>
          <p:cNvPr id="4" name="TextBox 1"/>
          <p:cNvSpPr txBox="1">
            <a:spLocks noChangeArrowheads="1"/>
          </p:cNvSpPr>
          <p:nvPr userDrawn="1"/>
        </p:nvSpPr>
        <p:spPr bwMode="auto">
          <a:xfrm flipH="1">
            <a:off x="1333409" y="732559"/>
            <a:ext cx="6375581"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smtClean="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smtClean="0">
                <a:solidFill>
                  <a:srgbClr val="000000"/>
                </a:solidFill>
                <a:latin typeface="Arial" charset="0"/>
                <a:ea typeface="+mn-ea"/>
                <a:cs typeface="Arial" charset="0"/>
              </a:rPr>
              <a:t>Clinical Chemistry </a:t>
            </a:r>
            <a:r>
              <a:rPr lang="en-US" sz="2400" kern="1200" dirty="0" smtClean="0">
                <a:solidFill>
                  <a:srgbClr val="000000"/>
                </a:solidFill>
                <a:latin typeface="Arial" charset="0"/>
                <a:ea typeface="+mn-ea"/>
                <a:cs typeface="Arial" charset="0"/>
              </a:rPr>
              <a:t>Journal Club.</a:t>
            </a:r>
          </a:p>
          <a:p>
            <a:pPr algn="ctr" defTabSz="914400" eaLnBrk="1" hangingPunct="1">
              <a:defRPr/>
            </a:pPr>
            <a:endParaRPr lang="en-US" sz="2400" kern="1200" dirty="0" smtClean="0">
              <a:solidFill>
                <a:srgbClr val="000000"/>
              </a:solidFill>
              <a:latin typeface="Arial" charset="0"/>
              <a:ea typeface="+mn-ea"/>
              <a:cs typeface="Arial" charset="0"/>
            </a:endParaRPr>
          </a:p>
          <a:p>
            <a:pPr algn="ctr" defTabSz="914400" eaLnBrk="1" hangingPunct="1">
              <a:defRPr/>
            </a:pPr>
            <a:r>
              <a:rPr lang="en-US" sz="2400" kern="1200" dirty="0" smtClean="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smtClean="0">
                <a:solidFill>
                  <a:srgbClr val="B11F24"/>
                </a:solidFill>
                <a:latin typeface="Arial" charset="0"/>
                <a:ea typeface="+mn-ea"/>
                <a:cs typeface="Arial" charset="0"/>
              </a:rPr>
              <a:t>www.clinchem.org</a:t>
            </a:r>
          </a:p>
          <a:p>
            <a:pPr algn="ctr" defTabSz="914400" eaLnBrk="1" hangingPunct="1">
              <a:defRPr/>
            </a:pPr>
            <a:endParaRPr lang="en-US" sz="2400" kern="1200" dirty="0" smtClean="0">
              <a:solidFill>
                <a:srgbClr val="C00000"/>
              </a:solidFill>
              <a:latin typeface="Arial" charset="0"/>
              <a:ea typeface="+mn-ea"/>
              <a:cs typeface="Arial" charset="0"/>
            </a:endParaRPr>
          </a:p>
          <a:p>
            <a:pPr algn="ctr" defTabSz="914400" eaLnBrk="1" hangingPunct="1">
              <a:defRPr/>
            </a:pPr>
            <a:r>
              <a:rPr lang="en-US" sz="2400" kern="1200" dirty="0" smtClean="0">
                <a:solidFill>
                  <a:srgbClr val="000000"/>
                </a:solidFill>
                <a:latin typeface="Arial" charset="0"/>
                <a:ea typeface="+mn-ea"/>
                <a:cs typeface="Arial" charset="0"/>
              </a:rPr>
              <a:t>Download the free </a:t>
            </a:r>
            <a:r>
              <a:rPr lang="en-US" sz="2400" i="1" kern="1200" dirty="0" smtClean="0">
                <a:solidFill>
                  <a:srgbClr val="000000"/>
                </a:solidFill>
                <a:latin typeface="Arial" charset="0"/>
                <a:ea typeface="+mn-ea"/>
                <a:cs typeface="Arial" charset="0"/>
              </a:rPr>
              <a:t>Clinical Chemistry </a:t>
            </a:r>
            <a:r>
              <a:rPr lang="en-US" sz="2400" kern="1200" dirty="0" smtClean="0">
                <a:solidFill>
                  <a:srgbClr val="000000"/>
                </a:solidFill>
                <a:latin typeface="Arial" charset="0"/>
                <a:ea typeface="+mn-ea"/>
                <a:cs typeface="Arial" charset="0"/>
              </a:rPr>
              <a:t>app </a:t>
            </a:r>
          </a:p>
          <a:p>
            <a:pPr algn="ctr" defTabSz="914400" eaLnBrk="1" hangingPunct="1">
              <a:defRPr/>
            </a:pPr>
            <a:r>
              <a:rPr lang="en-US" sz="2400" kern="1200" dirty="0" smtClean="0">
                <a:solidFill>
                  <a:srgbClr val="000000"/>
                </a:solidFill>
                <a:latin typeface="Arial" charset="0"/>
                <a:ea typeface="+mn-ea"/>
                <a:cs typeface="Arial" charset="0"/>
              </a:rPr>
              <a:t>on iTunes for additional content!</a:t>
            </a:r>
          </a:p>
        </p:txBody>
      </p:sp>
      <p:sp>
        <p:nvSpPr>
          <p:cNvPr id="9" name="TextBox 2"/>
          <p:cNvSpPr txBox="1">
            <a:spLocks noChangeArrowheads="1"/>
          </p:cNvSpPr>
          <p:nvPr userDrawn="1"/>
        </p:nvSpPr>
        <p:spPr bwMode="auto">
          <a:xfrm>
            <a:off x="3881730" y="4300850"/>
            <a:ext cx="1270000" cy="400050"/>
          </a:xfrm>
          <a:prstGeom prst="rect">
            <a:avLst/>
          </a:prstGeom>
          <a:noFill/>
          <a:ln>
            <a:noFill/>
          </a:ln>
          <a:extLst/>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smtClean="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719745" y="1971073"/>
            <a:ext cx="5343896" cy="4708408"/>
          </a:xfrm>
          <a:prstGeom prst="rect">
            <a:avLst/>
          </a:prstGeom>
          <a:solidFill>
            <a:schemeClr val="bg1"/>
          </a:solidFill>
          <a:ln w="19050">
            <a:solidFill>
              <a:schemeClr val="tx1"/>
            </a:solidFill>
          </a:ln>
        </p:spPr>
        <p:txBody>
          <a:bodyPr rtlCol="0">
            <a:normAutofit fontScale="250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defRPr/>
            </a:pPr>
            <a:endParaRPr lang="en-US" sz="4800" b="1" dirty="0" smtClean="0">
              <a:latin typeface="Arial" pitchFamily="34" charset="0"/>
              <a:cs typeface="Arial" pitchFamily="34" charset="0"/>
            </a:endParaRPr>
          </a:p>
          <a:p>
            <a:pPr marL="0" indent="0">
              <a:buFont typeface="Arial" charset="0"/>
              <a:buNone/>
              <a:defRPr/>
            </a:pPr>
            <a:endParaRPr lang="en-US" sz="8800" b="1" smtClean="0">
              <a:latin typeface="Arial" pitchFamily="34" charset="0"/>
              <a:cs typeface="Arial" pitchFamily="34" charset="0"/>
            </a:endParaRPr>
          </a:p>
          <a:p>
            <a:pPr marL="0" indent="0">
              <a:buFont typeface="Arial" charset="0"/>
              <a:buNone/>
              <a:defRPr/>
            </a:pPr>
            <a:r>
              <a:rPr lang="en-US" sz="8800" b="1" smtClean="0">
                <a:latin typeface="Arial" pitchFamily="34" charset="0"/>
                <a:cs typeface="Arial" pitchFamily="34" charset="0"/>
              </a:rPr>
              <a:t>Postmarket </a:t>
            </a:r>
            <a:r>
              <a:rPr lang="en-US" sz="8800" b="1">
                <a:latin typeface="Arial" pitchFamily="34" charset="0"/>
                <a:cs typeface="Arial" pitchFamily="34" charset="0"/>
              </a:rPr>
              <a:t>Surveillance of Point-of-Care Glucose Meters through Analysis of Electronic Medical </a:t>
            </a:r>
            <a:r>
              <a:rPr lang="en-US" sz="8800" b="1" smtClean="0">
                <a:latin typeface="Arial" pitchFamily="34" charset="0"/>
                <a:cs typeface="Arial" pitchFamily="34" charset="0"/>
              </a:rPr>
              <a:t>Records</a:t>
            </a:r>
          </a:p>
          <a:p>
            <a:pPr marL="0" indent="0">
              <a:buFont typeface="Arial" charset="0"/>
              <a:buNone/>
              <a:defRPr/>
            </a:pPr>
            <a:endParaRPr lang="en-US" sz="7200" dirty="0" smtClean="0">
              <a:latin typeface="Arial" pitchFamily="34" charset="0"/>
              <a:cs typeface="Arial" pitchFamily="34" charset="0"/>
            </a:endParaRPr>
          </a:p>
          <a:p>
            <a:pPr marL="0" indent="0">
              <a:buFont typeface="Arial" charset="0"/>
              <a:buNone/>
              <a:defRPr/>
            </a:pPr>
            <a:r>
              <a:rPr lang="en-US" sz="7200" smtClean="0">
                <a:latin typeface="Arial" pitchFamily="34" charset="0"/>
                <a:cs typeface="Arial" pitchFamily="34" charset="0"/>
              </a:rPr>
              <a:t>L.F</a:t>
            </a:r>
            <a:r>
              <a:rPr lang="en-US" sz="7200">
                <a:latin typeface="Arial" pitchFamily="34" charset="0"/>
                <a:cs typeface="Arial" pitchFamily="34" charset="0"/>
              </a:rPr>
              <a:t>. Schroeder, </a:t>
            </a:r>
            <a:r>
              <a:rPr lang="en-US" sz="7200" smtClean="0">
                <a:latin typeface="Arial" pitchFamily="34" charset="0"/>
                <a:cs typeface="Arial" pitchFamily="34" charset="0"/>
              </a:rPr>
              <a:t>D. </a:t>
            </a:r>
            <a:r>
              <a:rPr lang="en-US" sz="7200">
                <a:latin typeface="Arial" pitchFamily="34" charset="0"/>
                <a:cs typeface="Arial" pitchFamily="34" charset="0"/>
              </a:rPr>
              <a:t>Giacherio, </a:t>
            </a:r>
            <a:r>
              <a:rPr lang="en-US" sz="7200" smtClean="0">
                <a:latin typeface="Arial" pitchFamily="34" charset="0"/>
                <a:cs typeface="Arial" pitchFamily="34" charset="0"/>
              </a:rPr>
              <a:t>R. </a:t>
            </a:r>
            <a:r>
              <a:rPr lang="en-US" sz="7200">
                <a:latin typeface="Arial" pitchFamily="34" charset="0"/>
                <a:cs typeface="Arial" pitchFamily="34" charset="0"/>
              </a:rPr>
              <a:t>Gianchandani, </a:t>
            </a:r>
            <a:endParaRPr lang="en-US" sz="7200" smtClean="0">
              <a:latin typeface="Arial" pitchFamily="34" charset="0"/>
              <a:cs typeface="Arial" pitchFamily="34" charset="0"/>
            </a:endParaRPr>
          </a:p>
          <a:p>
            <a:pPr marL="0" indent="0">
              <a:buFont typeface="Arial" charset="0"/>
              <a:buNone/>
              <a:defRPr/>
            </a:pPr>
            <a:r>
              <a:rPr lang="en-US" sz="7200" smtClean="0">
                <a:latin typeface="Arial" pitchFamily="34" charset="0"/>
                <a:cs typeface="Arial" pitchFamily="34" charset="0"/>
              </a:rPr>
              <a:t>M. </a:t>
            </a:r>
            <a:r>
              <a:rPr lang="en-US" sz="7200">
                <a:latin typeface="Arial" pitchFamily="34" charset="0"/>
                <a:cs typeface="Arial" pitchFamily="34" charset="0"/>
              </a:rPr>
              <a:t>Engoren, and </a:t>
            </a:r>
            <a:r>
              <a:rPr lang="en-US" sz="7200" smtClean="0">
                <a:latin typeface="Arial" pitchFamily="34" charset="0"/>
                <a:cs typeface="Arial" pitchFamily="34" charset="0"/>
              </a:rPr>
              <a:t>N.H</a:t>
            </a:r>
            <a:r>
              <a:rPr lang="en-US" sz="7200">
                <a:latin typeface="Arial" pitchFamily="34" charset="0"/>
                <a:cs typeface="Arial" pitchFamily="34" charset="0"/>
              </a:rPr>
              <a:t>. Shah</a:t>
            </a:r>
            <a:endParaRPr lang="en-US" sz="6400" b="1" smtClean="0">
              <a:latin typeface="Arial" pitchFamily="34" charset="0"/>
              <a:cs typeface="Arial" pitchFamily="34" charset="0"/>
            </a:endParaRPr>
          </a:p>
          <a:p>
            <a:pPr marL="0" indent="0">
              <a:buFont typeface="Arial" charset="0"/>
              <a:buNone/>
              <a:defRPr/>
            </a:pPr>
            <a:endParaRPr lang="en-US" sz="6400" b="1" smtClean="0">
              <a:latin typeface="Arial" pitchFamily="34" charset="0"/>
              <a:cs typeface="Arial" pitchFamily="34" charset="0"/>
            </a:endParaRPr>
          </a:p>
          <a:p>
            <a:pPr marL="0" indent="0">
              <a:buFont typeface="Arial" charset="0"/>
              <a:buNone/>
              <a:defRPr/>
            </a:pPr>
            <a:endParaRPr lang="en-US" sz="6400" b="1" smtClean="0">
              <a:latin typeface="Arial" pitchFamily="34" charset="0"/>
              <a:cs typeface="Arial" pitchFamily="34" charset="0"/>
            </a:endParaRPr>
          </a:p>
          <a:p>
            <a:pPr marL="0" indent="0">
              <a:buFont typeface="Arial" charset="0"/>
              <a:buNone/>
              <a:defRPr/>
            </a:pPr>
            <a:endParaRPr lang="en-US" sz="5600" b="1" smtClean="0">
              <a:latin typeface="Arial" pitchFamily="34" charset="0"/>
              <a:cs typeface="Arial" pitchFamily="34" charset="0"/>
            </a:endParaRPr>
          </a:p>
          <a:p>
            <a:pPr marL="0" indent="0">
              <a:buFont typeface="Arial" charset="0"/>
              <a:buNone/>
              <a:defRPr/>
            </a:pPr>
            <a:endParaRPr lang="en-US" sz="6400" b="1" dirty="0" smtClean="0">
              <a:latin typeface="Arial" pitchFamily="34" charset="0"/>
              <a:cs typeface="Arial" pitchFamily="34" charset="0"/>
            </a:endParaRPr>
          </a:p>
          <a:p>
            <a:pPr marL="0" indent="0">
              <a:buFont typeface="Arial" charset="0"/>
              <a:buNone/>
              <a:defRPr/>
            </a:pPr>
            <a:r>
              <a:rPr lang="en-US" sz="6800" b="1" smtClean="0">
                <a:latin typeface="Arial" pitchFamily="34" charset="0"/>
                <a:cs typeface="Arial" pitchFamily="34" charset="0"/>
              </a:rPr>
              <a:t>May </a:t>
            </a:r>
            <a:r>
              <a:rPr lang="en-US" sz="6800" b="1" dirty="0" smtClean="0">
                <a:latin typeface="Arial" pitchFamily="34" charset="0"/>
                <a:cs typeface="Arial" pitchFamily="34" charset="0"/>
              </a:rPr>
              <a:t>2016</a:t>
            </a:r>
            <a:endParaRPr lang="en-US" sz="6800" b="1" dirty="0" smtClean="0">
              <a:solidFill>
                <a:srgbClr val="C00000"/>
              </a:solidFill>
              <a:latin typeface="Arial" pitchFamily="34" charset="0"/>
              <a:cs typeface="Arial" pitchFamily="34" charset="0"/>
            </a:endParaRPr>
          </a:p>
          <a:p>
            <a:pPr marL="0" indent="0">
              <a:buFont typeface="Arial" charset="0"/>
              <a:buNone/>
              <a:defRPr/>
            </a:pPr>
            <a:endParaRPr lang="en-US" sz="4800" b="1" dirty="0" smtClean="0">
              <a:solidFill>
                <a:srgbClr val="C00000"/>
              </a:solidFill>
              <a:latin typeface="Arial" pitchFamily="34" charset="0"/>
              <a:cs typeface="Arial" pitchFamily="34" charset="0"/>
            </a:endParaRPr>
          </a:p>
          <a:p>
            <a:pPr marL="0" indent="0">
              <a:buFont typeface="Arial" pitchFamily="34" charset="0"/>
              <a:buNone/>
              <a:defRPr/>
            </a:pPr>
            <a:r>
              <a:rPr lang="en-US" sz="6400" smtClean="0">
                <a:latin typeface="Arial" pitchFamily="34" charset="0"/>
                <a:cs typeface="Arial" pitchFamily="34" charset="0"/>
              </a:rPr>
              <a:t>www.clinchem.org/content/62/5/716.full</a:t>
            </a:r>
            <a:endParaRPr lang="en-US" sz="6400" dirty="0" smtClean="0">
              <a:latin typeface="Arial" pitchFamily="34" charset="0"/>
              <a:cs typeface="Arial" pitchFamily="34" charset="0"/>
            </a:endParaRPr>
          </a:p>
          <a:p>
            <a:pPr marL="0" indent="0">
              <a:buFont typeface="Arial" pitchFamily="34" charset="0"/>
              <a:buNone/>
              <a:defRPr/>
            </a:pPr>
            <a:endParaRPr lang="en-US" sz="5600" b="1" smtClean="0">
              <a:latin typeface="Arial" pitchFamily="34" charset="0"/>
              <a:cs typeface="Arial" pitchFamily="34" charset="0"/>
            </a:endParaRPr>
          </a:p>
          <a:p>
            <a:pPr marL="0" indent="0">
              <a:buFont typeface="Arial" pitchFamily="34" charset="0"/>
              <a:buNone/>
              <a:defRPr/>
            </a:pPr>
            <a:endParaRPr lang="en-US" sz="7200" b="1" dirty="0" smtClean="0">
              <a:latin typeface="Arial" pitchFamily="34" charset="0"/>
              <a:cs typeface="Arial" pitchFamily="34" charset="0"/>
            </a:endParaRPr>
          </a:p>
          <a:p>
            <a:pPr marL="0" indent="0">
              <a:buFont typeface="Arial" pitchFamily="34" charset="0"/>
              <a:buNone/>
              <a:defRPr/>
            </a:pPr>
            <a:r>
              <a:rPr lang="en-US" sz="5200" dirty="0" smtClean="0">
                <a:latin typeface="Arial" pitchFamily="34" charset="0"/>
                <a:cs typeface="Arial" pitchFamily="34" charset="0"/>
              </a:rPr>
              <a:t>© Copyright 2016 by the American Association for Clinical Chemistry</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038" y="1971073"/>
            <a:ext cx="3487879" cy="4704057"/>
          </a:xfrm>
          <a:prstGeom prst="rect">
            <a:avLst/>
          </a:prstGeom>
        </p:spPr>
      </p:pic>
    </p:spTree>
    <p:extLst>
      <p:ext uri="{BB962C8B-B14F-4D97-AF65-F5344CB8AC3E}">
        <p14:creationId xmlns:p14="http://schemas.microsoft.com/office/powerpoint/2010/main" val="2876988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10</a:t>
            </a:fld>
            <a:endParaRPr lang="en-US"/>
          </a:p>
        </p:txBody>
      </p:sp>
      <p:sp>
        <p:nvSpPr>
          <p:cNvPr id="7" name="TextBox 6"/>
          <p:cNvSpPr txBox="1"/>
          <p:nvPr/>
        </p:nvSpPr>
        <p:spPr>
          <a:xfrm>
            <a:off x="74690" y="657327"/>
            <a:ext cx="5029200" cy="553998"/>
          </a:xfrm>
          <a:prstGeom prst="rect">
            <a:avLst/>
          </a:prstGeom>
          <a:noFill/>
        </p:spPr>
        <p:txBody>
          <a:bodyPr wrap="square" rtlCol="0">
            <a:spAutoFit/>
          </a:bodyPr>
          <a:lstStyle/>
          <a:p>
            <a:r>
              <a:rPr lang="en-US" sz="3000" b="1" smtClean="0">
                <a:latin typeface="+mj-lt"/>
              </a:rPr>
              <a:t>Results</a:t>
            </a:r>
            <a:endParaRPr lang="en-US" sz="3000" b="1" dirty="0">
              <a:latin typeface="+mj-lt"/>
            </a:endParaRPr>
          </a:p>
        </p:txBody>
      </p:sp>
      <p:sp>
        <p:nvSpPr>
          <p:cNvPr id="2" name="TextBox 1"/>
          <p:cNvSpPr txBox="1"/>
          <p:nvPr/>
        </p:nvSpPr>
        <p:spPr>
          <a:xfrm>
            <a:off x="3218244" y="1744556"/>
            <a:ext cx="5273906" cy="3240887"/>
          </a:xfrm>
          <a:prstGeom prst="rect">
            <a:avLst/>
          </a:prstGeom>
          <a:noFill/>
        </p:spPr>
        <p:txBody>
          <a:bodyPr wrap="square" rtlCol="0">
            <a:spAutoFit/>
          </a:bodyPr>
          <a:lstStyle/>
          <a:p>
            <a:pPr marL="285750" indent="-285750">
              <a:spcBef>
                <a:spcPct val="20000"/>
              </a:spcBef>
              <a:buFont typeface="Arial"/>
              <a:buChar char="•"/>
            </a:pPr>
            <a:r>
              <a:rPr lang="en-US" sz="2100" dirty="0">
                <a:latin typeface="Arial"/>
                <a:cs typeface="Arial"/>
              </a:rPr>
              <a:t>Bias estimates between DETECT, bedside ICU study, and laboratory validation study were indistinguishable even with </a:t>
            </a:r>
            <a:r>
              <a:rPr lang="en-US" sz="2100">
                <a:latin typeface="Arial"/>
                <a:cs typeface="Arial"/>
              </a:rPr>
              <a:t>minimal </a:t>
            </a:r>
            <a:r>
              <a:rPr lang="en-US" sz="2100" smtClean="0">
                <a:latin typeface="Arial"/>
                <a:cs typeface="Arial"/>
              </a:rPr>
              <a:t>filtering</a:t>
            </a:r>
          </a:p>
          <a:p>
            <a:pPr marL="285750" indent="-285750">
              <a:spcBef>
                <a:spcPct val="20000"/>
              </a:spcBef>
              <a:buFont typeface="Arial"/>
              <a:buChar char="•"/>
            </a:pPr>
            <a:endParaRPr lang="en-US" sz="1200">
              <a:latin typeface="Arial"/>
              <a:cs typeface="Arial"/>
            </a:endParaRPr>
          </a:p>
          <a:p>
            <a:pPr marL="285750" indent="-285750">
              <a:spcBef>
                <a:spcPct val="20000"/>
              </a:spcBef>
              <a:buFont typeface="Arial"/>
              <a:buChar char="•"/>
            </a:pPr>
            <a:r>
              <a:rPr lang="en-US" sz="2100">
                <a:latin typeface="Arial"/>
                <a:cs typeface="Arial"/>
              </a:rPr>
              <a:t>Random error estimates from DETECT continued to converge on those from the bedside ICU study with increased filtering (up to a point)</a:t>
            </a:r>
          </a:p>
          <a:p>
            <a:endParaRPr lang="en-US" dirty="0"/>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471" t="2229" r="2254" b="18835"/>
          <a:stretch/>
        </p:blipFill>
        <p:spPr bwMode="auto">
          <a:xfrm>
            <a:off x="432039" y="1179180"/>
            <a:ext cx="2669890" cy="48511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3316941" y="5146750"/>
            <a:ext cx="5175209" cy="1169551"/>
          </a:xfrm>
          <a:prstGeom prst="rect">
            <a:avLst/>
          </a:prstGeom>
          <a:solidFill>
            <a:schemeClr val="bg1">
              <a:lumMod val="75000"/>
            </a:schemeClr>
          </a:solidFill>
        </p:spPr>
        <p:txBody>
          <a:bodyPr wrap="square">
            <a:spAutoFit/>
          </a:bodyPr>
          <a:lstStyle/>
          <a:p>
            <a:r>
              <a:rPr lang="en-US" sz="1400" b="1" smtClean="0">
                <a:solidFill>
                  <a:srgbClr val="B11F24"/>
                </a:solidFill>
                <a:latin typeface="Arial Narrow" panose="020B0606020202030204" pitchFamily="34" charset="0"/>
              </a:rPr>
              <a:t>Figure 3. </a:t>
            </a:r>
            <a:r>
              <a:rPr lang="en-US" sz="1400" b="1">
                <a:latin typeface="Arial Narrow" panose="020B0606020202030204" pitchFamily="34" charset="0"/>
              </a:rPr>
              <a:t>Effect of filtering steps on overall bias and </a:t>
            </a:r>
            <a:r>
              <a:rPr lang="en-US" sz="1400" b="1" smtClean="0">
                <a:latin typeface="Arial Narrow" panose="020B0606020202030204" pitchFamily="34" charset="0"/>
              </a:rPr>
              <a:t>random error</a:t>
            </a:r>
            <a:r>
              <a:rPr lang="en-US" sz="1400" b="1">
                <a:latin typeface="Arial Narrow" panose="020B0606020202030204" pitchFamily="34" charset="0"/>
              </a:rPr>
              <a:t>.</a:t>
            </a:r>
          </a:p>
          <a:p>
            <a:r>
              <a:rPr lang="en-US" sz="1400">
                <a:latin typeface="Arial Narrow" panose="020B0606020202030204" pitchFamily="34" charset="0"/>
              </a:rPr>
              <a:t>Bias and random error calculated over all study glucose </a:t>
            </a:r>
            <a:r>
              <a:rPr lang="en-US" sz="1400" smtClean="0">
                <a:latin typeface="Arial Narrow" panose="020B0606020202030204" pitchFamily="34" charset="0"/>
              </a:rPr>
              <a:t>values (51–208 </a:t>
            </a:r>
            <a:r>
              <a:rPr lang="en-US" sz="1400">
                <a:latin typeface="Arial Narrow" panose="020B0606020202030204" pitchFamily="34" charset="0"/>
              </a:rPr>
              <a:t>mg/dL) and for each sequential filtering step in </a:t>
            </a:r>
            <a:r>
              <a:rPr lang="en-US" sz="1400" smtClean="0">
                <a:latin typeface="Arial Narrow" panose="020B0606020202030204" pitchFamily="34" charset="0"/>
              </a:rPr>
              <a:t>DETECT. Also </a:t>
            </a:r>
            <a:r>
              <a:rPr lang="en-US" sz="1400">
                <a:latin typeface="Arial Narrow" panose="020B0606020202030204" pitchFamily="34" charset="0"/>
              </a:rPr>
              <a:t>plotted are the bias and random error estimated by the </a:t>
            </a:r>
            <a:r>
              <a:rPr lang="en-US" sz="1400" smtClean="0">
                <a:latin typeface="Arial Narrow" panose="020B0606020202030204" pitchFamily="34" charset="0"/>
              </a:rPr>
              <a:t>laboratory validation </a:t>
            </a:r>
            <a:r>
              <a:rPr lang="en-US" sz="1400">
                <a:latin typeface="Arial Narrow" panose="020B0606020202030204" pitchFamily="34" charset="0"/>
              </a:rPr>
              <a:t>study and the bedside ICU study. CIs are </a:t>
            </a:r>
            <a:r>
              <a:rPr lang="en-US" sz="1400" smtClean="0">
                <a:latin typeface="Arial Narrow" panose="020B0606020202030204" pitchFamily="34" charset="0"/>
              </a:rPr>
              <a:t>shaded and </a:t>
            </a:r>
            <a:r>
              <a:rPr lang="en-US" sz="1400">
                <a:latin typeface="Arial Narrow" panose="020B0606020202030204" pitchFamily="34" charset="0"/>
              </a:rPr>
              <a:t>calculated as described in Methods.</a:t>
            </a:r>
            <a:endParaRPr lang="en-US" sz="1400" i="1" dirty="0">
              <a:latin typeface="Arial Narrow" panose="020B0606020202030204" pitchFamily="34" charset="0"/>
            </a:endParaRPr>
          </a:p>
        </p:txBody>
      </p:sp>
    </p:spTree>
    <p:extLst>
      <p:ext uri="{BB962C8B-B14F-4D97-AF65-F5344CB8AC3E}">
        <p14:creationId xmlns:p14="http://schemas.microsoft.com/office/powerpoint/2010/main" val="25342613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dirty="0"/>
          </a:p>
        </p:txBody>
      </p:sp>
      <p:sp>
        <p:nvSpPr>
          <p:cNvPr id="2" name="TextBox 1"/>
          <p:cNvSpPr txBox="1"/>
          <p:nvPr/>
        </p:nvSpPr>
        <p:spPr>
          <a:xfrm>
            <a:off x="3798702" y="1400919"/>
            <a:ext cx="4912658" cy="4206240"/>
          </a:xfrm>
          <a:prstGeom prst="rect">
            <a:avLst/>
          </a:prstGeom>
          <a:noFill/>
        </p:spPr>
        <p:txBody>
          <a:bodyPr wrap="square" rtlCol="0">
            <a:noAutofit/>
          </a:bodyPr>
          <a:lstStyle/>
          <a:p>
            <a:r>
              <a:rPr lang="en-US" sz="2500" dirty="0">
                <a:latin typeface="Arial"/>
                <a:cs typeface="Arial"/>
              </a:rPr>
              <a:t>Throughout glucose range</a:t>
            </a:r>
          </a:p>
          <a:p>
            <a:pPr lvl="1" indent="-285750">
              <a:spcBef>
                <a:spcPct val="20000"/>
              </a:spcBef>
              <a:buFont typeface="Arial" panose="020B0604020202020204" pitchFamily="34" charset="0"/>
              <a:buChar char="•"/>
            </a:pPr>
            <a:r>
              <a:rPr lang="en-US" dirty="0">
                <a:latin typeface="Arial"/>
                <a:cs typeface="Arial"/>
              </a:rPr>
              <a:t>Bias estimates between fully filtered DETECT, bedside ICU study, and laboratory validation study were largely overlapping throughout the range of glucose studied (range was limited by availability in the bedside ICU study)</a:t>
            </a:r>
          </a:p>
          <a:p>
            <a:pPr lvl="1" indent="-285750">
              <a:spcBef>
                <a:spcPct val="20000"/>
              </a:spcBef>
              <a:buFont typeface="Arial" panose="020B0604020202020204" pitchFamily="34" charset="0"/>
              <a:buChar char="•"/>
            </a:pPr>
            <a:r>
              <a:rPr lang="en-US" dirty="0">
                <a:latin typeface="Arial"/>
                <a:cs typeface="Arial"/>
              </a:rPr>
              <a:t>Random error estimates from fully filtered DETECT overlapped with bedside ICU study estimates, </a:t>
            </a:r>
            <a:r>
              <a:rPr lang="en-US" dirty="0" smtClean="0">
                <a:latin typeface="Arial"/>
                <a:cs typeface="Arial"/>
              </a:rPr>
              <a:t>although </a:t>
            </a:r>
            <a:r>
              <a:rPr lang="en-US" dirty="0">
                <a:latin typeface="Arial"/>
                <a:cs typeface="Arial"/>
              </a:rPr>
              <a:t>at low glucose, laboratory validation estimates were lower</a:t>
            </a:r>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254" t="2091" r="3385" b="28241"/>
          <a:stretch/>
        </p:blipFill>
        <p:spPr bwMode="auto">
          <a:xfrm>
            <a:off x="74690" y="1381514"/>
            <a:ext cx="3614038" cy="44545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3861455" y="4924574"/>
            <a:ext cx="4613148" cy="1384995"/>
          </a:xfrm>
          <a:prstGeom prst="rect">
            <a:avLst/>
          </a:prstGeom>
          <a:solidFill>
            <a:schemeClr val="bg1">
              <a:lumMod val="75000"/>
            </a:schemeClr>
          </a:solidFill>
        </p:spPr>
        <p:txBody>
          <a:bodyPr wrap="square">
            <a:spAutoFit/>
          </a:bodyPr>
          <a:lstStyle/>
          <a:p>
            <a:r>
              <a:rPr lang="en-US" sz="1400" b="1" smtClean="0">
                <a:solidFill>
                  <a:srgbClr val="B11F24"/>
                </a:solidFill>
                <a:latin typeface="Arial Narrow" panose="020B0606020202030204" pitchFamily="34" charset="0"/>
              </a:rPr>
              <a:t>Figure 2. </a:t>
            </a:r>
            <a:r>
              <a:rPr lang="en-US" sz="1400" b="1">
                <a:latin typeface="Arial Narrow" panose="020B0606020202030204" pitchFamily="34" charset="0"/>
              </a:rPr>
              <a:t>Moving average estimates of bias and random error.</a:t>
            </a:r>
          </a:p>
          <a:p>
            <a:r>
              <a:rPr lang="en-US" sz="1400">
                <a:latin typeface="Arial Narrow" panose="020B0606020202030204" pitchFamily="34" charset="0"/>
              </a:rPr>
              <a:t>Bias and random error are plotted with a ±20 mg/dL </a:t>
            </a:r>
            <a:r>
              <a:rPr lang="en-US" sz="1400" smtClean="0">
                <a:latin typeface="Arial Narrow" panose="020B0606020202030204" pitchFamily="34" charset="0"/>
              </a:rPr>
              <a:t>glucose window</a:t>
            </a:r>
            <a:r>
              <a:rPr lang="en-US" sz="1400">
                <a:latin typeface="Arial Narrow" panose="020B0606020202030204" pitchFamily="34" charset="0"/>
              </a:rPr>
              <a:t>. Bias is calculated as the mean difference </a:t>
            </a:r>
            <a:r>
              <a:rPr lang="en-US" sz="1400" smtClean="0">
                <a:latin typeface="Arial Narrow" panose="020B0606020202030204" pitchFamily="34" charset="0"/>
              </a:rPr>
              <a:t>between POC </a:t>
            </a:r>
            <a:r>
              <a:rPr lang="en-US" sz="1400">
                <a:latin typeface="Arial Narrow" panose="020B0606020202030204" pitchFamily="34" charset="0"/>
              </a:rPr>
              <a:t>and central laboratory testing results for all </a:t>
            </a:r>
            <a:r>
              <a:rPr lang="en-US" sz="1400" smtClean="0">
                <a:latin typeface="Arial Narrow" panose="020B0606020202030204" pitchFamily="34" charset="0"/>
              </a:rPr>
              <a:t>coincident events </a:t>
            </a:r>
            <a:r>
              <a:rPr lang="en-US" sz="1400">
                <a:latin typeface="Arial Narrow" panose="020B0606020202030204" pitchFamily="34" charset="0"/>
              </a:rPr>
              <a:t>in a window. Random error is calculated as the SD of </a:t>
            </a:r>
            <a:r>
              <a:rPr lang="en-US" sz="1400" smtClean="0">
                <a:latin typeface="Arial Narrow" panose="020B0606020202030204" pitchFamily="34" charset="0"/>
              </a:rPr>
              <a:t>the percent </a:t>
            </a:r>
            <a:r>
              <a:rPr lang="en-US" sz="1400">
                <a:latin typeface="Arial Narrow" panose="020B0606020202030204" pitchFamily="34" charset="0"/>
              </a:rPr>
              <a:t>POC and central laboratory differences in each </a:t>
            </a:r>
            <a:r>
              <a:rPr lang="en-US" sz="1400" smtClean="0">
                <a:latin typeface="Arial Narrow" panose="020B0606020202030204" pitchFamily="34" charset="0"/>
              </a:rPr>
              <a:t>window. CIs </a:t>
            </a:r>
            <a:r>
              <a:rPr lang="en-US" sz="1400">
                <a:latin typeface="Arial Narrow" panose="020B0606020202030204" pitchFamily="34" charset="0"/>
              </a:rPr>
              <a:t>are shaded.</a:t>
            </a:r>
            <a:endParaRPr lang="en-US" sz="1400" i="1" dirty="0">
              <a:latin typeface="Arial Narrow" panose="020B0606020202030204" pitchFamily="34" charset="0"/>
            </a:endParaRPr>
          </a:p>
        </p:txBody>
      </p:sp>
      <p:sp>
        <p:nvSpPr>
          <p:cNvPr id="8" name="TextBox 7"/>
          <p:cNvSpPr txBox="1"/>
          <p:nvPr/>
        </p:nvSpPr>
        <p:spPr>
          <a:xfrm>
            <a:off x="74690" y="657327"/>
            <a:ext cx="5029200" cy="553998"/>
          </a:xfrm>
          <a:prstGeom prst="rect">
            <a:avLst/>
          </a:prstGeom>
          <a:noFill/>
        </p:spPr>
        <p:txBody>
          <a:bodyPr wrap="square" rtlCol="0">
            <a:spAutoFit/>
          </a:bodyPr>
          <a:lstStyle/>
          <a:p>
            <a:r>
              <a:rPr lang="en-US" sz="3000" b="1" smtClean="0">
                <a:latin typeface="+mj-lt"/>
              </a:rPr>
              <a:t>Results</a:t>
            </a:r>
            <a:endParaRPr lang="en-US" sz="3000" b="1" dirty="0">
              <a:latin typeface="+mj-lt"/>
            </a:endParaRPr>
          </a:p>
        </p:txBody>
      </p:sp>
    </p:spTree>
    <p:extLst>
      <p:ext uri="{BB962C8B-B14F-4D97-AF65-F5344CB8AC3E}">
        <p14:creationId xmlns:p14="http://schemas.microsoft.com/office/powerpoint/2010/main" val="39539315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97C2A1-9313-CA4F-AEA9-36A479C1E1AD}" type="slidenum">
              <a:rPr lang="en-US" smtClean="0"/>
              <a:pPr/>
              <a:t>12</a:t>
            </a:fld>
            <a:endParaRPr lang="en-US"/>
          </a:p>
        </p:txBody>
      </p:sp>
      <p:pic>
        <p:nvPicPr>
          <p:cNvPr id="614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7228"/>
          <a:stretch/>
        </p:blipFill>
        <p:spPr bwMode="auto">
          <a:xfrm>
            <a:off x="4164125" y="1304172"/>
            <a:ext cx="4448175" cy="43652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301558" y="1653611"/>
            <a:ext cx="4064254" cy="3416320"/>
          </a:xfrm>
          <a:prstGeom prst="rect">
            <a:avLst/>
          </a:prstGeom>
          <a:noFill/>
        </p:spPr>
        <p:txBody>
          <a:bodyPr wrap="square" rtlCol="0">
            <a:spAutoFit/>
          </a:bodyPr>
          <a:lstStyle/>
          <a:p>
            <a:r>
              <a:rPr lang="en-US" sz="2100">
                <a:latin typeface="Arial"/>
                <a:cs typeface="Arial"/>
              </a:rPr>
              <a:t>Glycolysis due to specimen transport and </a:t>
            </a:r>
            <a:r>
              <a:rPr lang="en-US" sz="2100" smtClean="0">
                <a:latin typeface="Arial"/>
                <a:cs typeface="Arial"/>
              </a:rPr>
              <a:t>processing</a:t>
            </a:r>
          </a:p>
          <a:p>
            <a:endParaRPr lang="en-US" sz="1000">
              <a:latin typeface="Arial"/>
              <a:cs typeface="Arial"/>
            </a:endParaRPr>
          </a:p>
          <a:p>
            <a:pPr marL="285750" indent="-285750">
              <a:buFont typeface="Arial" panose="020B0604020202020204" pitchFamily="34" charset="0"/>
              <a:buChar char="•"/>
            </a:pPr>
            <a:r>
              <a:rPr lang="en-US" smtClean="0"/>
              <a:t>Central </a:t>
            </a:r>
            <a:r>
              <a:rPr lang="en-US" dirty="0" smtClean="0"/>
              <a:t>laboratory testing includes a period of time in which blood cells are in contact with plasma</a:t>
            </a:r>
          </a:p>
          <a:p>
            <a:pPr marL="285750" indent="-285750">
              <a:buFont typeface="Arial" panose="020B0604020202020204" pitchFamily="34" charset="0"/>
              <a:buChar char="•"/>
            </a:pPr>
            <a:r>
              <a:rPr lang="en-US" dirty="0" smtClean="0"/>
              <a:t>The longer blood cells are in contact with plasma, the more glucose they metabolize</a:t>
            </a:r>
          </a:p>
          <a:p>
            <a:pPr marL="285750" indent="-285750">
              <a:buFont typeface="Arial" panose="020B0604020202020204" pitchFamily="34" charset="0"/>
              <a:buChar char="•"/>
            </a:pPr>
            <a:r>
              <a:rPr lang="en-US" dirty="0" smtClean="0"/>
              <a:t>This can cause a positive bias in accuracy studies comparing POC glucose to the central laboratory.</a:t>
            </a:r>
          </a:p>
        </p:txBody>
      </p:sp>
      <p:sp>
        <p:nvSpPr>
          <p:cNvPr id="7" name="TextBox 6"/>
          <p:cNvSpPr txBox="1"/>
          <p:nvPr/>
        </p:nvSpPr>
        <p:spPr>
          <a:xfrm>
            <a:off x="165717" y="685787"/>
            <a:ext cx="5939248" cy="553998"/>
          </a:xfrm>
          <a:prstGeom prst="rect">
            <a:avLst/>
          </a:prstGeom>
          <a:noFill/>
        </p:spPr>
        <p:txBody>
          <a:bodyPr wrap="square" rtlCol="0">
            <a:spAutoFit/>
          </a:bodyPr>
          <a:lstStyle/>
          <a:p>
            <a:r>
              <a:rPr lang="en-US" sz="3000" b="1" smtClean="0">
                <a:latin typeface="Arial"/>
                <a:ea typeface="+mj-ea"/>
                <a:cs typeface="Arial"/>
              </a:rPr>
              <a:t>Results</a:t>
            </a:r>
            <a:endParaRPr lang="en-US" sz="3000" b="1" dirty="0">
              <a:latin typeface="Arial"/>
              <a:ea typeface="+mj-ea"/>
              <a:cs typeface="Arial"/>
            </a:endParaRPr>
          </a:p>
        </p:txBody>
      </p:sp>
      <p:sp>
        <p:nvSpPr>
          <p:cNvPr id="6" name="Rectangle 5"/>
          <p:cNvSpPr/>
          <p:nvPr/>
        </p:nvSpPr>
        <p:spPr>
          <a:xfrm>
            <a:off x="2082768" y="5661602"/>
            <a:ext cx="6329082" cy="738664"/>
          </a:xfrm>
          <a:prstGeom prst="rect">
            <a:avLst/>
          </a:prstGeom>
          <a:solidFill>
            <a:schemeClr val="bg1">
              <a:lumMod val="75000"/>
            </a:schemeClr>
          </a:solidFill>
        </p:spPr>
        <p:txBody>
          <a:bodyPr wrap="square">
            <a:spAutoFit/>
          </a:bodyPr>
          <a:lstStyle/>
          <a:p>
            <a:r>
              <a:rPr lang="en-US" sz="1400" b="1" smtClean="0">
                <a:solidFill>
                  <a:srgbClr val="B11F24"/>
                </a:solidFill>
                <a:latin typeface="Arial Narrow" panose="020B0606020202030204" pitchFamily="34" charset="0"/>
              </a:rPr>
              <a:t>Supplemental Fig 2. </a:t>
            </a:r>
            <a:r>
              <a:rPr lang="en-US" sz="1400" b="1">
                <a:latin typeface="Arial Narrow" panose="020B0606020202030204" pitchFamily="34" charset="0"/>
              </a:rPr>
              <a:t>Associations of central testing time delay </a:t>
            </a:r>
            <a:r>
              <a:rPr lang="en-US" sz="1400" b="1" smtClean="0">
                <a:latin typeface="Arial Narrow" panose="020B0606020202030204" pitchFamily="34" charset="0"/>
              </a:rPr>
              <a:t>with POC </a:t>
            </a:r>
            <a:r>
              <a:rPr lang="en-US" sz="1400" b="1" smtClean="0">
                <a:latin typeface="Arial Narrow" panose="020B0606020202030204" pitchFamily="34" charset="0"/>
              </a:rPr>
              <a:t>bias.</a:t>
            </a:r>
            <a:r>
              <a:rPr lang="en-US" sz="1400">
                <a:latin typeface="Arial Narrow" panose="020B0606020202030204" pitchFamily="34" charset="0"/>
              </a:rPr>
              <a:t> </a:t>
            </a:r>
            <a:r>
              <a:rPr lang="en-US" sz="1400" smtClean="0">
                <a:latin typeface="Arial Narrow" panose="020B0606020202030204" pitchFamily="34" charset="0"/>
              </a:rPr>
              <a:t>Linear regression of </a:t>
            </a:r>
            <a:r>
              <a:rPr lang="en-US" sz="1400">
                <a:latin typeface="Arial Narrow" panose="020B0606020202030204" pitchFamily="34" charset="0"/>
              </a:rPr>
              <a:t>POC &amp; central laboratory testing result differences vs central </a:t>
            </a:r>
            <a:r>
              <a:rPr lang="en-US" sz="1400" smtClean="0">
                <a:latin typeface="Arial Narrow" panose="020B0606020202030204" pitchFamily="34" charset="0"/>
              </a:rPr>
              <a:t>laboratory testing </a:t>
            </a:r>
            <a:r>
              <a:rPr lang="en-US" sz="1400">
                <a:latin typeface="Arial Narrow" panose="020B0606020202030204" pitchFamily="34" charset="0"/>
              </a:rPr>
              <a:t>bedside </a:t>
            </a:r>
            <a:r>
              <a:rPr lang="en-US" sz="1400" smtClean="0">
                <a:latin typeface="Arial Narrow" panose="020B0606020202030204" pitchFamily="34" charset="0"/>
              </a:rPr>
              <a:t>collection </a:t>
            </a:r>
            <a:r>
              <a:rPr lang="en-US" sz="1400">
                <a:latin typeface="Arial Narrow" panose="020B0606020202030204" pitchFamily="34" charset="0"/>
              </a:rPr>
              <a:t>to result time delay, to assess for continued glycolysis in </a:t>
            </a:r>
            <a:r>
              <a:rPr lang="en-US" sz="1400" smtClean="0">
                <a:latin typeface="Arial Narrow" panose="020B0606020202030204" pitchFamily="34" charset="0"/>
              </a:rPr>
              <a:t>the collection </a:t>
            </a:r>
            <a:r>
              <a:rPr lang="en-US" sz="1400">
                <a:latin typeface="Arial Narrow" panose="020B0606020202030204" pitchFamily="34" charset="0"/>
              </a:rPr>
              <a:t>tube</a:t>
            </a:r>
            <a:r>
              <a:rPr lang="en-US" sz="1300">
                <a:latin typeface="Arial Narrow" panose="020B0606020202030204" pitchFamily="34" charset="0"/>
              </a:rPr>
              <a:t>. </a:t>
            </a:r>
            <a:endParaRPr lang="en-US" sz="1300" i="1" dirty="0">
              <a:latin typeface="Arial Narrow" panose="020B0606020202030204" pitchFamily="34" charset="0"/>
            </a:endParaRPr>
          </a:p>
        </p:txBody>
      </p:sp>
    </p:spTree>
    <p:extLst>
      <p:ext uri="{BB962C8B-B14F-4D97-AF65-F5344CB8AC3E}">
        <p14:creationId xmlns:p14="http://schemas.microsoft.com/office/powerpoint/2010/main" val="3290501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97C2A1-9313-CA4F-AEA9-36A479C1E1AD}" type="slidenum">
              <a:rPr lang="en-US" smtClean="0"/>
              <a:pPr/>
              <a:t>13</a:t>
            </a:fld>
            <a:endParaRPr lang="en-US"/>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237" t="1839" r="5531" b="20382"/>
          <a:stretch/>
        </p:blipFill>
        <p:spPr bwMode="auto">
          <a:xfrm>
            <a:off x="201312" y="1368651"/>
            <a:ext cx="5979459" cy="38189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6180771" y="4388978"/>
            <a:ext cx="2743199" cy="584775"/>
          </a:xfrm>
          <a:prstGeom prst="rect">
            <a:avLst/>
          </a:prstGeom>
          <a:noFill/>
        </p:spPr>
        <p:txBody>
          <a:bodyPr wrap="square" rtlCol="0">
            <a:spAutoFit/>
          </a:bodyPr>
          <a:lstStyle/>
          <a:p>
            <a:r>
              <a:rPr lang="en-US" sz="1600" i="1" smtClean="0"/>
              <a:t>Note</a:t>
            </a:r>
            <a:r>
              <a:rPr lang="en-US" sz="1600" i="1" dirty="0" smtClean="0"/>
              <a:t>: outliers included in this analysis</a:t>
            </a:r>
          </a:p>
        </p:txBody>
      </p:sp>
      <p:sp>
        <p:nvSpPr>
          <p:cNvPr id="5" name="TextBox 4"/>
          <p:cNvSpPr txBox="1"/>
          <p:nvPr/>
        </p:nvSpPr>
        <p:spPr>
          <a:xfrm>
            <a:off x="165717" y="685787"/>
            <a:ext cx="5939248" cy="553998"/>
          </a:xfrm>
          <a:prstGeom prst="rect">
            <a:avLst/>
          </a:prstGeom>
          <a:noFill/>
        </p:spPr>
        <p:txBody>
          <a:bodyPr wrap="square" rtlCol="0">
            <a:spAutoFit/>
          </a:bodyPr>
          <a:lstStyle/>
          <a:p>
            <a:r>
              <a:rPr lang="en-US" sz="3000" b="1" smtClean="0">
                <a:latin typeface="Arial"/>
                <a:ea typeface="+mj-ea"/>
                <a:cs typeface="Arial"/>
              </a:rPr>
              <a:t>Results</a:t>
            </a:r>
            <a:endParaRPr lang="en-US" sz="3000" b="1" dirty="0">
              <a:latin typeface="Arial"/>
              <a:ea typeface="+mj-ea"/>
              <a:cs typeface="Arial"/>
            </a:endParaRPr>
          </a:p>
        </p:txBody>
      </p:sp>
      <p:sp>
        <p:nvSpPr>
          <p:cNvPr id="6" name="TextBox 5"/>
          <p:cNvSpPr txBox="1"/>
          <p:nvPr/>
        </p:nvSpPr>
        <p:spPr>
          <a:xfrm>
            <a:off x="6180771" y="2371996"/>
            <a:ext cx="2894812" cy="1569660"/>
          </a:xfrm>
          <a:prstGeom prst="rect">
            <a:avLst/>
          </a:prstGeom>
          <a:noFill/>
        </p:spPr>
        <p:txBody>
          <a:bodyPr wrap="square" rtlCol="0">
            <a:spAutoFit/>
          </a:bodyPr>
          <a:lstStyle/>
          <a:p>
            <a:r>
              <a:rPr lang="en-US" sz="1600" b="1" dirty="0" smtClean="0"/>
              <a:t>Performance of meters compared to </a:t>
            </a:r>
            <a:r>
              <a:rPr lang="en-US" sz="1600" b="1" smtClean="0"/>
              <a:t>quality goals:</a:t>
            </a:r>
            <a:endParaRPr lang="en-US" sz="1600" b="1"/>
          </a:p>
          <a:p>
            <a:r>
              <a:rPr lang="en-US" sz="1600" smtClean="0"/>
              <a:t>DETECT </a:t>
            </a:r>
            <a:r>
              <a:rPr lang="en-US" sz="1600" dirty="0" smtClean="0"/>
              <a:t>vs bedside ICU (unadjusted and adjusted for central laboratory delay)</a:t>
            </a:r>
          </a:p>
          <a:p>
            <a:endParaRPr lang="en-US" sz="1600" dirty="0" smtClean="0"/>
          </a:p>
        </p:txBody>
      </p:sp>
      <p:sp>
        <p:nvSpPr>
          <p:cNvPr id="7" name="Rectangle 6"/>
          <p:cNvSpPr/>
          <p:nvPr/>
        </p:nvSpPr>
        <p:spPr>
          <a:xfrm>
            <a:off x="2094199" y="5316483"/>
            <a:ext cx="6317651" cy="1092607"/>
          </a:xfrm>
          <a:prstGeom prst="rect">
            <a:avLst/>
          </a:prstGeom>
          <a:solidFill>
            <a:schemeClr val="bg1">
              <a:lumMod val="75000"/>
            </a:schemeClr>
          </a:solidFill>
        </p:spPr>
        <p:txBody>
          <a:bodyPr wrap="square">
            <a:spAutoFit/>
          </a:bodyPr>
          <a:lstStyle/>
          <a:p>
            <a:r>
              <a:rPr lang="en-US" sz="1300" b="1" smtClean="0">
                <a:solidFill>
                  <a:srgbClr val="B11F24"/>
                </a:solidFill>
              </a:rPr>
              <a:t>Figure 4. </a:t>
            </a:r>
            <a:r>
              <a:rPr lang="en-US" sz="1300" b="1">
                <a:latin typeface="Arial Narrow" panose="020B0606020202030204" pitchFamily="34" charset="0"/>
              </a:rPr>
              <a:t>Effect of central laboratory testing delay on POC quality measures.</a:t>
            </a:r>
          </a:p>
          <a:p>
            <a:r>
              <a:rPr lang="en-US" sz="1300">
                <a:latin typeface="Arial Narrow" panose="020B0606020202030204" pitchFamily="34" charset="0"/>
              </a:rPr>
              <a:t>Bland–Altman plot showing differences between POC and central laboratory results, plotted against central laboratory results. Dashed </a:t>
            </a:r>
            <a:r>
              <a:rPr lang="en-US" sz="1300" smtClean="0">
                <a:latin typeface="Arial Narrow" panose="020B0606020202030204" pitchFamily="34" charset="0"/>
              </a:rPr>
              <a:t>lines represent </a:t>
            </a:r>
            <a:r>
              <a:rPr lang="en-US" sz="1300">
                <a:latin typeface="Arial Narrow" panose="020B0606020202030204" pitchFamily="34" charset="0"/>
              </a:rPr>
              <a:t>CLSI quality goals. (A), Based on unadjusted central laboratory values. (B), Based on central laboratory values adjusted for time </a:t>
            </a:r>
            <a:r>
              <a:rPr lang="en-US" sz="1300" smtClean="0">
                <a:latin typeface="Arial Narrow" panose="020B0606020202030204" pitchFamily="34" charset="0"/>
              </a:rPr>
              <a:t>delay between </a:t>
            </a:r>
            <a:r>
              <a:rPr lang="en-US" sz="1300">
                <a:latin typeface="Arial Narrow" panose="020B0606020202030204" pitchFamily="34" charset="0"/>
              </a:rPr>
              <a:t>blood collection and result verification, showing a reduction in the number of events outside quality goals.</a:t>
            </a:r>
            <a:endParaRPr lang="en-US" sz="1300" i="1" dirty="0">
              <a:latin typeface="Arial Narrow" panose="020B0606020202030204" pitchFamily="34" charset="0"/>
            </a:endParaRPr>
          </a:p>
        </p:txBody>
      </p:sp>
    </p:spTree>
    <p:extLst>
      <p:ext uri="{BB962C8B-B14F-4D97-AF65-F5344CB8AC3E}">
        <p14:creationId xmlns:p14="http://schemas.microsoft.com/office/powerpoint/2010/main" val="3534901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97C2A1-9313-CA4F-AEA9-36A479C1E1AD}" type="slidenum">
              <a:rPr lang="en-US" smtClean="0"/>
              <a:pPr/>
              <a:t>14</a:t>
            </a:fld>
            <a:endParaRPr lang="en-US"/>
          </a:p>
        </p:txBody>
      </p:sp>
      <p:pic>
        <p:nvPicPr>
          <p:cNvPr id="819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880"/>
          <a:stretch/>
        </p:blipFill>
        <p:spPr bwMode="auto">
          <a:xfrm>
            <a:off x="4648489" y="1179091"/>
            <a:ext cx="4129456" cy="3762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053" y="1439665"/>
            <a:ext cx="4401436" cy="32463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51740" y="625093"/>
            <a:ext cx="5029200" cy="553998"/>
          </a:xfrm>
          <a:prstGeom prst="rect">
            <a:avLst/>
          </a:prstGeom>
          <a:noFill/>
        </p:spPr>
        <p:txBody>
          <a:bodyPr wrap="square" rtlCol="0">
            <a:spAutoFit/>
          </a:bodyPr>
          <a:lstStyle/>
          <a:p>
            <a:r>
              <a:rPr lang="en-US" sz="3000" b="1" smtClean="0">
                <a:latin typeface="+mj-lt"/>
              </a:rPr>
              <a:t>Results</a:t>
            </a:r>
            <a:endParaRPr lang="en-US" sz="3000" b="1" dirty="0">
              <a:latin typeface="+mj-lt"/>
            </a:endParaRPr>
          </a:p>
        </p:txBody>
      </p:sp>
      <p:sp>
        <p:nvSpPr>
          <p:cNvPr id="7" name="TextBox 6"/>
          <p:cNvSpPr txBox="1"/>
          <p:nvPr/>
        </p:nvSpPr>
        <p:spPr>
          <a:xfrm>
            <a:off x="370255" y="4862330"/>
            <a:ext cx="8407690" cy="892552"/>
          </a:xfrm>
          <a:prstGeom prst="rect">
            <a:avLst/>
          </a:prstGeom>
          <a:noFill/>
        </p:spPr>
        <p:txBody>
          <a:bodyPr wrap="square" rtlCol="0">
            <a:spAutoFit/>
          </a:bodyPr>
          <a:lstStyle/>
          <a:p>
            <a:r>
              <a:rPr lang="en-US" dirty="0" smtClean="0"/>
              <a:t>Physiological </a:t>
            </a:r>
            <a:r>
              <a:rPr lang="en-US" dirty="0"/>
              <a:t>interference</a:t>
            </a:r>
          </a:p>
          <a:p>
            <a:pPr lvl="1" indent="-285750">
              <a:buFont typeface="Arial" panose="020B0604020202020204" pitchFamily="34" charset="0"/>
              <a:buChar char="•"/>
            </a:pPr>
            <a:r>
              <a:rPr lang="en-US" sz="1700" dirty="0">
                <a:latin typeface="Arial"/>
                <a:cs typeface="Arial"/>
              </a:rPr>
              <a:t>In multivariable regression against </a:t>
            </a:r>
            <a:r>
              <a:rPr lang="en-US" sz="1700" dirty="0" err="1">
                <a:latin typeface="Arial"/>
                <a:cs typeface="Arial"/>
              </a:rPr>
              <a:t>analytes</a:t>
            </a:r>
            <a:r>
              <a:rPr lang="en-US" sz="1700" dirty="0">
                <a:latin typeface="Arial"/>
                <a:cs typeface="Arial"/>
              </a:rPr>
              <a:t> from the basic metabolic panel and </a:t>
            </a:r>
            <a:r>
              <a:rPr lang="en-US" sz="1700" dirty="0" smtClean="0">
                <a:latin typeface="Arial"/>
                <a:cs typeface="Arial"/>
              </a:rPr>
              <a:t>CBC, </a:t>
            </a:r>
            <a:r>
              <a:rPr lang="en-US" sz="1700" dirty="0">
                <a:latin typeface="Arial"/>
                <a:cs typeface="Arial"/>
              </a:rPr>
              <a:t>only hematocrit displayed clinically significant interference</a:t>
            </a:r>
          </a:p>
        </p:txBody>
      </p:sp>
      <p:sp>
        <p:nvSpPr>
          <p:cNvPr id="8" name="Rectangle 7"/>
          <p:cNvSpPr/>
          <p:nvPr/>
        </p:nvSpPr>
        <p:spPr>
          <a:xfrm>
            <a:off x="2531575" y="5829966"/>
            <a:ext cx="5438047" cy="553998"/>
          </a:xfrm>
          <a:prstGeom prst="rect">
            <a:avLst/>
          </a:prstGeom>
          <a:solidFill>
            <a:schemeClr val="bg1">
              <a:lumMod val="75000"/>
            </a:schemeClr>
          </a:solidFill>
        </p:spPr>
        <p:txBody>
          <a:bodyPr wrap="square">
            <a:spAutoFit/>
          </a:bodyPr>
          <a:lstStyle/>
          <a:p>
            <a:r>
              <a:rPr lang="en-US" sz="1500" b="1" smtClean="0">
                <a:solidFill>
                  <a:srgbClr val="B11F24"/>
                </a:solidFill>
                <a:latin typeface="Arial Narrow" panose="020B0606020202030204" pitchFamily="34" charset="0"/>
              </a:rPr>
              <a:t>Supplemental Fig 2. </a:t>
            </a:r>
            <a:r>
              <a:rPr lang="en-US" sz="1500" b="1">
                <a:latin typeface="Arial Narrow" panose="020B0606020202030204" pitchFamily="34" charset="0"/>
              </a:rPr>
              <a:t>Associations of </a:t>
            </a:r>
            <a:r>
              <a:rPr lang="en-US" sz="1500" b="1" smtClean="0">
                <a:latin typeface="Arial Narrow" panose="020B0606020202030204" pitchFamily="34" charset="0"/>
              </a:rPr>
              <a:t>hematocrit with POC </a:t>
            </a:r>
            <a:r>
              <a:rPr lang="en-US" sz="1500" b="1" smtClean="0">
                <a:latin typeface="Arial Narrow" panose="020B0606020202030204" pitchFamily="34" charset="0"/>
              </a:rPr>
              <a:t>bias.</a:t>
            </a:r>
            <a:r>
              <a:rPr lang="en-US" sz="1500">
                <a:latin typeface="Arial Narrow" panose="020B0606020202030204" pitchFamily="34" charset="0"/>
              </a:rPr>
              <a:t> Linear regression of POC bias (%) vs hematocrit to characterize </a:t>
            </a:r>
            <a:r>
              <a:rPr lang="en-US" sz="1500" smtClean="0">
                <a:latin typeface="Arial Narrow" panose="020B0606020202030204" pitchFamily="34" charset="0"/>
              </a:rPr>
              <a:t>interference.</a:t>
            </a:r>
            <a:endParaRPr lang="en-US" sz="1500" i="1" dirty="0">
              <a:latin typeface="Arial Narrow" panose="020B0606020202030204" pitchFamily="34" charset="0"/>
            </a:endParaRPr>
          </a:p>
        </p:txBody>
      </p:sp>
    </p:spTree>
    <p:extLst>
      <p:ext uri="{BB962C8B-B14F-4D97-AF65-F5344CB8AC3E}">
        <p14:creationId xmlns:p14="http://schemas.microsoft.com/office/powerpoint/2010/main" val="430186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smtClean="0"/>
              <a:t>Questions</a:t>
            </a:r>
            <a:endParaRPr lang="en-US" dirty="0"/>
          </a:p>
        </p:txBody>
      </p:sp>
      <p:sp>
        <p:nvSpPr>
          <p:cNvPr id="3" name="Content Placeholder 2"/>
          <p:cNvSpPr>
            <a:spLocks noGrp="1"/>
          </p:cNvSpPr>
          <p:nvPr>
            <p:ph idx="4294967295"/>
          </p:nvPr>
        </p:nvSpPr>
        <p:spPr>
          <a:xfrm>
            <a:off x="760021" y="1612620"/>
            <a:ext cx="7651829" cy="3794183"/>
          </a:xfrm>
        </p:spPr>
        <p:txBody>
          <a:bodyPr>
            <a:normAutofit/>
          </a:bodyPr>
          <a:lstStyle/>
          <a:p>
            <a:pPr marL="457200" indent="-457200">
              <a:buAutoNum type="arabicParenR"/>
            </a:pPr>
            <a:r>
              <a:rPr lang="en-US" dirty="0" smtClean="0"/>
              <a:t>How likely is it that inaccuracies in glucose meter performance hindered latter RCTs of strict glycemic </a:t>
            </a:r>
            <a:r>
              <a:rPr lang="en-US" smtClean="0"/>
              <a:t>control?</a:t>
            </a:r>
          </a:p>
          <a:p>
            <a:pPr marL="457200" indent="-457200">
              <a:buAutoNum type="arabicParenR"/>
            </a:pPr>
            <a:endParaRPr lang="en-US" sz="1200" dirty="0" smtClean="0"/>
          </a:p>
          <a:p>
            <a:pPr marL="457200" indent="-457200">
              <a:buAutoNum type="arabicParenR"/>
            </a:pPr>
            <a:r>
              <a:rPr lang="en-US" dirty="0" smtClean="0"/>
              <a:t>Which filters are most important to implement when using DETECT? How does this vary by application? Which filters are the easiest to </a:t>
            </a:r>
            <a:r>
              <a:rPr lang="en-US" smtClean="0"/>
              <a:t>implement?</a:t>
            </a:r>
          </a:p>
          <a:p>
            <a:pPr marL="457200" indent="-457200">
              <a:buAutoNum type="arabicParenR"/>
            </a:pPr>
            <a:endParaRPr lang="en-US" sz="1200" dirty="0" smtClean="0"/>
          </a:p>
          <a:p>
            <a:pPr marL="457200" indent="-457200">
              <a:buAutoNum type="arabicParenR"/>
            </a:pPr>
            <a:r>
              <a:rPr lang="en-US" dirty="0" smtClean="0"/>
              <a:t>With the large data sets provided using DETECT, what novel analyses could be performed?</a:t>
            </a:r>
            <a:endParaRPr lang="en-US" dirty="0"/>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B897C2A1-9313-CA4F-AEA9-36A479C1E1AD}" type="slidenum">
              <a:rPr lang="en-US" smtClean="0"/>
              <a:pPr/>
              <a:t>15</a:t>
            </a:fld>
            <a:endParaRPr lang="en-US"/>
          </a:p>
        </p:txBody>
      </p:sp>
    </p:spTree>
    <p:extLst>
      <p:ext uri="{BB962C8B-B14F-4D97-AF65-F5344CB8AC3E}">
        <p14:creationId xmlns:p14="http://schemas.microsoft.com/office/powerpoint/2010/main" val="3381236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16</a:t>
            </a:fld>
            <a:endParaRPr lang="en-US"/>
          </a:p>
        </p:txBody>
      </p:sp>
    </p:spTree>
    <p:extLst>
      <p:ext uri="{BB962C8B-B14F-4D97-AF65-F5344CB8AC3E}">
        <p14:creationId xmlns:p14="http://schemas.microsoft.com/office/powerpoint/2010/main" val="4041850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smtClean="0"/>
              <a:t>Introduction</a:t>
            </a:r>
            <a:endParaRPr lang="en-US" dirty="0"/>
          </a:p>
        </p:txBody>
      </p:sp>
      <p:sp>
        <p:nvSpPr>
          <p:cNvPr id="3" name="Content Placeholder 2"/>
          <p:cNvSpPr>
            <a:spLocks noGrp="1"/>
          </p:cNvSpPr>
          <p:nvPr>
            <p:ph idx="4294967295"/>
          </p:nvPr>
        </p:nvSpPr>
        <p:spPr>
          <a:xfrm>
            <a:off x="491079" y="1495052"/>
            <a:ext cx="8464662" cy="4205474"/>
          </a:xfrm>
        </p:spPr>
        <p:txBody>
          <a:bodyPr>
            <a:noAutofit/>
          </a:bodyPr>
          <a:lstStyle/>
          <a:p>
            <a:pPr marL="0" indent="0">
              <a:spcBef>
                <a:spcPts val="0"/>
              </a:spcBef>
              <a:buNone/>
            </a:pPr>
            <a:r>
              <a:rPr lang="en-US" sz="2000" dirty="0" smtClean="0"/>
              <a:t>Strict glycemic control protocols in critically ill patients </a:t>
            </a:r>
            <a:r>
              <a:rPr lang="en-US" sz="2000" i="1" dirty="0" smtClean="0"/>
              <a:t>(see editorial)</a:t>
            </a:r>
          </a:p>
          <a:p>
            <a:pPr lvl="1">
              <a:spcBef>
                <a:spcPts val="0"/>
              </a:spcBef>
            </a:pPr>
            <a:r>
              <a:rPr lang="en-US" sz="1700" dirty="0" smtClean="0"/>
              <a:t>Critically ill patients have a high incidence of hyperglycemia</a:t>
            </a:r>
          </a:p>
          <a:p>
            <a:pPr lvl="1">
              <a:spcBef>
                <a:spcPts val="0"/>
              </a:spcBef>
            </a:pPr>
            <a:r>
              <a:rPr lang="en-US" sz="1700" dirty="0" smtClean="0"/>
              <a:t>Several observational studies and RCTs </a:t>
            </a:r>
            <a:r>
              <a:rPr lang="en-US" sz="1700" dirty="0"/>
              <a:t>f</a:t>
            </a:r>
            <a:r>
              <a:rPr lang="en-US" sz="1700" dirty="0" smtClean="0"/>
              <a:t>ound maintenance of </a:t>
            </a:r>
            <a:r>
              <a:rPr lang="en-US" sz="1700" dirty="0" err="1" smtClean="0"/>
              <a:t>normoglycemic</a:t>
            </a:r>
            <a:r>
              <a:rPr lang="en-US" sz="1700" dirty="0" smtClean="0"/>
              <a:t> states (strict glycemic control, SGC) reduces mortality significantly</a:t>
            </a:r>
          </a:p>
          <a:p>
            <a:pPr lvl="1">
              <a:spcBef>
                <a:spcPts val="0"/>
              </a:spcBef>
            </a:pPr>
            <a:r>
              <a:rPr lang="en-US" sz="1700" dirty="0" smtClean="0"/>
              <a:t>After widespread adoption of SGC, many larger studies found no benefit and increased frequency of hypoglycemia </a:t>
            </a:r>
            <a:r>
              <a:rPr lang="en-US" sz="1700" smtClean="0"/>
              <a:t>under SGC</a:t>
            </a:r>
          </a:p>
          <a:p>
            <a:pPr lvl="1">
              <a:spcBef>
                <a:spcPts val="0"/>
              </a:spcBef>
            </a:pPr>
            <a:endParaRPr lang="en-US" sz="1500" dirty="0" smtClean="0"/>
          </a:p>
          <a:p>
            <a:pPr marL="0" indent="0">
              <a:spcBef>
                <a:spcPts val="0"/>
              </a:spcBef>
              <a:buNone/>
            </a:pPr>
            <a:r>
              <a:rPr lang="en-US" sz="2000" dirty="0" smtClean="0"/>
              <a:t>SGC study designs</a:t>
            </a:r>
            <a:endParaRPr lang="en-US" sz="2000" dirty="0"/>
          </a:p>
          <a:p>
            <a:pPr lvl="1">
              <a:spcBef>
                <a:spcPts val="0"/>
              </a:spcBef>
            </a:pPr>
            <a:r>
              <a:rPr lang="en-US" sz="1700" dirty="0" smtClean="0"/>
              <a:t>Several differences in design of the early vs later SGC trials may account for different findings, e.g., differences in control blood glucose targets</a:t>
            </a:r>
            <a:endParaRPr lang="en-US" sz="1700" dirty="0"/>
          </a:p>
          <a:p>
            <a:pPr lvl="1">
              <a:spcBef>
                <a:spcPts val="0"/>
              </a:spcBef>
            </a:pPr>
            <a:r>
              <a:rPr lang="en-US" sz="1700" dirty="0" smtClean="0"/>
              <a:t>Another difference was that early studies utilized blood gas analyzers to measure glucose while later studies (and most clinical implementations) utilized glucose meters</a:t>
            </a:r>
            <a:endParaRPr lang="en-US" sz="1700" dirty="0"/>
          </a:p>
          <a:p>
            <a:pPr lvl="1">
              <a:spcBef>
                <a:spcPts val="0"/>
              </a:spcBef>
            </a:pPr>
            <a:r>
              <a:rPr lang="en-US" sz="1700" dirty="0" smtClean="0"/>
              <a:t>FDA has not approved most glucose meters for use in the critically ill</a:t>
            </a:r>
            <a:endParaRPr lang="en-US" sz="1700" dirty="0"/>
          </a:p>
          <a:p>
            <a:pPr lvl="1">
              <a:spcBef>
                <a:spcPts val="0"/>
              </a:spcBef>
            </a:pPr>
            <a:endParaRPr lang="en-US" sz="1800" dirty="0" smtClean="0"/>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a:p>
        </p:txBody>
      </p:sp>
      <p:sp>
        <p:nvSpPr>
          <p:cNvPr id="5" name="Rectangle 4"/>
          <p:cNvSpPr/>
          <p:nvPr/>
        </p:nvSpPr>
        <p:spPr>
          <a:xfrm>
            <a:off x="3361764" y="5481678"/>
            <a:ext cx="4817003" cy="830997"/>
          </a:xfrm>
          <a:prstGeom prst="rect">
            <a:avLst/>
          </a:prstGeom>
          <a:solidFill>
            <a:schemeClr val="bg1">
              <a:lumMod val="75000"/>
            </a:schemeClr>
          </a:solidFill>
        </p:spPr>
        <p:txBody>
          <a:bodyPr wrap="square">
            <a:spAutoFit/>
          </a:bodyPr>
          <a:lstStyle/>
          <a:p>
            <a:r>
              <a:rPr lang="en-US" sz="1600" b="1">
                <a:solidFill>
                  <a:srgbClr val="B11F24"/>
                </a:solidFill>
                <a:latin typeface="Arial Narrow" panose="020B0606020202030204" pitchFamily="34" charset="0"/>
              </a:rPr>
              <a:t>Editorial. </a:t>
            </a:r>
            <a:r>
              <a:rPr lang="en-US" sz="1600" smtClean="0">
                <a:latin typeface="Arial Narrow" panose="020B0606020202030204" pitchFamily="34" charset="0"/>
              </a:rPr>
              <a:t>van Hooijdonk RTM, Krinsley JS, and Schultz MJ. DETECT the </a:t>
            </a:r>
            <a:r>
              <a:rPr lang="en-US" sz="1600">
                <a:latin typeface="Arial Narrow" panose="020B0606020202030204" pitchFamily="34" charset="0"/>
              </a:rPr>
              <a:t>Extremes That Usually </a:t>
            </a:r>
            <a:r>
              <a:rPr lang="en-US" sz="1600" smtClean="0">
                <a:latin typeface="Arial Narrow" panose="020B0606020202030204" pitchFamily="34" charset="0"/>
              </a:rPr>
              <a:t>Remain Undetected </a:t>
            </a:r>
            <a:r>
              <a:rPr lang="en-US" sz="1600">
                <a:latin typeface="Arial Narrow" panose="020B0606020202030204" pitchFamily="34" charset="0"/>
              </a:rPr>
              <a:t>in Conventional Observational </a:t>
            </a:r>
            <a:r>
              <a:rPr lang="en-US" sz="1600" smtClean="0">
                <a:latin typeface="Arial Narrow" panose="020B0606020202030204" pitchFamily="34" charset="0"/>
              </a:rPr>
              <a:t>Studies. Clin Chem 62; 5: 668.</a:t>
            </a:r>
            <a:endParaRPr lang="en-US" sz="1600" i="1" dirty="0">
              <a:latin typeface="Arial Narrow" panose="020B060602020203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smtClean="0"/>
              <a:t>Introduction</a:t>
            </a:r>
            <a:endParaRPr lang="en-US" dirty="0"/>
          </a:p>
        </p:txBody>
      </p:sp>
      <p:sp>
        <p:nvSpPr>
          <p:cNvPr id="3" name="Content Placeholder 2"/>
          <p:cNvSpPr>
            <a:spLocks noGrp="1"/>
          </p:cNvSpPr>
          <p:nvPr>
            <p:ph idx="4294967295"/>
          </p:nvPr>
        </p:nvSpPr>
        <p:spPr>
          <a:xfrm>
            <a:off x="501951" y="1230956"/>
            <a:ext cx="8274495" cy="3794183"/>
          </a:xfrm>
        </p:spPr>
        <p:txBody>
          <a:bodyPr vert="horz" lIns="91440" tIns="45720" rIns="91440" bIns="45720" rtlCol="0">
            <a:noAutofit/>
          </a:bodyPr>
          <a:lstStyle/>
          <a:p>
            <a:pPr marL="0" indent="0">
              <a:spcBef>
                <a:spcPts val="0"/>
              </a:spcBef>
              <a:buNone/>
            </a:pPr>
            <a:r>
              <a:rPr lang="en-US" sz="2000" dirty="0"/>
              <a:t>Maltose interference with GDH-PQQ glucose meters</a:t>
            </a:r>
          </a:p>
          <a:p>
            <a:pPr lvl="1">
              <a:spcBef>
                <a:spcPts val="0"/>
              </a:spcBef>
            </a:pPr>
            <a:r>
              <a:rPr lang="en-US" sz="1700" dirty="0"/>
              <a:t>Between 1997-2009, FDA received 13 reports of death associated with meters using GDH-PQQ methodology</a:t>
            </a:r>
          </a:p>
          <a:p>
            <a:pPr lvl="1">
              <a:spcBef>
                <a:spcPts val="0"/>
              </a:spcBef>
            </a:pPr>
            <a:r>
              <a:rPr lang="en-US" sz="1700" dirty="0"/>
              <a:t>Maltose, or other non-glucose sugars that metabolize to maltose, used in some medications including peritoneal dialysis fluid and immunoglobulin therapies, reacted with these meters</a:t>
            </a:r>
          </a:p>
          <a:p>
            <a:pPr lvl="1">
              <a:spcBef>
                <a:spcPts val="0"/>
              </a:spcBef>
            </a:pPr>
            <a:r>
              <a:rPr lang="en-US" sz="1700" dirty="0"/>
              <a:t>Measurements </a:t>
            </a:r>
            <a:r>
              <a:rPr lang="en-US" sz="1700"/>
              <a:t>were falsely increased </a:t>
            </a:r>
            <a:r>
              <a:rPr lang="en-US" sz="1700" dirty="0"/>
              <a:t>up to 15 times the actual glucose value, triggering unnecessary and dangerous insulin </a:t>
            </a:r>
            <a:r>
              <a:rPr lang="en-US" sz="1700" dirty="0" smtClean="0"/>
              <a:t>administration</a:t>
            </a:r>
          </a:p>
          <a:p>
            <a:pPr lvl="1">
              <a:spcBef>
                <a:spcPts val="0"/>
              </a:spcBef>
            </a:pPr>
            <a:endParaRPr lang="en-US" sz="1200" dirty="0"/>
          </a:p>
          <a:p>
            <a:pPr marL="0" indent="0">
              <a:spcBef>
                <a:spcPts val="0"/>
              </a:spcBef>
              <a:buNone/>
            </a:pPr>
            <a:r>
              <a:rPr lang="en-US" sz="2000" dirty="0"/>
              <a:t>FDA and CMS regulation</a:t>
            </a:r>
          </a:p>
          <a:p>
            <a:pPr lvl="1">
              <a:spcBef>
                <a:spcPts val="0"/>
              </a:spcBef>
            </a:pPr>
            <a:r>
              <a:rPr lang="en-US" sz="1700" dirty="0"/>
              <a:t>01/2014: FDA released draft guidance to the test manufacturing industry on increased accuracy requirements for approval in critically ill patients</a:t>
            </a:r>
          </a:p>
          <a:p>
            <a:pPr lvl="1">
              <a:spcBef>
                <a:spcPts val="0"/>
              </a:spcBef>
            </a:pPr>
            <a:r>
              <a:rPr lang="en-US" sz="1700" dirty="0"/>
              <a:t>09/2014: FDA approved first (and so far only) glucose meter for use in critically ill</a:t>
            </a:r>
          </a:p>
          <a:p>
            <a:pPr lvl="1">
              <a:spcBef>
                <a:spcPts val="0"/>
              </a:spcBef>
            </a:pPr>
            <a:r>
              <a:rPr lang="en-US" sz="1700" dirty="0"/>
              <a:t>11/2014: CMS memorandum (since reverted to draft status) that off-label use of glucose meters in critically ill patients would be considered laboratory developed testing and regulated as high complexity requiring institutional validation </a:t>
            </a:r>
            <a:r>
              <a:rPr lang="en-US" sz="1700" dirty="0" smtClean="0"/>
              <a:t>studies</a:t>
            </a:r>
            <a:endParaRPr lang="en-US" sz="1700" dirty="0"/>
          </a:p>
          <a:p>
            <a:pPr marL="457200" lvl="1" indent="0">
              <a:spcBef>
                <a:spcPts val="0"/>
              </a:spcBef>
              <a:buNone/>
            </a:pPr>
            <a:endParaRPr lang="en-US" sz="17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a:p>
        </p:txBody>
      </p:sp>
    </p:spTree>
    <p:extLst>
      <p:ext uri="{BB962C8B-B14F-4D97-AF65-F5344CB8AC3E}">
        <p14:creationId xmlns:p14="http://schemas.microsoft.com/office/powerpoint/2010/main" val="1163517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smtClean="0"/>
              <a:t>Introduction</a:t>
            </a:r>
            <a:endParaRPr lang="en-US" dirty="0"/>
          </a:p>
        </p:txBody>
      </p:sp>
      <p:sp>
        <p:nvSpPr>
          <p:cNvPr id="3" name="Content Placeholder 2"/>
          <p:cNvSpPr>
            <a:spLocks noGrp="1"/>
          </p:cNvSpPr>
          <p:nvPr>
            <p:ph idx="4294967295"/>
          </p:nvPr>
        </p:nvSpPr>
        <p:spPr>
          <a:xfrm>
            <a:off x="491079" y="1218173"/>
            <a:ext cx="8357085" cy="3794183"/>
          </a:xfrm>
        </p:spPr>
        <p:txBody>
          <a:bodyPr vert="horz" lIns="91440" tIns="45720" rIns="91440" bIns="45720" rtlCol="0">
            <a:noAutofit/>
          </a:bodyPr>
          <a:lstStyle/>
          <a:p>
            <a:pPr marL="0" indent="0">
              <a:spcBef>
                <a:spcPts val="0"/>
              </a:spcBef>
              <a:buNone/>
            </a:pPr>
            <a:r>
              <a:rPr lang="en-US" sz="2000" dirty="0"/>
              <a:t>Current </a:t>
            </a:r>
            <a:r>
              <a:rPr lang="en-US" sz="2000" dirty="0" smtClean="0"/>
              <a:t>US </a:t>
            </a:r>
            <a:r>
              <a:rPr lang="en-US" sz="2000" dirty="0"/>
              <a:t>regulatory mechanisms to ensure safety of medical devices</a:t>
            </a:r>
          </a:p>
          <a:p>
            <a:pPr lvl="1">
              <a:spcBef>
                <a:spcPts val="0"/>
              </a:spcBef>
            </a:pPr>
            <a:r>
              <a:rPr lang="en-US" sz="1700" dirty="0"/>
              <a:t>FDA premarket approval (studies on the order of thousands of samples; likely not large enough to cover the heterogeneous populations and polypharmacy to be encountered once the meter is offered to the public)</a:t>
            </a:r>
          </a:p>
          <a:p>
            <a:pPr lvl="1">
              <a:spcBef>
                <a:spcPts val="0"/>
              </a:spcBef>
            </a:pPr>
            <a:r>
              <a:rPr lang="en-US" sz="1700" dirty="0"/>
              <a:t>FDA </a:t>
            </a:r>
            <a:r>
              <a:rPr lang="en-US" sz="1700" dirty="0" err="1"/>
              <a:t>postmarket</a:t>
            </a:r>
            <a:r>
              <a:rPr lang="en-US" sz="1700" dirty="0"/>
              <a:t> surveillance: passive adverse event reporting into the Maude database</a:t>
            </a:r>
          </a:p>
          <a:p>
            <a:pPr lvl="1">
              <a:spcBef>
                <a:spcPts val="0"/>
              </a:spcBef>
            </a:pPr>
            <a:r>
              <a:rPr lang="en-US" sz="1700" dirty="0"/>
              <a:t>Proficiency testing programs: however, proficiency testing material for point of care glucose is non-commutable (may introduce matrix-effects) and </a:t>
            </a:r>
            <a:r>
              <a:rPr lang="en-US" sz="1700" dirty="0" smtClean="0"/>
              <a:t>thus,  cannot </a:t>
            </a:r>
            <a:r>
              <a:rPr lang="en-US" sz="1700" dirty="0"/>
              <a:t>be used to compare bias between different </a:t>
            </a:r>
            <a:r>
              <a:rPr lang="en-US" sz="1700" dirty="0" smtClean="0"/>
              <a:t>meters</a:t>
            </a:r>
          </a:p>
          <a:p>
            <a:pPr lvl="1">
              <a:spcBef>
                <a:spcPts val="0"/>
              </a:spcBef>
            </a:pPr>
            <a:endParaRPr lang="en-US" sz="1200" dirty="0"/>
          </a:p>
          <a:p>
            <a:pPr marL="0" indent="0">
              <a:spcBef>
                <a:spcPts val="0"/>
              </a:spcBef>
              <a:buNone/>
            </a:pPr>
            <a:r>
              <a:rPr lang="en-US" sz="2000" dirty="0"/>
              <a:t>Data mining EMRs To Evaluate Coincident Testing (DETECT)</a:t>
            </a:r>
          </a:p>
          <a:p>
            <a:pPr lvl="1">
              <a:spcBef>
                <a:spcPts val="0"/>
              </a:spcBef>
            </a:pPr>
            <a:r>
              <a:rPr lang="en-US" sz="1700" dirty="0"/>
              <a:t>Routine hospital draws for basic metabolic panels often occur simultaneously with POC glucose meter measurements in ICU patients</a:t>
            </a:r>
          </a:p>
          <a:p>
            <a:pPr lvl="1">
              <a:spcBef>
                <a:spcPts val="0"/>
              </a:spcBef>
            </a:pPr>
            <a:r>
              <a:rPr lang="en-US" sz="1700" dirty="0"/>
              <a:t>In these patients, arterial or venous line blood is used typically </a:t>
            </a:r>
            <a:r>
              <a:rPr lang="en-US" sz="1700" dirty="0" smtClean="0"/>
              <a:t>for </a:t>
            </a:r>
            <a:r>
              <a:rPr lang="en-US" sz="1700" dirty="0"/>
              <a:t>both measurements (i.e., no </a:t>
            </a:r>
            <a:r>
              <a:rPr lang="en-US" sz="1700" dirty="0" err="1"/>
              <a:t>fingersticks</a:t>
            </a:r>
            <a:r>
              <a:rPr lang="en-US" sz="1700" dirty="0"/>
              <a:t>)</a:t>
            </a:r>
          </a:p>
          <a:p>
            <a:pPr lvl="1">
              <a:spcBef>
                <a:spcPts val="0"/>
              </a:spcBef>
            </a:pPr>
            <a:r>
              <a:rPr lang="en-US" sz="1700" dirty="0"/>
              <a:t>These events represent an opportunity to assess accuracy of POC glucose meters;  this coincident testing analysis is occasionally employed by laboratories, but has never been validated</a:t>
            </a:r>
          </a:p>
          <a:p>
            <a:pPr lvl="1">
              <a:spcBef>
                <a:spcPts val="0"/>
              </a:spcBef>
            </a:pPr>
            <a:endParaRPr lang="en-US" sz="17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a:p>
        </p:txBody>
      </p:sp>
    </p:spTree>
    <p:extLst>
      <p:ext uri="{BB962C8B-B14F-4D97-AF65-F5344CB8AC3E}">
        <p14:creationId xmlns:p14="http://schemas.microsoft.com/office/powerpoint/2010/main" val="1410426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smtClean="0"/>
              <a:t>Objectives</a:t>
            </a:r>
            <a:endParaRPr lang="en-US" dirty="0"/>
          </a:p>
        </p:txBody>
      </p:sp>
      <p:sp>
        <p:nvSpPr>
          <p:cNvPr id="3" name="Content Placeholder 2"/>
          <p:cNvSpPr>
            <a:spLocks noGrp="1"/>
          </p:cNvSpPr>
          <p:nvPr>
            <p:ph idx="4294967295"/>
          </p:nvPr>
        </p:nvSpPr>
        <p:spPr>
          <a:xfrm>
            <a:off x="760021" y="1738126"/>
            <a:ext cx="7793356" cy="3794183"/>
          </a:xfrm>
        </p:spPr>
        <p:txBody>
          <a:bodyPr>
            <a:normAutofit/>
          </a:bodyPr>
          <a:lstStyle/>
          <a:p>
            <a:r>
              <a:rPr lang="en-US" sz="2500" dirty="0" smtClean="0"/>
              <a:t>Conduct a gold standard study to validate DETECT  </a:t>
            </a:r>
            <a:endParaRPr lang="en-US" sz="2500" dirty="0"/>
          </a:p>
          <a:p>
            <a:r>
              <a:rPr lang="en-US" sz="2500" dirty="0" smtClean="0"/>
              <a:t>Refine DETECT through successive use of filters to obtain the cleanest set of coincident events</a:t>
            </a:r>
          </a:p>
          <a:p>
            <a:r>
              <a:rPr lang="en-US" dirty="0" smtClean="0"/>
              <a:t>Compare the ability of DETECT to match the gold standard estimates of bias, random error, and percent of events outside quality goals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a:p>
        </p:txBody>
      </p:sp>
    </p:spTree>
    <p:extLst>
      <p:ext uri="{BB962C8B-B14F-4D97-AF65-F5344CB8AC3E}">
        <p14:creationId xmlns:p14="http://schemas.microsoft.com/office/powerpoint/2010/main" val="276535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smtClean="0"/>
              <a:t>Method</a:t>
            </a:r>
            <a:endParaRPr lang="en-US" dirty="0"/>
          </a:p>
        </p:txBody>
      </p:sp>
      <p:sp>
        <p:nvSpPr>
          <p:cNvPr id="3" name="Content Placeholder 2"/>
          <p:cNvSpPr>
            <a:spLocks noGrp="1"/>
          </p:cNvSpPr>
          <p:nvPr>
            <p:ph idx="4294967295"/>
          </p:nvPr>
        </p:nvSpPr>
        <p:spPr>
          <a:xfrm>
            <a:off x="618494" y="1630549"/>
            <a:ext cx="7709718" cy="3794183"/>
          </a:xfrm>
        </p:spPr>
        <p:txBody>
          <a:bodyPr>
            <a:normAutofit/>
          </a:bodyPr>
          <a:lstStyle/>
          <a:p>
            <a:pPr marL="0" indent="0">
              <a:buNone/>
            </a:pPr>
            <a:r>
              <a:rPr lang="en-US" sz="2500" dirty="0"/>
              <a:t>Gold standard study to validate </a:t>
            </a:r>
            <a:r>
              <a:rPr lang="en-US" sz="2500"/>
              <a:t>DETECT  </a:t>
            </a:r>
            <a:r>
              <a:rPr lang="en-US" sz="2500" smtClean="0"/>
              <a:t>     (</a:t>
            </a:r>
            <a:r>
              <a:rPr lang="en-US" sz="2500" dirty="0"/>
              <a:t>bedside ICU </a:t>
            </a:r>
            <a:r>
              <a:rPr lang="en-US" sz="2500"/>
              <a:t>study</a:t>
            </a:r>
            <a:r>
              <a:rPr lang="en-US" sz="2500" smtClean="0"/>
              <a:t>)</a:t>
            </a:r>
          </a:p>
          <a:p>
            <a:pPr marL="0" indent="0">
              <a:buNone/>
            </a:pPr>
            <a:endParaRPr lang="en-US" sz="500" dirty="0"/>
          </a:p>
          <a:p>
            <a:pPr lvl="1"/>
            <a:r>
              <a:rPr lang="en-US" sz="2100" dirty="0"/>
              <a:t>Nurses asked to flag events where an arterial draw was obtained for central laboratory glucose testing near in time to a POC glucose measurement on arterial blood from the same patient (+/- 5 minutes), without contemporaneous patient management changes (e.g., insulin or glucose infusion changes)</a:t>
            </a:r>
          </a:p>
          <a:p>
            <a:pPr lvl="1"/>
            <a:r>
              <a:rPr lang="en-US" sz="2100" dirty="0"/>
              <a:t>We also compared DETECT estimates of accuracy to a laboratory validation study in critically ill patient samples</a:t>
            </a:r>
          </a:p>
          <a:p>
            <a:pPr lvl="1"/>
            <a:endParaRPr lang="en-US" dirty="0" smtClean="0"/>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a:p>
        </p:txBody>
      </p:sp>
    </p:spTree>
    <p:extLst>
      <p:ext uri="{BB962C8B-B14F-4D97-AF65-F5344CB8AC3E}">
        <p14:creationId xmlns:p14="http://schemas.microsoft.com/office/powerpoint/2010/main" val="1178514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7</a:t>
            </a:fld>
            <a:endParaRPr lang="en-US"/>
          </a:p>
        </p:txBody>
      </p:sp>
      <p:sp>
        <p:nvSpPr>
          <p:cNvPr id="7" name="TextBox 6"/>
          <p:cNvSpPr txBox="1"/>
          <p:nvPr/>
        </p:nvSpPr>
        <p:spPr>
          <a:xfrm>
            <a:off x="85034" y="685777"/>
            <a:ext cx="5029200" cy="553998"/>
          </a:xfrm>
          <a:prstGeom prst="rect">
            <a:avLst/>
          </a:prstGeom>
          <a:noFill/>
        </p:spPr>
        <p:txBody>
          <a:bodyPr wrap="square" rtlCol="0">
            <a:spAutoFit/>
          </a:bodyPr>
          <a:lstStyle/>
          <a:p>
            <a:r>
              <a:rPr lang="en-US" sz="3000" b="1" dirty="0" smtClean="0">
                <a:latin typeface="+mj-lt"/>
              </a:rPr>
              <a:t>DETECT method</a:t>
            </a:r>
            <a:endParaRPr lang="en-US" sz="3000" b="1" dirty="0">
              <a:latin typeface="+mj-l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0941" y="1303740"/>
            <a:ext cx="7040250" cy="4013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992989" y="5470592"/>
            <a:ext cx="6418861" cy="892552"/>
          </a:xfrm>
          <a:prstGeom prst="rect">
            <a:avLst/>
          </a:prstGeom>
          <a:solidFill>
            <a:schemeClr val="bg1">
              <a:lumMod val="75000"/>
            </a:schemeClr>
          </a:solidFill>
        </p:spPr>
        <p:txBody>
          <a:bodyPr wrap="square">
            <a:spAutoFit/>
          </a:bodyPr>
          <a:lstStyle/>
          <a:p>
            <a:r>
              <a:rPr lang="en-US" sz="1300" b="1" dirty="0" smtClean="0">
                <a:solidFill>
                  <a:srgbClr val="B11F24"/>
                </a:solidFill>
                <a:latin typeface="Arial Narrow" panose="020B0606020202030204" pitchFamily="34" charset="0"/>
              </a:rPr>
              <a:t>Figure </a:t>
            </a:r>
            <a:r>
              <a:rPr lang="en-US" sz="1300" b="1" smtClean="0">
                <a:solidFill>
                  <a:srgbClr val="B11F24"/>
                </a:solidFill>
                <a:latin typeface="Arial Narrow" panose="020B0606020202030204" pitchFamily="34" charset="0"/>
              </a:rPr>
              <a:t>1. </a:t>
            </a:r>
            <a:r>
              <a:rPr lang="en-US" sz="1300" smtClean="0">
                <a:latin typeface="Arial Narrow" panose="020B0606020202030204" pitchFamily="34" charset="0"/>
              </a:rPr>
              <a:t>Routine </a:t>
            </a:r>
            <a:r>
              <a:rPr lang="en-US" sz="1300">
                <a:latin typeface="Arial Narrow" panose="020B0606020202030204" pitchFamily="34" charset="0"/>
              </a:rPr>
              <a:t>orders for POC and central laboratory glucose in hospital settings occasionally occur in the same patient at nearly coincident </a:t>
            </a:r>
            <a:r>
              <a:rPr lang="en-US" sz="1300" smtClean="0">
                <a:latin typeface="Arial Narrow" panose="020B0606020202030204" pitchFamily="34" charset="0"/>
              </a:rPr>
              <a:t>times. DETECT </a:t>
            </a:r>
            <a:r>
              <a:rPr lang="en-US" sz="1300">
                <a:latin typeface="Arial Narrow" panose="020B0606020202030204" pitchFamily="34" charset="0"/>
              </a:rPr>
              <a:t>queries the EMR for these events. Additional filtering steps are performed on these coincident events, on the basis of </a:t>
            </a:r>
            <a:r>
              <a:rPr lang="en-US" sz="1300" smtClean="0">
                <a:latin typeface="Arial Narrow" panose="020B0606020202030204" pitchFamily="34" charset="0"/>
              </a:rPr>
              <a:t>laboratory turnaround </a:t>
            </a:r>
            <a:r>
              <a:rPr lang="en-US" sz="1300">
                <a:latin typeface="Arial Narrow" panose="020B0606020202030204" pitchFamily="34" charset="0"/>
              </a:rPr>
              <a:t>times, location, time period, presence of central laboratory repeat testing, and presence of peripheral lines</a:t>
            </a:r>
            <a:r>
              <a:rPr lang="en-US" sz="1300" smtClean="0">
                <a:latin typeface="Arial Narrow" panose="020B0606020202030204" pitchFamily="34" charset="0"/>
              </a:rPr>
              <a:t>.</a:t>
            </a:r>
            <a:endParaRPr lang="en-US" sz="1300" i="1" dirty="0">
              <a:latin typeface="Arial Narrow" panose="020B0606020202030204" pitchFamily="34" charset="0"/>
            </a:endParaRPr>
          </a:p>
        </p:txBody>
      </p:sp>
    </p:spTree>
    <p:extLst>
      <p:ext uri="{BB962C8B-B14F-4D97-AF65-F5344CB8AC3E}">
        <p14:creationId xmlns:p14="http://schemas.microsoft.com/office/powerpoint/2010/main" val="17431017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8</a:t>
            </a:fld>
            <a:endParaRPr lang="en-US"/>
          </a:p>
        </p:txBody>
      </p:sp>
      <p:sp>
        <p:nvSpPr>
          <p:cNvPr id="7" name="TextBox 6"/>
          <p:cNvSpPr txBox="1"/>
          <p:nvPr/>
        </p:nvSpPr>
        <p:spPr>
          <a:xfrm>
            <a:off x="67105" y="665886"/>
            <a:ext cx="5029200" cy="553998"/>
          </a:xfrm>
          <a:prstGeom prst="rect">
            <a:avLst/>
          </a:prstGeom>
          <a:noFill/>
        </p:spPr>
        <p:txBody>
          <a:bodyPr wrap="square" rtlCol="0">
            <a:spAutoFit/>
          </a:bodyPr>
          <a:lstStyle/>
          <a:p>
            <a:r>
              <a:rPr lang="en-US" sz="3000" b="1" dirty="0" smtClean="0">
                <a:latin typeface="+mj-lt"/>
              </a:rPr>
              <a:t>DETECT method: filters</a:t>
            </a:r>
            <a:endParaRPr lang="en-US" sz="3000" b="1" dirty="0">
              <a:latin typeface="+mj-lt"/>
            </a:endParaRPr>
          </a:p>
        </p:txBody>
      </p:sp>
      <p:sp>
        <p:nvSpPr>
          <p:cNvPr id="2" name="TextBox 1"/>
          <p:cNvSpPr txBox="1"/>
          <p:nvPr/>
        </p:nvSpPr>
        <p:spPr>
          <a:xfrm>
            <a:off x="2024743" y="5718210"/>
            <a:ext cx="5363967" cy="523220"/>
          </a:xfrm>
          <a:prstGeom prst="rect">
            <a:avLst/>
          </a:prstGeom>
          <a:noFill/>
        </p:spPr>
        <p:txBody>
          <a:bodyPr wrap="square" rtlCol="0">
            <a:spAutoFit/>
          </a:bodyPr>
          <a:lstStyle/>
          <a:p>
            <a:r>
              <a:rPr lang="en-US" sz="1400" i="1" dirty="0" smtClean="0"/>
              <a:t>Outliers: events with large </a:t>
            </a:r>
            <a:r>
              <a:rPr lang="en-US" sz="1400" i="1" smtClean="0"/>
              <a:t>differences between </a:t>
            </a:r>
            <a:r>
              <a:rPr lang="en-US" sz="1400" i="1" dirty="0" smtClean="0"/>
              <a:t>POC and central laboratory glucose</a:t>
            </a:r>
            <a:r>
              <a:rPr lang="en-US" sz="1400" i="1" smtClean="0"/>
              <a:t>, calculated </a:t>
            </a:r>
            <a:r>
              <a:rPr lang="en-US" sz="1400" i="1" dirty="0" smtClean="0"/>
              <a:t>using median absolute deviation</a:t>
            </a:r>
            <a:endParaRPr lang="en-US" sz="1400" i="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930" y="1219884"/>
            <a:ext cx="7361985" cy="4392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5096305" y="6269906"/>
            <a:ext cx="3206028" cy="338554"/>
          </a:xfrm>
          <a:prstGeom prst="rect">
            <a:avLst/>
          </a:prstGeom>
          <a:solidFill>
            <a:schemeClr val="bg1">
              <a:lumMod val="75000"/>
            </a:schemeClr>
          </a:solidFill>
        </p:spPr>
        <p:txBody>
          <a:bodyPr wrap="square">
            <a:spAutoFit/>
          </a:bodyPr>
          <a:lstStyle/>
          <a:p>
            <a:r>
              <a:rPr lang="en-US" sz="1600" b="1" smtClean="0">
                <a:solidFill>
                  <a:srgbClr val="B11F24"/>
                </a:solidFill>
                <a:latin typeface="Arial Narrow" panose="020B0606020202030204" pitchFamily="34" charset="0"/>
              </a:rPr>
              <a:t>Table 1. </a:t>
            </a:r>
            <a:r>
              <a:rPr lang="en-US" sz="1600">
                <a:latin typeface="Arial Narrow" panose="020B0606020202030204" pitchFamily="34" charset="0"/>
              </a:rPr>
              <a:t>Study size and outlier </a:t>
            </a:r>
            <a:r>
              <a:rPr lang="en-US" sz="1600" smtClean="0">
                <a:latin typeface="Arial Narrow" panose="020B0606020202030204" pitchFamily="34" charset="0"/>
              </a:rPr>
              <a:t>analysis.</a:t>
            </a:r>
          </a:p>
        </p:txBody>
      </p:sp>
    </p:spTree>
    <p:extLst>
      <p:ext uri="{BB962C8B-B14F-4D97-AF65-F5344CB8AC3E}">
        <p14:creationId xmlns:p14="http://schemas.microsoft.com/office/powerpoint/2010/main" val="3567380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721831"/>
            <a:ext cx="7250202" cy="747396"/>
          </a:xfrm>
        </p:spPr>
        <p:txBody>
          <a:bodyPr/>
          <a:lstStyle/>
          <a:p>
            <a:r>
              <a:rPr lang="en-US" dirty="0" smtClean="0"/>
              <a:t>Bias and random error</a:t>
            </a:r>
            <a:endParaRPr lang="en-US" dirty="0"/>
          </a:p>
        </p:txBody>
      </p:sp>
      <p:sp>
        <p:nvSpPr>
          <p:cNvPr id="3" name="Content Placeholder 2"/>
          <p:cNvSpPr>
            <a:spLocks noGrp="1"/>
          </p:cNvSpPr>
          <p:nvPr>
            <p:ph idx="4294967295"/>
          </p:nvPr>
        </p:nvSpPr>
        <p:spPr>
          <a:xfrm>
            <a:off x="830783" y="1548388"/>
            <a:ext cx="7651829" cy="3794183"/>
          </a:xfrm>
        </p:spPr>
        <p:txBody>
          <a:bodyPr>
            <a:normAutofit/>
          </a:bodyPr>
          <a:lstStyle/>
          <a:p>
            <a:r>
              <a:rPr lang="en-US" sz="2000" dirty="0" smtClean="0"/>
              <a:t>Bias: average difference between </a:t>
            </a:r>
            <a:r>
              <a:rPr lang="en-US" sz="2000" dirty="0"/>
              <a:t>the POC glucose </a:t>
            </a:r>
            <a:r>
              <a:rPr lang="en-US" sz="2000" dirty="0" smtClean="0"/>
              <a:t>measurement and central laboratory method </a:t>
            </a:r>
          </a:p>
          <a:p>
            <a:r>
              <a:rPr lang="en-US" sz="2000" dirty="0" smtClean="0"/>
              <a:t>Random error (composed of the two sources below)</a:t>
            </a:r>
          </a:p>
          <a:p>
            <a:pPr lvl="1"/>
            <a:r>
              <a:rPr lang="en-US" sz="1800" dirty="0" smtClean="0"/>
              <a:t>Imprecision: dispersion of results due to repeated testing of the same sample</a:t>
            </a:r>
          </a:p>
          <a:p>
            <a:pPr lvl="1"/>
            <a:r>
              <a:rPr lang="en-US" sz="1800" dirty="0" smtClean="0"/>
              <a:t>Random bias: this is actually a patient-specific bias (due to, e.g., hematocrit interferences) that appears as random noise in a cohort study</a:t>
            </a:r>
          </a:p>
          <a:p>
            <a:r>
              <a:rPr lang="en-US" sz="1800" dirty="0" smtClean="0"/>
              <a:t>Only random error is estimable by DETECT (as dispersion of POC and central laboratory differences); </a:t>
            </a:r>
            <a:r>
              <a:rPr lang="en-US" sz="1800" dirty="0"/>
              <a:t>r</a:t>
            </a:r>
            <a:r>
              <a:rPr lang="en-US" sz="1800" dirty="0" smtClean="0"/>
              <a:t>epeated measurements of the same sample do not occur in routine clinical practice.</a:t>
            </a:r>
          </a:p>
        </p:txBody>
      </p:sp>
      <p:sp>
        <p:nvSpPr>
          <p:cNvPr id="4" name="Slide Number Placeholder 3"/>
          <p:cNvSpPr>
            <a:spLocks noGrp="1"/>
          </p:cNvSpPr>
          <p:nvPr>
            <p:ph type="sldNum" sz="quarter" idx="12"/>
          </p:nvPr>
        </p:nvSpPr>
        <p:spPr/>
        <p:txBody>
          <a:bodyPr/>
          <a:lstStyle/>
          <a:p>
            <a:fld id="{B897C2A1-9313-CA4F-AEA9-36A479C1E1AD}" type="slidenum">
              <a:rPr lang="en-US" smtClean="0"/>
              <a:pPr/>
              <a:t>9</a:t>
            </a:fld>
            <a:endParaRPr lang="en-US"/>
          </a:p>
        </p:txBody>
      </p:sp>
      <p:sp>
        <p:nvSpPr>
          <p:cNvPr id="5" name="Rectangle 4"/>
          <p:cNvSpPr/>
          <p:nvPr/>
        </p:nvSpPr>
        <p:spPr>
          <a:xfrm>
            <a:off x="1379228" y="5319066"/>
            <a:ext cx="6554941" cy="338554"/>
          </a:xfrm>
          <a:prstGeom prst="rect">
            <a:avLst/>
          </a:prstGeom>
        </p:spPr>
        <p:txBody>
          <a:bodyPr wrap="square">
            <a:spAutoFit/>
          </a:bodyPr>
          <a:lstStyle/>
          <a:p>
            <a:r>
              <a:rPr lang="en-US" sz="1600" i="1" dirty="0"/>
              <a:t>Note: outliers </a:t>
            </a:r>
            <a:r>
              <a:rPr lang="en-US" sz="1600" i="1" dirty="0" smtClean="0"/>
              <a:t>were excluded when calculating bias and random error</a:t>
            </a:r>
            <a:endParaRPr lang="en-US" sz="1600" i="1" dirty="0"/>
          </a:p>
        </p:txBody>
      </p:sp>
    </p:spTree>
    <p:extLst>
      <p:ext uri="{BB962C8B-B14F-4D97-AF65-F5344CB8AC3E}">
        <p14:creationId xmlns:p14="http://schemas.microsoft.com/office/powerpoint/2010/main" val="3656304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1870</TotalTime>
  <Words>1435</Words>
  <Application>Microsoft Office PowerPoint</Application>
  <PresentationFormat>On-screen Show (4:3)</PresentationFormat>
  <Paragraphs>118</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MS PGothic</vt:lpstr>
      <vt:lpstr>MS PGothic</vt:lpstr>
      <vt:lpstr>Arial</vt:lpstr>
      <vt:lpstr>Arial Narrow</vt:lpstr>
      <vt:lpstr>Calibri</vt:lpstr>
      <vt:lpstr>Courier New</vt:lpstr>
      <vt:lpstr>Times New Roman</vt:lpstr>
      <vt:lpstr>Office Theme</vt:lpstr>
      <vt:lpstr>PowerPoint Presentation</vt:lpstr>
      <vt:lpstr>Introduction</vt:lpstr>
      <vt:lpstr>Introduction</vt:lpstr>
      <vt:lpstr>Introduction</vt:lpstr>
      <vt:lpstr>Objectives</vt:lpstr>
      <vt:lpstr>Method</vt:lpstr>
      <vt:lpstr>PowerPoint Presentation</vt:lpstr>
      <vt:lpstr>PowerPoint Presentation</vt:lpstr>
      <vt:lpstr>Bias and random error</vt:lpstr>
      <vt:lpstr>PowerPoint Presentation</vt:lpstr>
      <vt:lpstr>PowerPoint Presentation</vt:lpstr>
      <vt:lpstr>PowerPoint Presentation</vt:lpstr>
      <vt:lpstr>PowerPoint Presentation</vt:lpstr>
      <vt:lpstr>PowerPoint Presentation</vt:lpstr>
      <vt:lpstr>Questions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Alina Foo</cp:lastModifiedBy>
  <cp:revision>146</cp:revision>
  <dcterms:created xsi:type="dcterms:W3CDTF">2014-07-07T15:02:10Z</dcterms:created>
  <dcterms:modified xsi:type="dcterms:W3CDTF">2016-05-02T15:27:34Z</dcterms:modified>
</cp:coreProperties>
</file>