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60" r:id="rId2"/>
    <p:sldId id="257" r:id="rId3"/>
    <p:sldId id="272" r:id="rId4"/>
    <p:sldId id="274" r:id="rId5"/>
    <p:sldId id="273" r:id="rId6"/>
    <p:sldId id="264" r:id="rId7"/>
    <p:sldId id="277" r:id="rId8"/>
    <p:sldId id="265" r:id="rId9"/>
    <p:sldId id="267" r:id="rId10"/>
    <p:sldId id="275" r:id="rId11"/>
    <p:sldId id="266" r:id="rId12"/>
    <p:sldId id="268" r:id="rId13"/>
    <p:sldId id="269" r:id="rId14"/>
    <p:sldId id="276" r:id="rId15"/>
    <p:sldId id="270" r:id="rId16"/>
    <p:sldId id="26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1F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snapToObjects="1">
      <p:cViewPr varScale="1">
        <p:scale>
          <a:sx n="107" d="100"/>
          <a:sy n="107" d="100"/>
        </p:scale>
        <p:origin x="114"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8" d="100"/>
          <a:sy n="68" d="100"/>
        </p:scale>
        <p:origin x="-2694"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383FFA-3E67-DB41-B3A2-21169D97D067}" type="datetimeFigureOut">
              <a:rPr lang="en-US" smtClean="0"/>
              <a:pPr/>
              <a:t>1/26/2017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0BE9DC-4AA4-B44E-8F32-4AD1D72B1777}" type="slidenum">
              <a:rPr lang="en-US" smtClean="0"/>
              <a:pPr/>
              <a:t>‹#›</a:t>
            </a:fld>
            <a:endParaRPr lang="en-US"/>
          </a:p>
        </p:txBody>
      </p:sp>
    </p:spTree>
    <p:extLst>
      <p:ext uri="{BB962C8B-B14F-4D97-AF65-F5344CB8AC3E}">
        <p14:creationId xmlns:p14="http://schemas.microsoft.com/office/powerpoint/2010/main" val="30941348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1524B2-032A-9342-AADA-6B28D1DAB08B}" type="datetimeFigureOut">
              <a:rPr lang="en-US" smtClean="0"/>
              <a:pPr/>
              <a:t>1/26/2017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CF8BBE-5964-3B4B-9F39-2C8B2758F633}" type="slidenum">
              <a:rPr lang="en-US" smtClean="0"/>
              <a:pPr/>
              <a:t>‹#›</a:t>
            </a:fld>
            <a:endParaRPr lang="en-US"/>
          </a:p>
        </p:txBody>
      </p:sp>
    </p:spTree>
    <p:extLst>
      <p:ext uri="{BB962C8B-B14F-4D97-AF65-F5344CB8AC3E}">
        <p14:creationId xmlns:p14="http://schemas.microsoft.com/office/powerpoint/2010/main" val="134856051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3.png"/><Relationship Id="rId7" Type="http://schemas.openxmlformats.org/officeDocument/2006/relationships/hyperlink" Target="https://www.facebook.com/ClinicalChemistry" TargetMode="External"/><Relationship Id="rId2" Type="http://schemas.openxmlformats.org/officeDocument/2006/relationships/hyperlink" Target="https://www.youtube.com/user/ClinicalChemistry" TargetMode="External"/><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twitter.com/Clin_Chem_AACC" TargetMode="Externa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8"/>
          <p:cNvSpPr/>
          <p:nvPr userDrawn="1"/>
        </p:nvSpPr>
        <p:spPr>
          <a:xfrm>
            <a:off x="-1380" y="3836"/>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sz="2000">
                <a:solidFill>
                  <a:schemeClr val="accent4"/>
                </a:solidFill>
                <a:latin typeface="Arial"/>
                <a:cs typeface="Arial"/>
              </a:defRPr>
            </a:lvl1pPr>
          </a:lstStyle>
          <a:p>
            <a:fld id="{B897C2A1-9313-CA4F-AEA9-36A479C1E1AD}" type="slidenum">
              <a:rPr lang="en-US" smtClean="0"/>
              <a:pPr/>
              <a:t>‹#›</a:t>
            </a:fld>
            <a:endParaRPr lang="en-US" dirty="0"/>
          </a:p>
        </p:txBody>
      </p:sp>
      <p:sp>
        <p:nvSpPr>
          <p:cNvPr id="12" name="Title 1"/>
          <p:cNvSpPr txBox="1">
            <a:spLocks/>
          </p:cNvSpPr>
          <p:nvPr userDrawn="1"/>
        </p:nvSpPr>
        <p:spPr>
          <a:xfrm>
            <a:off x="685800" y="1328968"/>
            <a:ext cx="3304744" cy="3911456"/>
          </a:xfrm>
          <a:prstGeom prst="rect">
            <a:avLst/>
          </a:prstGeom>
        </p:spPr>
        <p:txBody>
          <a:bodyPr vert="horz" lIns="91440" tIns="45720" rIns="91440" bIns="45720" rtlCol="0" anchor="t">
            <a:normAutofit/>
          </a:bodyPr>
          <a:lstStyle>
            <a:lvl1pPr algn="ctr" defTabSz="457200" rtl="0" eaLnBrk="1" latinLnBrk="0" hangingPunct="1">
              <a:spcBef>
                <a:spcPct val="0"/>
              </a:spcBef>
              <a:buNone/>
              <a:defRPr sz="3600" b="1" kern="1200">
                <a:solidFill>
                  <a:srgbClr val="1F1F1F"/>
                </a:solidFill>
                <a:latin typeface="Arial"/>
                <a:ea typeface="+mj-ea"/>
                <a:cs typeface="Arial"/>
              </a:defRPr>
            </a:lvl1pPr>
          </a:lstStyle>
          <a:p>
            <a:br>
              <a:rPr lang="en-US" sz="4000">
                <a:solidFill>
                  <a:schemeClr val="bg1">
                    <a:lumMod val="50000"/>
                  </a:schemeClr>
                </a:solidFill>
              </a:rPr>
            </a:br>
            <a:endParaRPr lang="en-US" sz="6700" dirty="0">
              <a:solidFill>
                <a:schemeClr val="bg1">
                  <a:lumMod val="50000"/>
                </a:schemeClr>
              </a:solidFill>
            </a:endParaRPr>
          </a:p>
        </p:txBody>
      </p:sp>
      <p:sp>
        <p:nvSpPr>
          <p:cNvPr id="2" name="TextBox 1"/>
          <p:cNvSpPr txBox="1"/>
          <p:nvPr userDrawn="1"/>
        </p:nvSpPr>
        <p:spPr>
          <a:xfrm>
            <a:off x="-1380" y="867303"/>
            <a:ext cx="9144000" cy="923330"/>
          </a:xfrm>
          <a:prstGeom prst="rect">
            <a:avLst/>
          </a:prstGeom>
          <a:solidFill>
            <a:schemeClr val="bg1">
              <a:lumMod val="75000"/>
            </a:schemeClr>
          </a:solidFill>
        </p:spPr>
        <p:txBody>
          <a:bodyPr wrap="square" rtlCol="0">
            <a:spAutoFit/>
          </a:bodyPr>
          <a:lstStyle/>
          <a:p>
            <a:pPr algn="ctr"/>
            <a:r>
              <a:rPr lang="en-US" sz="5400" b="0" dirty="0">
                <a:solidFill>
                  <a:srgbClr val="B11F24"/>
                </a:solidFill>
              </a:rPr>
              <a:t>Journal Club</a:t>
            </a:r>
          </a:p>
        </p:txBody>
      </p:sp>
      <p:pic>
        <p:nvPicPr>
          <p:cNvPr id="8" name="Picture 7" descr="AACC+tag_horiz_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5657" y="199780"/>
            <a:ext cx="2386209" cy="39288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20800"/>
            <a:ext cx="2057400" cy="4805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320800"/>
            <a:ext cx="6019800" cy="48053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
        <p:nvSpPr>
          <p:cNvPr id="5" name="Title 1"/>
          <p:cNvSpPr>
            <a:spLocks noGrp="1"/>
          </p:cNvSpPr>
          <p:nvPr>
            <p:ph type="title"/>
          </p:nvPr>
        </p:nvSpPr>
        <p:spPr>
          <a:xfrm>
            <a:off x="1303175" y="693855"/>
            <a:ext cx="7250202" cy="747396"/>
          </a:xfrm>
        </p:spPr>
        <p:txBody>
          <a:bodyPr/>
          <a:lstStyle/>
          <a:p>
            <a:r>
              <a:rPr lang="en-US" dirty="0"/>
              <a:t>Slide headline goes here</a:t>
            </a:r>
          </a:p>
        </p:txBody>
      </p:sp>
      <p:sp>
        <p:nvSpPr>
          <p:cNvPr id="7" name="Content Placeholder 2"/>
          <p:cNvSpPr>
            <a:spLocks noGrp="1"/>
          </p:cNvSpPr>
          <p:nvPr>
            <p:ph idx="1"/>
          </p:nvPr>
        </p:nvSpPr>
        <p:spPr>
          <a:xfrm>
            <a:off x="1303175" y="1441251"/>
            <a:ext cx="7250202" cy="3794183"/>
          </a:xfrm>
        </p:spPr>
        <p:txBody>
          <a:bodyPr/>
          <a:lstStyle/>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lvl="1"/>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897C2A1-9313-CA4F-AEA9-36A479C1E1AD}" type="slidenum">
              <a:rPr lang="en-US" smtClean="0"/>
              <a:pPr/>
              <a:t>‹#›</a:t>
            </a:fld>
            <a:endParaRPr lang="en-US"/>
          </a:p>
        </p:txBody>
      </p:sp>
      <p:sp>
        <p:nvSpPr>
          <p:cNvPr id="4" name="TextBox 1"/>
          <p:cNvSpPr txBox="1">
            <a:spLocks noChangeArrowheads="1"/>
          </p:cNvSpPr>
          <p:nvPr userDrawn="1"/>
        </p:nvSpPr>
        <p:spPr bwMode="auto">
          <a:xfrm flipH="1">
            <a:off x="1333409" y="732559"/>
            <a:ext cx="6375581"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endParaRPr lang="en-US" sz="2000" dirty="0">
              <a:solidFill>
                <a:srgbClr val="7F7F7F"/>
              </a:solidFill>
              <a:latin typeface="Times New Roman" pitchFamily="18" charset="0"/>
              <a:ea typeface="MS PGothic" pitchFamily="34" charset="-128"/>
            </a:endParaRPr>
          </a:p>
          <a:p>
            <a:pPr algn="ctr" defTabSz="914400" eaLnBrk="1" hangingPunct="1">
              <a:defRPr/>
            </a:pPr>
            <a:r>
              <a:rPr lang="en-US" sz="2400" kern="1200" dirty="0">
                <a:solidFill>
                  <a:srgbClr val="000000"/>
                </a:solidFill>
                <a:latin typeface="Arial" charset="0"/>
                <a:ea typeface="+mn-ea"/>
                <a:cs typeface="Arial" charset="0"/>
              </a:rPr>
              <a:t>Thank you for participating in this month’s</a:t>
            </a:r>
          </a:p>
          <a:p>
            <a:pPr algn="ctr" defTabSz="914400" eaLnBrk="1" hangingPunct="1">
              <a:defRPr/>
            </a:pPr>
            <a:r>
              <a:rPr lang="en-US" sz="2400" i="1" kern="1200" dirty="0">
                <a:solidFill>
                  <a:srgbClr val="000000"/>
                </a:solidFill>
                <a:latin typeface="Arial" charset="0"/>
                <a:ea typeface="+mn-ea"/>
                <a:cs typeface="Arial" charset="0"/>
              </a:rPr>
              <a:t>Clinical Chemistry </a:t>
            </a:r>
            <a:r>
              <a:rPr lang="en-US" sz="2400" kern="1200" dirty="0">
                <a:solidFill>
                  <a:srgbClr val="000000"/>
                </a:solidFill>
                <a:latin typeface="Arial" charset="0"/>
                <a:ea typeface="+mn-ea"/>
                <a:cs typeface="Arial" charset="0"/>
              </a:rPr>
              <a:t>Journal Club.</a:t>
            </a:r>
          </a:p>
          <a:p>
            <a:pPr algn="ctr" defTabSz="914400" eaLnBrk="1" hangingPunct="1">
              <a:defRPr/>
            </a:pPr>
            <a:endParaRPr lang="en-US" sz="2400" kern="1200" dirty="0">
              <a:solidFill>
                <a:srgbClr val="000000"/>
              </a:solidFill>
              <a:latin typeface="Arial" charset="0"/>
              <a:ea typeface="+mn-ea"/>
              <a:cs typeface="Arial" charset="0"/>
            </a:endParaRPr>
          </a:p>
          <a:p>
            <a:pPr algn="ctr" defTabSz="914400" eaLnBrk="1" hangingPunct="1">
              <a:defRPr/>
            </a:pPr>
            <a:r>
              <a:rPr lang="en-US" sz="2400" kern="1200" dirty="0">
                <a:solidFill>
                  <a:srgbClr val="000000"/>
                </a:solidFill>
                <a:latin typeface="Arial" charset="0"/>
                <a:ea typeface="+mn-ea"/>
                <a:cs typeface="Arial" charset="0"/>
              </a:rPr>
              <a:t>Additional Journal Clubs are available at</a:t>
            </a:r>
          </a:p>
          <a:p>
            <a:pPr algn="ctr" defTabSz="914400" eaLnBrk="1" hangingPunct="1">
              <a:defRPr/>
            </a:pPr>
            <a:r>
              <a:rPr lang="en-US" sz="2400" kern="1200" dirty="0">
                <a:solidFill>
                  <a:srgbClr val="B11F24"/>
                </a:solidFill>
                <a:latin typeface="Arial" charset="0"/>
                <a:ea typeface="+mn-ea"/>
                <a:cs typeface="Arial" charset="0"/>
              </a:rPr>
              <a:t>www.clinchem.org</a:t>
            </a:r>
          </a:p>
          <a:p>
            <a:pPr algn="ctr" defTabSz="914400" eaLnBrk="1" hangingPunct="1">
              <a:defRPr/>
            </a:pPr>
            <a:endParaRPr lang="en-US" sz="2400" kern="1200" dirty="0">
              <a:solidFill>
                <a:srgbClr val="C00000"/>
              </a:solidFill>
              <a:latin typeface="Arial" charset="0"/>
              <a:ea typeface="+mn-ea"/>
              <a:cs typeface="Arial" charset="0"/>
            </a:endParaRPr>
          </a:p>
          <a:p>
            <a:pPr algn="ctr" defTabSz="914400" eaLnBrk="1" hangingPunct="1">
              <a:defRPr/>
            </a:pPr>
            <a:r>
              <a:rPr lang="en-US" sz="2400" kern="1200" dirty="0">
                <a:solidFill>
                  <a:srgbClr val="000000"/>
                </a:solidFill>
                <a:latin typeface="Arial" charset="0"/>
                <a:ea typeface="+mn-ea"/>
                <a:cs typeface="Arial" charset="0"/>
              </a:rPr>
              <a:t>Download the free </a:t>
            </a:r>
            <a:r>
              <a:rPr lang="en-US" sz="2400" i="1" kern="1200" dirty="0">
                <a:solidFill>
                  <a:srgbClr val="000000"/>
                </a:solidFill>
                <a:latin typeface="Arial" charset="0"/>
                <a:ea typeface="+mn-ea"/>
                <a:cs typeface="Arial" charset="0"/>
              </a:rPr>
              <a:t>Clinical Chemistry </a:t>
            </a:r>
            <a:r>
              <a:rPr lang="en-US" sz="2400" kern="1200" dirty="0">
                <a:solidFill>
                  <a:srgbClr val="000000"/>
                </a:solidFill>
                <a:latin typeface="Arial" charset="0"/>
                <a:ea typeface="+mn-ea"/>
                <a:cs typeface="Arial" charset="0"/>
              </a:rPr>
              <a:t>app </a:t>
            </a:r>
          </a:p>
          <a:p>
            <a:pPr algn="ctr" defTabSz="914400" eaLnBrk="1" hangingPunct="1">
              <a:defRPr/>
            </a:pPr>
            <a:r>
              <a:rPr lang="en-US" sz="2400" kern="1200" dirty="0">
                <a:solidFill>
                  <a:srgbClr val="000000"/>
                </a:solidFill>
                <a:latin typeface="Arial" charset="0"/>
                <a:ea typeface="+mn-ea"/>
                <a:cs typeface="Arial" charset="0"/>
              </a:rPr>
              <a:t>on iTunes for additional content!</a:t>
            </a:r>
          </a:p>
        </p:txBody>
      </p:sp>
      <p:sp>
        <p:nvSpPr>
          <p:cNvPr id="9" name="TextBox 2"/>
          <p:cNvSpPr txBox="1">
            <a:spLocks noChangeArrowheads="1"/>
          </p:cNvSpPr>
          <p:nvPr userDrawn="1"/>
        </p:nvSpPr>
        <p:spPr bwMode="auto">
          <a:xfrm>
            <a:off x="3881730" y="4300850"/>
            <a:ext cx="1270000" cy="400050"/>
          </a:xfrm>
          <a:prstGeom prst="rect">
            <a:avLst/>
          </a:prstGeom>
          <a:noFill/>
          <a:ln>
            <a:noFill/>
          </a:ln>
          <a:extLst/>
        </p:spPr>
        <p:txBody>
          <a:bodyPr wrap="none">
            <a:spAutoFit/>
          </a:bodyPr>
          <a:lstStyle>
            <a:lvl1pPr eaLnBrk="0" hangingPunct="0">
              <a:defRPr>
                <a:solidFill>
                  <a:schemeClr val="tx1"/>
                </a:solidFill>
                <a:latin typeface="Arial" charset="0"/>
                <a:ea typeface="ＭＳ Ｐゴシック" pitchFamily="28" charset="-128"/>
              </a:defRPr>
            </a:lvl1pPr>
            <a:lvl2pPr marL="742950" indent="-285750" eaLnBrk="0" hangingPunct="0">
              <a:defRPr>
                <a:solidFill>
                  <a:schemeClr val="tx1"/>
                </a:solidFill>
                <a:latin typeface="Arial" charset="0"/>
                <a:ea typeface="ＭＳ Ｐゴシック" pitchFamily="28" charset="-128"/>
              </a:defRPr>
            </a:lvl2pPr>
            <a:lvl3pPr marL="1143000" indent="-228600" eaLnBrk="0" hangingPunct="0">
              <a:defRPr>
                <a:solidFill>
                  <a:schemeClr val="tx1"/>
                </a:solidFill>
                <a:latin typeface="Arial" charset="0"/>
                <a:ea typeface="ＭＳ Ｐゴシック" pitchFamily="28" charset="-128"/>
              </a:defRPr>
            </a:lvl3pPr>
            <a:lvl4pPr marL="1600200" indent="-228600" eaLnBrk="0" hangingPunct="0">
              <a:defRPr>
                <a:solidFill>
                  <a:schemeClr val="tx1"/>
                </a:solidFill>
                <a:latin typeface="Arial" charset="0"/>
                <a:ea typeface="ＭＳ Ｐゴシック" pitchFamily="28" charset="-128"/>
              </a:defRPr>
            </a:lvl4pPr>
            <a:lvl5pPr marL="2057400" indent="-228600" eaLnBrk="0" hangingPunct="0">
              <a:defRPr>
                <a:solidFill>
                  <a:schemeClr val="tx1"/>
                </a:solidFill>
                <a:latin typeface="Arial" charset="0"/>
                <a:ea typeface="ＭＳ Ｐゴシック" pitchFamily="28"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28"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28"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28"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28" charset="-128"/>
              </a:defRPr>
            </a:lvl9pPr>
          </a:lstStyle>
          <a:p>
            <a:pPr defTabSz="914400" eaLnBrk="1" hangingPunct="1">
              <a:defRPr/>
            </a:pPr>
            <a:r>
              <a:rPr lang="en-US" sz="2000" dirty="0">
                <a:solidFill>
                  <a:srgbClr val="000000"/>
                </a:solidFill>
                <a:latin typeface="+mn-lt"/>
              </a:rPr>
              <a:t>Follow us</a:t>
            </a:r>
          </a:p>
        </p:txBody>
      </p:sp>
      <p:pic>
        <p:nvPicPr>
          <p:cNvPr id="10" name="Picture 9" descr="http://upload.wikimedia.org/wikipedia/commons/4/41/YouTube_icon_block.png">
            <a:hlinkClick r:id="rId2"/>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00942" y="4868949"/>
            <a:ext cx="457200" cy="457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http://icons.iconarchive.com/icons/limav/flat-gradient-social/512/Twitter-icon.png">
            <a:hlinkClick r:id="rId4"/>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015004" y="4845879"/>
            <a:ext cx="501726" cy="501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629409" y="4868062"/>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a:hlinkClick r:id="rId7"/>
          </p:cNvPr>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a:stretch/>
        </p:blipFill>
        <p:spPr bwMode="auto">
          <a:xfrm>
            <a:off x="3454690" y="4852947"/>
            <a:ext cx="457200" cy="489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9672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1696720"/>
            <a:ext cx="5111750" cy="442944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97200"/>
            <a:ext cx="3008313" cy="3128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1798319"/>
            <a:ext cx="5486400" cy="292925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03175" y="812591"/>
            <a:ext cx="7250202" cy="747396"/>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303175" y="1559987"/>
            <a:ext cx="7250202" cy="379418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411850" y="6243335"/>
            <a:ext cx="730770" cy="365125"/>
          </a:xfrm>
          <a:prstGeom prst="rect">
            <a:avLst/>
          </a:prstGeom>
        </p:spPr>
        <p:txBody>
          <a:bodyPr vert="horz" lIns="91440" tIns="45720" rIns="91440" bIns="45720" rtlCol="0" anchor="ctr"/>
          <a:lstStyle>
            <a:lvl1pPr algn="l">
              <a:defRPr sz="2000">
                <a:solidFill>
                  <a:srgbClr val="81ADA8"/>
                </a:solidFill>
                <a:latin typeface="Arial"/>
                <a:cs typeface="Arial"/>
              </a:defRPr>
            </a:lvl1pPr>
          </a:lstStyle>
          <a:p>
            <a:fld id="{B897C2A1-9313-CA4F-AEA9-36A479C1E1AD}" type="slidenum">
              <a:rPr lang="en-US" smtClean="0"/>
              <a:pPr/>
              <a:t>‹#›</a:t>
            </a:fld>
            <a:endParaRPr lang="en-US" dirty="0"/>
          </a:p>
        </p:txBody>
      </p:sp>
      <p:cxnSp>
        <p:nvCxnSpPr>
          <p:cNvPr id="14" name="Straight Connector 13"/>
          <p:cNvCxnSpPr/>
          <p:nvPr userDrawn="1"/>
        </p:nvCxnSpPr>
        <p:spPr>
          <a:xfrm>
            <a:off x="1935678" y="6459403"/>
            <a:ext cx="6042561" cy="0"/>
          </a:xfrm>
          <a:prstGeom prst="line">
            <a:avLst/>
          </a:prstGeom>
          <a:ln w="6350" cap="flat" cmpd="sng" algn="ctr">
            <a:solidFill>
              <a:schemeClr val="accent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Picture 6" descr="ClinChem_2lines_title_B12025.eps"/>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3866" y="6046297"/>
            <a:ext cx="1871134" cy="777838"/>
          </a:xfrm>
          <a:prstGeom prst="rect">
            <a:avLst/>
          </a:prstGeom>
        </p:spPr>
      </p:pic>
      <p:pic>
        <p:nvPicPr>
          <p:cNvPr id="4" name="Picture 3" descr="AACC+tag_horiz_rgb.eps"/>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850927" y="276426"/>
            <a:ext cx="2023533" cy="33317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0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p:cNvSpPr txBox="1">
            <a:spLocks/>
          </p:cNvSpPr>
          <p:nvPr/>
        </p:nvSpPr>
        <p:spPr>
          <a:xfrm>
            <a:off x="3719745" y="1971073"/>
            <a:ext cx="5343896" cy="4708408"/>
          </a:xfrm>
          <a:prstGeom prst="rect">
            <a:avLst/>
          </a:prstGeom>
          <a:solidFill>
            <a:schemeClr val="bg1"/>
          </a:solidFill>
          <a:ln w="19050">
            <a:solidFill>
              <a:schemeClr val="tx1"/>
            </a:solidFill>
          </a:ln>
        </p:spPr>
        <p:txBody>
          <a:bodyPr rtlCol="0">
            <a:normAutofit fontScale="25000" lnSpcReduction="20000"/>
          </a:bodyPr>
          <a:lst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charset="0"/>
              <a:buNone/>
              <a:defRPr/>
            </a:pPr>
            <a:endParaRPr lang="en-US" sz="4000" b="1" dirty="0">
              <a:latin typeface="Arial" pitchFamily="34" charset="0"/>
              <a:cs typeface="Arial" pitchFamily="34" charset="0"/>
            </a:endParaRPr>
          </a:p>
          <a:p>
            <a:pPr marL="0" indent="0">
              <a:buFont typeface="Arial" charset="0"/>
              <a:buNone/>
              <a:defRPr/>
            </a:pPr>
            <a:endParaRPr lang="en-US" sz="7200" b="1" dirty="0">
              <a:latin typeface="Arial" pitchFamily="34" charset="0"/>
              <a:cs typeface="Arial" pitchFamily="34" charset="0"/>
            </a:endParaRPr>
          </a:p>
          <a:p>
            <a:pPr marL="0" indent="0">
              <a:buFont typeface="Arial" charset="0"/>
              <a:buNone/>
              <a:defRPr/>
            </a:pPr>
            <a:r>
              <a:rPr lang="en-US" sz="8000" b="1" dirty="0">
                <a:latin typeface="Arial" pitchFamily="34" charset="0"/>
                <a:cs typeface="Arial" pitchFamily="34" charset="0"/>
              </a:rPr>
              <a:t>Specificity of B-Type Natriuretic Peptide Assays: Cross-Reactivity with Different BNP, NT-</a:t>
            </a:r>
            <a:r>
              <a:rPr lang="en-US" sz="8000" b="1" dirty="0" err="1">
                <a:latin typeface="Arial" pitchFamily="34" charset="0"/>
                <a:cs typeface="Arial" pitchFamily="34" charset="0"/>
              </a:rPr>
              <a:t>proBNP</a:t>
            </a:r>
            <a:r>
              <a:rPr lang="en-US" sz="8000" b="1" dirty="0">
                <a:latin typeface="Arial" pitchFamily="34" charset="0"/>
                <a:cs typeface="Arial" pitchFamily="34" charset="0"/>
              </a:rPr>
              <a:t>, and </a:t>
            </a:r>
            <a:r>
              <a:rPr lang="en-US" sz="8000" b="1" dirty="0" err="1">
                <a:latin typeface="Arial" pitchFamily="34" charset="0"/>
                <a:cs typeface="Arial" pitchFamily="34" charset="0"/>
              </a:rPr>
              <a:t>proBNP</a:t>
            </a:r>
            <a:r>
              <a:rPr lang="en-US" sz="8000" b="1" dirty="0">
                <a:latin typeface="Arial" pitchFamily="34" charset="0"/>
                <a:cs typeface="Arial" pitchFamily="34" charset="0"/>
              </a:rPr>
              <a:t> Peptides</a:t>
            </a:r>
          </a:p>
          <a:p>
            <a:pPr marL="0" indent="0">
              <a:buFont typeface="Arial" charset="0"/>
              <a:buNone/>
              <a:defRPr/>
            </a:pPr>
            <a:endParaRPr lang="en-US" sz="7200" b="1" dirty="0">
              <a:latin typeface="Arial" pitchFamily="34" charset="0"/>
              <a:cs typeface="Arial" pitchFamily="34" charset="0"/>
            </a:endParaRPr>
          </a:p>
          <a:p>
            <a:pPr marL="0" indent="0">
              <a:buFont typeface="Arial" charset="0"/>
              <a:buNone/>
              <a:defRPr/>
            </a:pPr>
            <a:r>
              <a:rPr lang="en-US" sz="7200" dirty="0">
                <a:latin typeface="Arial" pitchFamily="34" charset="0"/>
                <a:cs typeface="Arial" pitchFamily="34" charset="0"/>
              </a:rPr>
              <a:t>A. K. </a:t>
            </a:r>
            <a:r>
              <a:rPr lang="en-US" sz="7200" dirty="0" err="1">
                <a:latin typeface="Arial" pitchFamily="34" charset="0"/>
                <a:cs typeface="Arial" pitchFamily="34" charset="0"/>
              </a:rPr>
              <a:t>Saenger</a:t>
            </a:r>
            <a:r>
              <a:rPr lang="en-US" sz="7200" dirty="0">
                <a:latin typeface="Arial" pitchFamily="34" charset="0"/>
                <a:cs typeface="Arial" pitchFamily="34" charset="0"/>
              </a:rPr>
              <a:t>, O. Rodriguez-</a:t>
            </a:r>
            <a:r>
              <a:rPr lang="en-US" sz="7200" dirty="0" err="1">
                <a:latin typeface="Arial" pitchFamily="34" charset="0"/>
                <a:cs typeface="Arial" pitchFamily="34" charset="0"/>
              </a:rPr>
              <a:t>Fraga</a:t>
            </a:r>
            <a:r>
              <a:rPr lang="en-US" sz="7200" dirty="0">
                <a:latin typeface="Arial" pitchFamily="34" charset="0"/>
                <a:cs typeface="Arial" pitchFamily="34" charset="0"/>
              </a:rPr>
              <a:t>, R. </a:t>
            </a:r>
            <a:r>
              <a:rPr lang="en-US" sz="7200" dirty="0" err="1">
                <a:latin typeface="Arial" pitchFamily="34" charset="0"/>
                <a:cs typeface="Arial" pitchFamily="34" charset="0"/>
              </a:rPr>
              <a:t>Ler</a:t>
            </a:r>
            <a:r>
              <a:rPr lang="en-US" sz="7200" dirty="0">
                <a:latin typeface="Arial" pitchFamily="34" charset="0"/>
                <a:cs typeface="Arial" pitchFamily="34" charset="0"/>
              </a:rPr>
              <a:t>, J. Ordonez-Llanos, A. S. Jaffe, J. P. </a:t>
            </a:r>
            <a:r>
              <a:rPr lang="en-US" sz="7200" dirty="0" err="1">
                <a:latin typeface="Arial" pitchFamily="34" charset="0"/>
                <a:cs typeface="Arial" pitchFamily="34" charset="0"/>
              </a:rPr>
              <a:t>Goetze</a:t>
            </a:r>
            <a:r>
              <a:rPr lang="en-US" sz="7200" dirty="0">
                <a:latin typeface="Arial" pitchFamily="34" charset="0"/>
                <a:cs typeface="Arial" pitchFamily="34" charset="0"/>
              </a:rPr>
              <a:t>, F. S. Apple</a:t>
            </a:r>
          </a:p>
          <a:p>
            <a:pPr marL="0" indent="0">
              <a:buFont typeface="Arial" charset="0"/>
              <a:buNone/>
              <a:defRPr/>
            </a:pPr>
            <a:endParaRPr lang="en-US" sz="7200" dirty="0">
              <a:latin typeface="Arial" pitchFamily="34" charset="0"/>
              <a:cs typeface="Arial" pitchFamily="34" charset="0"/>
            </a:endParaRPr>
          </a:p>
          <a:p>
            <a:pPr marL="0" indent="0">
              <a:buFont typeface="Arial" charset="0"/>
              <a:buNone/>
              <a:defRPr/>
            </a:pPr>
            <a:r>
              <a:rPr lang="en-US" sz="6800" dirty="0">
                <a:latin typeface="Arial" pitchFamily="34" charset="0"/>
                <a:cs typeface="Arial" pitchFamily="34" charset="0"/>
              </a:rPr>
              <a:t>January 2017</a:t>
            </a:r>
            <a:endParaRPr lang="en-US" sz="6800" dirty="0">
              <a:solidFill>
                <a:srgbClr val="C00000"/>
              </a:solidFill>
              <a:latin typeface="Arial" pitchFamily="34" charset="0"/>
              <a:cs typeface="Arial" pitchFamily="34" charset="0"/>
            </a:endParaRPr>
          </a:p>
          <a:p>
            <a:pPr marL="0" indent="0">
              <a:buFont typeface="Arial" charset="0"/>
              <a:buNone/>
              <a:defRPr/>
            </a:pPr>
            <a:endParaRPr lang="en-US" sz="7200" b="1" dirty="0">
              <a:solidFill>
                <a:srgbClr val="C00000"/>
              </a:solidFill>
              <a:latin typeface="Arial" pitchFamily="34" charset="0"/>
              <a:cs typeface="Arial" pitchFamily="34" charset="0"/>
            </a:endParaRPr>
          </a:p>
          <a:p>
            <a:pPr marL="0" indent="0">
              <a:buFont typeface="Arial" pitchFamily="34" charset="0"/>
              <a:buNone/>
              <a:defRPr/>
            </a:pPr>
            <a:r>
              <a:rPr lang="en-US" sz="6400" dirty="0">
                <a:latin typeface="Arial" pitchFamily="34" charset="0"/>
                <a:cs typeface="Arial" pitchFamily="34" charset="0"/>
              </a:rPr>
              <a:t>www.clinchem.org/content/63/1/351.full</a:t>
            </a:r>
          </a:p>
          <a:p>
            <a:pPr marL="0" indent="0">
              <a:buFont typeface="Arial" pitchFamily="34" charset="0"/>
              <a:buNone/>
              <a:defRPr/>
            </a:pPr>
            <a:endParaRPr lang="en-US" sz="9600" b="1" dirty="0">
              <a:latin typeface="Arial" pitchFamily="34" charset="0"/>
              <a:cs typeface="Arial" pitchFamily="34" charset="0"/>
            </a:endParaRPr>
          </a:p>
          <a:p>
            <a:pPr marL="0" indent="0">
              <a:buFont typeface="Arial" pitchFamily="34" charset="0"/>
              <a:buNone/>
              <a:defRPr/>
            </a:pPr>
            <a:r>
              <a:rPr lang="en-US" sz="5200" dirty="0">
                <a:latin typeface="Arial" pitchFamily="34" charset="0"/>
                <a:cs typeface="Arial" pitchFamily="34" charset="0"/>
              </a:rPr>
              <a:t>© Copyright 2017 by the American Association for Clinical Chemistry</a:t>
            </a:r>
          </a:p>
        </p:txBody>
      </p:sp>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1021" y="1971073"/>
            <a:ext cx="3519038" cy="4708408"/>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172" y="1971073"/>
            <a:ext cx="3491628" cy="4708408"/>
          </a:xfrm>
          <a:prstGeom prst="rect">
            <a:avLst/>
          </a:prstGeom>
        </p:spPr>
      </p:pic>
    </p:spTree>
    <p:extLst>
      <p:ext uri="{BB962C8B-B14F-4D97-AF65-F5344CB8AC3E}">
        <p14:creationId xmlns:p14="http://schemas.microsoft.com/office/powerpoint/2010/main" val="2876988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582" y="774698"/>
            <a:ext cx="7250202" cy="747396"/>
          </a:xfrm>
        </p:spPr>
        <p:txBody>
          <a:bodyPr/>
          <a:lstStyle/>
          <a:p>
            <a:r>
              <a:rPr lang="en-US" dirty="0"/>
              <a:t>Materials &amp; Methods - Question</a:t>
            </a:r>
          </a:p>
        </p:txBody>
      </p:sp>
      <p:sp>
        <p:nvSpPr>
          <p:cNvPr id="3" name="Content Placeholder 2"/>
          <p:cNvSpPr>
            <a:spLocks noGrp="1"/>
          </p:cNvSpPr>
          <p:nvPr>
            <p:ph idx="4294967295"/>
          </p:nvPr>
        </p:nvSpPr>
        <p:spPr>
          <a:xfrm>
            <a:off x="168950" y="2564191"/>
            <a:ext cx="9144000" cy="4863396"/>
          </a:xfrm>
        </p:spPr>
        <p:txBody>
          <a:bodyPr>
            <a:normAutofit/>
          </a:bodyPr>
          <a:lstStyle/>
          <a:p>
            <a:pPr lvl="1"/>
            <a:r>
              <a:rPr lang="en-US" dirty="0"/>
              <a:t>Does your laboratory medical director, manager or supervisor understand the analytical characteristics </a:t>
            </a:r>
          </a:p>
          <a:p>
            <a:pPr marL="457200" lvl="1" indent="0">
              <a:buNone/>
            </a:pPr>
            <a:r>
              <a:rPr lang="en-US" dirty="0"/>
              <a:t>   of the BNP or NT-</a:t>
            </a:r>
            <a:r>
              <a:rPr lang="en-US" dirty="0" err="1"/>
              <a:t>proBNP</a:t>
            </a:r>
            <a:r>
              <a:rPr lang="en-US" dirty="0"/>
              <a:t> assay used for patient care </a:t>
            </a:r>
          </a:p>
          <a:p>
            <a:pPr marL="457200" lvl="1" indent="0">
              <a:buNone/>
            </a:pPr>
            <a:r>
              <a:rPr lang="en-US" dirty="0"/>
              <a:t>   in your hospital?</a:t>
            </a:r>
          </a:p>
        </p:txBody>
      </p:sp>
      <p:sp>
        <p:nvSpPr>
          <p:cNvPr id="4" name="Slide Number Placeholder 3"/>
          <p:cNvSpPr>
            <a:spLocks noGrp="1"/>
          </p:cNvSpPr>
          <p:nvPr>
            <p:ph type="sldNum" sz="quarter" idx="12"/>
          </p:nvPr>
        </p:nvSpPr>
        <p:spPr/>
        <p:txBody>
          <a:bodyPr/>
          <a:lstStyle/>
          <a:p>
            <a:fld id="{B897C2A1-9313-CA4F-AEA9-36A479C1E1AD}" type="slidenum">
              <a:rPr lang="en-US" smtClean="0"/>
              <a:pPr/>
              <a:t>10</a:t>
            </a:fld>
            <a:endParaRPr lang="en-US"/>
          </a:p>
        </p:txBody>
      </p:sp>
    </p:spTree>
    <p:extLst>
      <p:ext uri="{BB962C8B-B14F-4D97-AF65-F5344CB8AC3E}">
        <p14:creationId xmlns:p14="http://schemas.microsoft.com/office/powerpoint/2010/main" val="130267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272" y="761346"/>
            <a:ext cx="7250202" cy="747396"/>
          </a:xfrm>
        </p:spPr>
        <p:txBody>
          <a:bodyPr/>
          <a:lstStyle/>
          <a:p>
            <a:r>
              <a:rPr lang="en-US" dirty="0"/>
              <a:t>Results</a:t>
            </a:r>
          </a:p>
        </p:txBody>
      </p:sp>
      <p:sp>
        <p:nvSpPr>
          <p:cNvPr id="3" name="Content Placeholder 2"/>
          <p:cNvSpPr>
            <a:spLocks noGrp="1"/>
          </p:cNvSpPr>
          <p:nvPr>
            <p:ph idx="4294967295"/>
          </p:nvPr>
        </p:nvSpPr>
        <p:spPr>
          <a:xfrm>
            <a:off x="-72511" y="1382040"/>
            <a:ext cx="9142620" cy="3794183"/>
          </a:xfrm>
        </p:spPr>
        <p:txBody>
          <a:bodyPr>
            <a:normAutofit/>
          </a:bodyPr>
          <a:lstStyle/>
          <a:p>
            <a:pPr lvl="1"/>
            <a:r>
              <a:rPr lang="en-US" sz="1800" dirty="0"/>
              <a:t>Cross-reactivity of BNP assays with BNP, </a:t>
            </a:r>
            <a:r>
              <a:rPr lang="en-US" sz="1800" dirty="0" err="1"/>
              <a:t>proBNP</a:t>
            </a:r>
            <a:r>
              <a:rPr lang="en-US" sz="1800" dirty="0"/>
              <a:t>, and NT-</a:t>
            </a:r>
            <a:r>
              <a:rPr lang="en-US" sz="1800" dirty="0" err="1"/>
              <a:t>proBNP</a:t>
            </a:r>
            <a:r>
              <a:rPr lang="en-US" sz="1800" dirty="0"/>
              <a:t> peptides is shown.</a:t>
            </a:r>
          </a:p>
          <a:p>
            <a:pPr lvl="1"/>
            <a:r>
              <a:rPr lang="en-US" sz="1800" dirty="0"/>
              <a:t>BNP assays demonstrated substantial cross-reactivity with </a:t>
            </a:r>
            <a:r>
              <a:rPr lang="en-US" sz="1800" dirty="0" err="1"/>
              <a:t>proBNP</a:t>
            </a:r>
            <a:r>
              <a:rPr lang="en-US" sz="1800" dirty="0"/>
              <a:t> peptides.</a:t>
            </a:r>
          </a:p>
          <a:p>
            <a:pPr lvl="1"/>
            <a:r>
              <a:rPr lang="en-US" sz="1800" dirty="0"/>
              <a:t>None of the NT-</a:t>
            </a:r>
            <a:r>
              <a:rPr lang="en-US" sz="1800" dirty="0" err="1"/>
              <a:t>proBNP</a:t>
            </a:r>
            <a:r>
              <a:rPr lang="en-US" sz="1800" dirty="0"/>
              <a:t> peptides had cross-reactivity with any of the BNP assays.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11</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7345" y="2773486"/>
            <a:ext cx="5927718" cy="3158156"/>
          </a:xfrm>
          <a:prstGeom prst="rect">
            <a:avLst/>
          </a:prstGeom>
        </p:spPr>
      </p:pic>
    </p:spTree>
    <p:extLst>
      <p:ext uri="{BB962C8B-B14F-4D97-AF65-F5344CB8AC3E}">
        <p14:creationId xmlns:p14="http://schemas.microsoft.com/office/powerpoint/2010/main" val="4090256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073" y="581142"/>
            <a:ext cx="7250202" cy="747396"/>
          </a:xfrm>
        </p:spPr>
        <p:txBody>
          <a:bodyPr/>
          <a:lstStyle/>
          <a:p>
            <a:r>
              <a:rPr lang="en-US" dirty="0"/>
              <a:t>Results</a:t>
            </a:r>
          </a:p>
        </p:txBody>
      </p:sp>
      <p:sp>
        <p:nvSpPr>
          <p:cNvPr id="3" name="Content Placeholder 2"/>
          <p:cNvSpPr>
            <a:spLocks noGrp="1"/>
          </p:cNvSpPr>
          <p:nvPr>
            <p:ph idx="4294967295"/>
          </p:nvPr>
        </p:nvSpPr>
        <p:spPr>
          <a:xfrm>
            <a:off x="-201820" y="1401481"/>
            <a:ext cx="9142620" cy="3794183"/>
          </a:xfrm>
        </p:spPr>
        <p:txBody>
          <a:bodyPr>
            <a:normAutofit/>
          </a:bodyPr>
          <a:lstStyle/>
          <a:p>
            <a:pPr lvl="1"/>
            <a:r>
              <a:rPr lang="en-US" sz="1600" dirty="0"/>
              <a:t>There was minimal cross-reactivity of NT-</a:t>
            </a:r>
            <a:r>
              <a:rPr lang="en-US" sz="1600" dirty="0" err="1"/>
              <a:t>proBNP</a:t>
            </a:r>
            <a:r>
              <a:rPr lang="en-US" sz="1600" dirty="0"/>
              <a:t> assays with BNP peptides.</a:t>
            </a:r>
          </a:p>
          <a:p>
            <a:pPr lvl="1"/>
            <a:endParaRPr lang="en-US" sz="1000" dirty="0"/>
          </a:p>
          <a:p>
            <a:pPr lvl="1"/>
            <a:r>
              <a:rPr lang="en-US" sz="1600" dirty="0"/>
              <a:t>NT-</a:t>
            </a:r>
            <a:r>
              <a:rPr lang="en-US" sz="1600" dirty="0" err="1"/>
              <a:t>proBNP</a:t>
            </a:r>
            <a:r>
              <a:rPr lang="en-US" sz="1600" dirty="0"/>
              <a:t> assays demonstrated substantial cross-reactivity with </a:t>
            </a:r>
            <a:r>
              <a:rPr lang="en-US" sz="1600" dirty="0" err="1"/>
              <a:t>proBNP</a:t>
            </a:r>
            <a:r>
              <a:rPr lang="en-US" sz="1600" dirty="0"/>
              <a:t> peptides.</a:t>
            </a:r>
          </a:p>
          <a:p>
            <a:pPr lvl="1"/>
            <a:endParaRPr lang="en-US" sz="1000" dirty="0"/>
          </a:p>
          <a:p>
            <a:pPr lvl="1"/>
            <a:r>
              <a:rPr lang="en-US" sz="1600" dirty="0"/>
              <a:t>NT-</a:t>
            </a:r>
            <a:r>
              <a:rPr lang="en-US" sz="1600" dirty="0" err="1"/>
              <a:t>proBNP</a:t>
            </a:r>
            <a:r>
              <a:rPr lang="en-US" sz="1600" dirty="0"/>
              <a:t> assays do not detect glycosylated forms of either NT-</a:t>
            </a:r>
            <a:r>
              <a:rPr lang="en-US" sz="1600" dirty="0" err="1"/>
              <a:t>proBNP</a:t>
            </a:r>
            <a:r>
              <a:rPr lang="en-US" sz="1600" dirty="0"/>
              <a:t> or </a:t>
            </a:r>
            <a:r>
              <a:rPr lang="en-US" sz="1600" dirty="0" err="1"/>
              <a:t>proBNP</a:t>
            </a:r>
            <a:endParaRPr lang="en-US" sz="1600"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12</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1721" y="2865629"/>
            <a:ext cx="5486400" cy="2935224"/>
          </a:xfrm>
          <a:prstGeom prst="rect">
            <a:avLst/>
          </a:prstGeom>
        </p:spPr>
      </p:pic>
    </p:spTree>
    <p:extLst>
      <p:ext uri="{BB962C8B-B14F-4D97-AF65-F5344CB8AC3E}">
        <p14:creationId xmlns:p14="http://schemas.microsoft.com/office/powerpoint/2010/main" val="1467046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836" y="612813"/>
            <a:ext cx="7250202" cy="747396"/>
          </a:xfrm>
        </p:spPr>
        <p:txBody>
          <a:bodyPr/>
          <a:lstStyle/>
          <a:p>
            <a:r>
              <a:rPr lang="en-US" dirty="0"/>
              <a:t>Results</a:t>
            </a:r>
          </a:p>
        </p:txBody>
      </p:sp>
      <p:sp>
        <p:nvSpPr>
          <p:cNvPr id="3" name="Content Placeholder 2"/>
          <p:cNvSpPr>
            <a:spLocks noGrp="1"/>
          </p:cNvSpPr>
          <p:nvPr>
            <p:ph idx="4294967295"/>
          </p:nvPr>
        </p:nvSpPr>
        <p:spPr>
          <a:xfrm>
            <a:off x="-269234" y="1233955"/>
            <a:ext cx="9144000" cy="3794183"/>
          </a:xfrm>
        </p:spPr>
        <p:txBody>
          <a:bodyPr>
            <a:normAutofit/>
          </a:bodyPr>
          <a:lstStyle/>
          <a:p>
            <a:pPr lvl="1"/>
            <a:r>
              <a:rPr lang="en-US" sz="1600" dirty="0"/>
              <a:t>Percent cross-reactivity of </a:t>
            </a:r>
            <a:r>
              <a:rPr lang="en-US" sz="1600" dirty="0" err="1"/>
              <a:t>proBNP</a:t>
            </a:r>
            <a:r>
              <a:rPr lang="en-US" sz="1600" dirty="0"/>
              <a:t> assays with BNP, </a:t>
            </a:r>
            <a:r>
              <a:rPr lang="en-US" sz="1600" dirty="0" err="1"/>
              <a:t>proBNP</a:t>
            </a:r>
            <a:r>
              <a:rPr lang="en-US" sz="1600" dirty="0"/>
              <a:t>, and NT-</a:t>
            </a:r>
            <a:r>
              <a:rPr lang="en-US" sz="1600" dirty="0" err="1"/>
              <a:t>proBNP</a:t>
            </a:r>
            <a:r>
              <a:rPr lang="en-US" sz="1600" dirty="0"/>
              <a:t> peptides is shown.</a:t>
            </a:r>
          </a:p>
          <a:p>
            <a:pPr lvl="1"/>
            <a:endParaRPr lang="en-US" sz="1000" dirty="0"/>
          </a:p>
          <a:p>
            <a:pPr lvl="1"/>
            <a:r>
              <a:rPr lang="en-US" sz="1600" dirty="0"/>
              <a:t>Goetz assay was the only assay to demonstrate substantial cross-reactivity with BNP.</a:t>
            </a:r>
          </a:p>
          <a:p>
            <a:pPr lvl="1"/>
            <a:endParaRPr lang="en-US" sz="1000" dirty="0"/>
          </a:p>
          <a:p>
            <a:pPr lvl="1"/>
            <a:r>
              <a:rPr lang="en-US" sz="1600" dirty="0"/>
              <a:t>None of the </a:t>
            </a:r>
            <a:r>
              <a:rPr lang="en-US" sz="1600" dirty="0" err="1"/>
              <a:t>proBNP</a:t>
            </a:r>
            <a:r>
              <a:rPr lang="en-US" sz="1600" dirty="0"/>
              <a:t> assays demonstrated significant cross-reactivity with any of NT-</a:t>
            </a:r>
            <a:r>
              <a:rPr lang="en-US" sz="1600" dirty="0" err="1"/>
              <a:t>proBNP</a:t>
            </a:r>
            <a:r>
              <a:rPr lang="en-US" sz="1600" dirty="0"/>
              <a:t>.</a:t>
            </a:r>
          </a:p>
        </p:txBody>
      </p:sp>
      <p:sp>
        <p:nvSpPr>
          <p:cNvPr id="4" name="Slide Number Placeholder 3"/>
          <p:cNvSpPr>
            <a:spLocks noGrp="1"/>
          </p:cNvSpPr>
          <p:nvPr>
            <p:ph type="sldNum" sz="quarter" idx="12"/>
          </p:nvPr>
        </p:nvSpPr>
        <p:spPr/>
        <p:txBody>
          <a:bodyPr/>
          <a:lstStyle/>
          <a:p>
            <a:fld id="{B897C2A1-9313-CA4F-AEA9-36A479C1E1AD}" type="slidenum">
              <a:rPr lang="en-US" smtClean="0"/>
              <a:pPr/>
              <a:t>13</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8872" y="2917150"/>
            <a:ext cx="5752565" cy="2901849"/>
          </a:xfrm>
          <a:prstGeom prst="rect">
            <a:avLst/>
          </a:prstGeom>
        </p:spPr>
      </p:pic>
    </p:spTree>
    <p:extLst>
      <p:ext uri="{BB962C8B-B14F-4D97-AF65-F5344CB8AC3E}">
        <p14:creationId xmlns:p14="http://schemas.microsoft.com/office/powerpoint/2010/main" val="32101480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764" y="1006560"/>
            <a:ext cx="7250202" cy="747396"/>
          </a:xfrm>
        </p:spPr>
        <p:txBody>
          <a:bodyPr/>
          <a:lstStyle/>
          <a:p>
            <a:r>
              <a:rPr lang="en-US" dirty="0"/>
              <a:t>Results - Question</a:t>
            </a:r>
          </a:p>
        </p:txBody>
      </p:sp>
      <p:sp>
        <p:nvSpPr>
          <p:cNvPr id="3" name="Content Placeholder 2"/>
          <p:cNvSpPr>
            <a:spLocks noGrp="1"/>
          </p:cNvSpPr>
          <p:nvPr>
            <p:ph idx="4294967295"/>
          </p:nvPr>
        </p:nvSpPr>
        <p:spPr>
          <a:xfrm>
            <a:off x="83127" y="2315624"/>
            <a:ext cx="9144000" cy="4863396"/>
          </a:xfrm>
        </p:spPr>
        <p:txBody>
          <a:bodyPr>
            <a:normAutofit/>
          </a:bodyPr>
          <a:lstStyle/>
          <a:p>
            <a:pPr lvl="1"/>
            <a:r>
              <a:rPr lang="en-US" dirty="0"/>
              <a:t>Now knowing that substantial </a:t>
            </a:r>
            <a:r>
              <a:rPr lang="en-US" dirty="0" err="1"/>
              <a:t>crossreactivities</a:t>
            </a:r>
            <a:r>
              <a:rPr lang="en-US" dirty="0"/>
              <a:t> </a:t>
            </a:r>
          </a:p>
          <a:p>
            <a:pPr marL="457200" lvl="1" indent="0">
              <a:buNone/>
            </a:pPr>
            <a:r>
              <a:rPr lang="en-US" dirty="0"/>
              <a:t>    to multiple natriuretic peptides that circulate in </a:t>
            </a:r>
          </a:p>
          <a:p>
            <a:pPr marL="457200" lvl="1" indent="0">
              <a:buNone/>
            </a:pPr>
            <a:r>
              <a:rPr lang="en-US" dirty="0"/>
              <a:t>    patients with heart failure exist for your assay, </a:t>
            </a:r>
          </a:p>
          <a:p>
            <a:pPr marL="457200" lvl="1" indent="0">
              <a:buNone/>
            </a:pPr>
            <a:r>
              <a:rPr lang="en-US" dirty="0"/>
              <a:t>    would this provoke a thought of changing assays ?</a:t>
            </a:r>
          </a:p>
        </p:txBody>
      </p:sp>
      <p:sp>
        <p:nvSpPr>
          <p:cNvPr id="4" name="Slide Number Placeholder 3"/>
          <p:cNvSpPr>
            <a:spLocks noGrp="1"/>
          </p:cNvSpPr>
          <p:nvPr>
            <p:ph type="sldNum" sz="quarter" idx="12"/>
          </p:nvPr>
        </p:nvSpPr>
        <p:spPr/>
        <p:txBody>
          <a:bodyPr/>
          <a:lstStyle/>
          <a:p>
            <a:fld id="{B897C2A1-9313-CA4F-AEA9-36A479C1E1AD}" type="slidenum">
              <a:rPr lang="en-US" smtClean="0"/>
              <a:pPr/>
              <a:t>14</a:t>
            </a:fld>
            <a:endParaRPr lang="en-US"/>
          </a:p>
        </p:txBody>
      </p:sp>
    </p:spTree>
    <p:extLst>
      <p:ext uri="{BB962C8B-B14F-4D97-AF65-F5344CB8AC3E}">
        <p14:creationId xmlns:p14="http://schemas.microsoft.com/office/powerpoint/2010/main" val="2486595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745" y="678557"/>
            <a:ext cx="7250202" cy="747396"/>
          </a:xfrm>
        </p:spPr>
        <p:txBody>
          <a:bodyPr/>
          <a:lstStyle/>
          <a:p>
            <a:r>
              <a:rPr lang="en-US" dirty="0"/>
              <a:t>Conclusions</a:t>
            </a:r>
          </a:p>
        </p:txBody>
      </p:sp>
      <p:sp>
        <p:nvSpPr>
          <p:cNvPr id="3" name="Content Placeholder 2"/>
          <p:cNvSpPr>
            <a:spLocks noGrp="1"/>
          </p:cNvSpPr>
          <p:nvPr>
            <p:ph idx="4294967295"/>
          </p:nvPr>
        </p:nvSpPr>
        <p:spPr>
          <a:xfrm>
            <a:off x="0" y="1262063"/>
            <a:ext cx="9142620" cy="3794183"/>
          </a:xfrm>
        </p:spPr>
        <p:txBody>
          <a:bodyPr>
            <a:noAutofit/>
          </a:bodyPr>
          <a:lstStyle/>
          <a:p>
            <a:pPr lvl="1"/>
            <a:r>
              <a:rPr lang="en-US" sz="1600" dirty="0"/>
              <a:t>The study confirms there is significant cross-reactivity between </a:t>
            </a:r>
            <a:r>
              <a:rPr lang="en-US" sz="1600" dirty="0" err="1"/>
              <a:t>proBNP</a:t>
            </a:r>
            <a:r>
              <a:rPr lang="en-US" sz="1600" dirty="0"/>
              <a:t> peptides and BNP and NT-</a:t>
            </a:r>
            <a:r>
              <a:rPr lang="en-US" sz="1600" dirty="0" err="1"/>
              <a:t>proBNP</a:t>
            </a:r>
            <a:r>
              <a:rPr lang="en-US" sz="1600" dirty="0"/>
              <a:t> assays used in clinical practice.</a:t>
            </a:r>
          </a:p>
          <a:p>
            <a:pPr lvl="1"/>
            <a:endParaRPr lang="en-US" sz="1000" dirty="0"/>
          </a:p>
          <a:p>
            <a:pPr lvl="1"/>
            <a:r>
              <a:rPr lang="en-US" sz="1600" dirty="0"/>
              <a:t>There is no cross-reactivity between NT-</a:t>
            </a:r>
            <a:r>
              <a:rPr lang="en-US" sz="1600" dirty="0" err="1"/>
              <a:t>proBNP</a:t>
            </a:r>
            <a:r>
              <a:rPr lang="en-US" sz="1600" dirty="0"/>
              <a:t> peptides in BNP assays.</a:t>
            </a:r>
          </a:p>
          <a:p>
            <a:pPr lvl="1"/>
            <a:endParaRPr lang="en-US" sz="1000" dirty="0"/>
          </a:p>
          <a:p>
            <a:pPr lvl="1"/>
            <a:r>
              <a:rPr lang="en-US" sz="1600" dirty="0"/>
              <a:t>NT-</a:t>
            </a:r>
            <a:r>
              <a:rPr lang="en-US" sz="1600" dirty="0" err="1"/>
              <a:t>proBNP</a:t>
            </a:r>
            <a:r>
              <a:rPr lang="en-US" sz="1600" dirty="0"/>
              <a:t> assays do not detect BNP peptides or glycosylated </a:t>
            </a:r>
            <a:r>
              <a:rPr lang="en-US" sz="1600" dirty="0" err="1"/>
              <a:t>proBNP</a:t>
            </a:r>
            <a:r>
              <a:rPr lang="en-US" sz="1600" dirty="0"/>
              <a:t>-derived peptides, the major form seen in heart failure.</a:t>
            </a:r>
          </a:p>
          <a:p>
            <a:pPr lvl="1"/>
            <a:endParaRPr lang="en-US" sz="1000" dirty="0"/>
          </a:p>
          <a:p>
            <a:pPr lvl="1"/>
            <a:r>
              <a:rPr lang="en-US" sz="1600" dirty="0" err="1"/>
              <a:t>proBNP</a:t>
            </a:r>
            <a:r>
              <a:rPr lang="en-US" sz="1600" dirty="0"/>
              <a:t> assays are highly specific for the various forms of </a:t>
            </a:r>
            <a:r>
              <a:rPr lang="en-US" sz="1600" dirty="0" err="1"/>
              <a:t>proBNP</a:t>
            </a:r>
            <a:r>
              <a:rPr lang="en-US" sz="1600" dirty="0"/>
              <a:t> peptides that may have utility in elucidating peripheral processing of </a:t>
            </a:r>
            <a:r>
              <a:rPr lang="en-US" sz="1600" dirty="0" err="1"/>
              <a:t>proBNP</a:t>
            </a:r>
            <a:r>
              <a:rPr lang="en-US" sz="1600" dirty="0"/>
              <a:t> 1–108, particularly in heart failure patients and individuals with diabetes mellitus where glycosylation patterns are highly variable.</a:t>
            </a:r>
          </a:p>
          <a:p>
            <a:pPr lvl="1"/>
            <a:endParaRPr lang="en-US" sz="1000" dirty="0"/>
          </a:p>
          <a:p>
            <a:pPr lvl="1"/>
            <a:r>
              <a:rPr lang="en-US" sz="1600" dirty="0"/>
              <a:t>Despite lack of standardized natriuretic peptide assays, clinical cardiovascular and heart failure guidelines recommend uniform </a:t>
            </a:r>
            <a:r>
              <a:rPr lang="en-US" sz="1600" dirty="0" err="1"/>
              <a:t>cutpoints</a:t>
            </a:r>
            <a:r>
              <a:rPr lang="en-US" sz="1600" dirty="0"/>
              <a:t> for BNP and NT-</a:t>
            </a:r>
            <a:r>
              <a:rPr lang="en-US" sz="1600" dirty="0" err="1"/>
              <a:t>proBNP</a:t>
            </a:r>
            <a:r>
              <a:rPr lang="en-US" sz="1600" dirty="0"/>
              <a:t> assays. </a:t>
            </a:r>
          </a:p>
          <a:p>
            <a:pPr lvl="1"/>
            <a:endParaRPr lang="en-US" sz="1000" dirty="0"/>
          </a:p>
          <a:p>
            <a:pPr lvl="1"/>
            <a:r>
              <a:rPr lang="en-US" sz="1600" dirty="0"/>
              <a:t>This study demonstrates there are opportunities to improve standardization and harmonization efforts for natriuretic peptide assays and ultimately to improve clinical care for heart failure patients, particularly on the advent of new pharmacologic agents.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15</a:t>
            </a:fld>
            <a:endParaRPr lang="en-US"/>
          </a:p>
        </p:txBody>
      </p:sp>
    </p:spTree>
    <p:extLst>
      <p:ext uri="{BB962C8B-B14F-4D97-AF65-F5344CB8AC3E}">
        <p14:creationId xmlns:p14="http://schemas.microsoft.com/office/powerpoint/2010/main" val="2403658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16</a:t>
            </a:fld>
            <a:endParaRPr lang="en-US"/>
          </a:p>
        </p:txBody>
      </p:sp>
    </p:spTree>
    <p:extLst>
      <p:ext uri="{BB962C8B-B14F-4D97-AF65-F5344CB8AC3E}">
        <p14:creationId xmlns:p14="http://schemas.microsoft.com/office/powerpoint/2010/main" val="4041850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382" y="640217"/>
            <a:ext cx="7250202" cy="747396"/>
          </a:xfrm>
        </p:spPr>
        <p:txBody>
          <a:bodyPr/>
          <a:lstStyle/>
          <a:p>
            <a:r>
              <a:rPr lang="en-US" dirty="0"/>
              <a:t>Introduction</a:t>
            </a:r>
          </a:p>
        </p:txBody>
      </p:sp>
      <p:sp>
        <p:nvSpPr>
          <p:cNvPr id="3" name="Content Placeholder 2"/>
          <p:cNvSpPr>
            <a:spLocks noGrp="1"/>
          </p:cNvSpPr>
          <p:nvPr>
            <p:ph idx="4294967295"/>
          </p:nvPr>
        </p:nvSpPr>
        <p:spPr>
          <a:xfrm>
            <a:off x="-195343" y="1379330"/>
            <a:ext cx="9144000" cy="4863396"/>
          </a:xfrm>
        </p:spPr>
        <p:txBody>
          <a:bodyPr>
            <a:normAutofit fontScale="92500"/>
          </a:bodyPr>
          <a:lstStyle/>
          <a:p>
            <a:pPr lvl="1"/>
            <a:r>
              <a:rPr lang="en-US" sz="2200" dirty="0"/>
              <a:t>B-type natriuretic peptide (BNP) and N-terminal pro-BNP (NT-</a:t>
            </a:r>
            <a:r>
              <a:rPr lang="en-US" sz="2200" dirty="0" err="1"/>
              <a:t>proBNP</a:t>
            </a:r>
            <a:r>
              <a:rPr lang="en-US" sz="2200" dirty="0"/>
              <a:t>) are globally endorsed in clinical guidelines as biomarkers to aid in the diagnosis of heart failure and to monitor disease progression </a:t>
            </a:r>
          </a:p>
          <a:p>
            <a:pPr lvl="1"/>
            <a:endParaRPr lang="en-US" sz="2200" dirty="0"/>
          </a:p>
          <a:p>
            <a:pPr lvl="1"/>
            <a:r>
              <a:rPr lang="en-US" sz="2200" dirty="0"/>
              <a:t>Intracellular processing produces the </a:t>
            </a:r>
            <a:r>
              <a:rPr lang="en-US" sz="2200" dirty="0" err="1"/>
              <a:t>propeptide</a:t>
            </a:r>
            <a:r>
              <a:rPr lang="en-US" sz="2200" dirty="0"/>
              <a:t> </a:t>
            </a:r>
            <a:r>
              <a:rPr lang="en-US" sz="2200" dirty="0" err="1"/>
              <a:t>proBNP</a:t>
            </a:r>
            <a:r>
              <a:rPr lang="en-US" sz="2200" dirty="0"/>
              <a:t> [amino acid (aa) 1–108], which is subsequently cleaved by </a:t>
            </a:r>
            <a:r>
              <a:rPr lang="en-US" sz="2200" dirty="0" err="1"/>
              <a:t>furin</a:t>
            </a:r>
            <a:r>
              <a:rPr lang="en-US" sz="2200" dirty="0"/>
              <a:t> into equimolar amounts of the active peptide BNP (</a:t>
            </a:r>
            <a:r>
              <a:rPr lang="en-US" sz="2200" dirty="0" err="1"/>
              <a:t>proBNP</a:t>
            </a:r>
            <a:r>
              <a:rPr lang="en-US" sz="2200" dirty="0"/>
              <a:t> 77–108 or BNP 1–32) and the biologically inert NT-</a:t>
            </a:r>
            <a:r>
              <a:rPr lang="en-US" sz="2200" dirty="0" err="1"/>
              <a:t>proBNP</a:t>
            </a:r>
            <a:r>
              <a:rPr lang="en-US" sz="2200" dirty="0"/>
              <a:t> (</a:t>
            </a:r>
            <a:r>
              <a:rPr lang="en-US" sz="2200" dirty="0" err="1"/>
              <a:t>proBNP</a:t>
            </a:r>
            <a:r>
              <a:rPr lang="en-US" sz="2200" dirty="0"/>
              <a:t> 1–76 or NT-</a:t>
            </a:r>
            <a:r>
              <a:rPr lang="en-US" sz="2200" dirty="0" err="1"/>
              <a:t>proBNP</a:t>
            </a:r>
            <a:r>
              <a:rPr lang="en-US" sz="2200" dirty="0"/>
              <a:t> 1–76)</a:t>
            </a:r>
          </a:p>
          <a:p>
            <a:pPr lvl="1"/>
            <a:endParaRPr lang="en-US" sz="2200" dirty="0"/>
          </a:p>
          <a:p>
            <a:pPr lvl="1"/>
            <a:r>
              <a:rPr lang="en-US" sz="2200" dirty="0"/>
              <a:t>Multiple plasma </a:t>
            </a:r>
            <a:r>
              <a:rPr lang="en-US" sz="2200" dirty="0" err="1"/>
              <a:t>proBNP</a:t>
            </a:r>
            <a:r>
              <a:rPr lang="en-US" sz="2200" dirty="0"/>
              <a:t>-derived peptides are present in heart failure patients, of which the truncated BNP 3–32, BNP 4–32, and BNP 5–32 peptides and the glycosylated form of NT-</a:t>
            </a:r>
            <a:r>
              <a:rPr lang="en-US" sz="2200" dirty="0" err="1"/>
              <a:t>proBNP</a:t>
            </a:r>
            <a:r>
              <a:rPr lang="en-US" sz="2200" dirty="0"/>
              <a:t> are most prevalent. Very small amounts of intact BNP 1–32 remain in the circulation.</a:t>
            </a:r>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660520"/>
            <a:ext cx="7250202" cy="747396"/>
          </a:xfrm>
        </p:spPr>
        <p:txBody>
          <a:bodyPr/>
          <a:lstStyle/>
          <a:p>
            <a:r>
              <a:rPr lang="en-US" dirty="0"/>
              <a:t>Introduction</a:t>
            </a:r>
          </a:p>
        </p:txBody>
      </p:sp>
      <p:sp>
        <p:nvSpPr>
          <p:cNvPr id="3" name="Content Placeholder 2"/>
          <p:cNvSpPr>
            <a:spLocks noGrp="1"/>
          </p:cNvSpPr>
          <p:nvPr>
            <p:ph idx="4294967295"/>
          </p:nvPr>
        </p:nvSpPr>
        <p:spPr>
          <a:xfrm>
            <a:off x="-365385" y="1258256"/>
            <a:ext cx="9142620" cy="4855090"/>
          </a:xfrm>
        </p:spPr>
        <p:txBody>
          <a:bodyPr>
            <a:normAutofit/>
          </a:bodyPr>
          <a:lstStyle/>
          <a:p>
            <a:pPr lvl="1"/>
            <a:r>
              <a:rPr lang="en-US" sz="1800" dirty="0"/>
              <a:t>The multiple circulating NP fragments, along with </a:t>
            </a:r>
            <a:r>
              <a:rPr lang="en-US" sz="1800" dirty="0" err="1"/>
              <a:t>proBNP</a:t>
            </a:r>
            <a:r>
              <a:rPr lang="en-US" sz="1800" dirty="0"/>
              <a:t> and NT-</a:t>
            </a:r>
            <a:r>
              <a:rPr lang="en-US" sz="1800" dirty="0" err="1"/>
              <a:t>proBNP</a:t>
            </a:r>
            <a:r>
              <a:rPr lang="en-US" sz="1800" dirty="0"/>
              <a:t>, collectively form the B-type natriuretic peptide family.</a:t>
            </a:r>
          </a:p>
          <a:p>
            <a:pPr lvl="1"/>
            <a:endParaRPr lang="en-US" sz="1000" dirty="0"/>
          </a:p>
          <a:p>
            <a:pPr lvl="1"/>
            <a:r>
              <a:rPr lang="en-US" sz="1800" dirty="0"/>
              <a:t>Immunoassays for NPs utilize a variety of antibodies, both monoclonal and polyclonal, and diverse calibrator materials and therefore substantial differences in patient specimens between NP methods have been identified.</a:t>
            </a:r>
          </a:p>
          <a:p>
            <a:pPr lvl="1"/>
            <a:endParaRPr lang="en-US" sz="1000" dirty="0"/>
          </a:p>
          <a:p>
            <a:pPr lvl="1"/>
            <a:r>
              <a:rPr lang="en-US" sz="1800" dirty="0"/>
              <a:t>There are currently no formal efforts to standardize or maintain harmonization of BNP or NT-</a:t>
            </a:r>
            <a:r>
              <a:rPr lang="en-US" sz="1800" dirty="0" err="1"/>
              <a:t>proBNP</a:t>
            </a:r>
            <a:r>
              <a:rPr lang="en-US" sz="1800" dirty="0"/>
              <a:t> assays, primarily owing to the known differences in antibodies used and lack of a primary reference standard material.</a:t>
            </a:r>
          </a:p>
          <a:p>
            <a:pPr lvl="1"/>
            <a:endParaRPr lang="en-US" sz="1000" dirty="0"/>
          </a:p>
          <a:p>
            <a:pPr lvl="1"/>
            <a:r>
              <a:rPr lang="en-US" sz="1800" dirty="0"/>
              <a:t>As new heart failure therapeutic modalities are gaining regulatory approval, such as angiotensin receptor-</a:t>
            </a:r>
            <a:r>
              <a:rPr lang="en-US" sz="1800" dirty="0" err="1"/>
              <a:t>neprilysin</a:t>
            </a:r>
            <a:r>
              <a:rPr lang="en-US" sz="1800" dirty="0"/>
              <a:t> inhibitors (ARNI) it will be important not only to understand the mechanism of action of these drugs but also to ensure the natriuretic peptide assays used clinically are designed to measure the most relevant peptides.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3</a:t>
            </a:fld>
            <a:endParaRPr lang="en-US"/>
          </a:p>
        </p:txBody>
      </p:sp>
    </p:spTree>
    <p:extLst>
      <p:ext uri="{BB962C8B-B14F-4D97-AF65-F5344CB8AC3E}">
        <p14:creationId xmlns:p14="http://schemas.microsoft.com/office/powerpoint/2010/main" val="3425364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927" y="1228232"/>
            <a:ext cx="7250202" cy="747396"/>
          </a:xfrm>
        </p:spPr>
        <p:txBody>
          <a:bodyPr/>
          <a:lstStyle/>
          <a:p>
            <a:r>
              <a:rPr lang="en-US" dirty="0"/>
              <a:t>Introduction- Question</a:t>
            </a:r>
          </a:p>
        </p:txBody>
      </p:sp>
      <p:sp>
        <p:nvSpPr>
          <p:cNvPr id="3" name="Content Placeholder 2"/>
          <p:cNvSpPr>
            <a:spLocks noGrp="1"/>
          </p:cNvSpPr>
          <p:nvPr>
            <p:ph idx="4294967295"/>
          </p:nvPr>
        </p:nvSpPr>
        <p:spPr>
          <a:xfrm>
            <a:off x="83127" y="2860570"/>
            <a:ext cx="9144000" cy="4863396"/>
          </a:xfrm>
        </p:spPr>
        <p:txBody>
          <a:bodyPr>
            <a:normAutofit/>
          </a:bodyPr>
          <a:lstStyle/>
          <a:p>
            <a:pPr lvl="1"/>
            <a:r>
              <a:rPr lang="en-US" dirty="0"/>
              <a:t>What criteria did your laboratory use to decide </a:t>
            </a:r>
          </a:p>
          <a:p>
            <a:pPr marL="457200" lvl="1" indent="0">
              <a:buNone/>
            </a:pPr>
            <a:r>
              <a:rPr lang="en-US" dirty="0"/>
              <a:t>    whether a BNP or NT-</a:t>
            </a:r>
            <a:r>
              <a:rPr lang="en-US" dirty="0" err="1"/>
              <a:t>proBNP</a:t>
            </a:r>
            <a:r>
              <a:rPr lang="en-US" dirty="0"/>
              <a:t> assay was the better </a:t>
            </a:r>
          </a:p>
          <a:p>
            <a:pPr marL="457200" lvl="1" indent="0">
              <a:buNone/>
            </a:pPr>
            <a:r>
              <a:rPr lang="en-US" dirty="0"/>
              <a:t>    assay for patient care?</a:t>
            </a:r>
          </a:p>
        </p:txBody>
      </p:sp>
      <p:sp>
        <p:nvSpPr>
          <p:cNvPr id="4" name="Slide Number Placeholder 3"/>
          <p:cNvSpPr>
            <a:spLocks noGrp="1"/>
          </p:cNvSpPr>
          <p:nvPr>
            <p:ph type="sldNum" sz="quarter" idx="12"/>
          </p:nvPr>
        </p:nvSpPr>
        <p:spPr/>
        <p:txBody>
          <a:bodyPr/>
          <a:lstStyle/>
          <a:p>
            <a:fld id="{B897C2A1-9313-CA4F-AEA9-36A479C1E1AD}" type="slidenum">
              <a:rPr lang="en-US" smtClean="0"/>
              <a:pPr/>
              <a:t>4</a:t>
            </a:fld>
            <a:endParaRPr lang="en-US"/>
          </a:p>
        </p:txBody>
      </p:sp>
    </p:spTree>
    <p:extLst>
      <p:ext uri="{BB962C8B-B14F-4D97-AF65-F5344CB8AC3E}">
        <p14:creationId xmlns:p14="http://schemas.microsoft.com/office/powerpoint/2010/main" val="2795506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982" y="685949"/>
            <a:ext cx="7250202" cy="747396"/>
          </a:xfrm>
        </p:spPr>
        <p:txBody>
          <a:bodyPr/>
          <a:lstStyle/>
          <a:p>
            <a:r>
              <a:rPr lang="en-US" dirty="0"/>
              <a:t>Purpose</a:t>
            </a:r>
          </a:p>
        </p:txBody>
      </p:sp>
      <p:sp>
        <p:nvSpPr>
          <p:cNvPr id="3" name="Content Placeholder 2"/>
          <p:cNvSpPr>
            <a:spLocks noGrp="1"/>
          </p:cNvSpPr>
          <p:nvPr>
            <p:ph idx="4294967295"/>
          </p:nvPr>
        </p:nvSpPr>
        <p:spPr>
          <a:xfrm>
            <a:off x="-83126" y="1655660"/>
            <a:ext cx="9142620" cy="4365360"/>
          </a:xfrm>
        </p:spPr>
        <p:txBody>
          <a:bodyPr>
            <a:normAutofit/>
          </a:bodyPr>
          <a:lstStyle/>
          <a:p>
            <a:pPr lvl="1"/>
            <a:r>
              <a:rPr lang="en-US" sz="2200" dirty="0"/>
              <a:t>The purpose of this study was to comprehensively and systematically evaluate the specificity of BNP, NT-</a:t>
            </a:r>
            <a:r>
              <a:rPr lang="en-US" sz="2200" dirty="0" err="1"/>
              <a:t>proBNP</a:t>
            </a:r>
            <a:r>
              <a:rPr lang="en-US" sz="2200" dirty="0"/>
              <a:t>, and </a:t>
            </a:r>
            <a:r>
              <a:rPr lang="en-US" sz="2200" dirty="0" err="1"/>
              <a:t>proBNP</a:t>
            </a:r>
            <a:r>
              <a:rPr lang="en-US" sz="2200" dirty="0"/>
              <a:t> assays by determining cross-reactivity with a variety of glycosylated and </a:t>
            </a:r>
            <a:r>
              <a:rPr lang="en-US" sz="2200" dirty="0" err="1"/>
              <a:t>nonglycosylated</a:t>
            </a:r>
            <a:r>
              <a:rPr lang="en-US" sz="2200" dirty="0"/>
              <a:t> natriuretic peptides and NP fragments. </a:t>
            </a:r>
          </a:p>
          <a:p>
            <a:pPr lvl="1"/>
            <a:endParaRPr lang="en-US" sz="2200" dirty="0"/>
          </a:p>
          <a:p>
            <a:pPr lvl="1"/>
            <a:r>
              <a:rPr lang="en-US" sz="2200" dirty="0"/>
              <a:t>This study built upon previously reported preliminary results from the International Federation of Clinical Chemistry (IFCC) Committee for Standardization of Markers of Cardiac Damage.</a:t>
            </a:r>
          </a:p>
        </p:txBody>
      </p:sp>
      <p:sp>
        <p:nvSpPr>
          <p:cNvPr id="4" name="Slide Number Placeholder 3"/>
          <p:cNvSpPr>
            <a:spLocks noGrp="1"/>
          </p:cNvSpPr>
          <p:nvPr>
            <p:ph type="sldNum" sz="quarter" idx="12"/>
          </p:nvPr>
        </p:nvSpPr>
        <p:spPr/>
        <p:txBody>
          <a:bodyPr/>
          <a:lstStyle/>
          <a:p>
            <a:fld id="{B897C2A1-9313-CA4F-AEA9-36A479C1E1AD}" type="slidenum">
              <a:rPr lang="en-US" smtClean="0"/>
              <a:pPr/>
              <a:t>5</a:t>
            </a:fld>
            <a:endParaRPr lang="en-US"/>
          </a:p>
        </p:txBody>
      </p:sp>
    </p:spTree>
    <p:extLst>
      <p:ext uri="{BB962C8B-B14F-4D97-AF65-F5344CB8AC3E}">
        <p14:creationId xmlns:p14="http://schemas.microsoft.com/office/powerpoint/2010/main" val="2773660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964" y="545778"/>
            <a:ext cx="7250202" cy="747396"/>
          </a:xfrm>
        </p:spPr>
        <p:txBody>
          <a:bodyPr/>
          <a:lstStyle/>
          <a:p>
            <a:r>
              <a:rPr lang="en-US" dirty="0"/>
              <a:t>Materials and Methods</a:t>
            </a:r>
          </a:p>
        </p:txBody>
      </p:sp>
      <p:sp>
        <p:nvSpPr>
          <p:cNvPr id="3" name="Content Placeholder 2"/>
          <p:cNvSpPr>
            <a:spLocks noGrp="1"/>
          </p:cNvSpPr>
          <p:nvPr>
            <p:ph idx="4294967295"/>
          </p:nvPr>
        </p:nvSpPr>
        <p:spPr>
          <a:xfrm>
            <a:off x="-155638" y="1314529"/>
            <a:ext cx="9142620" cy="3794183"/>
          </a:xfrm>
        </p:spPr>
        <p:txBody>
          <a:bodyPr>
            <a:noAutofit/>
          </a:bodyPr>
          <a:lstStyle/>
          <a:p>
            <a:pPr lvl="1"/>
            <a:r>
              <a:rPr lang="en-US" sz="2000" dirty="0"/>
              <a:t>EDTA plasma samples were collected from healthy donors in accordance with standard laboratory practices</a:t>
            </a:r>
          </a:p>
          <a:p>
            <a:pPr lvl="1"/>
            <a:endParaRPr lang="en-US" sz="1000" dirty="0"/>
          </a:p>
          <a:p>
            <a:pPr lvl="1"/>
            <a:r>
              <a:rPr lang="en-US" sz="2000" dirty="0"/>
              <a:t>To ensure stability throughout the sample processing and analytical phases, we added a protease inhibitor cocktail.</a:t>
            </a:r>
          </a:p>
          <a:p>
            <a:pPr lvl="1"/>
            <a:endParaRPr lang="en-US" sz="1050" dirty="0"/>
          </a:p>
          <a:p>
            <a:pPr lvl="1"/>
            <a:r>
              <a:rPr lang="en-US" sz="2000" dirty="0"/>
              <a:t>Plasma pools were analyzed with all BNP, NT-</a:t>
            </a:r>
            <a:r>
              <a:rPr lang="en-US" sz="2000" dirty="0" err="1"/>
              <a:t>proBNP</a:t>
            </a:r>
            <a:r>
              <a:rPr lang="en-US" sz="2000" dirty="0"/>
              <a:t>, and </a:t>
            </a:r>
            <a:r>
              <a:rPr lang="en-US" sz="2000" dirty="0" err="1"/>
              <a:t>proBNP</a:t>
            </a:r>
            <a:r>
              <a:rPr lang="en-US" sz="2000" dirty="0"/>
              <a:t> assays to determine the baseline concentration and then individually spiked with 100 ng/L BNP, 300 ng/L </a:t>
            </a:r>
            <a:r>
              <a:rPr lang="en-US" sz="2000" dirty="0" err="1"/>
              <a:t>proBNP</a:t>
            </a:r>
            <a:r>
              <a:rPr lang="en-US" sz="2000" dirty="0"/>
              <a:t>, or 450 ng/L NT-</a:t>
            </a:r>
            <a:r>
              <a:rPr lang="en-US" sz="2000" dirty="0" err="1"/>
              <a:t>proBNP</a:t>
            </a:r>
            <a:r>
              <a:rPr lang="en-US" sz="2000" dirty="0"/>
              <a:t> peptides and reanalyzed.</a:t>
            </a:r>
          </a:p>
          <a:p>
            <a:pPr lvl="1"/>
            <a:endParaRPr lang="en-US" sz="1000" dirty="0"/>
          </a:p>
          <a:p>
            <a:pPr lvl="1"/>
            <a:r>
              <a:rPr lang="en-US" sz="2000" dirty="0"/>
              <a:t>BNP peptides were obtained as synthetic BNP (aa 1–32; Shionogi, Peptide Institute), human recombinant BNP (aa 1–32; </a:t>
            </a:r>
            <a:r>
              <a:rPr lang="en-US" sz="2000" dirty="0" err="1"/>
              <a:t>Scios</a:t>
            </a:r>
            <a:r>
              <a:rPr lang="en-US" sz="2000" dirty="0"/>
              <a:t>), human recombinant BNP (aa 3–32; courtesy of John Burnett, Mayo Clinic, Rochester, MN). </a:t>
            </a:r>
          </a:p>
        </p:txBody>
      </p:sp>
      <p:sp>
        <p:nvSpPr>
          <p:cNvPr id="4" name="Slide Number Placeholder 3"/>
          <p:cNvSpPr>
            <a:spLocks noGrp="1"/>
          </p:cNvSpPr>
          <p:nvPr>
            <p:ph type="sldNum" sz="quarter" idx="12"/>
          </p:nvPr>
        </p:nvSpPr>
        <p:spPr/>
        <p:txBody>
          <a:bodyPr/>
          <a:lstStyle/>
          <a:p>
            <a:fld id="{B897C2A1-9313-CA4F-AEA9-36A479C1E1AD}" type="slidenum">
              <a:rPr lang="en-US" smtClean="0"/>
              <a:pPr/>
              <a:t>6</a:t>
            </a:fld>
            <a:endParaRPr lang="en-US"/>
          </a:p>
        </p:txBody>
      </p:sp>
    </p:spTree>
    <p:extLst>
      <p:ext uri="{BB962C8B-B14F-4D97-AF65-F5344CB8AC3E}">
        <p14:creationId xmlns:p14="http://schemas.microsoft.com/office/powerpoint/2010/main" val="3808053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97C2A1-9313-CA4F-AEA9-36A479C1E1AD}" type="slidenum">
              <a:rPr lang="en-US" smtClean="0"/>
              <a:pPr/>
              <a:t>7</a:t>
            </a:fld>
            <a:endParaRPr lang="en-US"/>
          </a:p>
        </p:txBody>
      </p:sp>
      <p:sp>
        <p:nvSpPr>
          <p:cNvPr id="3" name="Title 2"/>
          <p:cNvSpPr>
            <a:spLocks noGrp="1"/>
          </p:cNvSpPr>
          <p:nvPr>
            <p:ph type="title"/>
          </p:nvPr>
        </p:nvSpPr>
        <p:spPr>
          <a:xfrm>
            <a:off x="290163" y="573022"/>
            <a:ext cx="7250202" cy="747396"/>
          </a:xfrm>
        </p:spPr>
        <p:txBody>
          <a:bodyPr/>
          <a:lstStyle/>
          <a:p>
            <a:r>
              <a:rPr lang="en-US" dirty="0"/>
              <a:t>Materials and Methods</a:t>
            </a:r>
          </a:p>
        </p:txBody>
      </p:sp>
      <p:sp>
        <p:nvSpPr>
          <p:cNvPr id="4" name="Content Placeholder 3"/>
          <p:cNvSpPr>
            <a:spLocks noGrp="1"/>
          </p:cNvSpPr>
          <p:nvPr>
            <p:ph idx="1"/>
          </p:nvPr>
        </p:nvSpPr>
        <p:spPr>
          <a:xfrm>
            <a:off x="-71719" y="1244027"/>
            <a:ext cx="8955741" cy="5067126"/>
          </a:xfrm>
        </p:spPr>
        <p:txBody>
          <a:bodyPr>
            <a:normAutofit fontScale="92500" lnSpcReduction="20000"/>
          </a:bodyPr>
          <a:lstStyle/>
          <a:p>
            <a:pPr lvl="1"/>
            <a:r>
              <a:rPr lang="en-US" sz="2200" dirty="0"/>
              <a:t>NT-</a:t>
            </a:r>
            <a:r>
              <a:rPr lang="en-US" sz="2200" dirty="0" err="1"/>
              <a:t>proBNP</a:t>
            </a:r>
            <a:r>
              <a:rPr lang="en-US" sz="2200" dirty="0"/>
              <a:t> peptides included human recombinant NT-</a:t>
            </a:r>
            <a:r>
              <a:rPr lang="en-US" sz="2200" dirty="0" err="1"/>
              <a:t>proBNP</a:t>
            </a:r>
            <a:r>
              <a:rPr lang="en-US" sz="2200" dirty="0"/>
              <a:t> (aa 1–76; </a:t>
            </a:r>
            <a:r>
              <a:rPr lang="en-US" sz="2200" dirty="0" err="1"/>
              <a:t>HyTest</a:t>
            </a:r>
            <a:r>
              <a:rPr lang="en-US" sz="2200" dirty="0"/>
              <a:t>), human recombinant glycosylated NT-</a:t>
            </a:r>
            <a:r>
              <a:rPr lang="en-US" sz="2200" dirty="0" err="1"/>
              <a:t>proBNP</a:t>
            </a:r>
            <a:r>
              <a:rPr lang="en-US" sz="2200" dirty="0"/>
              <a:t> (aa 1–76; </a:t>
            </a:r>
            <a:r>
              <a:rPr lang="en-US" sz="2200" dirty="0" err="1"/>
              <a:t>HyTest</a:t>
            </a:r>
            <a:r>
              <a:rPr lang="en-US" sz="2200" dirty="0"/>
              <a:t>), and synthetic </a:t>
            </a:r>
            <a:r>
              <a:rPr lang="en-US" sz="2200" dirty="0" err="1"/>
              <a:t>amidated</a:t>
            </a:r>
            <a:r>
              <a:rPr lang="en-US" sz="2200" dirty="0"/>
              <a:t> NT-</a:t>
            </a:r>
            <a:r>
              <a:rPr lang="en-US" sz="2200" dirty="0" err="1"/>
              <a:t>proBNP</a:t>
            </a:r>
            <a:r>
              <a:rPr lang="en-US" sz="2200" dirty="0"/>
              <a:t>; aa 1–76; Roche Diagnostics). </a:t>
            </a:r>
          </a:p>
          <a:p>
            <a:pPr lvl="1"/>
            <a:endParaRPr lang="en-US" sz="1100" dirty="0"/>
          </a:p>
          <a:p>
            <a:pPr lvl="1"/>
            <a:r>
              <a:rPr lang="en-US" sz="2200" dirty="0"/>
              <a:t>Peptides for </a:t>
            </a:r>
            <a:r>
              <a:rPr lang="en-US" sz="2200" dirty="0" err="1"/>
              <a:t>proBNP</a:t>
            </a:r>
            <a:r>
              <a:rPr lang="en-US" sz="2200" dirty="0"/>
              <a:t> included </a:t>
            </a:r>
            <a:r>
              <a:rPr lang="en-US" sz="2200" dirty="0" err="1"/>
              <a:t>HyTest</a:t>
            </a:r>
            <a:r>
              <a:rPr lang="en-US" sz="2200" dirty="0"/>
              <a:t> human recombinant </a:t>
            </a:r>
            <a:r>
              <a:rPr lang="en-US" sz="2200" dirty="0" err="1"/>
              <a:t>proBNP</a:t>
            </a:r>
            <a:r>
              <a:rPr lang="en-US" sz="2200" dirty="0"/>
              <a:t> (aa 1–108; expressed in Escherichia coli), </a:t>
            </a:r>
            <a:r>
              <a:rPr lang="en-US" sz="2200" dirty="0" err="1"/>
              <a:t>HyTest</a:t>
            </a:r>
            <a:r>
              <a:rPr lang="en-US" sz="2200" dirty="0"/>
              <a:t> human recombinant glycosylated </a:t>
            </a:r>
            <a:r>
              <a:rPr lang="en-US" sz="2200" dirty="0" err="1"/>
              <a:t>proBNP</a:t>
            </a:r>
            <a:r>
              <a:rPr lang="en-US" sz="2200" dirty="0"/>
              <a:t> (aa 1–108; expressed in mammalian cells), and human recombinant glycosylated </a:t>
            </a:r>
            <a:r>
              <a:rPr lang="en-US" sz="2200" dirty="0" err="1"/>
              <a:t>proBNP</a:t>
            </a:r>
            <a:r>
              <a:rPr lang="en-US" sz="2200" dirty="0"/>
              <a:t> from </a:t>
            </a:r>
            <a:r>
              <a:rPr lang="en-US" sz="2200" dirty="0" err="1"/>
              <a:t>Scios</a:t>
            </a:r>
            <a:r>
              <a:rPr lang="en-US" sz="2200" dirty="0"/>
              <a:t> (aa 3–108).</a:t>
            </a:r>
          </a:p>
          <a:p>
            <a:pPr lvl="1"/>
            <a:endParaRPr lang="en-US" sz="1100" dirty="0"/>
          </a:p>
          <a:p>
            <a:pPr lvl="1"/>
            <a:r>
              <a:rPr lang="en-US" sz="2200" dirty="0"/>
              <a:t>Assays used for BNP and NT-</a:t>
            </a:r>
            <a:r>
              <a:rPr lang="en-US" sz="2200" dirty="0" err="1"/>
              <a:t>proBNP</a:t>
            </a:r>
            <a:r>
              <a:rPr lang="en-US" sz="2200" dirty="0"/>
              <a:t> are shown in the tables, while research assays were provided by the manufacturer or by an independent researcher's laboratory (JPG) for </a:t>
            </a:r>
            <a:r>
              <a:rPr lang="en-US" sz="2200" dirty="0" err="1"/>
              <a:t>proBNP</a:t>
            </a:r>
            <a:r>
              <a:rPr lang="en-US" sz="2200" dirty="0"/>
              <a:t> and included: Bio-Rad, </a:t>
            </a:r>
            <a:r>
              <a:rPr lang="en-US" sz="2200" dirty="0" err="1"/>
              <a:t>Goetze</a:t>
            </a:r>
            <a:r>
              <a:rPr lang="en-US" sz="2200" dirty="0"/>
              <a:t>, and </a:t>
            </a:r>
            <a:r>
              <a:rPr lang="en-US" sz="2200" dirty="0" err="1"/>
              <a:t>Biosite</a:t>
            </a:r>
            <a:r>
              <a:rPr lang="en-US" sz="2200" dirty="0"/>
              <a:t> (</a:t>
            </a:r>
            <a:r>
              <a:rPr lang="en-US" sz="2200" dirty="0" err="1"/>
              <a:t>Alere</a:t>
            </a:r>
            <a:r>
              <a:rPr lang="en-US" sz="2200" dirty="0"/>
              <a:t>). </a:t>
            </a:r>
          </a:p>
          <a:p>
            <a:pPr lvl="1"/>
            <a:endParaRPr lang="en-US" sz="1100" dirty="0"/>
          </a:p>
          <a:p>
            <a:pPr lvl="1"/>
            <a:r>
              <a:rPr lang="en-US" sz="2200" dirty="0"/>
              <a:t>We used the mean of duplicate NP measurements on each sample for all statistical analyses and comparisons and calculated the percentage recovery as the </a:t>
            </a:r>
            <a:r>
              <a:rPr lang="en-US" sz="2200" dirty="0" err="1"/>
              <a:t>analyte</a:t>
            </a:r>
            <a:r>
              <a:rPr lang="en-US" sz="2200" dirty="0"/>
              <a:t> concentration at the concentration of the peptide divided by the NP concentration of the </a:t>
            </a:r>
            <a:r>
              <a:rPr lang="en-US" sz="2200" dirty="0" err="1"/>
              <a:t>unspiked</a:t>
            </a:r>
            <a:r>
              <a:rPr lang="en-US" sz="2200" dirty="0"/>
              <a:t> sample</a:t>
            </a:r>
            <a:endParaRPr lang="en-US" sz="2200" b="1" dirty="0"/>
          </a:p>
          <a:p>
            <a:endParaRPr lang="en-US" dirty="0"/>
          </a:p>
        </p:txBody>
      </p:sp>
    </p:spTree>
    <p:extLst>
      <p:ext uri="{BB962C8B-B14F-4D97-AF65-F5344CB8AC3E}">
        <p14:creationId xmlns:p14="http://schemas.microsoft.com/office/powerpoint/2010/main" val="2803393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030" y="783198"/>
            <a:ext cx="7250202" cy="747396"/>
          </a:xfrm>
        </p:spPr>
        <p:txBody>
          <a:bodyPr>
            <a:normAutofit fontScale="90000"/>
          </a:bodyPr>
          <a:lstStyle/>
          <a:p>
            <a:r>
              <a:rPr lang="en-US" dirty="0"/>
              <a:t>Analytical Characteristics of BNP Assays</a:t>
            </a:r>
          </a:p>
        </p:txBody>
      </p:sp>
      <p:sp>
        <p:nvSpPr>
          <p:cNvPr id="3" name="Content Placeholder 2"/>
          <p:cNvSpPr>
            <a:spLocks noGrp="1"/>
          </p:cNvSpPr>
          <p:nvPr>
            <p:ph idx="4294967295"/>
          </p:nvPr>
        </p:nvSpPr>
        <p:spPr>
          <a:xfrm>
            <a:off x="0" y="1738126"/>
            <a:ext cx="8553377" cy="3794183"/>
          </a:xfrm>
        </p:spPr>
        <p:txBody>
          <a:bodyPr/>
          <a:lstStyle/>
          <a:p>
            <a:pPr marL="457200" lvl="1" indent="0">
              <a:buNone/>
            </a:pPr>
            <a:r>
              <a:rPr lang="en-US" dirty="0"/>
              <a:t> </a:t>
            </a:r>
          </a:p>
        </p:txBody>
      </p:sp>
      <p:sp>
        <p:nvSpPr>
          <p:cNvPr id="4" name="Slide Number Placeholder 3"/>
          <p:cNvSpPr>
            <a:spLocks noGrp="1"/>
          </p:cNvSpPr>
          <p:nvPr>
            <p:ph type="sldNum" sz="quarter" idx="12"/>
          </p:nvPr>
        </p:nvSpPr>
        <p:spPr/>
        <p:txBody>
          <a:bodyPr/>
          <a:lstStyle/>
          <a:p>
            <a:fld id="{B897C2A1-9313-CA4F-AEA9-36A479C1E1AD}" type="slidenum">
              <a:rPr lang="en-US" smtClean="0"/>
              <a:pPr/>
              <a:t>8</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118560266"/>
              </p:ext>
            </p:extLst>
          </p:nvPr>
        </p:nvGraphicFramePr>
        <p:xfrm>
          <a:off x="242030" y="1738126"/>
          <a:ext cx="8311347" cy="2988183"/>
        </p:xfrm>
        <a:graphic>
          <a:graphicData uri="http://schemas.openxmlformats.org/drawingml/2006/table">
            <a:tbl>
              <a:tblPr firstRow="1" firstCol="1" bandRow="1">
                <a:tableStyleId>{5C22544A-7EE6-4342-B048-85BDC9FD1C3A}</a:tableStyleId>
              </a:tblPr>
              <a:tblGrid>
                <a:gridCol w="1110387">
                  <a:extLst>
                    <a:ext uri="{9D8B030D-6E8A-4147-A177-3AD203B41FA5}">
                      <a16:colId xmlns:a16="http://schemas.microsoft.com/office/drawing/2014/main" val="20000"/>
                    </a:ext>
                  </a:extLst>
                </a:gridCol>
                <a:gridCol w="872446">
                  <a:extLst>
                    <a:ext uri="{9D8B030D-6E8A-4147-A177-3AD203B41FA5}">
                      <a16:colId xmlns:a16="http://schemas.microsoft.com/office/drawing/2014/main" val="20001"/>
                    </a:ext>
                  </a:extLst>
                </a:gridCol>
                <a:gridCol w="1862139">
                  <a:extLst>
                    <a:ext uri="{9D8B030D-6E8A-4147-A177-3AD203B41FA5}">
                      <a16:colId xmlns:a16="http://schemas.microsoft.com/office/drawing/2014/main" val="20002"/>
                    </a:ext>
                  </a:extLst>
                </a:gridCol>
                <a:gridCol w="1800068">
                  <a:extLst>
                    <a:ext uri="{9D8B030D-6E8A-4147-A177-3AD203B41FA5}">
                      <a16:colId xmlns:a16="http://schemas.microsoft.com/office/drawing/2014/main" val="20003"/>
                    </a:ext>
                  </a:extLst>
                </a:gridCol>
                <a:gridCol w="1043488">
                  <a:extLst>
                    <a:ext uri="{9D8B030D-6E8A-4147-A177-3AD203B41FA5}">
                      <a16:colId xmlns:a16="http://schemas.microsoft.com/office/drawing/2014/main" val="20004"/>
                    </a:ext>
                  </a:extLst>
                </a:gridCol>
                <a:gridCol w="753821">
                  <a:extLst>
                    <a:ext uri="{9D8B030D-6E8A-4147-A177-3AD203B41FA5}">
                      <a16:colId xmlns:a16="http://schemas.microsoft.com/office/drawing/2014/main" val="20005"/>
                    </a:ext>
                  </a:extLst>
                </a:gridCol>
                <a:gridCol w="868998">
                  <a:extLst>
                    <a:ext uri="{9D8B030D-6E8A-4147-A177-3AD203B41FA5}">
                      <a16:colId xmlns:a16="http://schemas.microsoft.com/office/drawing/2014/main" val="20006"/>
                    </a:ext>
                  </a:extLst>
                </a:gridCol>
              </a:tblGrid>
              <a:tr h="312073">
                <a:tc>
                  <a:txBody>
                    <a:bodyPr/>
                    <a:lstStyle/>
                    <a:p>
                      <a:pPr marL="0" marR="0">
                        <a:spcBef>
                          <a:spcPts val="0"/>
                        </a:spcBef>
                        <a:spcAft>
                          <a:spcPts val="0"/>
                        </a:spcAft>
                      </a:pPr>
                      <a:r>
                        <a:rPr lang="en-US" sz="1000" dirty="0">
                          <a:effectLst/>
                        </a:rPr>
                        <a:t>Manufacturer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dirty="0">
                          <a:effectLst/>
                        </a:rPr>
                        <a:t>Platform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dirty="0">
                          <a:effectLst/>
                        </a:rPr>
                        <a:t>Capture Antibody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Detection Antibody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Standard Material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CV (Conc)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Limit of Detection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extLst>
                  <a:ext uri="{0D108BD9-81ED-4DB2-BD59-A6C34878D82A}">
                    <a16:rowId xmlns:a16="http://schemas.microsoft.com/office/drawing/2014/main" val="10000"/>
                  </a:ext>
                </a:extLst>
              </a:tr>
              <a:tr h="551087">
                <a:tc>
                  <a:txBody>
                    <a:bodyPr/>
                    <a:lstStyle/>
                    <a:p>
                      <a:pPr marL="0" marR="0">
                        <a:spcBef>
                          <a:spcPts val="0"/>
                        </a:spcBef>
                        <a:spcAft>
                          <a:spcPts val="0"/>
                        </a:spcAft>
                      </a:pPr>
                      <a:r>
                        <a:rPr lang="en-US" sz="1000">
                          <a:effectLst/>
                        </a:rPr>
                        <a:t>Abbott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spcBef>
                          <a:spcPts val="0"/>
                        </a:spcBef>
                        <a:spcAft>
                          <a:spcPts val="0"/>
                        </a:spcAft>
                      </a:pPr>
                      <a:r>
                        <a:rPr lang="en-US" sz="1000" dirty="0">
                          <a:effectLst/>
                        </a:rPr>
                        <a:t>Architect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dirty="0">
                          <a:effectLst/>
                        </a:rPr>
                        <a:t>NH2 terminus and part of the ring structure (</a:t>
                      </a:r>
                      <a:r>
                        <a:rPr lang="en-US" sz="1000" dirty="0" err="1">
                          <a:effectLst/>
                        </a:rPr>
                        <a:t>Scios</a:t>
                      </a:r>
                      <a:r>
                        <a:rPr lang="en-US" sz="1000" dirty="0">
                          <a:effectLst/>
                        </a:rPr>
                        <a:t>), murine monoclonal Ab, aa 5-13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COOH terminus, murine monoclonal Ab, aa 26-32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Synthetic BNP 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4.1% (92 ng/L)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spcBef>
                          <a:spcPts val="0"/>
                        </a:spcBef>
                        <a:spcAft>
                          <a:spcPts val="0"/>
                        </a:spcAft>
                      </a:pPr>
                      <a:r>
                        <a:rPr lang="en-US" sz="1000">
                          <a:effectLst/>
                        </a:rPr>
                        <a:t>≤10 ng/L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extLst>
                  <a:ext uri="{0D108BD9-81ED-4DB2-BD59-A6C34878D82A}">
                    <a16:rowId xmlns:a16="http://schemas.microsoft.com/office/drawing/2014/main" val="10001"/>
                  </a:ext>
                </a:extLst>
              </a:tr>
              <a:tr h="558392">
                <a:tc>
                  <a:txBody>
                    <a:bodyPr/>
                    <a:lstStyle/>
                    <a:p>
                      <a:pPr marL="0" marR="0">
                        <a:spcBef>
                          <a:spcPts val="0"/>
                        </a:spcBef>
                        <a:spcAft>
                          <a:spcPts val="0"/>
                        </a:spcAft>
                      </a:pPr>
                      <a:r>
                        <a:rPr lang="en-US" sz="1000" dirty="0">
                          <a:effectLst/>
                        </a:rPr>
                        <a:t>Abbott POC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spcBef>
                          <a:spcPts val="0"/>
                        </a:spcBef>
                        <a:spcAft>
                          <a:spcPts val="0"/>
                        </a:spcAft>
                      </a:pPr>
                      <a:r>
                        <a:rPr lang="en-US" sz="1000">
                          <a:effectLst/>
                        </a:rPr>
                        <a:t>i-STAT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dirty="0">
                          <a:effectLst/>
                        </a:rPr>
                        <a:t>NH2 terminus and part of the ring structure (</a:t>
                      </a:r>
                      <a:r>
                        <a:rPr lang="en-US" sz="1000" dirty="0" err="1">
                          <a:effectLst/>
                        </a:rPr>
                        <a:t>Scios</a:t>
                      </a:r>
                      <a:r>
                        <a:rPr lang="en-US" sz="1000" dirty="0">
                          <a:effectLst/>
                        </a:rPr>
                        <a:t>), murine monoclonal Ab, aa 5-13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COOH terminus, murine monoclonal Ab, aa 26-32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Synthetic BNP 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9.0% (126 ng/L)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15 ng/L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extLst>
                  <a:ext uri="{0D108BD9-81ED-4DB2-BD59-A6C34878D82A}">
                    <a16:rowId xmlns:a16="http://schemas.microsoft.com/office/drawing/2014/main" val="10002"/>
                  </a:ext>
                </a:extLst>
              </a:tr>
              <a:tr h="551087">
                <a:tc>
                  <a:txBody>
                    <a:bodyPr/>
                    <a:lstStyle/>
                    <a:p>
                      <a:pPr marL="0" marR="0">
                        <a:spcBef>
                          <a:spcPts val="0"/>
                        </a:spcBef>
                        <a:spcAft>
                          <a:spcPts val="0"/>
                        </a:spcAft>
                      </a:pPr>
                      <a:r>
                        <a:rPr lang="en-US" sz="1000">
                          <a:effectLst/>
                        </a:rPr>
                        <a:t>Alere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spcBef>
                          <a:spcPts val="0"/>
                        </a:spcBef>
                        <a:spcAft>
                          <a:spcPts val="0"/>
                        </a:spcAft>
                      </a:pPr>
                      <a:r>
                        <a:rPr lang="en-US" sz="1000">
                          <a:effectLst/>
                        </a:rPr>
                        <a:t>Triage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NH2 terminus and part of the ring structure (Scios), murine monoclonal Ab, aa 5-13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BNP (Biosite), murine Omniclonal Ab, epitope not characterized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Recombinant BNP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4.1% (77 ng/L)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5 ng/L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extLst>
                  <a:ext uri="{0D108BD9-81ED-4DB2-BD59-A6C34878D82A}">
                    <a16:rowId xmlns:a16="http://schemas.microsoft.com/office/drawing/2014/main" val="10003"/>
                  </a:ext>
                </a:extLst>
              </a:tr>
              <a:tr h="551087">
                <a:tc>
                  <a:txBody>
                    <a:bodyPr/>
                    <a:lstStyle/>
                    <a:p>
                      <a:pPr marL="0" marR="0">
                        <a:spcBef>
                          <a:spcPts val="0"/>
                        </a:spcBef>
                        <a:spcAft>
                          <a:spcPts val="0"/>
                        </a:spcAft>
                      </a:pPr>
                      <a:r>
                        <a:rPr lang="en-US" sz="1000">
                          <a:effectLst/>
                        </a:rPr>
                        <a:t>Beckman Coulter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spcBef>
                          <a:spcPts val="0"/>
                        </a:spcBef>
                        <a:spcAft>
                          <a:spcPts val="0"/>
                        </a:spcAft>
                      </a:pPr>
                      <a:r>
                        <a:rPr lang="en-US" sz="1000">
                          <a:effectLst/>
                        </a:rPr>
                        <a:t>Access 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BNP (Biosite), murine Omniclonal Ab, epitope not characterized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NH2 terminus and part of the ring structure (Scios), murine monoclonal Ab, aa 5-13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Recombinant BNP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6.7% (1344 ng/L)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&lt;1 ng/L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extLst>
                  <a:ext uri="{0D108BD9-81ED-4DB2-BD59-A6C34878D82A}">
                    <a16:rowId xmlns:a16="http://schemas.microsoft.com/office/drawing/2014/main" val="10004"/>
                  </a:ext>
                </a:extLst>
              </a:tr>
              <a:tr h="464457">
                <a:tc>
                  <a:txBody>
                    <a:bodyPr/>
                    <a:lstStyle/>
                    <a:p>
                      <a:pPr marL="0" marR="0">
                        <a:spcBef>
                          <a:spcPts val="0"/>
                        </a:spcBef>
                        <a:spcAft>
                          <a:spcPts val="0"/>
                        </a:spcAft>
                      </a:pPr>
                      <a:r>
                        <a:rPr lang="en-US" sz="1000" dirty="0">
                          <a:effectLst/>
                        </a:rPr>
                        <a:t>Siemens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spcBef>
                          <a:spcPts val="0"/>
                        </a:spcBef>
                        <a:spcAft>
                          <a:spcPts val="0"/>
                        </a:spcAft>
                      </a:pPr>
                      <a:r>
                        <a:rPr lang="en-US" sz="1000">
                          <a:effectLst/>
                        </a:rPr>
                        <a:t>Advia Centaur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COOH terminus (BC-203) (Shionogi), murine monoclonal Ab, aa 27-32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Ring structure (KY-hBNPII) (Shionogi), murine monoclonal Ab</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Synthetic BNP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a:effectLst/>
                        </a:rPr>
                        <a:t>9.9% (29 ng/L)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tc>
                  <a:txBody>
                    <a:bodyPr/>
                    <a:lstStyle/>
                    <a:p>
                      <a:pPr marL="0" marR="0" algn="ctr">
                        <a:spcBef>
                          <a:spcPts val="0"/>
                        </a:spcBef>
                        <a:spcAft>
                          <a:spcPts val="0"/>
                        </a:spcAft>
                      </a:pPr>
                      <a:r>
                        <a:rPr lang="en-US" sz="1000" dirty="0">
                          <a:effectLst/>
                        </a:rPr>
                        <a:t>&lt;2 ng/L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4975" marR="64975" marT="0" marB="0"/>
                </a:tc>
                <a:extLst>
                  <a:ext uri="{0D108BD9-81ED-4DB2-BD59-A6C34878D82A}">
                    <a16:rowId xmlns:a16="http://schemas.microsoft.com/office/drawing/2014/main" val="10005"/>
                  </a:ext>
                </a:extLst>
              </a:tr>
            </a:tbl>
          </a:graphicData>
        </a:graphic>
      </p:graphicFrame>
      <p:sp>
        <p:nvSpPr>
          <p:cNvPr id="6" name="Rectangle 1"/>
          <p:cNvSpPr>
            <a:spLocks noChangeArrowheads="1"/>
          </p:cNvSpPr>
          <p:nvPr/>
        </p:nvSpPr>
        <p:spPr bwMode="auto">
          <a:xfrm>
            <a:off x="1303338" y="1735138"/>
            <a:ext cx="763994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961958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953" y="840698"/>
            <a:ext cx="9059492" cy="747396"/>
          </a:xfrm>
        </p:spPr>
        <p:txBody>
          <a:bodyPr>
            <a:normAutofit/>
          </a:bodyPr>
          <a:lstStyle/>
          <a:p>
            <a:r>
              <a:rPr lang="en-US" dirty="0"/>
              <a:t>Analytical Characteristics of NT-</a:t>
            </a:r>
            <a:r>
              <a:rPr lang="en-US" dirty="0" err="1"/>
              <a:t>proBNP</a:t>
            </a:r>
            <a:r>
              <a:rPr lang="en-US" dirty="0"/>
              <a:t> Assays</a:t>
            </a:r>
          </a:p>
        </p:txBody>
      </p:sp>
      <p:sp>
        <p:nvSpPr>
          <p:cNvPr id="3" name="Content Placeholder 2"/>
          <p:cNvSpPr>
            <a:spLocks noGrp="1"/>
          </p:cNvSpPr>
          <p:nvPr>
            <p:ph idx="4294967295"/>
          </p:nvPr>
        </p:nvSpPr>
        <p:spPr>
          <a:xfrm>
            <a:off x="760021" y="1738126"/>
            <a:ext cx="7793356" cy="3794183"/>
          </a:xfrm>
        </p:spPr>
        <p:txBody>
          <a:bodyPr/>
          <a:lstStyle/>
          <a:p>
            <a:pPr marL="457200" lvl="1" indent="0">
              <a:buNone/>
            </a:pPr>
            <a:r>
              <a:rPr lang="en-US" dirty="0"/>
              <a:t>  </a:t>
            </a:r>
          </a:p>
        </p:txBody>
      </p:sp>
      <p:sp>
        <p:nvSpPr>
          <p:cNvPr id="4" name="Slide Number Placeholder 3"/>
          <p:cNvSpPr>
            <a:spLocks noGrp="1"/>
          </p:cNvSpPr>
          <p:nvPr>
            <p:ph type="sldNum" sz="quarter" idx="12"/>
          </p:nvPr>
        </p:nvSpPr>
        <p:spPr/>
        <p:txBody>
          <a:bodyPr/>
          <a:lstStyle/>
          <a:p>
            <a:fld id="{B897C2A1-9313-CA4F-AEA9-36A479C1E1AD}" type="slidenum">
              <a:rPr lang="en-US" smtClean="0"/>
              <a:pPr/>
              <a:t>9</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629823350"/>
              </p:ext>
            </p:extLst>
          </p:nvPr>
        </p:nvGraphicFramePr>
        <p:xfrm>
          <a:off x="397164" y="1569909"/>
          <a:ext cx="8283636" cy="3962400"/>
        </p:xfrm>
        <a:graphic>
          <a:graphicData uri="http://schemas.openxmlformats.org/drawingml/2006/table">
            <a:tbl>
              <a:tblPr firstRow="1" firstCol="1" bandRow="1">
                <a:tableStyleId>{5C22544A-7EE6-4342-B048-85BDC9FD1C3A}</a:tableStyleId>
              </a:tblPr>
              <a:tblGrid>
                <a:gridCol w="1275447">
                  <a:extLst>
                    <a:ext uri="{9D8B030D-6E8A-4147-A177-3AD203B41FA5}">
                      <a16:colId xmlns:a16="http://schemas.microsoft.com/office/drawing/2014/main" val="20000"/>
                    </a:ext>
                  </a:extLst>
                </a:gridCol>
                <a:gridCol w="1026632">
                  <a:extLst>
                    <a:ext uri="{9D8B030D-6E8A-4147-A177-3AD203B41FA5}">
                      <a16:colId xmlns:a16="http://schemas.microsoft.com/office/drawing/2014/main" val="20001"/>
                    </a:ext>
                  </a:extLst>
                </a:gridCol>
                <a:gridCol w="1539947">
                  <a:extLst>
                    <a:ext uri="{9D8B030D-6E8A-4147-A177-3AD203B41FA5}">
                      <a16:colId xmlns:a16="http://schemas.microsoft.com/office/drawing/2014/main" val="20002"/>
                    </a:ext>
                  </a:extLst>
                </a:gridCol>
                <a:gridCol w="1604113">
                  <a:extLst>
                    <a:ext uri="{9D8B030D-6E8A-4147-A177-3AD203B41FA5}">
                      <a16:colId xmlns:a16="http://schemas.microsoft.com/office/drawing/2014/main" val="20003"/>
                    </a:ext>
                  </a:extLst>
                </a:gridCol>
                <a:gridCol w="1219126">
                  <a:extLst>
                    <a:ext uri="{9D8B030D-6E8A-4147-A177-3AD203B41FA5}">
                      <a16:colId xmlns:a16="http://schemas.microsoft.com/office/drawing/2014/main" val="20004"/>
                    </a:ext>
                  </a:extLst>
                </a:gridCol>
                <a:gridCol w="705809">
                  <a:extLst>
                    <a:ext uri="{9D8B030D-6E8A-4147-A177-3AD203B41FA5}">
                      <a16:colId xmlns:a16="http://schemas.microsoft.com/office/drawing/2014/main" val="20005"/>
                    </a:ext>
                  </a:extLst>
                </a:gridCol>
                <a:gridCol w="912562">
                  <a:extLst>
                    <a:ext uri="{9D8B030D-6E8A-4147-A177-3AD203B41FA5}">
                      <a16:colId xmlns:a16="http://schemas.microsoft.com/office/drawing/2014/main" val="20006"/>
                    </a:ext>
                  </a:extLst>
                </a:gridCol>
              </a:tblGrid>
              <a:tr h="254653">
                <a:tc>
                  <a:txBody>
                    <a:bodyPr/>
                    <a:lstStyle/>
                    <a:p>
                      <a:pPr marL="0" marR="0" algn="l">
                        <a:spcBef>
                          <a:spcPts val="0"/>
                        </a:spcBef>
                        <a:spcAft>
                          <a:spcPts val="0"/>
                        </a:spcAft>
                      </a:pPr>
                      <a:r>
                        <a:rPr lang="en-US" sz="1000" dirty="0">
                          <a:effectLst/>
                        </a:rPr>
                        <a:t>Manufacturer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dirty="0">
                          <a:effectLst/>
                        </a:rPr>
                        <a:t>Platform</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Capture Antibody</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Detection Antibody</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Standard Material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 CV (Conc)</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Limit of Detection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extLst>
                  <a:ext uri="{0D108BD9-81ED-4DB2-BD59-A6C34878D82A}">
                    <a16:rowId xmlns:a16="http://schemas.microsoft.com/office/drawing/2014/main" val="10000"/>
                  </a:ext>
                </a:extLst>
              </a:tr>
              <a:tr h="365758">
                <a:tc>
                  <a:txBody>
                    <a:bodyPr/>
                    <a:lstStyle/>
                    <a:p>
                      <a:pPr marL="0" marR="0" algn="l">
                        <a:spcBef>
                          <a:spcPts val="0"/>
                        </a:spcBef>
                        <a:spcAft>
                          <a:spcPts val="0"/>
                        </a:spcAft>
                      </a:pPr>
                      <a:r>
                        <a:rPr lang="en-US" sz="1000">
                          <a:effectLst/>
                        </a:rPr>
                        <a:t>bioMerieux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VIDAS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Murine monoclonal Ab, aa 27-31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Central molecule, polyclonal sheep Ab, aa 42-46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Synthetic NT-proBNP 1-76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3.8% (117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20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extLst>
                  <a:ext uri="{0D108BD9-81ED-4DB2-BD59-A6C34878D82A}">
                    <a16:rowId xmlns:a16="http://schemas.microsoft.com/office/drawing/2014/main" val="10001"/>
                  </a:ext>
                </a:extLst>
              </a:tr>
              <a:tr h="365758">
                <a:tc>
                  <a:txBody>
                    <a:bodyPr/>
                    <a:lstStyle/>
                    <a:p>
                      <a:pPr marL="0" marR="0" algn="l">
                        <a:spcBef>
                          <a:spcPts val="0"/>
                        </a:spcBef>
                        <a:spcAft>
                          <a:spcPts val="0"/>
                        </a:spcAft>
                      </a:pPr>
                      <a:r>
                        <a:rPr lang="en-US" sz="1000">
                          <a:effectLst/>
                        </a:rPr>
                        <a:t>Mitsubishi Chemical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PATHFAST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NH2 terminus polyclonal sheep Ab, aa 1-21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Central molecule, polyclonal sheep Ab, aa 39-50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Synthetic NT-proBNP 1-76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4.7% (101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15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extLst>
                  <a:ext uri="{0D108BD9-81ED-4DB2-BD59-A6C34878D82A}">
                    <a16:rowId xmlns:a16="http://schemas.microsoft.com/office/drawing/2014/main" val="10002"/>
                  </a:ext>
                </a:extLst>
              </a:tr>
              <a:tr h="365758">
                <a:tc>
                  <a:txBody>
                    <a:bodyPr/>
                    <a:lstStyle/>
                    <a:p>
                      <a:pPr marL="0" marR="0" algn="l">
                        <a:spcBef>
                          <a:spcPts val="0"/>
                        </a:spcBef>
                        <a:spcAft>
                          <a:spcPts val="0"/>
                        </a:spcAft>
                      </a:pPr>
                      <a:r>
                        <a:rPr lang="en-US" sz="1000">
                          <a:effectLst/>
                        </a:rPr>
                        <a:t>Ortho Clinical Diagnostics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Vitros ECi</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NH2 terminus polyclonal sheep Ab, aa 1-21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Central molecule, polyclonal sheep Ab, aa 39-50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Synthetic NT-proBNP 1-76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1.8% (80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5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extLst>
                  <a:ext uri="{0D108BD9-81ED-4DB2-BD59-A6C34878D82A}">
                    <a16:rowId xmlns:a16="http://schemas.microsoft.com/office/drawing/2014/main" val="10003"/>
                  </a:ext>
                </a:extLst>
              </a:tr>
              <a:tr h="365758">
                <a:tc>
                  <a:txBody>
                    <a:bodyPr/>
                    <a:lstStyle/>
                    <a:p>
                      <a:pPr marL="0" marR="0" algn="l">
                        <a:spcBef>
                          <a:spcPts val="0"/>
                        </a:spcBef>
                        <a:spcAft>
                          <a:spcPts val="0"/>
                        </a:spcAft>
                      </a:pPr>
                      <a:r>
                        <a:rPr lang="en-US" sz="1000" dirty="0">
                          <a:effectLst/>
                        </a:rPr>
                        <a:t>Response Biomedical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RAMP</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Murine monoclonal Ab, aa 27-21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Central molecule, polyclonal sheep Ab, aa 39-50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Synthetic NT-proBNP 1-76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12.1% (113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35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extLst>
                  <a:ext uri="{0D108BD9-81ED-4DB2-BD59-A6C34878D82A}">
                    <a16:rowId xmlns:a16="http://schemas.microsoft.com/office/drawing/2014/main" val="10004"/>
                  </a:ext>
                </a:extLst>
              </a:tr>
              <a:tr h="381980">
                <a:tc>
                  <a:txBody>
                    <a:bodyPr/>
                    <a:lstStyle/>
                    <a:p>
                      <a:pPr marL="0" marR="0" algn="l">
                        <a:spcBef>
                          <a:spcPts val="0"/>
                        </a:spcBef>
                        <a:spcAft>
                          <a:spcPts val="0"/>
                        </a:spcAft>
                      </a:pPr>
                      <a:r>
                        <a:rPr lang="en-US" sz="1000">
                          <a:effectLst/>
                        </a:rPr>
                        <a:t>Roche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Elecsys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Murine monoclonal Ab, aa 27-31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Central molecule, monoclonal sheep Ab, aa 42-46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Synthetic NT-proBNP 1-76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3.2% (175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5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extLst>
                  <a:ext uri="{0D108BD9-81ED-4DB2-BD59-A6C34878D82A}">
                    <a16:rowId xmlns:a16="http://schemas.microsoft.com/office/drawing/2014/main" val="10005"/>
                  </a:ext>
                </a:extLst>
              </a:tr>
              <a:tr h="381980">
                <a:tc>
                  <a:txBody>
                    <a:bodyPr/>
                    <a:lstStyle/>
                    <a:p>
                      <a:pPr marL="0" marR="0" algn="l">
                        <a:spcBef>
                          <a:spcPts val="0"/>
                        </a:spcBef>
                        <a:spcAft>
                          <a:spcPts val="0"/>
                        </a:spcAft>
                      </a:pPr>
                      <a:r>
                        <a:rPr lang="en-US" sz="1000">
                          <a:effectLst/>
                        </a:rPr>
                        <a:t>Siemens </a:t>
                      </a:r>
                    </a:p>
                    <a:p>
                      <a:pPr marL="0" marR="0" algn="l">
                        <a:spcBef>
                          <a:spcPts val="0"/>
                        </a:spcBef>
                        <a:spcAft>
                          <a:spcPts val="0"/>
                        </a:spcAft>
                      </a:pPr>
                      <a:r>
                        <a:rPr lang="en-US" sz="1000">
                          <a:effectLst/>
                        </a:rPr>
                        <a:t>(Dade Behring)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Stratus CS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NH2 terminus monoclonal sheep Ab, aa 22-28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Central molecule, monoclonal sheep Ab, aa 42-46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Synthetic NT-proBNP 1-76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5.1% (153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15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extLst>
                  <a:ext uri="{0D108BD9-81ED-4DB2-BD59-A6C34878D82A}">
                    <a16:rowId xmlns:a16="http://schemas.microsoft.com/office/drawing/2014/main" val="10006"/>
                  </a:ext>
                </a:extLst>
              </a:tr>
              <a:tr h="381980">
                <a:tc>
                  <a:txBody>
                    <a:bodyPr/>
                    <a:lstStyle/>
                    <a:p>
                      <a:pPr marL="0" marR="0" algn="l">
                        <a:spcBef>
                          <a:spcPts val="0"/>
                        </a:spcBef>
                        <a:spcAft>
                          <a:spcPts val="0"/>
                        </a:spcAft>
                      </a:pPr>
                      <a:r>
                        <a:rPr lang="en-US" sz="1000">
                          <a:effectLst/>
                        </a:rPr>
                        <a:t>Siemens (Dade Behring)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Dimension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NH2 terminus monoclonal sheep Ab, aa 22-28</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Central molecule, monoclonal sheep Ab, aa 42-46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Synthetic NT-proBNP 1-76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5.7% (159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10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extLst>
                  <a:ext uri="{0D108BD9-81ED-4DB2-BD59-A6C34878D82A}">
                    <a16:rowId xmlns:a16="http://schemas.microsoft.com/office/drawing/2014/main" val="10007"/>
                  </a:ext>
                </a:extLst>
              </a:tr>
              <a:tr h="365758">
                <a:tc>
                  <a:txBody>
                    <a:bodyPr/>
                    <a:lstStyle/>
                    <a:p>
                      <a:pPr marL="0" marR="0" algn="l">
                        <a:spcBef>
                          <a:spcPts val="0"/>
                        </a:spcBef>
                        <a:spcAft>
                          <a:spcPts val="0"/>
                        </a:spcAft>
                      </a:pPr>
                      <a:r>
                        <a:rPr lang="en-US" sz="1000">
                          <a:effectLst/>
                        </a:rPr>
                        <a:t>Siemens (DPC)</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Immulite 2000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NH2 terminus polyclonal sheep Ab, aa 1-21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Central molecule, polyclonal sheep Ab, aa 39-50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Synthetic NT-proBNP 1-76</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a:effectLst/>
                        </a:rPr>
                        <a:t>4.4% (146 ng/L)</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tc>
                  <a:txBody>
                    <a:bodyPr/>
                    <a:lstStyle/>
                    <a:p>
                      <a:pPr marL="0" marR="0" algn="ctr">
                        <a:spcBef>
                          <a:spcPts val="0"/>
                        </a:spcBef>
                        <a:spcAft>
                          <a:spcPts val="0"/>
                        </a:spcAft>
                      </a:pPr>
                      <a:r>
                        <a:rPr lang="en-US" sz="1000" dirty="0">
                          <a:effectLst/>
                        </a:rPr>
                        <a:t>10 ng/L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698" marR="59698" marT="0" marB="0"/>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115577322"/>
      </p:ext>
    </p:extLst>
  </p:cSld>
  <p:clrMapOvr>
    <a:masterClrMapping/>
  </p:clrMapOvr>
</p:sld>
</file>

<file path=ppt/theme/theme1.xml><?xml version="1.0" encoding="utf-8"?>
<a:theme xmlns:a="http://schemas.openxmlformats.org/drawingml/2006/main" name="Office Theme">
  <a:themeElements>
    <a:clrScheme name="Custom 32">
      <a:dk1>
        <a:srgbClr val="1F1F1F"/>
      </a:dk1>
      <a:lt1>
        <a:sysClr val="window" lastClr="FFFFFF"/>
      </a:lt1>
      <a:dk2>
        <a:srgbClr val="636463"/>
      </a:dk2>
      <a:lt2>
        <a:srgbClr val="EEECE1"/>
      </a:lt2>
      <a:accent1>
        <a:srgbClr val="B11F24"/>
      </a:accent1>
      <a:accent2>
        <a:srgbClr val="005A84"/>
      </a:accent2>
      <a:accent3>
        <a:srgbClr val="E2A856"/>
      </a:accent3>
      <a:accent4>
        <a:srgbClr val="81ADA8"/>
      </a:accent4>
      <a:accent5>
        <a:srgbClr val="636463"/>
      </a:accent5>
      <a:accent6>
        <a:srgbClr val="328CB6"/>
      </a:accent6>
      <a:hlink>
        <a:srgbClr val="81ADA8"/>
      </a:hlink>
      <a:folHlink>
        <a:srgbClr val="81ADA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1059</TotalTime>
  <Words>1554</Words>
  <Application>Microsoft Office PowerPoint</Application>
  <PresentationFormat>On-screen Show (4:3)</PresentationFormat>
  <Paragraphs>211</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MS PGothic</vt:lpstr>
      <vt:lpstr>MS PGothic</vt:lpstr>
      <vt:lpstr>Arial</vt:lpstr>
      <vt:lpstr>Calibri</vt:lpstr>
      <vt:lpstr>Courier New</vt:lpstr>
      <vt:lpstr>Times New Roman</vt:lpstr>
      <vt:lpstr>Office Theme</vt:lpstr>
      <vt:lpstr>PowerPoint Presentation</vt:lpstr>
      <vt:lpstr>Introduction</vt:lpstr>
      <vt:lpstr>Introduction</vt:lpstr>
      <vt:lpstr>Introduction- Question</vt:lpstr>
      <vt:lpstr>Purpose</vt:lpstr>
      <vt:lpstr>Materials and Methods</vt:lpstr>
      <vt:lpstr>Materials and Methods</vt:lpstr>
      <vt:lpstr>Analytical Characteristics of BNP Assays</vt:lpstr>
      <vt:lpstr>Analytical Characteristics of NT-proBNP Assays</vt:lpstr>
      <vt:lpstr>Materials &amp; Methods - Question</vt:lpstr>
      <vt:lpstr>Results</vt:lpstr>
      <vt:lpstr>Results</vt:lpstr>
      <vt:lpstr>Results</vt:lpstr>
      <vt:lpstr>Results - Question</vt:lpstr>
      <vt:lpstr>Conclusions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Laboratory Statistics and Quality Control</dc:title>
  <dc:creator>Christine Page</dc:creator>
  <cp:lastModifiedBy>Erin Roberts</cp:lastModifiedBy>
  <cp:revision>124</cp:revision>
  <dcterms:created xsi:type="dcterms:W3CDTF">2014-07-07T15:02:10Z</dcterms:created>
  <dcterms:modified xsi:type="dcterms:W3CDTF">2017-01-26T19:17:23Z</dcterms:modified>
</cp:coreProperties>
</file>